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9"/>
  </p:notesMasterIdLst>
  <p:sldIdLst>
    <p:sldId id="256" r:id="rId2"/>
    <p:sldId id="259" r:id="rId3"/>
    <p:sldId id="297" r:id="rId4"/>
    <p:sldId id="299" r:id="rId5"/>
    <p:sldId id="300" r:id="rId6"/>
    <p:sldId id="301" r:id="rId7"/>
    <p:sldId id="303" r:id="rId8"/>
    <p:sldId id="304" r:id="rId9"/>
    <p:sldId id="305" r:id="rId10"/>
    <p:sldId id="306" r:id="rId11"/>
    <p:sldId id="310" r:id="rId12"/>
    <p:sldId id="308" r:id="rId13"/>
    <p:sldId id="312" r:id="rId14"/>
    <p:sldId id="313" r:id="rId15"/>
    <p:sldId id="315" r:id="rId16"/>
    <p:sldId id="316" r:id="rId17"/>
    <p:sldId id="318" r:id="rId18"/>
    <p:sldId id="319" r:id="rId19"/>
    <p:sldId id="321" r:id="rId20"/>
    <p:sldId id="328" r:id="rId21"/>
    <p:sldId id="322" r:id="rId22"/>
    <p:sldId id="323" r:id="rId23"/>
    <p:sldId id="324" r:id="rId24"/>
    <p:sldId id="325" r:id="rId25"/>
    <p:sldId id="330" r:id="rId26"/>
    <p:sldId id="326" r:id="rId27"/>
    <p:sldId id="329" r:id="rId28"/>
    <p:sldId id="332" r:id="rId29"/>
    <p:sldId id="333" r:id="rId30"/>
    <p:sldId id="334" r:id="rId31"/>
    <p:sldId id="335" r:id="rId32"/>
    <p:sldId id="336" r:id="rId33"/>
    <p:sldId id="337" r:id="rId34"/>
    <p:sldId id="338" r:id="rId35"/>
    <p:sldId id="339" r:id="rId36"/>
    <p:sldId id="340" r:id="rId37"/>
    <p:sldId id="342" r:id="rId38"/>
  </p:sldIdLst>
  <p:sldSz cx="9144000" cy="5143500" type="screen16x9"/>
  <p:notesSz cx="6858000" cy="9144000"/>
  <p:embeddedFontLst>
    <p:embeddedFont>
      <p:font typeface="Lato" panose="020F0502020204030203" pitchFamily="34" charset="0"/>
      <p:regular r:id="rId40"/>
      <p:bold r:id="rId41"/>
      <p:italic r:id="rId42"/>
      <p:boldItalic r:id="rId43"/>
    </p:embeddedFont>
    <p:embeddedFont>
      <p:font typeface="Outfit ExtraBold" panose="020B0604020202020204" charset="0"/>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91D5F9-1B01-408F-8EEC-D87E09901277}">
  <a:tblStyle styleId="{7591D5F9-1B01-408F-8EEC-D87E099012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65B07A-5D48-44D8-B44C-03C1CFAD552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63086131-103E-4FA0-C542-05C4B951832B}"/>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585F3D35-D03C-1DDE-3CE1-2737BF93B5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9B8DD1F6-A9ED-8CBF-851B-7E9AAAAB4D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852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A4629738-C5D0-FBB7-BC02-C9CDE2C1B8B3}"/>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7810F797-D9F4-FD78-D3A2-6E00CB124D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58ADA450-8D53-4685-325A-5EE2D1929D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108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A6E1BD47-39AC-1B6D-FAEB-E52047BABA9F}"/>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F01DAD55-5917-5A8B-8667-0D76DB4000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120501D3-A3C9-DC8B-4149-4524B9D263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1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4B5B8A27-1E01-2DEE-4D0D-2DDF24CF300B}"/>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AA194BCD-F5A4-8CAD-E98C-97F7061FF2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807C4B1C-79B1-77A6-469B-D40729984B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756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9C3911A7-8D78-4613-7982-B864DAC822F3}"/>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471921C7-E102-3BBC-7329-5BCD109A06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DF6E376B-C73F-045A-FDD4-DA8DFF2E7F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741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753981EB-175C-07E7-2D15-B8213A4EBEB6}"/>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78CFD31A-95A4-E7B0-947F-8BDF1FEFF5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51030B3D-5F7E-8A94-579F-958F4DD263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38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BD305294-CE3D-4642-01FA-34BA077D9BE3}"/>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C8FDA487-A0D4-C23A-66B0-DED9AF0286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166171C6-9DB6-18BA-C277-B3AFA14917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3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630DC893-6B67-9A44-7FB2-D7B7B3C164D5}"/>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84B7891E-A124-F9F6-FE9D-3E715F41F0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6A452AA4-15FF-9D63-246D-EC8AFBE627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050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B9F72E15-901D-CB92-0166-4CD757F7D271}"/>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4AEBF76B-38E5-B4E1-3B41-CCBF781A6D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D928C904-5014-F8D7-5044-5C795FAF44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058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6E6E1D54-A27D-5624-86DB-00FFB3CF149F}"/>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1340EF51-74A5-AFF1-77F3-F1FC55D610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1C51151B-81D6-5456-F9D7-8E68EC58D6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013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f2e6270ebd_0_4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85F7C204-E84A-B00F-0669-16399E5C3C55}"/>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CAEB30E4-AA0F-8A8D-74A1-1B2A758542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F6FF0A02-147E-4A1D-12FA-A9DF778263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771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AEC17015-A4BC-C35E-838E-785CB070CE84}"/>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5E927E28-2646-3BDD-E99F-B4DF8857AD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47C72F8C-F372-5B80-7F5D-633C5F957D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348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5CEDE074-96E6-FBAA-620B-389C394103BA}"/>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D5B7477B-8C9A-DCB2-7DC5-F8060FEE0C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55395AE9-7FD6-BAB3-CE58-E75090817A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822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44EF9615-6D56-CBAB-9A19-14735470C5D2}"/>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BB2C905D-37BE-CE89-E433-8FECB31B48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CE0F647E-8C3D-A561-8F2B-4373584D62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747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C9387536-E6E1-C830-3A77-DAF942FB14CD}"/>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47ABA8BC-7B54-99FD-3722-DD14F065E0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DB4FDAE3-A2BF-5429-84A7-5B8B491142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849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8A3C0D9D-1D03-0C85-6A49-47E0CAF0B240}"/>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3CD46121-BC76-F3DC-CA7E-BCAB8C0E83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4103A2EC-3C4B-DFFC-D8DA-DFE689C06D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183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65827378-BB59-1A62-C9D6-AC4A94F33C30}"/>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9D0C299A-E9BE-9E8F-5323-B1C63DBE8B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5834FFB8-090D-436E-60A3-DFC8E17CD1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203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35460EB4-A71F-01E1-F525-F5AD07B90A1F}"/>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1AC68DF5-ABB9-9827-1532-56E3133F6A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391762F4-C5DC-23CC-8CB7-E93D6B3828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703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228DCF0C-0D0A-9E29-71D1-8C490B5A03F0}"/>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9EEA1664-D60B-9C11-533C-B4C8FA04C7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E79CC2C7-A901-F10D-6764-2292EF88FB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664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A41A134E-CC0C-77A8-A22E-2C9688871F38}"/>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71981EB3-1604-588E-8789-62C4D551C8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C7012448-504A-CF87-0F78-A377E8B48A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235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5F71446B-ED29-D05F-5A34-8D42AA3B3929}"/>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E9DF6D6B-DEFE-DA34-D654-85496FFBFA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444A34DF-46AC-BA72-FB7E-DC585678F2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529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5778C86C-BE2A-D4C7-11BC-41CA7FE171B6}"/>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0F1DD797-233B-EAAD-AE46-627EC5347F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DEE1A8C5-3383-E8D0-418A-32F126F261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5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CCEF694A-4630-F8B5-5D9B-FF7E15F9ED33}"/>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BD652626-F6C3-B9AB-3C09-7A40E36D04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049CE26D-07E7-22BD-4240-1B494DB862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969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3337E158-0663-F584-9D57-40D66C7C04A7}"/>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24151469-EBE3-7EE8-AB87-C65134A78E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5F3E1D16-F2F1-9549-2061-80154FD890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411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B82EB190-33DE-A8AB-A653-57977CA64442}"/>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17C94304-CB0D-39CB-4F11-E4815231B9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68FA5AE0-1791-DDA8-3F5A-BC28C04327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051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29DADDB6-812B-13CF-757E-0916DC2527AC}"/>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A5BE4002-4191-2F8A-ECAD-23FF1F502D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F691B7A5-B8AA-F427-77A2-BA8DFC1552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756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249FE735-94C0-D572-CE82-77B85B0FEABE}"/>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0CBCFBFF-E90E-491F-B2EA-1752D3E27B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1EED02BA-B043-A18D-EB55-C5077FB820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570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44A0C18E-AEE7-A309-B3D0-E05BF7BE4155}"/>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519383A6-D93B-83FB-E7C3-60B43D3911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04D5ACD3-251A-89A1-B78E-D64FAFC3AB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190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48D272CE-EDCC-D820-4657-69B863D28177}"/>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EB12D04F-6171-79A1-F139-72FF888CC5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6B396DFC-36E1-B99A-A231-DAFCFA39EE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737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43A0148E-73C5-EA5C-3B39-F0480B6C9031}"/>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410F17DC-172B-6142-C36A-9FEB8B709D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228F5EA9-C503-D14D-C0B1-5FCEBC2083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633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5E6A70AA-EB57-1CD5-29A9-E850329EA9A7}"/>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3D96B77B-8803-ADC0-3ADE-8D63692E47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FD4E9475-9D12-163E-233E-AD1A7131AC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6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80E5E32B-281A-7943-4AE8-729F70145B55}"/>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6EA694F3-7066-D224-5AFF-BCE7644742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E275E013-0A87-6B41-B509-2B742E0932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654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2B27C856-97EF-9314-9739-046725948151}"/>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3D407E1B-1BE1-466A-7D87-328E32870D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74980E6D-B212-2D7F-2143-F51F213993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539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9295A0DF-8868-B5C3-D507-2557C68CA25D}"/>
            </a:ext>
          </a:extLst>
        </p:cNvPr>
        <p:cNvGrpSpPr/>
        <p:nvPr/>
      </p:nvGrpSpPr>
      <p:grpSpPr>
        <a:xfrm>
          <a:off x="0" y="0"/>
          <a:ext cx="0" cy="0"/>
          <a:chOff x="0" y="0"/>
          <a:chExt cx="0" cy="0"/>
        </a:xfrm>
      </p:grpSpPr>
      <p:sp>
        <p:nvSpPr>
          <p:cNvPr id="2618" name="Google Shape;2618;g1f2e6270ebd_0_4110:notes">
            <a:extLst>
              <a:ext uri="{FF2B5EF4-FFF2-40B4-BE49-F238E27FC236}">
                <a16:creationId xmlns:a16="http://schemas.microsoft.com/office/drawing/2014/main" id="{5FC63966-EFAF-2975-8DCF-D8AD5487BA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a:extLst>
              <a:ext uri="{FF2B5EF4-FFF2-40B4-BE49-F238E27FC236}">
                <a16:creationId xmlns:a16="http://schemas.microsoft.com/office/drawing/2014/main" id="{2F0D604B-2EE5-B4B0-39EF-883D54FFEA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57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10" name="Google Shape;210;p2"/>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211" name="Google Shape;211;p2"/>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572" name="Google Shape;57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3" name="Google Shape;573;p5"/>
          <p:cNvSpPr txBox="1">
            <a:spLocks noGrp="1"/>
          </p:cNvSpPr>
          <p:nvPr>
            <p:ph type="subTitle" idx="1"/>
          </p:nvPr>
        </p:nvSpPr>
        <p:spPr>
          <a:xfrm>
            <a:off x="5194834"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4" name="Google Shape;574;p5"/>
          <p:cNvSpPr txBox="1">
            <a:spLocks noGrp="1"/>
          </p:cNvSpPr>
          <p:nvPr>
            <p:ph type="subTitle" idx="2"/>
          </p:nvPr>
        </p:nvSpPr>
        <p:spPr>
          <a:xfrm>
            <a:off x="720300"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5" name="Google Shape;575;p5"/>
          <p:cNvSpPr txBox="1">
            <a:spLocks noGrp="1"/>
          </p:cNvSpPr>
          <p:nvPr>
            <p:ph type="subTitle" idx="3"/>
          </p:nvPr>
        </p:nvSpPr>
        <p:spPr>
          <a:xfrm>
            <a:off x="5194825"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576" name="Google Shape;576;p5"/>
          <p:cNvSpPr txBox="1">
            <a:spLocks noGrp="1"/>
          </p:cNvSpPr>
          <p:nvPr>
            <p:ph type="subTitle" idx="4"/>
          </p:nvPr>
        </p:nvSpPr>
        <p:spPr>
          <a:xfrm>
            <a:off x="720000"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974" name="Google Shape;974;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75" name="Google Shape;975;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0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10"/>
        <p:cNvGrpSpPr/>
        <p:nvPr/>
      </p:nvGrpSpPr>
      <p:grpSpPr>
        <a:xfrm>
          <a:off x="0" y="0"/>
          <a:ext cx="0" cy="0"/>
          <a:chOff x="0" y="0"/>
          <a:chExt cx="0" cy="0"/>
        </a:xfrm>
      </p:grpSpPr>
      <p:grpSp>
        <p:nvGrpSpPr>
          <p:cNvPr id="1711" name="Google Shape;1711;p18"/>
          <p:cNvGrpSpPr/>
          <p:nvPr/>
        </p:nvGrpSpPr>
        <p:grpSpPr>
          <a:xfrm>
            <a:off x="0" y="0"/>
            <a:ext cx="9143995" cy="5143491"/>
            <a:chOff x="0" y="0"/>
            <a:chExt cx="9143995" cy="5143491"/>
          </a:xfrm>
        </p:grpSpPr>
        <p:sp>
          <p:nvSpPr>
            <p:cNvPr id="1712" name="Google Shape;1712;p18"/>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3" name="Google Shape;1713;p18"/>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4" name="Google Shape;1714;p18"/>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5" name="Google Shape;1715;p18"/>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6" name="Google Shape;1716;p18"/>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7" name="Google Shape;1717;p18"/>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8" name="Google Shape;1718;p18"/>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9" name="Google Shape;1719;p18"/>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0" name="Google Shape;1720;p18"/>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1" name="Google Shape;1721;p18"/>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2" name="Google Shape;1722;p18"/>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3" name="Google Shape;1723;p18"/>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4" name="Google Shape;1724;p18"/>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5" name="Google Shape;1725;p18"/>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6" name="Google Shape;1726;p18"/>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7" name="Google Shape;1727;p18"/>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8" name="Google Shape;1728;p18"/>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9" name="Google Shape;1729;p18"/>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0" name="Google Shape;1730;p18"/>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1" name="Google Shape;1731;p18"/>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2" name="Google Shape;1732;p18"/>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3" name="Google Shape;1733;p18"/>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4" name="Google Shape;1734;p18"/>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5" name="Google Shape;1735;p18"/>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6" name="Google Shape;1736;p18"/>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7" name="Google Shape;1737;p18"/>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8" name="Google Shape;1738;p18"/>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9" name="Google Shape;1739;p18"/>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0" name="Google Shape;1740;p18"/>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1" name="Google Shape;1741;p18"/>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2" name="Google Shape;1742;p18"/>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3" name="Google Shape;1743;p18"/>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4" name="Google Shape;1744;p18"/>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5" name="Google Shape;1745;p18"/>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6" name="Google Shape;1746;p18"/>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7" name="Google Shape;1747;p18"/>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8" name="Google Shape;1748;p18"/>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9" name="Google Shape;1749;p18"/>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0" name="Google Shape;1750;p18"/>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1" name="Google Shape;1751;p18"/>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2" name="Google Shape;1752;p18"/>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3" name="Google Shape;1753;p18"/>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4" name="Google Shape;1754;p18"/>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5" name="Google Shape;1755;p18"/>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6" name="Google Shape;1756;p18"/>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7" name="Google Shape;1757;p18"/>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8" name="Google Shape;1758;p18"/>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9" name="Google Shape;1759;p18"/>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0" name="Google Shape;1760;p18"/>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1" name="Google Shape;1761;p18"/>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2" name="Google Shape;1762;p18"/>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3" name="Google Shape;1763;p18"/>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4" name="Google Shape;1764;p18"/>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5" name="Google Shape;1765;p18"/>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6" name="Google Shape;1766;p18"/>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7" name="Google Shape;1767;p18"/>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8" name="Google Shape;1768;p18"/>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9" name="Google Shape;1769;p18"/>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0" name="Google Shape;1770;p18"/>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1" name="Google Shape;1771;p18"/>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2" name="Google Shape;1772;p18"/>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3" name="Google Shape;1773;p18"/>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4" name="Google Shape;1774;p18"/>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5" name="Google Shape;1775;p18"/>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6" name="Google Shape;1776;p18"/>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7" name="Google Shape;1777;p18"/>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8" name="Google Shape;1778;p18"/>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9" name="Google Shape;1779;p18"/>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0" name="Google Shape;1780;p18"/>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1" name="Google Shape;1781;p18"/>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2" name="Google Shape;1782;p18"/>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3" name="Google Shape;1783;p18"/>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4" name="Google Shape;1784;p18"/>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5" name="Google Shape;1785;p18"/>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6" name="Google Shape;1786;p18"/>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7" name="Google Shape;1787;p18"/>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8" name="Google Shape;1788;p18"/>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9" name="Google Shape;1789;p18"/>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0" name="Google Shape;1790;p18"/>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1" name="Google Shape;1791;p18"/>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2" name="Google Shape;1792;p18"/>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3" name="Google Shape;1793;p18"/>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4" name="Google Shape;1794;p18"/>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5" name="Google Shape;1795;p18"/>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6" name="Google Shape;1796;p18"/>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7" name="Google Shape;1797;p18"/>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8" name="Google Shape;1798;p18"/>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9" name="Google Shape;1799;p18"/>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0" name="Google Shape;1800;p18"/>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1" name="Google Shape;1801;p18"/>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2" name="Google Shape;1802;p18"/>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3" name="Google Shape;1803;p18"/>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804" name="Google Shape;180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5" name="Google Shape;1805;p18"/>
          <p:cNvSpPr txBox="1">
            <a:spLocks noGrp="1"/>
          </p:cNvSpPr>
          <p:nvPr>
            <p:ph type="subTitle" idx="1"/>
          </p:nvPr>
        </p:nvSpPr>
        <p:spPr>
          <a:xfrm>
            <a:off x="4728100"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6" name="Google Shape;1806;p18"/>
          <p:cNvSpPr txBox="1">
            <a:spLocks noGrp="1"/>
          </p:cNvSpPr>
          <p:nvPr>
            <p:ph type="subTitle" idx="2"/>
          </p:nvPr>
        </p:nvSpPr>
        <p:spPr>
          <a:xfrm>
            <a:off x="716625"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07" name="Google Shape;1807;p18"/>
          <p:cNvGrpSpPr/>
          <p:nvPr/>
        </p:nvGrpSpPr>
        <p:grpSpPr>
          <a:xfrm>
            <a:off x="122000" y="4917447"/>
            <a:ext cx="4420450" cy="226056"/>
            <a:chOff x="122000" y="4917447"/>
            <a:chExt cx="4420450" cy="226056"/>
          </a:xfrm>
        </p:grpSpPr>
        <p:sp>
          <p:nvSpPr>
            <p:cNvPr id="1808" name="Google Shape;1808;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9" name="Google Shape;1809;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0" name="Google Shape;1810;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1" name="Google Shape;1811;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2" name="Google Shape;1812;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3" name="Google Shape;1813;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4" name="Google Shape;1814;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5" name="Google Shape;1815;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6" name="Google Shape;1816;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7" name="Google Shape;1817;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8" name="Google Shape;1818;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9" name="Google Shape;1819;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0" name="Google Shape;1820;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1" name="Google Shape;1821;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2" name="Google Shape;1822;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23" name="Google Shape;1823;p18"/>
          <p:cNvGrpSpPr/>
          <p:nvPr/>
        </p:nvGrpSpPr>
        <p:grpSpPr>
          <a:xfrm>
            <a:off x="4601500" y="4884626"/>
            <a:ext cx="4420450" cy="258877"/>
            <a:chOff x="4601500" y="4884626"/>
            <a:chExt cx="4420450" cy="258877"/>
          </a:xfrm>
        </p:grpSpPr>
        <p:sp>
          <p:nvSpPr>
            <p:cNvPr id="1824" name="Google Shape;1824;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5" name="Google Shape;1825;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6" name="Google Shape;1826;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7" name="Google Shape;1827;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8" name="Google Shape;1828;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9" name="Google Shape;1829;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0" name="Google Shape;1830;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1" name="Google Shape;1831;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2" name="Google Shape;1832;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3" name="Google Shape;1833;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4" name="Google Shape;1834;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5" name="Google Shape;1835;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6" name="Google Shape;1836;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7" name="Google Shape;1837;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8" name="Google Shape;1838;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39" name="Google Shape;1839;p18"/>
          <p:cNvGrpSpPr/>
          <p:nvPr/>
        </p:nvGrpSpPr>
        <p:grpSpPr>
          <a:xfrm>
            <a:off x="122025" y="5036324"/>
            <a:ext cx="4420450" cy="107173"/>
            <a:chOff x="122000" y="4917447"/>
            <a:chExt cx="4420450" cy="226056"/>
          </a:xfrm>
        </p:grpSpPr>
        <p:sp>
          <p:nvSpPr>
            <p:cNvPr id="1840" name="Google Shape;1840;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1" name="Google Shape;1841;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2" name="Google Shape;1842;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3" name="Google Shape;1843;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4" name="Google Shape;1844;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5" name="Google Shape;1845;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6" name="Google Shape;1846;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7" name="Google Shape;1847;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8" name="Google Shape;1848;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9" name="Google Shape;1849;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0" name="Google Shape;1850;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1" name="Google Shape;1851;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2" name="Google Shape;1852;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3" name="Google Shape;1853;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4" name="Google Shape;1854;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55" name="Google Shape;1855;p18"/>
          <p:cNvGrpSpPr/>
          <p:nvPr/>
        </p:nvGrpSpPr>
        <p:grpSpPr>
          <a:xfrm>
            <a:off x="4601525" y="5020763"/>
            <a:ext cx="4420450" cy="122734"/>
            <a:chOff x="4601500" y="4884626"/>
            <a:chExt cx="4420450" cy="258877"/>
          </a:xfrm>
        </p:grpSpPr>
        <p:sp>
          <p:nvSpPr>
            <p:cNvPr id="1856" name="Google Shape;1856;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7" name="Google Shape;1857;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8" name="Google Shape;1858;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9" name="Google Shape;1859;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0" name="Google Shape;1860;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1" name="Google Shape;1861;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2" name="Google Shape;1862;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3" name="Google Shape;1863;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4" name="Google Shape;1864;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5" name="Google Shape;1865;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6" name="Google Shape;1866;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7" name="Google Shape;1867;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8" name="Google Shape;1868;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9" name="Google Shape;1869;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0" name="Google Shape;1870;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341" name="Google Shape;2341;p22"/>
          <p:cNvGrpSpPr/>
          <p:nvPr/>
        </p:nvGrpSpPr>
        <p:grpSpPr>
          <a:xfrm rot="10800000" flipH="1">
            <a:off x="-25" y="539501"/>
            <a:ext cx="713204" cy="4057299"/>
            <a:chOff x="-17" y="539499"/>
            <a:chExt cx="453231" cy="4057299"/>
          </a:xfrm>
        </p:grpSpPr>
        <p:sp>
          <p:nvSpPr>
            <p:cNvPr id="2342" name="Google Shape;2342;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65"/>
        <p:cNvGrpSpPr/>
        <p:nvPr/>
      </p:nvGrpSpPr>
      <p:grpSpPr>
        <a:xfrm>
          <a:off x="0" y="0"/>
          <a:ext cx="0" cy="0"/>
          <a:chOff x="0" y="0"/>
          <a:chExt cx="0" cy="0"/>
        </a:xfrm>
      </p:grpSpPr>
      <p:grpSp>
        <p:nvGrpSpPr>
          <p:cNvPr id="2466" name="Google Shape;2466;p23"/>
          <p:cNvGrpSpPr/>
          <p:nvPr/>
        </p:nvGrpSpPr>
        <p:grpSpPr>
          <a:xfrm>
            <a:off x="0" y="0"/>
            <a:ext cx="9143995" cy="5143491"/>
            <a:chOff x="0" y="0"/>
            <a:chExt cx="9143995" cy="5143491"/>
          </a:xfrm>
        </p:grpSpPr>
        <p:sp>
          <p:nvSpPr>
            <p:cNvPr id="2467" name="Google Shape;2467;p2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8" name="Google Shape;2468;p2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9" name="Google Shape;2469;p2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0" name="Google Shape;2470;p2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1" name="Google Shape;2471;p2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2" name="Google Shape;2472;p2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3" name="Google Shape;2473;p2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4" name="Google Shape;2474;p2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5" name="Google Shape;2475;p2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6" name="Google Shape;2476;p2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7" name="Google Shape;2477;p2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8" name="Google Shape;2478;p2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9" name="Google Shape;2479;p2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0" name="Google Shape;2480;p2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1" name="Google Shape;2481;p2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2" name="Google Shape;2482;p2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3" name="Google Shape;2483;p2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4" name="Google Shape;2484;p2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5" name="Google Shape;2485;p2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6" name="Google Shape;2486;p2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7" name="Google Shape;2487;p2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8" name="Google Shape;2488;p2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9" name="Google Shape;2489;p2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0" name="Google Shape;2490;p2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1" name="Google Shape;2491;p2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2" name="Google Shape;2492;p2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3" name="Google Shape;2493;p2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4" name="Google Shape;2494;p2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5" name="Google Shape;2495;p2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6" name="Google Shape;2496;p2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7" name="Google Shape;2497;p2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8" name="Google Shape;2498;p2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9" name="Google Shape;2499;p2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0" name="Google Shape;2500;p2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1" name="Google Shape;2501;p2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2" name="Google Shape;2502;p2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3" name="Google Shape;2503;p2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4" name="Google Shape;2504;p2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5" name="Google Shape;2505;p2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6" name="Google Shape;2506;p2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7" name="Google Shape;2507;p2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8" name="Google Shape;2508;p2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9" name="Google Shape;2509;p2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0" name="Google Shape;2510;p2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1" name="Google Shape;2511;p2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2" name="Google Shape;2512;p2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3" name="Google Shape;2513;p2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4" name="Google Shape;2514;p2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5" name="Google Shape;2515;p2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6" name="Google Shape;2516;p2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7" name="Google Shape;2517;p2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8" name="Google Shape;2518;p2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9" name="Google Shape;2519;p2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0" name="Google Shape;2520;p2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1" name="Google Shape;2521;p2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2" name="Google Shape;2522;p2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3" name="Google Shape;2523;p2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4" name="Google Shape;2524;p2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5" name="Google Shape;2525;p2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6" name="Google Shape;2526;p2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7" name="Google Shape;2527;p2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8" name="Google Shape;2528;p2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9" name="Google Shape;2529;p2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0" name="Google Shape;2530;p2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1" name="Google Shape;2531;p2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2" name="Google Shape;2532;p2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3" name="Google Shape;2533;p2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4" name="Google Shape;2534;p2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5" name="Google Shape;2535;p2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6" name="Google Shape;2536;p2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7" name="Google Shape;2537;p2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8" name="Google Shape;2538;p2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9" name="Google Shape;2539;p2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0" name="Google Shape;2540;p2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1" name="Google Shape;2541;p2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2" name="Google Shape;2542;p2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3" name="Google Shape;2543;p2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4" name="Google Shape;2544;p2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5" name="Google Shape;2545;p2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6" name="Google Shape;2546;p2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7" name="Google Shape;2547;p2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8" name="Google Shape;2548;p2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9" name="Google Shape;2549;p2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0" name="Google Shape;2550;p2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1" name="Google Shape;2551;p2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2" name="Google Shape;2552;p2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3" name="Google Shape;2553;p2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4" name="Google Shape;2554;p2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5" name="Google Shape;2555;p2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6" name="Google Shape;2556;p2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7" name="Google Shape;2557;p2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8" name="Google Shape;2558;p2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559" name="Google Shape;2559;p23"/>
          <p:cNvGrpSpPr/>
          <p:nvPr/>
        </p:nvGrpSpPr>
        <p:grpSpPr>
          <a:xfrm>
            <a:off x="7980795" y="4448478"/>
            <a:ext cx="1163258" cy="618818"/>
            <a:chOff x="6180480" y="488520"/>
            <a:chExt cx="1135440" cy="1313280"/>
          </a:xfrm>
        </p:grpSpPr>
        <p:sp>
          <p:nvSpPr>
            <p:cNvPr id="2560" name="Google Shape;2560;p23"/>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1" name="Google Shape;2561;p23"/>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2" name="Google Shape;2562;p23"/>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3" name="Google Shape;2563;p23"/>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4" name="Google Shape;2564;p23"/>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5" name="Google Shape;2565;p23"/>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6" name="Google Shape;2566;p23"/>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7" name="Google Shape;2567;p23"/>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68" name="Google Shape;2568;p23"/>
          <p:cNvGrpSpPr/>
          <p:nvPr/>
        </p:nvGrpSpPr>
        <p:grpSpPr>
          <a:xfrm>
            <a:off x="54301" y="23066"/>
            <a:ext cx="1469010" cy="516564"/>
            <a:chOff x="4687560" y="1801800"/>
            <a:chExt cx="1433880" cy="1767240"/>
          </a:xfrm>
        </p:grpSpPr>
        <p:sp>
          <p:nvSpPr>
            <p:cNvPr id="2569" name="Google Shape;2569;p23"/>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23"/>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1" name="Google Shape;2571;p23"/>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2" name="Google Shape;2572;p23"/>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3" name="Google Shape;2573;p23"/>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4" name="Google Shape;2574;p23"/>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5" name="Google Shape;2575;p23"/>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6" name="Google Shape;2576;p23"/>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7" name="Google Shape;2577;p23"/>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8" name="Google Shape;2578;p23"/>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4" r:id="rId5"/>
    <p:sldLayoutId id="2147483668" r:id="rId6"/>
    <p:sldLayoutId id="214748366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19.jpeg"/><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image" Target="../media/image22.jpeg"/><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27"/>
          <p:cNvSpPr txBox="1">
            <a:spLocks noGrp="1"/>
          </p:cNvSpPr>
          <p:nvPr>
            <p:ph type="subTitle" idx="1"/>
          </p:nvPr>
        </p:nvSpPr>
        <p:spPr>
          <a:xfrm>
            <a:off x="5111056" y="2819829"/>
            <a:ext cx="4404784" cy="1562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t>
            </a:r>
            <a:r>
              <a:rPr lang="en" dirty="0"/>
              <a:t>éalisé par :</a:t>
            </a:r>
          </a:p>
          <a:p>
            <a:pPr marL="285750" lvl="0" indent="-285750" algn="l" rtl="0">
              <a:spcBef>
                <a:spcPts val="0"/>
              </a:spcBef>
              <a:spcAft>
                <a:spcPts val="0"/>
              </a:spcAft>
              <a:buFont typeface="Courier New" panose="02070309020205020404" pitchFamily="49" charset="0"/>
              <a:buChar char="o"/>
            </a:pPr>
            <a:r>
              <a:rPr lang="en" dirty="0"/>
              <a:t>    OUAIL KERRAK</a:t>
            </a:r>
          </a:p>
          <a:p>
            <a:pPr marL="285750" lvl="0" indent="-285750" algn="l" rtl="0">
              <a:spcBef>
                <a:spcPts val="0"/>
              </a:spcBef>
              <a:spcAft>
                <a:spcPts val="0"/>
              </a:spcAft>
              <a:buFont typeface="Courier New" panose="02070309020205020404" pitchFamily="49" charset="0"/>
              <a:buChar char="o"/>
            </a:pPr>
            <a:r>
              <a:rPr lang="en" dirty="0"/>
              <a:t>    MOHAMMED AMINE AHMADI</a:t>
            </a:r>
          </a:p>
          <a:p>
            <a:pPr marL="285750" lvl="0" indent="-285750" algn="l" rtl="0">
              <a:spcBef>
                <a:spcPts val="0"/>
              </a:spcBef>
              <a:spcAft>
                <a:spcPts val="0"/>
              </a:spcAft>
              <a:buFont typeface="Courier New" panose="02070309020205020404" pitchFamily="49" charset="0"/>
              <a:buChar char="o"/>
            </a:pPr>
            <a:r>
              <a:rPr lang="en" dirty="0"/>
              <a:t>    AYOUB SAHLAOUI</a:t>
            </a:r>
          </a:p>
          <a:p>
            <a:pPr marL="285750" lvl="0" indent="-285750" algn="l" rtl="0">
              <a:spcBef>
                <a:spcPts val="0"/>
              </a:spcBef>
              <a:spcAft>
                <a:spcPts val="0"/>
              </a:spcAft>
              <a:buFont typeface="Courier New" panose="02070309020205020404" pitchFamily="49" charset="0"/>
              <a:buChar char="o"/>
            </a:pPr>
            <a:r>
              <a:rPr lang="en" dirty="0"/>
              <a:t>    MOHAMMED AMINE EL ABIAD</a:t>
            </a:r>
          </a:p>
          <a:p>
            <a:pPr marL="0" lvl="0" indent="0" algn="l" rtl="0">
              <a:spcBef>
                <a:spcPts val="0"/>
              </a:spcBef>
              <a:spcAft>
                <a:spcPts val="0"/>
              </a:spcAft>
              <a:buNone/>
            </a:pPr>
            <a:r>
              <a:rPr lang="en" dirty="0"/>
              <a:t> </a:t>
            </a:r>
          </a:p>
          <a:p>
            <a:pPr marL="0" lvl="0" indent="0" algn="l" rtl="0">
              <a:spcBef>
                <a:spcPts val="0"/>
              </a:spcBef>
              <a:spcAft>
                <a:spcPts val="0"/>
              </a:spcAft>
              <a:buNone/>
            </a:pPr>
            <a:endParaRPr dirty="0"/>
          </a:p>
        </p:txBody>
      </p:sp>
      <p:sp>
        <p:nvSpPr>
          <p:cNvPr id="2590" name="Google Shape;2590;p27"/>
          <p:cNvSpPr txBox="1">
            <a:spLocks noGrp="1"/>
          </p:cNvSpPr>
          <p:nvPr>
            <p:ph type="ctrTitle"/>
          </p:nvPr>
        </p:nvSpPr>
        <p:spPr>
          <a:xfrm>
            <a:off x="765878" y="1502922"/>
            <a:ext cx="7717500" cy="10688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a:t>ANALYSE DES VENTES </a:t>
            </a:r>
            <a:endParaRPr sz="4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0109C011-BF52-17AD-8FF4-218B8D105F84}"/>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B6C15EA5-8594-EE26-7E42-07B9A0474D9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5-Mise à l’échelle des caractéristiques</a:t>
            </a:r>
            <a:br>
              <a:rPr lang="fr-MA" dirty="0"/>
            </a:b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C01F45EE-FC2D-8E09-043B-D4CC376C57B2}"/>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953720F4-9C43-827F-546A-B63731E32D7C}"/>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AE424FFF-3D85-8AA5-4924-28F713296BC0}"/>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8ABED471-2832-BE61-F127-9EE2121D14FE}"/>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C93A5D35-2285-0583-8DFF-D53D8D58B194}"/>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A3B086E6-03F0-27F0-C802-7C08CFD5BC9E}"/>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C1353A04-68EE-7C12-A855-FBA8DD72630D}"/>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6A63FC1B-341F-AA7E-85B9-9CE9FEAB4A2D}"/>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950E74AD-F965-1A3A-D4D7-C4B74455975B}"/>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07A131D7-5692-F3C6-ADDC-3B661C20C10A}"/>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AE7F75C3-150C-E300-4FFA-9692DA48A4E3}"/>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88019A17-92E1-B975-1A25-10CDE9C3E1C6}"/>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5B34EE76-4BCA-A649-AEBE-57CB8F5D1F61}"/>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08BC5AE4-7206-8375-0D06-52C4FF2AF91A}"/>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8B3745E4-697C-665B-D0DB-B76C5EBF08E0}"/>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AB4E44DE-16EC-1711-5AB8-4488249D801B}"/>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CE89A571-C8AC-3990-70E9-323BD22C4E50}"/>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263C3895-A4ED-9565-5926-2788C2F1CE2F}"/>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5B1B0EB8-F249-4BB4-9FAD-D9572B9BA452}"/>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1F117B53-C367-6005-4AF8-783CEF4BA1DF}"/>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217643D3-39CD-D8C8-AED9-29CB4C6572D9}"/>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B9372951-4549-326B-5E07-21D4265828CF}"/>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63490EA1-040A-1A44-8DB5-DD5E96DDB155}"/>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3536CC40-920D-1BBB-A061-51A517F44000}"/>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23BAA112-9D5A-FD9E-2B8A-A7DE9771B20A}"/>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02D4FC77-5F3A-49A0-4A1F-1147B72E2DD8}"/>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0D6003CD-7F22-7C30-4C18-E19EA4480A87}"/>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616408E0-D6BE-E975-DD98-A50BEE38AC7F}"/>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0A43D76A-9B9E-74EB-140A-21C2ECAE4D90}"/>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835E4899-C8FE-6415-FCBB-BC0B3FA73423}"/>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4EB7F26C-0422-AC13-7FF6-DB0843258623}"/>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4CB3F722-9531-860D-767F-9EA92990ED79}"/>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8F80C67F-FB12-6C27-6D11-ADC871C2B6E0}"/>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7C248E56-5CF4-800A-79EB-289E36D78C50}"/>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31567C9B-E386-EE42-EA69-9A3074305C9D}"/>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165944BB-751A-FC19-2734-40773114D4AF}"/>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F0D8677E-EF0D-F94E-2DA5-B6487AC505C9}"/>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45BA60D9-7DE6-4FF9-D585-BA9A378CF632}"/>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735C9911-61B7-ADCB-F800-BED98B8D0F2E}"/>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969AFE4C-7F1E-794A-5A4D-20F11D36517D}"/>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046B97EB-2B1B-8A6C-45D2-4743CC703FE3}"/>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D696EF91-06E1-629D-8CFB-D2756091A01C}"/>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BDCE419E-6572-B693-DBA5-BBCCB1E296C4}"/>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8E29CE2C-D69B-E5D0-BEE9-CC0C94929072}"/>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288F34F0-2287-7929-2BC1-E56C1C2686E2}"/>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46C59619-0C14-9E3C-79A4-DDF1A6AD48FA}"/>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58C5C142-DC95-99F3-C991-BAFECC83CE10}"/>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0989366F-C346-CE93-909C-59C231E53BCD}"/>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D61D763E-6884-568B-9F09-B271F5E03653}"/>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AE9A485F-F1AB-6335-C9B2-D38C1EC6B334}"/>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91666644-A2BD-EF57-CA30-8D7C58ED532D}"/>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F3DE8716-2DA7-70A5-6F7A-FC51C5F93770}"/>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DB279D94-94E0-2AC4-025A-46BBDA5E3D08}"/>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E9CBD6A4-86A7-B2CE-27ED-D2781F69CC34}"/>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1D44EBED-1D13-0F20-C173-EAD5392F4888}"/>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CBE57029-DEEE-991E-EB14-96E21B4E884C}"/>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93791B5D-95DE-ED75-1DF0-F2ABD1703C18}"/>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806AF093-6A23-0B7B-3FF2-0C32ACE6BD44}"/>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70A0E63B-9473-8813-DB4F-9A22B812172C}"/>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F82407B6-527B-4792-6F8E-7EE9C90294C4}"/>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3834EB04-781E-F00D-3796-141EAAEAFF53}"/>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E8718C0D-861C-43D4-711E-88412EEC6D15}"/>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BA788A54-DC5D-E95F-743F-2DAE22FFE71A}"/>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2B4BE7B8-3A92-856D-4977-DB8FAA5CE808}"/>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 name="TextBox 6">
            <a:extLst>
              <a:ext uri="{FF2B5EF4-FFF2-40B4-BE49-F238E27FC236}">
                <a16:creationId xmlns:a16="http://schemas.microsoft.com/office/drawing/2014/main" id="{5DA526FA-7C34-39D4-4B43-74BE8A834EA6}"/>
              </a:ext>
            </a:extLst>
          </p:cNvPr>
          <p:cNvSpPr txBox="1"/>
          <p:nvPr/>
        </p:nvSpPr>
        <p:spPr>
          <a:xfrm>
            <a:off x="686722" y="1330436"/>
            <a:ext cx="7541890" cy="2314544"/>
          </a:xfrm>
          <a:prstGeom prst="rect">
            <a:avLst/>
          </a:prstGeom>
          <a:noFill/>
        </p:spPr>
        <p:txBody>
          <a:bodyPr wrap="square" rtlCol="0">
            <a:spAutoFit/>
          </a:bodyPr>
          <a:lstStyle/>
          <a:p>
            <a:pPr>
              <a:lnSpc>
                <a:spcPct val="150000"/>
              </a:lnSpc>
            </a:pPr>
            <a:r>
              <a:rPr lang="fr-FR" dirty="0"/>
              <a:t>La mise à l'échelle des caractéristiques est essentielle lorsque les variables ont des échelles différentes. Si vos variables explicatives ont des ordres de grandeur différents (par exemple, ventes en milliards et indices en milliers), cela peut biaiser le modèle. Nous avons standardisé les données en utilisant le score Z, qui centre les données autour de 0 avec une variance de 1. Cela équilibre l'influence des variables, garantissant qu'aucune variable ne domine en raison de son échelle. Cette étape est cruciale pour des modèles comme la régression linéaire, où l'échelle des variables peut affecter les résultats.</a:t>
            </a:r>
          </a:p>
        </p:txBody>
      </p:sp>
    </p:spTree>
    <p:extLst>
      <p:ext uri="{BB962C8B-B14F-4D97-AF65-F5344CB8AC3E}">
        <p14:creationId xmlns:p14="http://schemas.microsoft.com/office/powerpoint/2010/main" val="360222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9E3979D4-6F38-0512-45E3-5A49640D4D36}"/>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38F16FA3-3809-6C7A-87AF-6CC8C015F09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5-Mise à l’échelle des caractéristiques</a:t>
            </a:r>
            <a:br>
              <a:rPr lang="fr-MA" dirty="0"/>
            </a:b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CB0C1C37-713A-EEC4-6C6E-DA75665E2B8F}"/>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E09B4D75-0A66-B314-48E1-0CA8A1D6585A}"/>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498E34DD-0262-A575-8DD1-CD8672CBA5E4}"/>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4D84B960-C286-8021-DA4B-103541FEB298}"/>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B90381B6-B165-6910-B9A4-D0BBD6D45655}"/>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E85AEA00-374D-CBFF-4AD0-8EAAF80D14BA}"/>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D39C1DE4-6ECA-F04A-2171-45405E31A385}"/>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164B8B5A-94DC-4B97-6228-71EA78011ECE}"/>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E023AC02-6563-5A66-6EE1-BCA205EB56D3}"/>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C6BAD179-6534-7F77-50B9-5A2955C54889}"/>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1AD4B954-035F-4C63-B93E-DF5E88A83211}"/>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DB4AB2E4-E174-675F-2BCC-F82C1EDCA963}"/>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2F816568-9BAF-A7DF-A3C3-E2FCE0829745}"/>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9211243E-FE01-0061-26A5-60C5AA6DB729}"/>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75061A13-9321-D863-F098-7F4859F20C66}"/>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399F45D8-2D9C-6152-6DF4-1EF03ECB31AB}"/>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349BC290-5A69-C022-94C9-49DD58BE5C10}"/>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F1B42941-7E4A-0FF1-0E18-098E34FC7B81}"/>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2D86E6D8-2249-BC3A-DD09-1770987874B7}"/>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6EBE382D-DB0B-0E14-27D4-D16F7244AF74}"/>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4BB774F2-BE13-E51B-F1C9-C6BE44557648}"/>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70911A47-81E2-6AFC-93A8-F37BD5561938}"/>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9B7817F6-4F70-EB2A-51BC-CE72660C48CD}"/>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0BDC3695-8363-38EF-BF72-02BA0C831DD8}"/>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3B59807D-4055-9C79-093C-A258B86AB893}"/>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ACB5DF7D-76E0-892B-3B34-A30B6A77DB82}"/>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1391765F-1DA1-3049-EB61-28145D12B000}"/>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CBE3EB17-88AD-6EB7-49C7-2678FF9C272C}"/>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27DE9EB0-739B-FCB8-229D-E6C5E991379B}"/>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723E571C-B966-89B8-31B1-B695E1F22C79}"/>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2B9A2E7B-A88B-C2C0-15B1-B50A65C902F5}"/>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A2749BDF-C033-0414-53A4-055917391BFD}"/>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C5B3576F-7AE0-D57D-F79C-8036D12A0257}"/>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EB6D757F-5576-8116-A990-279B69B99406}"/>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F7BB5E0E-2BC5-2EA8-07F9-C81DF6826209}"/>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2B624428-98A3-4284-3B2A-A4813BFBD0DC}"/>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EF2DD36F-93EF-CC70-3D38-FA766EBFEB15}"/>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835F03A3-3771-AD6F-C81A-79D787D1EFF9}"/>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2EE584AE-A418-42FD-76D1-58D026807038}"/>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80024DAC-408C-E856-5B86-5736609E1248}"/>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65B173B5-0D70-6246-D6A8-389F11953BA8}"/>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76FE2E41-9D5E-4570-95EE-E872475F9B8C}"/>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12C0936C-C26F-287B-A1B0-FD4D4E4EDBC3}"/>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1A0749E8-F6B2-5E7A-374D-D284500E536A}"/>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771ADBD6-48CF-C172-8936-5AFBEDABFC55}"/>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2E4BB4B4-F6EA-847D-7CFE-E603277F35A6}"/>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2A83310D-4810-8B7A-BAAB-8E183BB32931}"/>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195A338B-A5E6-9A55-25C9-265F27209C8B}"/>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8A5BAC06-446F-7B48-3A4E-0DAAF32C26BB}"/>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B7C37E16-5FFD-927C-A3AC-AA89607B4165}"/>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1948B20D-7A20-0EC0-685F-6FE2D6340471}"/>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1CB51CBD-BE73-56DA-04F6-1A5345057AA5}"/>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E7EFF4C3-132D-3729-A88B-91E24D0BC3AB}"/>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E6753E29-188E-58DA-ECB2-712426066715}"/>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B7B6086C-F45A-8596-B447-FAE19421BC77}"/>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8B25404B-9A3B-D072-0BD8-052457757255}"/>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F0936872-CB4B-F4AE-C667-ACBF63DC0E2E}"/>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BC2D3971-C900-2BC2-E70D-C2B39C15D394}"/>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CECFCDF2-7582-6D97-A90E-F3B115974001}"/>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D85386BA-BA26-6729-12BA-905B831F635D}"/>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7A64AF2D-DC0A-CAEE-994F-750D70B4650F}"/>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54306AAB-1C6A-4FEF-A088-4693E5024BD5}"/>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C9198F8C-3C72-8FC9-1D32-3C0D3D2C2C06}"/>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1BE1ED9A-4658-E5E0-7ED6-25C8F7CAB042}"/>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 name="Picture 2" descr="A screenshot of a computer screen&#10;&#10;Description automatically generated">
            <a:extLst>
              <a:ext uri="{FF2B5EF4-FFF2-40B4-BE49-F238E27FC236}">
                <a16:creationId xmlns:a16="http://schemas.microsoft.com/office/drawing/2014/main" id="{91A44733-5BD7-E8E6-682B-C8AF1C70112A}"/>
              </a:ext>
            </a:extLst>
          </p:cNvPr>
          <p:cNvPicPr>
            <a:picLocks noChangeAspect="1"/>
          </p:cNvPicPr>
          <p:nvPr/>
        </p:nvPicPr>
        <p:blipFill>
          <a:blip r:embed="rId3"/>
          <a:stretch>
            <a:fillRect/>
          </a:stretch>
        </p:blipFill>
        <p:spPr>
          <a:xfrm>
            <a:off x="1352520" y="1199170"/>
            <a:ext cx="5965801" cy="3160386"/>
          </a:xfrm>
          <a:prstGeom prst="rect">
            <a:avLst/>
          </a:prstGeom>
        </p:spPr>
      </p:pic>
      <p:sp>
        <p:nvSpPr>
          <p:cNvPr id="4" name="TextBox 3">
            <a:extLst>
              <a:ext uri="{FF2B5EF4-FFF2-40B4-BE49-F238E27FC236}">
                <a16:creationId xmlns:a16="http://schemas.microsoft.com/office/drawing/2014/main" id="{E77BD1A7-B8AA-65A8-C3C7-32AAE74071B3}"/>
              </a:ext>
            </a:extLst>
          </p:cNvPr>
          <p:cNvSpPr txBox="1"/>
          <p:nvPr/>
        </p:nvSpPr>
        <p:spPr>
          <a:xfrm>
            <a:off x="3475209" y="4395404"/>
            <a:ext cx="1965603" cy="307777"/>
          </a:xfrm>
          <a:prstGeom prst="rect">
            <a:avLst/>
          </a:prstGeom>
          <a:noFill/>
        </p:spPr>
        <p:txBody>
          <a:bodyPr wrap="none" rtlCol="0">
            <a:spAutoFit/>
          </a:bodyPr>
          <a:lstStyle/>
          <a:p>
            <a:r>
              <a:rPr lang="fr-MA" dirty="0"/>
              <a:t>Données Standardiser</a:t>
            </a:r>
            <a:endParaRPr lang="en-US" dirty="0"/>
          </a:p>
        </p:txBody>
      </p:sp>
    </p:spTree>
    <p:extLst>
      <p:ext uri="{BB962C8B-B14F-4D97-AF65-F5344CB8AC3E}">
        <p14:creationId xmlns:p14="http://schemas.microsoft.com/office/powerpoint/2010/main" val="150618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FCD6E6BE-29BC-0FC2-B983-35D06311B309}"/>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26FBFA15-49B3-50AC-2F00-E07DC0A0BC09}"/>
              </a:ext>
            </a:extLst>
          </p:cNvPr>
          <p:cNvSpPr txBox="1">
            <a:spLocks noGrp="1"/>
          </p:cNvSpPr>
          <p:nvPr>
            <p:ph type="title"/>
          </p:nvPr>
        </p:nvSpPr>
        <p:spPr>
          <a:xfrm>
            <a:off x="613129" y="303130"/>
            <a:ext cx="7704000" cy="709011"/>
          </a:xfrm>
          <a:prstGeom prst="rect">
            <a:avLst/>
          </a:prstGeom>
        </p:spPr>
        <p:txBody>
          <a:bodyPr spcFirstLastPara="1" wrap="square" lIns="91425" tIns="91425" rIns="91425" bIns="91425" anchor="t" anchorCtr="0">
            <a:noAutofit/>
          </a:bodyPr>
          <a:lstStyle/>
          <a:p>
            <a:r>
              <a:rPr lang="fr-MA" dirty="0"/>
              <a:t>6-Visualisation de la courbe des relations</a:t>
            </a:r>
            <a:br>
              <a:rPr lang="fr-MA" dirty="0"/>
            </a:br>
            <a:br>
              <a:rPr lang="fr-MA" dirty="0"/>
            </a:br>
            <a:br>
              <a:rPr lang="fr-MA" dirty="0"/>
            </a:b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AD87E783-4E29-3843-58D6-DA42CBEE56EF}"/>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95AABC05-3F42-9D77-5541-74558A7519F1}"/>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4D21CBCD-CF36-5172-4841-CE6CD3D5E77D}"/>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2CED75E4-EBAA-907E-CCE3-1F42C7F9A6DB}"/>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22596EF3-227E-A0C7-F914-87227CC64E6A}"/>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44E396A3-9C2A-9079-3FFB-DE687C271B87}"/>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A8EEDECF-471A-EE83-3497-C18CB9C18ACD}"/>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9C571D3F-1DC1-1149-C19C-94A5EF6D830F}"/>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07449109-C805-96A1-BF0D-3D8808A86E03}"/>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D1702578-1E8C-E146-4016-BA7002767EB5}"/>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D80AEE2A-1E46-3F6A-D0E2-CD97B9749FB9}"/>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6087BFE1-8CE8-6411-A497-45774D978C38}"/>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36066804-2A7A-C688-3409-A85089D69269}"/>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E91A08F6-5DDE-0CA1-D3FD-216B0C5A4B22}"/>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357F2853-359D-BBCA-1152-DCB8D5BE2FB4}"/>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C00A5AFA-2374-5FA5-5D00-8FDA97CE0184}"/>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E9B38920-7151-0B71-2D86-A335E45712A4}"/>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F3EACC6F-A5C1-4FD7-3427-97964B83F5D3}"/>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6273A9E9-FCF7-1AEF-5A49-28A23C958CA5}"/>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E29834E8-9A4C-93BD-D4B1-B6172434234C}"/>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100427DA-3B64-9383-7793-716F745668B3}"/>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BF856F26-440E-73C3-E672-EC673DCB4369}"/>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0ACB8426-2E97-9686-E1BE-D89F0F695FDC}"/>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90EE0631-2504-AA5E-7E91-A81D3898D788}"/>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724201CA-1BAF-D791-1A5F-40A26385270C}"/>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25AD13AA-5B9A-A2A9-855B-5C8D9C5DA29B}"/>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BDE566F3-ECBB-AA71-E391-5D02EB5F8AE7}"/>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D898AAD8-D2AD-B23F-E2F7-C967D4E69EB3}"/>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451B4108-1604-7C27-231E-138D39C67F1C}"/>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78543B91-2052-031A-6785-CE5FD81ED5A8}"/>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64D6EC55-2CAC-F0EB-E723-B9694696ED6B}"/>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C65FDB8C-FFE9-E5FA-19D1-A8FFB404CADF}"/>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579019D7-ED72-D121-3612-CC4E60EB64D7}"/>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5A71ECC9-FDE7-2C92-9EBE-E9E024D10959}"/>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B333CCFD-61A4-5C80-57C3-DB9D5B6DAB5B}"/>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9C4D47E2-6449-5CBE-7B61-E03A3865D530}"/>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F14A30F1-3725-B1AD-4521-2B17963C76A3}"/>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F8BD386A-32A1-0866-3458-828EA17F3060}"/>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9BC58996-F29A-3250-3D11-521467FF4F70}"/>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B456DCE9-EA19-1607-AF72-32DE9CE659AC}"/>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09A6457D-174E-FE8F-84C8-39F1E6597D4E}"/>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1FFFA605-B137-B46F-B1BB-F913B70CDC9E}"/>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2C6C16D8-018A-9D42-D4C2-75F3A181D1F8}"/>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B20A157B-6EB8-478B-13ED-B7623FD8F7EC}"/>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87BED882-7C82-768A-4636-9C78F14DCC50}"/>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C7DD574E-2F0C-FFEB-9AA8-B1AC1EF3E3B2}"/>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37855DDC-5EF5-3C75-600F-42E3DFF2CFB4}"/>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EADBD99E-BAA9-1BE1-E496-20469F62607C}"/>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1A9D6DA3-3A86-1910-DE97-393120B1126C}"/>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C41A3069-D6F3-10A5-0C8D-53DA3D3E100D}"/>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2218C1E0-B22A-AF23-7639-FE1C4E50761C}"/>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9EA277F2-6D26-C85A-260D-498E2161FCBF}"/>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57CF4532-9842-D5D1-9ED7-9568067AD30A}"/>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0EDDF436-F7FC-C294-21D8-9DC31F1CD6A4}"/>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C9B8C1D0-06CC-700A-D8F8-1CA1027CE6E2}"/>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14C485F1-D648-F76A-67CA-93F1879BB183}"/>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15320CF7-2A76-9B5B-79D0-2390AE970880}"/>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B2DC6A07-503C-1335-6AAC-42C251DABF33}"/>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DECE5BA9-D37C-89A5-3E61-DC0DA687EEBD}"/>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FF353D60-2BE7-24FB-0DA2-E020B57EB006}"/>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714C450C-FAEB-6F26-6A56-BEFD225CD5BF}"/>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954A6F49-A718-7F6D-BBF2-8A639642B91A}"/>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9BF11FBB-921C-893A-62A4-48F71E67384E}"/>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8BBBCCCE-AD67-73F6-435D-B5543F6B5BB3}"/>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 name="Google Shape;2621;p30">
            <a:extLst>
              <a:ext uri="{FF2B5EF4-FFF2-40B4-BE49-F238E27FC236}">
                <a16:creationId xmlns:a16="http://schemas.microsoft.com/office/drawing/2014/main" id="{6F2782E5-0686-12E0-040C-B4641EB5B797}"/>
              </a:ext>
            </a:extLst>
          </p:cNvPr>
          <p:cNvSpPr txBox="1">
            <a:spLocks/>
          </p:cNvSpPr>
          <p:nvPr/>
        </p:nvSpPr>
        <p:spPr>
          <a:xfrm>
            <a:off x="635165" y="865809"/>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Pants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pic>
        <p:nvPicPr>
          <p:cNvPr id="5" name="Picture 4" descr="A group of graphs showing different sizes of pants&#10;&#10;Description automatically generated">
            <a:extLst>
              <a:ext uri="{FF2B5EF4-FFF2-40B4-BE49-F238E27FC236}">
                <a16:creationId xmlns:a16="http://schemas.microsoft.com/office/drawing/2014/main" id="{3C80F435-1C96-3B4A-52CD-ECF8C466DE8F}"/>
              </a:ext>
            </a:extLst>
          </p:cNvPr>
          <p:cNvPicPr>
            <a:picLocks noChangeAspect="1"/>
          </p:cNvPicPr>
          <p:nvPr/>
        </p:nvPicPr>
        <p:blipFill>
          <a:blip r:embed="rId3"/>
          <a:stretch>
            <a:fillRect/>
          </a:stretch>
        </p:blipFill>
        <p:spPr>
          <a:xfrm>
            <a:off x="2022211" y="1124655"/>
            <a:ext cx="4561677" cy="3514823"/>
          </a:xfrm>
          <a:prstGeom prst="rect">
            <a:avLst/>
          </a:prstGeom>
        </p:spPr>
      </p:pic>
    </p:spTree>
    <p:extLst>
      <p:ext uri="{BB962C8B-B14F-4D97-AF65-F5344CB8AC3E}">
        <p14:creationId xmlns:p14="http://schemas.microsoft.com/office/powerpoint/2010/main" val="378766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6CF02F2C-0FE3-41FF-8667-52F9992D314A}"/>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9B5A8FC6-907B-34FB-B887-7B379DAE17BB}"/>
              </a:ext>
            </a:extLst>
          </p:cNvPr>
          <p:cNvSpPr txBox="1">
            <a:spLocks noGrp="1"/>
          </p:cNvSpPr>
          <p:nvPr>
            <p:ph type="title"/>
          </p:nvPr>
        </p:nvSpPr>
        <p:spPr>
          <a:xfrm>
            <a:off x="613129" y="303130"/>
            <a:ext cx="7704000" cy="709011"/>
          </a:xfrm>
          <a:prstGeom prst="rect">
            <a:avLst/>
          </a:prstGeom>
        </p:spPr>
        <p:txBody>
          <a:bodyPr spcFirstLastPara="1" wrap="square" lIns="91425" tIns="91425" rIns="91425" bIns="91425" anchor="t" anchorCtr="0">
            <a:noAutofit/>
          </a:bodyPr>
          <a:lstStyle/>
          <a:p>
            <a:r>
              <a:rPr lang="fr-MA" dirty="0"/>
              <a:t>6-Visualisation de la courbe des relations</a:t>
            </a:r>
            <a:br>
              <a:rPr lang="fr-MA" dirty="0"/>
            </a:br>
            <a:br>
              <a:rPr lang="fr-MA" dirty="0"/>
            </a:br>
            <a:br>
              <a:rPr lang="fr-MA" dirty="0"/>
            </a:b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6E9599E9-8114-3409-A909-152FA44EC93C}"/>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35960E09-F91D-2DF1-7346-615FB96882AD}"/>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00A9B02E-0B3C-6801-508C-C5B59454148A}"/>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33478D78-BD77-91F8-6420-9193BBF98FF6}"/>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360154C4-C02A-EBE1-540F-9E9A3B2AECDE}"/>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9325FCC5-361D-1292-1546-200B39B3D626}"/>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92EB0109-1F6C-C47D-6ADA-07ECAEEED348}"/>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43DB74CC-A78C-643C-FEA2-5F5131BB19B2}"/>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DB70D72F-89C5-CD7E-E325-3D1B4948DF75}"/>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F5A9A061-03BA-990E-8305-C9D86DDC67A5}"/>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4CEF8FDC-81D6-DF16-5190-28D21E912D56}"/>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E5FFEE6B-54DC-E92C-A569-A244B2E012D4}"/>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17F5E065-11F6-DB6A-787C-74B91E6F760D}"/>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7EFB8C57-3847-A703-264C-579DCF0313BC}"/>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FE267987-9E79-A53E-F433-926626565777}"/>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9D7EF49D-F8A9-CE1E-F22B-856B6769665B}"/>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66446159-B6FD-D50E-2193-A39E67B04A75}"/>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7F5D9408-F6D7-AB1A-9BE7-55ED37993C5C}"/>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56394907-60C1-634F-C90C-5FF8FD48CEBA}"/>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5B10395E-AEB4-7A82-D6D2-3950E6E292AC}"/>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8E3A3094-5074-2509-ED30-FB66E9FC7CA5}"/>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76506485-F56E-2FC8-4202-D9394DB73D08}"/>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598F18D9-DCB1-CC41-28F5-3FB6230A63CE}"/>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277CFCCA-407D-0E16-3C32-A908AE903755}"/>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1A794B69-07C3-FD2C-95BB-60FCE0C48A3B}"/>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CD5B261F-C280-9731-7F83-3E2B0235A85A}"/>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AAA3F4EF-99AB-A246-A790-E9E9DA4744A2}"/>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D1357981-2367-E1A4-9CEF-669ADDBDCDDF}"/>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748649AD-2271-B4B6-9429-7BB0C70FFBA6}"/>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CAAFEBEC-9C8D-005E-6809-B5C66E17422B}"/>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81FBABE5-8CC5-121D-F341-41CDB7B780F8}"/>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FAFF09F2-7E5E-BFB7-6399-0D6696C4716C}"/>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7B286DBC-4FB5-914F-5180-19B5DDC58958}"/>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2D4D01FD-3659-BD4D-1C03-E763EBBB649A}"/>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21F7EE65-A7E0-7305-CDD1-18DD9CF8DF00}"/>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EDC7F445-A1A7-BDF7-EF46-17AEA46DD58B}"/>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9D7035B2-A304-4C31-A781-4E8E999DC789}"/>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AA3C8354-FD4E-9E84-8B42-5DBACE660BF2}"/>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FA45B8B8-3340-B86F-4878-FE41202D0015}"/>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3AAA01AA-D915-0C1B-FE5D-2492B41C946E}"/>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A0C96EF8-6620-6914-9C38-87559E1EE2EF}"/>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B64A9608-FFC5-FFC2-9430-2229E2F64E10}"/>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BFB9408C-50BF-C37C-2579-5E4ECCCACFFF}"/>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9307AD50-F89A-09E9-609A-27D1A1845D98}"/>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36115E87-EAA3-723F-A255-B9E1F2F254C6}"/>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7EE2B8CE-07A1-3858-33B4-964B1AD277FD}"/>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1077AE03-090A-F1C8-30FA-A881446FD7E7}"/>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269682C9-BADF-6108-19C6-C951C7FAEF1E}"/>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84CAA2D8-D466-9FCF-A341-3D9888143801}"/>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CDFE5C3E-9A10-708A-65D8-BBCC61272377}"/>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34A8F1BE-4420-612C-AE87-71EF1F792EDF}"/>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77E6DAB6-B9E4-241C-71AA-6C1DFBD84278}"/>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139B3849-F1AB-1B97-2243-9ACB074BF0FE}"/>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5401B836-1524-0AB4-FFFB-CE0FC9DCAE90}"/>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0DE7815B-BAA5-2C74-ACE2-BF84830DCF78}"/>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960F2D3C-8552-856F-0E86-9CEABF466B59}"/>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B477BFDC-6F67-A592-DD59-E50C72998C49}"/>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F86A1D55-28D0-F749-1FF9-D2F384879CEC}"/>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C17395CD-E603-6ADB-4E4F-9EB2EBDF26A8}"/>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4C9040E9-8E53-1150-99A7-25E5659614E8}"/>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9903FD8C-FABC-33DF-49EE-578B0D3ADE7B}"/>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4A073855-9730-4D6B-8E5B-94F62952D7B5}"/>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DAFA2C66-3365-AA5A-E10A-63110FBC2066}"/>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BF0515F0-7CAE-1F33-CDFF-C69B9D2B27B0}"/>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 name="Google Shape;2621;p30">
            <a:extLst>
              <a:ext uri="{FF2B5EF4-FFF2-40B4-BE49-F238E27FC236}">
                <a16:creationId xmlns:a16="http://schemas.microsoft.com/office/drawing/2014/main" id="{3105FB67-07A7-BD48-95EF-A006D74EC3C1}"/>
              </a:ext>
            </a:extLst>
          </p:cNvPr>
          <p:cNvSpPr txBox="1">
            <a:spLocks/>
          </p:cNvSpPr>
          <p:nvPr/>
        </p:nvSpPr>
        <p:spPr>
          <a:xfrm>
            <a:off x="635165" y="865809"/>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err="1"/>
              <a:t>Dress</a:t>
            </a:r>
            <a:r>
              <a:rPr lang="fr-MA" sz="2000" dirty="0"/>
              <a:t>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pic>
        <p:nvPicPr>
          <p:cNvPr id="4" name="Picture 3" descr="A graph of sales and sales&#10;&#10;Description automatically generated with medium confidence">
            <a:extLst>
              <a:ext uri="{FF2B5EF4-FFF2-40B4-BE49-F238E27FC236}">
                <a16:creationId xmlns:a16="http://schemas.microsoft.com/office/drawing/2014/main" id="{29375891-B4F3-BA0B-D0E8-304151659E40}"/>
              </a:ext>
            </a:extLst>
          </p:cNvPr>
          <p:cNvPicPr>
            <a:picLocks noChangeAspect="1"/>
          </p:cNvPicPr>
          <p:nvPr/>
        </p:nvPicPr>
        <p:blipFill>
          <a:blip r:embed="rId3"/>
          <a:stretch>
            <a:fillRect/>
          </a:stretch>
        </p:blipFill>
        <p:spPr>
          <a:xfrm>
            <a:off x="2220171" y="1131018"/>
            <a:ext cx="4047675" cy="3658086"/>
          </a:xfrm>
          <a:prstGeom prst="rect">
            <a:avLst/>
          </a:prstGeom>
        </p:spPr>
      </p:pic>
    </p:spTree>
    <p:extLst>
      <p:ext uri="{BB962C8B-B14F-4D97-AF65-F5344CB8AC3E}">
        <p14:creationId xmlns:p14="http://schemas.microsoft.com/office/powerpoint/2010/main" val="3512485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8AC367FC-AA7C-DE55-B957-912F2546AF31}"/>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4C490FB6-F9E2-37AD-461D-AD45F5F1FD68}"/>
              </a:ext>
            </a:extLst>
          </p:cNvPr>
          <p:cNvSpPr txBox="1">
            <a:spLocks noGrp="1"/>
          </p:cNvSpPr>
          <p:nvPr>
            <p:ph type="title"/>
          </p:nvPr>
        </p:nvSpPr>
        <p:spPr>
          <a:xfrm>
            <a:off x="613129" y="303130"/>
            <a:ext cx="7704000" cy="709011"/>
          </a:xfrm>
          <a:prstGeom prst="rect">
            <a:avLst/>
          </a:prstGeom>
        </p:spPr>
        <p:txBody>
          <a:bodyPr spcFirstLastPara="1" wrap="square" lIns="91425" tIns="91425" rIns="91425" bIns="91425" anchor="t" anchorCtr="0">
            <a:noAutofit/>
          </a:bodyPr>
          <a:lstStyle/>
          <a:p>
            <a:r>
              <a:rPr lang="fr-MA" dirty="0"/>
              <a:t>6-Visualisation de la courbe des relations</a:t>
            </a:r>
            <a:br>
              <a:rPr lang="fr-MA" dirty="0"/>
            </a:br>
            <a:br>
              <a:rPr lang="fr-MA" dirty="0"/>
            </a:br>
            <a:br>
              <a:rPr lang="fr-MA" dirty="0"/>
            </a:b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EEEF6075-0547-CB93-14A4-B39F48D76A96}"/>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11FFFF12-2A12-7179-FA3F-C8E3B0B05EFF}"/>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A649FDAE-9530-853D-D817-F77B61682AD3}"/>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DCA1ED93-39F3-7CE8-FAF4-FF54B1E3941A}"/>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73FC574B-8361-9CC5-DAA5-F38430CF86C5}"/>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5A492A26-9BEA-0EEC-E9DB-23DC6CD4A2FC}"/>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0F56F363-4315-E803-317A-F75A4ECB3601}"/>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C5216B8F-47C9-971E-DD6F-94A0CD2AAA41}"/>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6271F225-FA45-B4F6-DDE1-7E18D0E2A79B}"/>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43CA711C-E5D0-AF04-FF77-816514B032BA}"/>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63C6683A-C7FA-9CA5-DDB6-D2CE0A3F5091}"/>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D2009F1B-69F1-4EBE-F9DE-DB0208750CC5}"/>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22123CA4-8146-7EE6-306F-3227DA7694B1}"/>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131FCCB4-8546-2C77-0B08-F7FDB318C0CB}"/>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B4431E4B-80FC-A9B6-B5DE-25071540346F}"/>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0E1C5894-AEDC-B785-DD4E-92DB481993A9}"/>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1F2A1E2E-54F8-AFC9-D0A4-6F944FF29E16}"/>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760C5627-BC2A-4DE8-3182-2C9D5B40B3A3}"/>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44C689FC-3EFE-291C-A14C-F1B5993E13DD}"/>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A6CFD536-E30F-5BDC-487B-D97163C969F9}"/>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959514AF-B7AE-22A1-A19B-45763AC7C67E}"/>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4E4AAEDA-40B4-6919-1A16-C8CF21E0122C}"/>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0653E0A1-1E68-B83E-6307-AF8F6013A116}"/>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F3A0FE48-1EE7-0451-47D7-01CB6861BB56}"/>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E4381A06-BE4B-43A1-FE87-13488B0AFC0C}"/>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D85D3FDF-BF59-BE3A-226B-A2BA3D72A2D1}"/>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1FAE33C9-DFEE-B7C9-AFD7-4935F0576B2D}"/>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58E6893D-4075-85C1-9665-98AF4FBA2E57}"/>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B46FCEF7-856B-C563-AB09-F045474FF6FA}"/>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D08960A6-721D-DDC0-DD35-C2EFF133F42A}"/>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5F73CE38-FDDC-400C-4DBA-4C50EEAE6961}"/>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2E60E629-657E-18C2-FC48-36F792E726F6}"/>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497DE8FC-50AF-EB52-F4AD-DF86974093E2}"/>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AF3FEC68-23F6-5D98-6259-5B458ED3B1F6}"/>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A13AD222-9A20-C98C-B155-3A428624A697}"/>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6BE24E5E-DE3D-7E0F-40F6-655372D0E54E}"/>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7D304B64-18BD-EB77-3712-01D6EFE0DD6A}"/>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C9DFFCEB-008E-C777-451B-888CCAEAE5E6}"/>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DDE2B3B6-56FC-BB4D-2643-149AD2E0801D}"/>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12B8EB9B-0F21-2A09-8530-12DA82F7740C}"/>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A575033B-A6E5-941D-55DB-407388C53574}"/>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F8F129F6-91DC-DDD5-A404-C020466ACE9C}"/>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9528BA61-3336-6126-E6B3-04433B3F2301}"/>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0477C2E5-C8DF-2259-B5F0-08FC473307B4}"/>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A49CC99F-7789-DA40-693B-09068D25E41F}"/>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9F2C5F49-A6A8-DF7E-7878-8DE48FAE0F00}"/>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CFD36A63-C0BA-3BF7-8448-BEDA5A548BA4}"/>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9F5A967C-4307-A739-08B5-3CC574BA0C5C}"/>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ED7C4974-9D58-F4F4-B3A6-2FCED53BD6AE}"/>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ED72FC1C-65B6-C0AF-F579-5AF34AF63888}"/>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E2A8D71D-C395-A99D-3A55-4C940D62A5B8}"/>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21EF6911-B64B-4527-8A6E-CA0601B54D12}"/>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5AB01050-226A-D8D4-D60E-45CCCFC5D905}"/>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9B474CA0-C31F-A349-9286-FFF1AA0353AA}"/>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F423256B-AC02-4068-7A72-FF59E4A76780}"/>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1BC812B9-9C47-529D-4245-5762852ED1B6}"/>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D3C50B52-C8E1-C74A-26DF-A1E5FB94EC4E}"/>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FE468BD7-DA54-1452-622E-DD4FF517AA2E}"/>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23464FF9-B86C-133A-12CE-14C61E7E67C3}"/>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38D3F2B7-3C8C-3BF3-6D30-88CBE3EC1599}"/>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E323BACF-9BF3-2F8C-210E-CAEFF2EE2A72}"/>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50E4C3BC-BFD0-9367-0011-54F580A16BEA}"/>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19FF0EF2-E069-A2CB-A168-0DCF04D7F026}"/>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1BE27E67-9F9D-A266-69E8-1D7C68BA2616}"/>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 name="Google Shape;2621;p30">
            <a:extLst>
              <a:ext uri="{FF2B5EF4-FFF2-40B4-BE49-F238E27FC236}">
                <a16:creationId xmlns:a16="http://schemas.microsoft.com/office/drawing/2014/main" id="{1AEF40E5-A0FA-48D5-D570-82376002488C}"/>
              </a:ext>
            </a:extLst>
          </p:cNvPr>
          <p:cNvSpPr txBox="1">
            <a:spLocks/>
          </p:cNvSpPr>
          <p:nvPr/>
        </p:nvSpPr>
        <p:spPr>
          <a:xfrm>
            <a:off x="635165" y="865809"/>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Sweaters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pic>
        <p:nvPicPr>
          <p:cNvPr id="5" name="Picture 4" descr="A graph of sweater sales&#10;&#10;Description automatically generated">
            <a:extLst>
              <a:ext uri="{FF2B5EF4-FFF2-40B4-BE49-F238E27FC236}">
                <a16:creationId xmlns:a16="http://schemas.microsoft.com/office/drawing/2014/main" id="{9C56CA9E-6BDD-5F16-1187-386570DEC12F}"/>
              </a:ext>
            </a:extLst>
          </p:cNvPr>
          <p:cNvPicPr>
            <a:picLocks noChangeAspect="1"/>
          </p:cNvPicPr>
          <p:nvPr/>
        </p:nvPicPr>
        <p:blipFill>
          <a:blip r:embed="rId3"/>
          <a:stretch>
            <a:fillRect/>
          </a:stretch>
        </p:blipFill>
        <p:spPr>
          <a:xfrm>
            <a:off x="2338463" y="1124655"/>
            <a:ext cx="4424994" cy="3546056"/>
          </a:xfrm>
          <a:prstGeom prst="rect">
            <a:avLst/>
          </a:prstGeom>
        </p:spPr>
      </p:pic>
    </p:spTree>
    <p:extLst>
      <p:ext uri="{BB962C8B-B14F-4D97-AF65-F5344CB8AC3E}">
        <p14:creationId xmlns:p14="http://schemas.microsoft.com/office/powerpoint/2010/main" val="227895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8D8BFEE8-2009-5E49-DAA1-B2BF5F0B899F}"/>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E7C31882-7369-96F5-9D50-4D1F11B999DF}"/>
              </a:ext>
            </a:extLst>
          </p:cNvPr>
          <p:cNvSpPr txBox="1">
            <a:spLocks noGrp="1"/>
          </p:cNvSpPr>
          <p:nvPr>
            <p:ph type="title"/>
          </p:nvPr>
        </p:nvSpPr>
        <p:spPr>
          <a:xfrm>
            <a:off x="613129" y="303130"/>
            <a:ext cx="7704000" cy="709011"/>
          </a:xfrm>
          <a:prstGeom prst="rect">
            <a:avLst/>
          </a:prstGeom>
        </p:spPr>
        <p:txBody>
          <a:bodyPr spcFirstLastPara="1" wrap="square" lIns="91425" tIns="91425" rIns="91425" bIns="91425" anchor="t" anchorCtr="0">
            <a:noAutofit/>
          </a:bodyPr>
          <a:lstStyle/>
          <a:p>
            <a:r>
              <a:rPr lang="fr-MA" dirty="0"/>
              <a:t>6-Visualisation de la courbe des relations</a:t>
            </a:r>
            <a:br>
              <a:rPr lang="fr-MA" dirty="0"/>
            </a:br>
            <a:br>
              <a:rPr lang="fr-MA" dirty="0"/>
            </a:br>
            <a:br>
              <a:rPr lang="fr-MA" dirty="0"/>
            </a:b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7CDB7366-7BD3-A07D-95CE-A093B1018ADC}"/>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22C30D14-8075-19FD-7E64-45A34AF4BB8D}"/>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BFE8BCF9-353B-EDF9-08B9-7595444B6EF1}"/>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EAD9681B-1C95-4337-2028-956F21BDC3B8}"/>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3EBFF34A-6FA7-B5A7-8230-98A75F3FD9C2}"/>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E4675D69-AEB5-8AC0-BA66-7740A3A06A7A}"/>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5A2FDD3D-BC0E-8B0E-4BC0-20BC79C2422D}"/>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FFE9845E-0FD8-0D23-5FF3-B9C331450780}"/>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7330312B-C824-22DB-4BDF-6D6559932074}"/>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23B0066A-90E5-7878-352C-250A3E34B353}"/>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20315C35-97BA-CE47-11D3-B5850678665D}"/>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E62E6A7A-21DC-3156-89C7-54CF0597EA5E}"/>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27456A44-C640-B3F9-EBB8-D531E8B6A3EA}"/>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B3B22FF9-14E2-8A5A-DBB2-BC73F907E07A}"/>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85CAA201-CAC1-9AAA-EAE0-BD57C9C45435}"/>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0F64ACFC-9377-DD69-2C04-75618E45B654}"/>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6B8E1E94-A3F1-A4D2-4378-130CFD79FF92}"/>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6EBCC761-9F24-5637-F961-C15EA41978F8}"/>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78C0B104-B624-BC3F-CFF0-71DAC7742335}"/>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8D9FCC65-B605-8AFE-0F43-8B1FF51D7292}"/>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94729599-2629-8382-640F-FB25D48919FF}"/>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580DD021-57CA-899E-6E96-0F530E0E14C2}"/>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73E94B5F-AACC-2A42-686C-0C476F97B59D}"/>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8227C257-F5EB-92D0-2B20-3E2A98CE5084}"/>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B5EC3690-E363-647A-A124-DABE661772E1}"/>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CDF5D9C4-A4E6-F73D-C644-A67C65FCD9C5}"/>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45B7E821-8B0F-A8F6-2EF9-D9FDF5F22D43}"/>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F50909F1-DAEE-C184-D71C-632603098BB1}"/>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36E511F3-7074-B303-9C9F-877BEB3DE188}"/>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6AC25729-EEE3-3BBA-7EB5-94801FC35F86}"/>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CBFCB792-A499-59BF-6B35-AEA16DE24D67}"/>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B3B9A601-EFDE-2E01-4144-A995CEECEEF2}"/>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6A97F1A5-FA5F-D9DC-9BA2-284937838F94}"/>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B5100871-7B20-33E0-CE14-7C10DB9666C7}"/>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2439E4CA-C9CE-E419-430D-5D49704E3062}"/>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2CC68C59-9B6F-A18E-6A99-3B548C8502B3}"/>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D5406BE2-5FD1-8370-0CC9-DAEC3B330F55}"/>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1858B772-6D12-DE9F-5588-90F1C935C712}"/>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9B3F8B12-4ED3-B76D-7061-79154EE4A35C}"/>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FF750B4F-D6D5-4B3F-E516-AE6CF592E82B}"/>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BEB5D634-914F-13BD-508D-B9855ACD35BD}"/>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F44EB3E0-FA00-B84A-AE05-D03B72DA7319}"/>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0A25A1CF-C538-30F3-C0B1-48D93DB7C11B}"/>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136AEFC8-54B1-93B7-85FD-2C49DFDBD215}"/>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D5D88E06-98E4-A35C-F727-D9FFA3B38A95}"/>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5D0369DF-2AA9-F52E-5A41-80B2F5FA04B5}"/>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E5C6C139-D963-EAC0-DFAB-9AA4AA1030C8}"/>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934CD5B9-C900-C88A-FA35-BA4B6AD310F8}"/>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34875623-FD56-D39B-1350-E709FA116150}"/>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BAAE1B79-D9C5-6426-7096-9AF5BEAEAEDE}"/>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17E84D32-52AC-8820-C14C-029972B95F37}"/>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8F7D1872-E2D1-0DFD-E37E-FC7D9E8B8A56}"/>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7D3B27B5-0C40-FCA2-2F08-70AAF4CE4945}"/>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99C13728-7FB4-CA1C-474A-9989983C349E}"/>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5FCD9A0E-C179-51C4-9E51-672FB8C52DED}"/>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D39603CD-C78C-306F-1A75-AE379409F865}"/>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1DE80B5C-B010-1C3D-5C9D-F82BDFACF770}"/>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7A391208-2A3A-EE0B-5AC4-A7E8E6B25FC9}"/>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CA7ED101-8902-CDDE-4A87-0F2AC1E197DE}"/>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2BA5604B-9C3C-3592-F563-094674F70E30}"/>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FA2E701B-59E5-7437-7A14-A093235BD46E}"/>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CEEEF48C-A279-DE00-F8FF-E5849947AB5E}"/>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C889C4F5-167E-8792-1EE7-92D671488757}"/>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C599692E-BDEE-A401-FA57-7BB47157FCB0}"/>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 name="Google Shape;2621;p30">
            <a:extLst>
              <a:ext uri="{FF2B5EF4-FFF2-40B4-BE49-F238E27FC236}">
                <a16:creationId xmlns:a16="http://schemas.microsoft.com/office/drawing/2014/main" id="{ADC7A4F6-6019-D10C-86A4-A41F758A642B}"/>
              </a:ext>
            </a:extLst>
          </p:cNvPr>
          <p:cNvSpPr txBox="1">
            <a:spLocks/>
          </p:cNvSpPr>
          <p:nvPr/>
        </p:nvSpPr>
        <p:spPr>
          <a:xfrm>
            <a:off x="639470" y="1038476"/>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 Interprétation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sp>
        <p:nvSpPr>
          <p:cNvPr id="2" name="TextBox 1">
            <a:extLst>
              <a:ext uri="{FF2B5EF4-FFF2-40B4-BE49-F238E27FC236}">
                <a16:creationId xmlns:a16="http://schemas.microsoft.com/office/drawing/2014/main" id="{5ED5ECB3-8172-E57E-F22C-08284C37E2C1}"/>
              </a:ext>
            </a:extLst>
          </p:cNvPr>
          <p:cNvSpPr txBox="1"/>
          <p:nvPr/>
        </p:nvSpPr>
        <p:spPr>
          <a:xfrm>
            <a:off x="694184" y="1643138"/>
            <a:ext cx="7541890" cy="2637710"/>
          </a:xfrm>
          <a:prstGeom prst="rect">
            <a:avLst/>
          </a:prstGeom>
          <a:noFill/>
        </p:spPr>
        <p:txBody>
          <a:bodyPr wrap="square" rtlCol="0">
            <a:spAutoFit/>
          </a:bodyPr>
          <a:lstStyle/>
          <a:p>
            <a:pPr>
              <a:lnSpc>
                <a:spcPct val="150000"/>
              </a:lnSpc>
            </a:pPr>
            <a:r>
              <a:rPr lang="fr-FR" dirty="0"/>
              <a:t>Les graphiques montrent une relation positive entre les ventes de robes ("S") et les facteurs analysés. Les indices des transactions ("X10") et des achats supplémentaires ("X8") présentent les corrélations les plus fortes, soulignant leur impact majeur sur les performances commerciales. Les pages vues ("X4") et l'indice de groupe client ("X9") montrent également une influence positive, bien que moins significative, suggérant que le trafic seul ne suffit pas et qu'il faut maximiser la conversion des visiteurs en acheteurs pour améliorer les ventes. Ces résultats mettent en évidence l'importance de stratégies ciblées pour optimiser les performances commerciales.</a:t>
            </a:r>
          </a:p>
        </p:txBody>
      </p:sp>
    </p:spTree>
    <p:extLst>
      <p:ext uri="{BB962C8B-B14F-4D97-AF65-F5344CB8AC3E}">
        <p14:creationId xmlns:p14="http://schemas.microsoft.com/office/powerpoint/2010/main" val="1289603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C5A8CC1C-903D-487D-D5AE-B1DD06C2A6ED}"/>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241F9DD9-219C-B311-59F6-E18CB7F9A2DE}"/>
              </a:ext>
            </a:extLst>
          </p:cNvPr>
          <p:cNvSpPr txBox="1">
            <a:spLocks noGrp="1"/>
          </p:cNvSpPr>
          <p:nvPr>
            <p:ph type="title"/>
          </p:nvPr>
        </p:nvSpPr>
        <p:spPr>
          <a:xfrm>
            <a:off x="601009" y="240970"/>
            <a:ext cx="7704000" cy="572700"/>
          </a:xfrm>
          <a:prstGeom prst="rect">
            <a:avLst/>
          </a:prstGeom>
        </p:spPr>
        <p:txBody>
          <a:bodyPr spcFirstLastPara="1" wrap="square" lIns="91425" tIns="91425" rIns="91425" bIns="91425" anchor="t" anchorCtr="0">
            <a:noAutofit/>
          </a:bodyPr>
          <a:lstStyle/>
          <a:p>
            <a:r>
              <a:rPr lang="fr-MA" dirty="0"/>
              <a:t>7-</a:t>
            </a:r>
            <a:r>
              <a:rPr lang="fr-MA" sz="2000" dirty="0"/>
              <a:t>corrélation entre les différentes variables et les ventes</a:t>
            </a:r>
            <a:br>
              <a:rPr lang="fr-MA" dirty="0"/>
            </a:br>
            <a:br>
              <a:rPr lang="fr-MA" dirty="0"/>
            </a:b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836181A6-AB07-134E-2CA0-D3B6D4BFCD6F}"/>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E15A15F2-9A16-6FB0-7C57-BF81E409DAC2}"/>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C789E620-F7AA-E7C2-106D-A4C1844E0D80}"/>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986DFC10-1371-454D-AF40-2A482585DD95}"/>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9BC90FC7-47DC-DF6E-48AE-9BDAE10270F5}"/>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50247331-DD44-4BD8-2C7A-A3ACD0F5B2FC}"/>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B1F6A74F-B006-0F16-8F89-403E0070B5C1}"/>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EE55F8D5-3172-1F6E-EE54-638BE3F89FCB}"/>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5168D1EE-BAD9-A2EC-0076-7F0CEB8080A7}"/>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8AC0F200-F146-E53B-86CF-C3B28E9B20AB}"/>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95B90F6D-804C-30CB-96C5-779E25C380FC}"/>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3A4F148E-5940-92C0-1724-F808E56EB01E}"/>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8785A2AB-32F8-7257-2012-CDF9320654B7}"/>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3751F813-F936-653D-2029-C14CAC22F3C1}"/>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E85489B4-6F38-FA68-8918-813852A33BD4}"/>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AD67253A-ED53-CEC1-A2D3-FF4DE408E914}"/>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F77146E6-833F-88CE-D7AF-3F7D261763AA}"/>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694F2D0C-D84B-D72A-7D41-A3DBACF749FA}"/>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75325104-CD86-74BE-DAC4-BEB5C47538C2}"/>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87C98B31-97B9-A520-3554-869F52D889BA}"/>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0EFB956B-8EEB-4A6F-BF70-64472AB3AE45}"/>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B2CEFCCB-94C5-E392-91BA-AF334224DAA8}"/>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1506FFFA-06FA-84E6-7128-6CB514294A63}"/>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399A0895-1B41-E715-C710-501D2A7035EA}"/>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82289160-85C5-A2E7-AF5E-4349CFC8E60E}"/>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DCF2A1A2-60D5-FF57-89D8-DF420BBC68DB}"/>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8CD94C66-E017-6796-1933-43976737182D}"/>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9DCD28B8-89FA-CBD6-5B08-6E2D6EEBAB63}"/>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419CDF5C-E8BB-129A-798D-F6164B341010}"/>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D8EE423C-87D5-8153-5A14-BD1A340041DC}"/>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C6E7BA45-C472-7374-E771-04889758E4E9}"/>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CF16090C-3BCB-D95B-FB2B-E53539D00221}"/>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C68F443D-8807-4A75-3B9F-7202A6217CAA}"/>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EECFA13E-80EB-F432-7F80-39D768E75AED}"/>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5954E844-62B1-6E82-0F5E-E41C5C02227E}"/>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745108A4-4986-DBF0-F442-D7C0C58AA464}"/>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24859066-83D2-7EB5-E4F5-A3B18D3904B1}"/>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FE11BBD8-77B6-EC20-5BEE-B3105621B456}"/>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203F6BE4-54B3-9C86-0474-8788DF04E323}"/>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44F150AF-D193-86AA-AB4D-4EA9C248664E}"/>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13398C90-9D82-4BA0-54F1-70C773E92F5C}"/>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FECB0310-6463-B98E-339B-2BC695246936}"/>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52CF02E2-5A0F-9451-FED9-0AFF79790205}"/>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3F7BE7F4-EEAF-0CB0-A17A-E0CA96A0BA0A}"/>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3A8D5264-C661-DB6A-B170-487538D6E5FD}"/>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554D9583-C160-3F15-5DB9-EDA3FC379BA1}"/>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F34D59C5-80CF-BDE8-27C7-65BB9E277037}"/>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62365F1C-D118-65F7-0E36-F170CD8955D5}"/>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3E2CBDFB-13A9-581C-9665-04D1118B49B0}"/>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281FA37D-71E8-D603-BAAB-E8A8A22B3264}"/>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4AD61EB8-61CC-4566-4E2A-796AB3C03E13}"/>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5E1C3279-E3D4-B978-C9F1-3CA4E620C31F}"/>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DB693379-5348-1B07-83AE-6A2CF97AAD99}"/>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451CDFD8-FF46-7F9C-7ED7-67E957CC0D47}"/>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49F55FC8-AE23-5C8D-35F5-BEA3B084044A}"/>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AFDC9041-0D8B-E823-E01B-01EE74086D63}"/>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AF40D96F-321F-ACDB-8406-6D9C00EAB399}"/>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A69FEF3E-0C7E-38E0-CE1D-6EF4FB37A048}"/>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B5418A87-C872-08C8-9AC9-BF1466EF5104}"/>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3C91D90B-7408-0C6B-BEBA-D8FD4091D595}"/>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E2916E9A-3D51-147B-B466-FC75FFA10DED}"/>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DCA2B806-6FF9-259C-C4A2-A711BA8BCB86}"/>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5C3B1DCA-B2B8-2D58-9A7E-FBC7E0C30EBA}"/>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88A22616-76A6-6E17-68C9-0E89949FF0B1}"/>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Google Shape;2621;p30">
            <a:extLst>
              <a:ext uri="{FF2B5EF4-FFF2-40B4-BE49-F238E27FC236}">
                <a16:creationId xmlns:a16="http://schemas.microsoft.com/office/drawing/2014/main" id="{54267204-4333-9DF2-64F1-8C3AB83D7C92}"/>
              </a:ext>
            </a:extLst>
          </p:cNvPr>
          <p:cNvSpPr txBox="1">
            <a:spLocks/>
          </p:cNvSpPr>
          <p:nvPr/>
        </p:nvSpPr>
        <p:spPr>
          <a:xfrm>
            <a:off x="93208" y="746881"/>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err="1"/>
              <a:t>Dress</a:t>
            </a:r>
            <a:r>
              <a:rPr lang="fr-MA" sz="2000" dirty="0"/>
              <a:t>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sp>
        <p:nvSpPr>
          <p:cNvPr id="5" name="AutoShape 2">
            <a:extLst>
              <a:ext uri="{FF2B5EF4-FFF2-40B4-BE49-F238E27FC236}">
                <a16:creationId xmlns:a16="http://schemas.microsoft.com/office/drawing/2014/main" id="{63B4E2B1-671F-4273-C86D-D758924CF12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diagram of a dress sales&#10;&#10;Description automatically generated with medium confidence">
            <a:extLst>
              <a:ext uri="{FF2B5EF4-FFF2-40B4-BE49-F238E27FC236}">
                <a16:creationId xmlns:a16="http://schemas.microsoft.com/office/drawing/2014/main" id="{627B6CE4-CE48-B72D-05B9-67459A2E4970}"/>
              </a:ext>
            </a:extLst>
          </p:cNvPr>
          <p:cNvPicPr>
            <a:picLocks noChangeAspect="1"/>
          </p:cNvPicPr>
          <p:nvPr/>
        </p:nvPicPr>
        <p:blipFill>
          <a:blip r:embed="rId3"/>
          <a:stretch>
            <a:fillRect/>
          </a:stretch>
        </p:blipFill>
        <p:spPr>
          <a:xfrm>
            <a:off x="293152" y="1347284"/>
            <a:ext cx="4308348" cy="3231261"/>
          </a:xfrm>
          <a:prstGeom prst="rect">
            <a:avLst/>
          </a:prstGeom>
        </p:spPr>
      </p:pic>
      <p:sp>
        <p:nvSpPr>
          <p:cNvPr id="9" name="TextBox 8">
            <a:extLst>
              <a:ext uri="{FF2B5EF4-FFF2-40B4-BE49-F238E27FC236}">
                <a16:creationId xmlns:a16="http://schemas.microsoft.com/office/drawing/2014/main" id="{2B91234C-76A6-654A-7CE5-575A7F17CD00}"/>
              </a:ext>
            </a:extLst>
          </p:cNvPr>
          <p:cNvSpPr txBox="1"/>
          <p:nvPr/>
        </p:nvSpPr>
        <p:spPr>
          <a:xfrm>
            <a:off x="4899941" y="1674952"/>
            <a:ext cx="4122009" cy="2462213"/>
          </a:xfrm>
          <a:prstGeom prst="rect">
            <a:avLst/>
          </a:prstGeom>
          <a:noFill/>
        </p:spPr>
        <p:txBody>
          <a:bodyPr wrap="square" rtlCol="0">
            <a:spAutoFit/>
          </a:bodyPr>
          <a:lstStyle/>
          <a:p>
            <a:r>
              <a:rPr lang="fr-FR" dirty="0"/>
              <a:t>La matrice de corrélation des ventes de </a:t>
            </a:r>
            <a:r>
              <a:rPr lang="fr-FR" dirty="0" err="1"/>
              <a:t>dress</a:t>
            </a:r>
            <a:r>
              <a:rPr lang="fr-FR" dirty="0"/>
              <a:t> montre une forte corrélation entre les ventes ("S") et l'indice de transaction ("X10") avec un coefficient de 1, suivi de l'indice des achats supplémentaires ("X8") à 0.98. Cela indique que les transactions et les promotions supplémentaires jouent un rôle clé dans l'augmentation des ventes. Par ailleurs, les pages vues ("X4") présentent également une forte corrélation avec "X8" et "X10" (respectivement 0.97 et 0.95)</a:t>
            </a:r>
            <a:endParaRPr lang="en-US" dirty="0"/>
          </a:p>
        </p:txBody>
      </p:sp>
    </p:spTree>
    <p:extLst>
      <p:ext uri="{BB962C8B-B14F-4D97-AF65-F5344CB8AC3E}">
        <p14:creationId xmlns:p14="http://schemas.microsoft.com/office/powerpoint/2010/main" val="693008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F23C22C4-4E00-7716-5188-118257E78A6D}"/>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43C6AE3A-C8E7-3960-8A5A-13D401F57B90}"/>
              </a:ext>
            </a:extLst>
          </p:cNvPr>
          <p:cNvSpPr txBox="1">
            <a:spLocks noGrp="1"/>
          </p:cNvSpPr>
          <p:nvPr>
            <p:ph type="title"/>
          </p:nvPr>
        </p:nvSpPr>
        <p:spPr>
          <a:xfrm>
            <a:off x="601009" y="240970"/>
            <a:ext cx="7704000" cy="572700"/>
          </a:xfrm>
          <a:prstGeom prst="rect">
            <a:avLst/>
          </a:prstGeom>
        </p:spPr>
        <p:txBody>
          <a:bodyPr spcFirstLastPara="1" wrap="square" lIns="91425" tIns="91425" rIns="91425" bIns="91425" anchor="t" anchorCtr="0">
            <a:noAutofit/>
          </a:bodyPr>
          <a:lstStyle/>
          <a:p>
            <a:r>
              <a:rPr lang="fr-MA" dirty="0"/>
              <a:t>7-</a:t>
            </a:r>
            <a:r>
              <a:rPr lang="fr-MA" sz="2000" dirty="0"/>
              <a:t>corrélation entre les différentes variables et les ventes</a:t>
            </a:r>
            <a:br>
              <a:rPr lang="fr-MA" dirty="0"/>
            </a:br>
            <a:br>
              <a:rPr lang="fr-MA" dirty="0"/>
            </a:b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BDD59586-1048-0111-362B-AEC4B9F58599}"/>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04209AA9-5B97-4A4B-2CA4-EA246BD96C6E}"/>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FA7E3002-0D60-F5C0-F62E-93EAC3031377}"/>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C6841C9C-E87B-D279-49E8-CA09F26FBB3A}"/>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5ACED82E-EA8F-6F70-B48A-2DB7D5C820CF}"/>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2BA7F437-A4AC-5593-270F-7B8630CFEA8A}"/>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406DFF45-314C-DCA7-12BC-8487862BCF36}"/>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BD7B5A5D-454E-2023-E6CB-304E50FBD908}"/>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87029EAB-BDF8-AB9D-DD4F-28648CD1231F}"/>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9845A2DA-F614-6526-A606-AF13BAB0AD3B}"/>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64B53BCA-4197-85B9-67BE-A37369C73750}"/>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43EB9FE1-9F87-0890-1C31-47176C35477A}"/>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B3F5256F-AFA3-9568-D2F2-FD6FCF0A4466}"/>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69B1036E-7064-778A-E254-70A3F35F0351}"/>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26A3CF03-504C-54E1-FF42-EFFE8CEEF076}"/>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6AF353C5-F20D-75D5-D246-B0F651C9B4A5}"/>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973AEC73-3D5F-4602-6672-7081361ECB8A}"/>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7E9BFC33-F8F9-E56F-4061-6CCF0702E08E}"/>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DDDAE2B8-AD26-0D22-EC17-EE89096AA8A4}"/>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AADD619F-5E15-5314-FF47-6098B299280C}"/>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B1C9D4F6-F00D-071C-B794-6244F2150F80}"/>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93341509-9B62-EA00-C897-E57E352FE632}"/>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20EC2A84-B5A2-D585-61EA-EF9F738C6CDC}"/>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72C49B56-BC99-AE0C-2D0B-BAFE0F1FCCBA}"/>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56F35F19-BD3A-6F71-4135-FBF32D703CD7}"/>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8BF9263E-468A-157D-37F4-DCC3E0E5219C}"/>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B80469C4-14D2-CF9B-3C0E-9D5CE66EA1DD}"/>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F7ED81B0-9117-7A88-0FD8-842CE63AD37F}"/>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1E099576-3501-1919-37A8-DD15FBA9E369}"/>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6E3AEDB7-8C5A-7CC5-D1AD-9179EE4D9658}"/>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9AF3B699-7DBA-D8D7-4A09-5B14A3E68892}"/>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DDFB1127-84F3-C5D7-5336-1ABFD01F7916}"/>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99BE82D6-4A0C-322B-8804-FECD334C2738}"/>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34FC75BF-77F0-68C0-B12B-24CD08DD8626}"/>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1A3E48AA-4AF0-E979-CEFF-FC58E1757035}"/>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B2705400-9EA6-12F9-0726-99FF57BEA53A}"/>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A3A4C639-7BAE-055C-25F9-586572F7769D}"/>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CCD0F69F-99CF-5FA0-2804-A0534573CD7F}"/>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F8ADBD91-C888-FFE5-4077-D743729E954B}"/>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7DB45D9F-BB08-15F6-F368-9EC15EBB87C2}"/>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EAD901B5-1D68-5C94-7281-3A9E405E6259}"/>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9F0BAB65-6C61-3D24-27BA-94C0118C3F77}"/>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5CA2B5BB-187B-624F-1344-FBD56552D2E3}"/>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99867221-A1E2-34A8-74EE-51112D18820C}"/>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FB72CC43-7A9D-728C-A4F9-141F58A9270B}"/>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1BAB6DBB-68CA-D1D4-4258-5A664413DC97}"/>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1454C6AA-52BD-E004-D692-7FEB237571D5}"/>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9D806FC6-23F6-285A-C46C-AB479FD4663F}"/>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1D4410E4-442C-4088-7A23-6D32FC6320C0}"/>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563789F1-FBC9-6BF0-A5D6-60F32FFF21EB}"/>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D07E2671-2D1C-6D46-4F51-428A4F63B628}"/>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4AAC82CF-714C-1CB0-B2A6-5E985819EF75}"/>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488B0AED-4673-BBFA-71D9-E09A7FC396BD}"/>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809A4FB0-77B7-D667-5B44-B8A446FBE9BB}"/>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9FADCC94-1D30-57D3-5D59-1DD4CEA2BDEA}"/>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9C563CD5-D32E-D9E5-C304-2F44F1A318C6}"/>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93FA6936-3306-D027-2090-861289AE781B}"/>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2F8E96BE-3013-BB8A-0AB4-179842AB4C9D}"/>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F899A160-2B30-6238-B0F9-8B7B549F1E4B}"/>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764844B2-1EFC-BA2B-17F1-14A80A31FDDA}"/>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AE9A5A64-3D1F-B952-E2D7-5514C6643DE0}"/>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D9C63A4A-37F6-EA8D-6D29-123803B18BAD}"/>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DE0C7615-1BAC-61DF-CF93-1670A6A3A0A3}"/>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BDED0896-E78E-7920-4C5C-220C66B43058}"/>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Google Shape;2621;p30">
            <a:extLst>
              <a:ext uri="{FF2B5EF4-FFF2-40B4-BE49-F238E27FC236}">
                <a16:creationId xmlns:a16="http://schemas.microsoft.com/office/drawing/2014/main" id="{5327D5F2-6455-F73D-6DDD-612A52752B3E}"/>
              </a:ext>
            </a:extLst>
          </p:cNvPr>
          <p:cNvSpPr txBox="1">
            <a:spLocks/>
          </p:cNvSpPr>
          <p:nvPr/>
        </p:nvSpPr>
        <p:spPr>
          <a:xfrm>
            <a:off x="182508" y="786051"/>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 Pants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pic>
        <p:nvPicPr>
          <p:cNvPr id="7" name="Picture 6" descr="A diagram of a graph&#10;&#10;Description automatically generated with medium confidence">
            <a:extLst>
              <a:ext uri="{FF2B5EF4-FFF2-40B4-BE49-F238E27FC236}">
                <a16:creationId xmlns:a16="http://schemas.microsoft.com/office/drawing/2014/main" id="{5FA2F8FA-C589-9F04-38F2-122D7EF9B681}"/>
              </a:ext>
            </a:extLst>
          </p:cNvPr>
          <p:cNvPicPr>
            <a:picLocks noChangeAspect="1"/>
          </p:cNvPicPr>
          <p:nvPr/>
        </p:nvPicPr>
        <p:blipFill>
          <a:blip r:embed="rId3"/>
          <a:stretch>
            <a:fillRect/>
          </a:stretch>
        </p:blipFill>
        <p:spPr>
          <a:xfrm>
            <a:off x="484767" y="1413831"/>
            <a:ext cx="4057683" cy="3043263"/>
          </a:xfrm>
          <a:prstGeom prst="rect">
            <a:avLst/>
          </a:prstGeom>
        </p:spPr>
      </p:pic>
      <p:sp>
        <p:nvSpPr>
          <p:cNvPr id="8" name="TextBox 7">
            <a:extLst>
              <a:ext uri="{FF2B5EF4-FFF2-40B4-BE49-F238E27FC236}">
                <a16:creationId xmlns:a16="http://schemas.microsoft.com/office/drawing/2014/main" id="{C0601B72-82D3-C3B1-4C74-5C73E1F3BCBE}"/>
              </a:ext>
            </a:extLst>
          </p:cNvPr>
          <p:cNvSpPr txBox="1"/>
          <p:nvPr/>
        </p:nvSpPr>
        <p:spPr>
          <a:xfrm>
            <a:off x="4840900" y="1919689"/>
            <a:ext cx="4122009" cy="1815882"/>
          </a:xfrm>
          <a:prstGeom prst="rect">
            <a:avLst/>
          </a:prstGeom>
          <a:noFill/>
        </p:spPr>
        <p:txBody>
          <a:bodyPr wrap="square" rtlCol="0">
            <a:spAutoFit/>
          </a:bodyPr>
          <a:lstStyle/>
          <a:p>
            <a:r>
              <a:rPr lang="fr-FR" dirty="0"/>
              <a:t>Pour les pants, l'indice de transaction ("X10") affiche une corrélation très élevée avec les ventes ("S") à 0.99, confirmant son rôle dominant. Les achats supplémentaires ("X8") suivent avec un coefficient de 0.97, montrant que les ventes bénéficient fortement des offres incitatives. De plus, les pages vues ("X4") sont fortement corrélées à "X8" et "X9" (0.95 chacun), </a:t>
            </a:r>
            <a:endParaRPr lang="en-US" dirty="0"/>
          </a:p>
        </p:txBody>
      </p:sp>
    </p:spTree>
    <p:extLst>
      <p:ext uri="{BB962C8B-B14F-4D97-AF65-F5344CB8AC3E}">
        <p14:creationId xmlns:p14="http://schemas.microsoft.com/office/powerpoint/2010/main" val="76729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714A4C44-E53D-6AFC-2997-B1F3461DA455}"/>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01F5A6DE-E2C1-F96D-1987-73C2371D8C46}"/>
              </a:ext>
            </a:extLst>
          </p:cNvPr>
          <p:cNvSpPr txBox="1">
            <a:spLocks noGrp="1"/>
          </p:cNvSpPr>
          <p:nvPr>
            <p:ph type="title"/>
          </p:nvPr>
        </p:nvSpPr>
        <p:spPr>
          <a:xfrm>
            <a:off x="601009" y="240970"/>
            <a:ext cx="7704000" cy="572700"/>
          </a:xfrm>
          <a:prstGeom prst="rect">
            <a:avLst/>
          </a:prstGeom>
        </p:spPr>
        <p:txBody>
          <a:bodyPr spcFirstLastPara="1" wrap="square" lIns="91425" tIns="91425" rIns="91425" bIns="91425" anchor="t" anchorCtr="0">
            <a:noAutofit/>
          </a:bodyPr>
          <a:lstStyle/>
          <a:p>
            <a:r>
              <a:rPr lang="fr-MA" dirty="0"/>
              <a:t>7-</a:t>
            </a:r>
            <a:r>
              <a:rPr lang="fr-MA" sz="2000" dirty="0"/>
              <a:t>corrélation entre les différentes variables et les ventes</a:t>
            </a:r>
            <a:br>
              <a:rPr lang="fr-MA" dirty="0"/>
            </a:br>
            <a:br>
              <a:rPr lang="fr-MA" dirty="0"/>
            </a:b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4353B564-6469-653F-1C9F-05F84E0014C2}"/>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1124618F-083A-90B3-FAB8-369CD842B84D}"/>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355708BB-4E58-8A62-76DC-5ED20798D16D}"/>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2025356E-B719-8F98-4473-65A0EE278E09}"/>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BCEB7AAB-F30B-4CAF-F48F-A2B4ECB12AC9}"/>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7D7102BC-694D-E0DE-5EC3-3C58C13C7265}"/>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83286E54-E539-788A-DAA8-13F707A1FAA7}"/>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00EB7D22-2FEF-299F-A47F-985527DE09DC}"/>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DE96B873-0C6E-AD6C-3083-C2965908511F}"/>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F2B29CB6-FCAA-5C2F-D227-1AF17677B96A}"/>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118E30BF-9FC2-7E17-E86D-8C4BBBCA185D}"/>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57F72EF2-6BCE-C288-9CB6-FE40AAFEF034}"/>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BA77BFFA-855A-95E4-20B8-34130AAC5189}"/>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BC06BAC3-3FAB-A6A7-A182-FAB1D1F967B4}"/>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9443D783-2977-5A0B-B7C0-8A3498EE1C3A}"/>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FCB243B4-C65B-6C8F-12FF-41A0022EA83E}"/>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B6E90134-36E4-78F4-5A8C-E363C8BE8B17}"/>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3421468E-18E3-FDB1-A171-E01009CEC609}"/>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F9D80C39-5040-11C2-94E0-30F719EFEA79}"/>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B6C43E32-1F43-7F83-69B2-4C6FBBA4C5A5}"/>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A7BE4507-1D9B-E67D-2D64-FB37B84D7BAA}"/>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D4713D01-FC95-6985-7F00-E03E840ABF4C}"/>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713989B1-D023-943C-ADC4-BD6128AEAE7A}"/>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BD920AD6-A8BF-FFFC-4EF7-26CE67A5298B}"/>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7CA9BBEE-B166-B846-A496-6A3C291C6E7E}"/>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EC805B0F-7B85-D00F-C8D1-00DEBAE580D1}"/>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A512D404-6186-C5E5-FCF4-A3B09ABE9F64}"/>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315E9C42-482C-1E02-88A5-B871060D035E}"/>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C425E426-78A1-084C-9CC7-5DAC2D39B42B}"/>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2EF29ABA-F6FD-5143-563B-A912C55FDFB0}"/>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222F6AFC-0722-D02B-CD6E-53E7C2B15DFC}"/>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282900DA-85E4-A57C-C401-EC2EA34D3487}"/>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D72F7617-6BC0-B36A-5E09-8431CCF2DB18}"/>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A8A4BC29-9997-FE17-FED8-563A9A6A26BF}"/>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6DCD028A-713F-858B-7538-A7377C22751B}"/>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253FE6B4-0270-FCB4-0895-9FCC2ED3AB5C}"/>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8219EE2F-88D7-2ADC-1EFA-C478A7A90CE8}"/>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ABF6976C-BFB0-AE85-76CE-7C17E7351744}"/>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4B2327AA-35B3-E680-F321-E3B9D44150D2}"/>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1E9D9679-B06B-D494-E012-0433A73AB5F2}"/>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CA226FAF-9E62-363A-0ECF-9F1FE154ADFD}"/>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AC579165-2C87-8D55-4029-E695AEBD424C}"/>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07E14372-4D20-8F3A-1ED4-6496FE1A92C4}"/>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D360BFA9-4E5C-D925-B77F-D3118102EF4C}"/>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66422D77-09EF-7D05-6B0F-A01D36FBDC31}"/>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D74413D5-B48B-AE5E-10E9-DA9CA6679D2F}"/>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82C6731F-BF9D-672E-17DF-7C1FC64F50C6}"/>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ECD3B3CF-AA84-EACB-B4BA-00C57F25A89D}"/>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93B9B0B8-85A2-B817-43BF-A62A58F4FDC1}"/>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0F37508E-B369-DF39-2904-A399E35CDDE9}"/>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315261A0-6ECA-AF36-2DF1-0D19A9784FE3}"/>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AE0B57FE-38A3-B6E1-783F-290DC937FD30}"/>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5C515354-D390-2206-ED43-DBEB51F1FB71}"/>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4E5D8CD4-942D-E81B-DBD8-DBF2F9538E60}"/>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32A43828-4710-9C63-1ABE-DAAFF3A0A7CB}"/>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2B9912C9-2959-8625-FECF-082890CFC354}"/>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168E43CF-B2C7-1516-4686-099DAA215FC5}"/>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A5335118-2AC4-C346-E04A-4CF22A3F7DC8}"/>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0D7CA3FD-7450-BA28-898A-B3696FE0ED06}"/>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8D5E459E-CA42-E32A-7156-3F5BF0C6A651}"/>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7D1B7142-130F-3D76-E478-5BC40706F971}"/>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BF3AC53A-1CB0-E04E-D2BA-F544266A3D34}"/>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F6B2EFB6-FDF9-5AEF-76FE-AE1DFE8D668D}"/>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36448E8E-8411-E3D5-C33E-083983CA2392}"/>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Google Shape;2621;p30">
            <a:extLst>
              <a:ext uri="{FF2B5EF4-FFF2-40B4-BE49-F238E27FC236}">
                <a16:creationId xmlns:a16="http://schemas.microsoft.com/office/drawing/2014/main" id="{85F28039-699B-EB66-7B83-0C1D08DD1846}"/>
              </a:ext>
            </a:extLst>
          </p:cNvPr>
          <p:cNvSpPr txBox="1">
            <a:spLocks/>
          </p:cNvSpPr>
          <p:nvPr/>
        </p:nvSpPr>
        <p:spPr>
          <a:xfrm>
            <a:off x="241700" y="813670"/>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 Sweaters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pic>
        <p:nvPicPr>
          <p:cNvPr id="4" name="Picture 3" descr="A diagram of a sweater sales&#10;&#10;Description automatically generated">
            <a:extLst>
              <a:ext uri="{FF2B5EF4-FFF2-40B4-BE49-F238E27FC236}">
                <a16:creationId xmlns:a16="http://schemas.microsoft.com/office/drawing/2014/main" id="{2B97E5E7-2455-4D18-EB00-CAE78213692C}"/>
              </a:ext>
            </a:extLst>
          </p:cNvPr>
          <p:cNvPicPr>
            <a:picLocks noChangeAspect="1"/>
          </p:cNvPicPr>
          <p:nvPr/>
        </p:nvPicPr>
        <p:blipFill>
          <a:blip r:embed="rId3"/>
          <a:stretch>
            <a:fillRect/>
          </a:stretch>
        </p:blipFill>
        <p:spPr>
          <a:xfrm>
            <a:off x="420441" y="1317375"/>
            <a:ext cx="4187760" cy="3140820"/>
          </a:xfrm>
          <a:prstGeom prst="rect">
            <a:avLst/>
          </a:prstGeom>
        </p:spPr>
      </p:pic>
      <p:sp>
        <p:nvSpPr>
          <p:cNvPr id="9" name="TextBox 8">
            <a:extLst>
              <a:ext uri="{FF2B5EF4-FFF2-40B4-BE49-F238E27FC236}">
                <a16:creationId xmlns:a16="http://schemas.microsoft.com/office/drawing/2014/main" id="{21CA60B3-A481-A6BF-28F4-5C351724C475}"/>
              </a:ext>
            </a:extLst>
          </p:cNvPr>
          <p:cNvSpPr txBox="1"/>
          <p:nvPr/>
        </p:nvSpPr>
        <p:spPr>
          <a:xfrm>
            <a:off x="4693919" y="1740628"/>
            <a:ext cx="4334137" cy="2465241"/>
          </a:xfrm>
          <a:prstGeom prst="rect">
            <a:avLst/>
          </a:prstGeom>
          <a:noFill/>
        </p:spPr>
        <p:txBody>
          <a:bodyPr wrap="square">
            <a:spAutoFit/>
          </a:bodyPr>
          <a:lstStyle/>
          <a:p>
            <a:r>
              <a:rPr lang="en-US" dirty="0"/>
              <a:t>La heatmap des ventes de sweaters montre </a:t>
            </a:r>
            <a:r>
              <a:rPr lang="en-US" dirty="0" err="1"/>
              <a:t>une</a:t>
            </a:r>
            <a:r>
              <a:rPr lang="en-US" dirty="0"/>
              <a:t> </a:t>
            </a:r>
            <a:r>
              <a:rPr lang="en-US" dirty="0" err="1"/>
              <a:t>corrélation</a:t>
            </a:r>
            <a:r>
              <a:rPr lang="en-US" dirty="0"/>
              <a:t> </a:t>
            </a:r>
            <a:r>
              <a:rPr lang="en-US" dirty="0" err="1"/>
              <a:t>maximale</a:t>
            </a:r>
            <a:r>
              <a:rPr lang="en-US" dirty="0"/>
              <a:t> entre les ventes ("S") et </a:t>
            </a:r>
            <a:r>
              <a:rPr lang="en-US" dirty="0" err="1"/>
              <a:t>l'indice</a:t>
            </a:r>
            <a:r>
              <a:rPr lang="en-US" dirty="0"/>
              <a:t> de transaction ("X10") à 0.99, </a:t>
            </a:r>
            <a:r>
              <a:rPr lang="en-US" dirty="0" err="1"/>
              <a:t>suivi</a:t>
            </a:r>
            <a:r>
              <a:rPr lang="en-US" dirty="0"/>
              <a:t> des </a:t>
            </a:r>
            <a:r>
              <a:rPr lang="en-US" dirty="0" err="1"/>
              <a:t>achats</a:t>
            </a:r>
            <a:r>
              <a:rPr lang="en-US" dirty="0"/>
              <a:t> </a:t>
            </a:r>
            <a:r>
              <a:rPr lang="en-US" dirty="0" err="1"/>
              <a:t>supplémentaires</a:t>
            </a:r>
            <a:r>
              <a:rPr lang="en-US" dirty="0"/>
              <a:t> ("X8") à 0.96. Les pages </a:t>
            </a:r>
            <a:r>
              <a:rPr lang="en-US" dirty="0" err="1"/>
              <a:t>vues</a:t>
            </a:r>
            <a:r>
              <a:rPr lang="en-US" dirty="0"/>
              <a:t> ("X4") </a:t>
            </a:r>
            <a:r>
              <a:rPr lang="en-US" dirty="0" err="1"/>
              <a:t>sont</a:t>
            </a:r>
            <a:r>
              <a:rPr lang="en-US" dirty="0"/>
              <a:t> </a:t>
            </a:r>
            <a:r>
              <a:rPr lang="en-US" dirty="0" err="1"/>
              <a:t>également</a:t>
            </a:r>
            <a:r>
              <a:rPr lang="en-US" dirty="0"/>
              <a:t> </a:t>
            </a:r>
            <a:r>
              <a:rPr lang="en-US" dirty="0" err="1"/>
              <a:t>fortement</a:t>
            </a:r>
            <a:r>
              <a:rPr lang="en-US" dirty="0"/>
              <a:t> </a:t>
            </a:r>
            <a:r>
              <a:rPr lang="en-US" dirty="0" err="1"/>
              <a:t>corrélées</a:t>
            </a:r>
            <a:r>
              <a:rPr lang="en-US" dirty="0"/>
              <a:t> à "X8" (0.98) et "X9" (0.99), </a:t>
            </a:r>
            <a:r>
              <a:rPr lang="en-US" dirty="0" err="1"/>
              <a:t>soulignant</a:t>
            </a:r>
            <a:r>
              <a:rPr lang="en-US" dirty="0"/>
              <a:t> </a:t>
            </a:r>
            <a:r>
              <a:rPr lang="en-US" dirty="0" err="1"/>
              <a:t>l'importance</a:t>
            </a:r>
            <a:r>
              <a:rPr lang="en-US" dirty="0"/>
              <a:t> des interactions des </a:t>
            </a:r>
            <a:r>
              <a:rPr lang="en-US" dirty="0" err="1"/>
              <a:t>visiteurs</a:t>
            </a:r>
            <a:r>
              <a:rPr lang="en-US" dirty="0"/>
              <a:t> pour </a:t>
            </a:r>
            <a:r>
              <a:rPr lang="en-US" dirty="0" err="1"/>
              <a:t>générer</a:t>
            </a:r>
            <a:r>
              <a:rPr lang="en-US" dirty="0"/>
              <a:t> des ventes. </a:t>
            </a:r>
            <a:r>
              <a:rPr lang="en-US" dirty="0" err="1"/>
              <a:t>Ces</a:t>
            </a:r>
            <a:r>
              <a:rPr lang="en-US" dirty="0"/>
              <a:t> </a:t>
            </a:r>
            <a:r>
              <a:rPr lang="en-US" dirty="0" err="1"/>
              <a:t>résultats</a:t>
            </a:r>
            <a:r>
              <a:rPr lang="en-US" dirty="0"/>
              <a:t> </a:t>
            </a:r>
            <a:r>
              <a:rPr lang="en-US" dirty="0" err="1"/>
              <a:t>confirment</a:t>
            </a:r>
            <a:r>
              <a:rPr lang="en-US" dirty="0"/>
              <a:t> que les transactions et les </a:t>
            </a:r>
            <a:r>
              <a:rPr lang="en-US" dirty="0" err="1"/>
              <a:t>achats</a:t>
            </a:r>
            <a:r>
              <a:rPr lang="en-US" dirty="0"/>
              <a:t> </a:t>
            </a:r>
            <a:r>
              <a:rPr lang="en-US" dirty="0" err="1"/>
              <a:t>incitatifs</a:t>
            </a:r>
            <a:r>
              <a:rPr lang="en-US" dirty="0"/>
              <a:t>, </a:t>
            </a:r>
            <a:r>
              <a:rPr lang="en-US" dirty="0" err="1"/>
              <a:t>combinés</a:t>
            </a:r>
            <a:r>
              <a:rPr lang="en-US" dirty="0"/>
              <a:t> à </a:t>
            </a:r>
            <a:r>
              <a:rPr lang="en-US" dirty="0" err="1"/>
              <a:t>une</a:t>
            </a:r>
            <a:r>
              <a:rPr lang="en-US" dirty="0"/>
              <a:t> forte </a:t>
            </a:r>
            <a:r>
              <a:rPr lang="en-US" dirty="0" err="1"/>
              <a:t>activité</a:t>
            </a:r>
            <a:r>
              <a:rPr lang="en-US" dirty="0"/>
              <a:t> des </a:t>
            </a:r>
            <a:r>
              <a:rPr lang="en-US" dirty="0" err="1"/>
              <a:t>visiteurs</a:t>
            </a:r>
            <a:r>
              <a:rPr lang="en-US" dirty="0"/>
              <a:t> sur les </a:t>
            </a:r>
            <a:r>
              <a:rPr lang="en-US" dirty="0" err="1"/>
              <a:t>plateformes</a:t>
            </a:r>
            <a:r>
              <a:rPr lang="en-US" dirty="0"/>
              <a:t>, </a:t>
            </a:r>
            <a:r>
              <a:rPr lang="en-US" dirty="0" err="1"/>
              <a:t>sont</a:t>
            </a:r>
            <a:r>
              <a:rPr lang="en-US" dirty="0"/>
              <a:t> les </a:t>
            </a:r>
            <a:r>
              <a:rPr lang="en-US" dirty="0" err="1"/>
              <a:t>principaux</a:t>
            </a:r>
            <a:r>
              <a:rPr lang="en-US" dirty="0"/>
              <a:t> leviers pour augmenter les ventes de pulls.</a:t>
            </a:r>
          </a:p>
        </p:txBody>
      </p:sp>
    </p:spTree>
    <p:extLst>
      <p:ext uri="{BB962C8B-B14F-4D97-AF65-F5344CB8AC3E}">
        <p14:creationId xmlns:p14="http://schemas.microsoft.com/office/powerpoint/2010/main" val="988947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544510B0-4A88-3088-B110-02279660FF10}"/>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E06273D1-F573-B5B4-22C8-734F0C3F5B75}"/>
              </a:ext>
            </a:extLst>
          </p:cNvPr>
          <p:cNvSpPr txBox="1">
            <a:spLocks noGrp="1"/>
          </p:cNvSpPr>
          <p:nvPr>
            <p:ph type="title"/>
          </p:nvPr>
        </p:nvSpPr>
        <p:spPr>
          <a:xfrm>
            <a:off x="481309" y="-10380"/>
            <a:ext cx="7704000" cy="709011"/>
          </a:xfrm>
          <a:prstGeom prst="rect">
            <a:avLst/>
          </a:prstGeom>
        </p:spPr>
        <p:txBody>
          <a:bodyPr spcFirstLastPara="1" wrap="square" lIns="91425" tIns="91425" rIns="91425" bIns="91425" anchor="t" anchorCtr="0">
            <a:noAutofit/>
          </a:bodyPr>
          <a:lstStyle/>
          <a:p>
            <a:r>
              <a:rPr lang="fr-MA" dirty="0"/>
              <a:t>8-Test d’hypothèse</a:t>
            </a:r>
            <a:br>
              <a:rPr lang="fr-MA" dirty="0"/>
            </a:br>
            <a:br>
              <a:rPr lang="fr-MA" dirty="0"/>
            </a:br>
            <a:br>
              <a:rPr lang="fr-MA" dirty="0"/>
            </a:br>
            <a:br>
              <a:rPr lang="fr-MA" dirty="0"/>
            </a:b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3C1CD984-5C92-9C9B-0F7C-26C3C78B11E4}"/>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CD11E9EB-BA39-222D-AB4B-842C99C185D2}"/>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D9CFBE50-D6E0-DF8D-66EF-62448F685760}"/>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2073F0EC-A70F-339D-D986-BC048A1F82A1}"/>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43673304-37B9-4EDE-520E-B868A52144FF}"/>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EDAF12D7-4A4B-C9BB-B2D3-C2BF1DD8053B}"/>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CCF5CCB5-FAEA-6ABB-9FB2-32765287ADCD}"/>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2D710790-DA06-A0B2-DA0D-0166B63B9F9B}"/>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BA1B3F02-7E2F-F8A1-99D8-4091823992B7}"/>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18B34CC6-AB61-CFC6-4A42-19A140B3535F}"/>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85DEBB01-4E53-B576-73CD-D00505B30872}"/>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7C7088C7-BA40-EAD8-AF28-D22EA76E8CCC}"/>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78269542-57E2-913C-ED8C-9F6795001295}"/>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BA6AD016-6DA5-C3DE-0764-5EBBEE9D0CD6}"/>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B0E8A996-1CD4-D338-BCEF-8CF462163A77}"/>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E6E5EA0C-ACA3-721A-3B7F-943BE086087B}"/>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5950A2F1-39F9-B5E2-11B6-712BBD965F08}"/>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CEE306C6-56F2-DEAF-5A66-538C8EC71495}"/>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42694A5C-8A54-D7C6-121E-DF08D67EE62D}"/>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7A6BEBC5-9360-895F-B2AA-8B84018EB32C}"/>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F3BD92B0-3DA3-1DBC-42BB-C9733DDDF395}"/>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98BA9FED-09FF-F2C2-E8F4-6650BAD5F4B7}"/>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C2D3C324-C9B6-2625-7289-FC2630C0A4E7}"/>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4301F811-8CFE-57D8-F80F-14EDFAF44ADD}"/>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2F488C70-D02E-AF62-302E-7C958AB7418E}"/>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1EE5CE93-F7BE-F841-01E9-473D0DBD731F}"/>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A57600D2-D6AA-D802-C468-7F74512B4C98}"/>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35D8CFFF-34CA-521D-1965-D7784B180DF9}"/>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9A244E93-5617-65B3-9315-DA9B8EE54DED}"/>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E5BA89D0-26CB-4AA7-B10C-495BAA48153E}"/>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9EC1C7C8-CEBA-B026-139F-5EE1B293DD01}"/>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BF8552E2-11B0-A7A9-237D-2EDFD0577089}"/>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6AD27012-2611-4B19-42F7-60E53F4EC6B0}"/>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E08B0C20-552C-E107-0245-7587C6726103}"/>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0A21180E-4DE4-AA9F-9478-C8419EB6502A}"/>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17CDFC1E-F7B6-A0B1-74A0-8CFF91DE9AD3}"/>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B479D0E6-4CAE-9083-11BC-B97ED48B29F4}"/>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3018F961-F4AA-AAAF-096B-90A0D3CB0C31}"/>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1661CB3C-D6B2-5340-2DD2-A7385365D3F0}"/>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6974507E-EDEB-87FD-5E25-93010A82D2D4}"/>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E41E6285-D7EE-9BE6-705E-76A9EEECF894}"/>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D1676364-3201-B189-F168-BD02F5599BAE}"/>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F1086F9F-86FE-9548-BD01-7F63CCEC453D}"/>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EB94A8C4-745F-4E5D-FD09-B4DD12C77A35}"/>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18D38859-C5C4-7FAD-35E2-3CA68AD28753}"/>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8830EF34-2C52-7667-7E10-875D00038BFB}"/>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28D09C06-C5C7-EA70-05DA-4828F5E88CEF}"/>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9BE218F3-20F2-BC2B-4CB7-4BC5DBE8A0F5}"/>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C5E391AF-A250-2399-0BBE-9B75FA519892}"/>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61A95CF8-13C1-C055-6B98-0758C17028F0}"/>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4B6726F6-EB88-F631-4A5F-FA97930354BB}"/>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EF5287D1-C279-0842-4CF2-8B7747A24BE9}"/>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E87D9536-A8C8-57A2-822A-328C7090D7AE}"/>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981AC1C4-03F4-179A-B638-4C5AA213483C}"/>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9132106F-68FA-B9A1-FDF4-599C0E1A918E}"/>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66EDF158-61FA-12F6-E56B-D9617E2FE688}"/>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3EDCC92F-12D8-5F4D-2DF5-27448F5012D7}"/>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4A703D51-CBC0-FBC9-4236-CA45628F2A85}"/>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9BB2025A-08B3-2B9F-27BF-A6DF7457534B}"/>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398055E6-1254-38FC-3DC0-B1BC847F7E68}"/>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12F4E080-E5C3-1B24-C84D-C1B41BACB0DD}"/>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FE9EDF53-D58F-8042-EFE1-5F693634FF0F}"/>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A64BEDDA-483C-5901-1896-67F8F1D447A2}"/>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312314E3-7DCE-E69F-4243-BB1D9AB645BF}"/>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D3C8BA00-E751-01F4-918C-983D9234ADEB}"/>
              </a:ext>
            </a:extLst>
          </p:cNvPr>
          <p:cNvSpPr txBox="1"/>
          <p:nvPr/>
        </p:nvSpPr>
        <p:spPr>
          <a:xfrm>
            <a:off x="515171" y="594647"/>
            <a:ext cx="7541890" cy="2314544"/>
          </a:xfrm>
          <a:prstGeom prst="rect">
            <a:avLst/>
          </a:prstGeom>
          <a:noFill/>
        </p:spPr>
        <p:txBody>
          <a:bodyPr wrap="square" rtlCol="0">
            <a:spAutoFit/>
          </a:bodyPr>
          <a:lstStyle/>
          <a:p>
            <a:pPr>
              <a:lnSpc>
                <a:spcPct val="150000"/>
              </a:lnSpc>
            </a:pPr>
            <a:r>
              <a:rPr lang="fr-FR" dirty="0"/>
              <a:t>Dans cette partie, nous avons effectué un test T de </a:t>
            </a:r>
            <a:r>
              <a:rPr lang="fr-FR" dirty="0" err="1"/>
              <a:t>Student</a:t>
            </a:r>
            <a:r>
              <a:rPr lang="fr-FR" dirty="0"/>
              <a:t> pour comparer les moyennes des ventes entre différentes catégories de produits (Pants, </a:t>
            </a:r>
            <a:r>
              <a:rPr lang="fr-FR" dirty="0" err="1"/>
              <a:t>Dress</a:t>
            </a:r>
            <a:r>
              <a:rPr lang="fr-FR" dirty="0"/>
              <a:t>, Sweater). Nous avons utilisé ce test pour chaque paire de catégories afin de déterminer si les différences entre leurs moyennes étaient statistiquement significatives. Si la p-value était inférieure ou égale à 0.05, cela signifiait que les moyennes étaient significativement différentes. En d'autres termes, ce test nous a permis de vérifier si les variations observées dans les ventes étaient importantes ou simplement dues au hasard.</a:t>
            </a:r>
          </a:p>
        </p:txBody>
      </p:sp>
      <p:pic>
        <p:nvPicPr>
          <p:cNvPr id="7" name="Picture 6">
            <a:extLst>
              <a:ext uri="{FF2B5EF4-FFF2-40B4-BE49-F238E27FC236}">
                <a16:creationId xmlns:a16="http://schemas.microsoft.com/office/drawing/2014/main" id="{76FD6857-6A5B-3DDC-1CFF-8B14DCD55CF8}"/>
              </a:ext>
            </a:extLst>
          </p:cNvPr>
          <p:cNvPicPr>
            <a:picLocks noChangeAspect="1"/>
          </p:cNvPicPr>
          <p:nvPr/>
        </p:nvPicPr>
        <p:blipFill>
          <a:blip r:embed="rId3"/>
          <a:stretch>
            <a:fillRect/>
          </a:stretch>
        </p:blipFill>
        <p:spPr>
          <a:xfrm>
            <a:off x="1142502" y="2932675"/>
            <a:ext cx="6321095" cy="1856194"/>
          </a:xfrm>
          <a:prstGeom prst="rect">
            <a:avLst/>
          </a:prstGeom>
        </p:spPr>
      </p:pic>
    </p:spTree>
    <p:extLst>
      <p:ext uri="{BB962C8B-B14F-4D97-AF65-F5344CB8AC3E}">
        <p14:creationId xmlns:p14="http://schemas.microsoft.com/office/powerpoint/2010/main" val="13844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 name="TextBox 5">
            <a:extLst>
              <a:ext uri="{FF2B5EF4-FFF2-40B4-BE49-F238E27FC236}">
                <a16:creationId xmlns:a16="http://schemas.microsoft.com/office/drawing/2014/main" id="{C4DF617C-B978-7B8A-7F83-6CD8D482A603}"/>
              </a:ext>
            </a:extLst>
          </p:cNvPr>
          <p:cNvSpPr txBox="1"/>
          <p:nvPr/>
        </p:nvSpPr>
        <p:spPr>
          <a:xfrm>
            <a:off x="731256" y="1621872"/>
            <a:ext cx="7622387" cy="2179892"/>
          </a:xfrm>
          <a:prstGeom prst="rect">
            <a:avLst/>
          </a:prstGeom>
          <a:noFill/>
        </p:spPr>
        <p:txBody>
          <a:bodyPr wrap="square" rtlCol="0">
            <a:spAutoFit/>
          </a:bodyPr>
          <a:lstStyle/>
          <a:p>
            <a:pPr>
              <a:lnSpc>
                <a:spcPct val="200000"/>
              </a:lnSpc>
            </a:pPr>
            <a:r>
              <a:rPr lang="fr-FR" dirty="0"/>
              <a:t>Ce projet d'analyse des ventes a pour objectif d'améliorer la gestion des plateformes de commerce électronique et d'aider les commerçants à élaborer des stratégies de vente efficaces grâce à des prévisions précises. En analysant les données de ventes en ligne de mai 2016 à avril 2019, ce projet identifie les tendances clés, prévoit les ventes futures et met en lumière les facteurs qui influencent les performances commerciales.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A20C4633-3DE3-3A24-3ABA-27D546B028BC}"/>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40D38C3B-454F-F57B-F4AD-50C47BE8CCAF}"/>
              </a:ext>
            </a:extLst>
          </p:cNvPr>
          <p:cNvSpPr txBox="1">
            <a:spLocks noGrp="1"/>
          </p:cNvSpPr>
          <p:nvPr>
            <p:ph type="title"/>
          </p:nvPr>
        </p:nvSpPr>
        <p:spPr>
          <a:xfrm>
            <a:off x="481309" y="-10380"/>
            <a:ext cx="7704000" cy="709011"/>
          </a:xfrm>
          <a:prstGeom prst="rect">
            <a:avLst/>
          </a:prstGeom>
        </p:spPr>
        <p:txBody>
          <a:bodyPr spcFirstLastPara="1" wrap="square" lIns="91425" tIns="91425" rIns="91425" bIns="91425" anchor="t" anchorCtr="0">
            <a:noAutofit/>
          </a:bodyPr>
          <a:lstStyle/>
          <a:p>
            <a:r>
              <a:rPr lang="fr-MA" dirty="0"/>
              <a:t>8-Test d’hypothèse</a:t>
            </a:r>
            <a:br>
              <a:rPr lang="fr-MA" dirty="0"/>
            </a:br>
            <a:br>
              <a:rPr lang="fr-MA" dirty="0"/>
            </a:br>
            <a:br>
              <a:rPr lang="fr-MA" dirty="0"/>
            </a:br>
            <a:br>
              <a:rPr lang="fr-MA" dirty="0"/>
            </a:b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51464961-B646-4C52-B77A-682CD93B07E6}"/>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D4FD2BF6-C598-064C-5E83-D5513B9F732D}"/>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22A95367-597D-51EE-A871-D2233D7A48B4}"/>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356182B8-320E-A420-BA02-3DB10D3B6EB2}"/>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24582F73-CDF7-1ECE-08F8-37F99A330352}"/>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31BE31FC-2E6F-067B-6356-02ACBA806FE6}"/>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1C06FF57-4894-5C46-9A9E-63E0FEE36D85}"/>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DE56D121-3353-966E-8ED4-2859E1048A6A}"/>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9A1DB621-564D-10B5-2BFB-B29C43C9DBC5}"/>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ADA4C66D-ADAC-9FBB-C756-EFBE370F2BC5}"/>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B08A4F23-EB51-6069-5C8B-037914A77CF6}"/>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7EA52A68-3C22-D6E3-D5FD-793B3646CC3A}"/>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DE5E9862-6EE3-B7A5-F8A4-D616E0D51B5C}"/>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8C350C83-0845-76C9-787D-034DB0CD2505}"/>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6B521940-4177-6A84-EA6D-C3E1DA0AF415}"/>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1BEAA31B-937F-422F-913E-9E35C291ADBC}"/>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809D841C-A9EB-4FA0-6066-B4AFBA23D9D1}"/>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E2FC27B0-13D3-9EE4-4401-BA67342D94A7}"/>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C031A184-C7D5-737C-7504-BC79E020D960}"/>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E0E09128-E169-4855-A3BD-29E70FE0B117}"/>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370C08C9-DA92-BCC1-FD34-A7EC6FF2267C}"/>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9A778842-47E2-93A2-B5FA-8E2E18E43CD5}"/>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DDC2FEEF-074D-C489-4694-DE0F6BD1C1EF}"/>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13D7025B-013D-75B7-3AFD-56E213957C25}"/>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5716743E-E69A-CC9A-99D4-645B30157459}"/>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77A0496E-17B4-CF78-700A-F33B040D1D1D}"/>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A7577F5C-42D5-FF62-D2B1-CFB9163DCDFF}"/>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C224B16E-48D2-3507-C14D-3EA63131484A}"/>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60994F12-4301-E3CC-4B2E-03A9422D0FEB}"/>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813C0385-7F00-977E-0710-330E92F6D981}"/>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D55CF1B3-1765-C6BC-589C-A57B799F3041}"/>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73A41815-4FDE-3879-03A9-957F6ECEC8FD}"/>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5656861E-86AB-CBC7-B27B-066D26E20F87}"/>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1B9E8FEF-6540-E5BD-22A5-121E954E87A9}"/>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19F20A10-41FF-C24B-8034-27455F9A48BF}"/>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80B6CE68-468D-7544-5996-8C0C5DCA14F9}"/>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CDD105C3-5D6B-C7C5-4CC4-EA76D2F337E7}"/>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BB0CCA70-DCD2-7232-B9C5-B7D81B17D0D3}"/>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A5E6E4B2-262E-6207-364B-EE80A50FC724}"/>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E438ABAC-BBEE-38FD-F80A-B0F1F8B96213}"/>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F1D2B20B-8947-9484-34B5-12E118731491}"/>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66C3A307-2E3C-1210-C842-1E41FBA78009}"/>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A2896249-E321-E5CE-9CAC-DC83E2E17456}"/>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F89A35B9-7A47-6013-58E4-B50C2ADA1C5E}"/>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D2045A7D-5680-4463-61AC-5DA67D2979E1}"/>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2D46513B-0658-CD89-5937-A00995508521}"/>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FA9BF7D8-F164-34E7-F379-6A9FAD8406C4}"/>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422948BE-36D1-76ED-ADDA-DA2C4FCC9C0B}"/>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73FEEA6F-64CF-89EE-B486-8DAD727FB7FD}"/>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D8565E62-2F5E-F33E-DB94-E797EE78BDC0}"/>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EBC165D5-5865-8F62-685C-C2A884997E45}"/>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5361A2EF-B887-F82B-1A0B-FAEB75886E5D}"/>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BF090AE8-0A33-11BA-9199-763663CD68EA}"/>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8822C01B-82B3-6931-4DD2-F9521D1B483C}"/>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2E96A5FE-E955-F37F-2AA7-D7C76C02D25F}"/>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4895502A-1B22-2225-E10B-89C646F01979}"/>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63FEDED8-C45C-3360-3BAE-2858B833F6E9}"/>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B5F8F910-05E9-F79E-1568-C4E51C316D6D}"/>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3AA0D6FF-3FD6-90E2-E2EB-1BFCC7446C5C}"/>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FC93161F-8192-12B7-C43F-69043B332FBD}"/>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88C06756-5E47-8974-2FE8-F8EEB12FDFDA}"/>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59FD6B5F-3483-70A2-5B1C-449023D83728}"/>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A5DD7A58-067C-0BA6-10AA-4925079F6D82}"/>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22AE91E3-1BEC-5FF2-26EF-4246DCE7911A}"/>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6" name="Picture 5">
            <a:extLst>
              <a:ext uri="{FF2B5EF4-FFF2-40B4-BE49-F238E27FC236}">
                <a16:creationId xmlns:a16="http://schemas.microsoft.com/office/drawing/2014/main" id="{102502B6-7DE0-5DB6-AA38-0183FAFE6893}"/>
              </a:ext>
            </a:extLst>
          </p:cNvPr>
          <p:cNvPicPr>
            <a:picLocks noChangeAspect="1"/>
          </p:cNvPicPr>
          <p:nvPr/>
        </p:nvPicPr>
        <p:blipFill>
          <a:blip r:embed="rId3"/>
          <a:stretch>
            <a:fillRect/>
          </a:stretch>
        </p:blipFill>
        <p:spPr>
          <a:xfrm>
            <a:off x="909776" y="671522"/>
            <a:ext cx="6847066" cy="2763357"/>
          </a:xfrm>
          <a:prstGeom prst="rect">
            <a:avLst/>
          </a:prstGeom>
        </p:spPr>
      </p:pic>
      <p:pic>
        <p:nvPicPr>
          <p:cNvPr id="9" name="Picture 8">
            <a:extLst>
              <a:ext uri="{FF2B5EF4-FFF2-40B4-BE49-F238E27FC236}">
                <a16:creationId xmlns:a16="http://schemas.microsoft.com/office/drawing/2014/main" id="{67AD509A-357D-F123-D095-1B6F68C6EC40}"/>
              </a:ext>
            </a:extLst>
          </p:cNvPr>
          <p:cNvPicPr>
            <a:picLocks noChangeAspect="1"/>
          </p:cNvPicPr>
          <p:nvPr/>
        </p:nvPicPr>
        <p:blipFill>
          <a:blip r:embed="rId4"/>
          <a:stretch>
            <a:fillRect/>
          </a:stretch>
        </p:blipFill>
        <p:spPr>
          <a:xfrm>
            <a:off x="911241" y="3440290"/>
            <a:ext cx="6839848" cy="923265"/>
          </a:xfrm>
          <a:prstGeom prst="rect">
            <a:avLst/>
          </a:prstGeom>
        </p:spPr>
      </p:pic>
    </p:spTree>
    <p:extLst>
      <p:ext uri="{BB962C8B-B14F-4D97-AF65-F5344CB8AC3E}">
        <p14:creationId xmlns:p14="http://schemas.microsoft.com/office/powerpoint/2010/main" val="72318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8E1FC102-13C7-DF0C-DFA2-26D93C1EA19A}"/>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BDADB75D-95BD-53C1-902B-0DF91E170A8D}"/>
              </a:ext>
            </a:extLst>
          </p:cNvPr>
          <p:cNvSpPr txBox="1">
            <a:spLocks noGrp="1"/>
          </p:cNvSpPr>
          <p:nvPr>
            <p:ph type="title"/>
          </p:nvPr>
        </p:nvSpPr>
        <p:spPr>
          <a:xfrm>
            <a:off x="613129" y="303130"/>
            <a:ext cx="7704000" cy="709011"/>
          </a:xfrm>
          <a:prstGeom prst="rect">
            <a:avLst/>
          </a:prstGeom>
        </p:spPr>
        <p:txBody>
          <a:bodyPr spcFirstLastPara="1" wrap="square" lIns="91425" tIns="91425" rIns="91425" bIns="91425" anchor="t" anchorCtr="0">
            <a:noAutofit/>
          </a:bodyPr>
          <a:lstStyle/>
          <a:p>
            <a:r>
              <a:rPr lang="fr-MA" dirty="0"/>
              <a:t>8-Test d’hypothèse</a:t>
            </a:r>
            <a:br>
              <a:rPr lang="fr-MA" dirty="0"/>
            </a:br>
            <a:br>
              <a:rPr lang="fr-MA" dirty="0"/>
            </a:br>
            <a:br>
              <a:rPr lang="fr-MA" dirty="0"/>
            </a:br>
            <a:br>
              <a:rPr lang="fr-MA" dirty="0"/>
            </a:b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C3E4B589-6519-BE74-71C7-4B439E6DE05E}"/>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71DE06E3-CC7B-10EC-E688-80EEF6843108}"/>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231E9723-115E-A859-609E-45D9B5400D49}"/>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0C181938-3F86-F93B-9E8A-D216507EA372}"/>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B163905E-96D3-4528-4775-D422AE0C9B5A}"/>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FA830FEB-68BD-8F0A-A78A-C46C69DB2F05}"/>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FC1352ED-8596-F4DB-FBF6-7A9BA33696DF}"/>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3D9814B2-AC61-DE87-CDDA-F45D16E09081}"/>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023EF5DA-99E1-A5B1-26A8-BB7FEFFC7748}"/>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11520510-3372-BC9A-3CCB-61E57F5B1BC2}"/>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C52F5A3D-8CD5-7E71-BE6A-CBE56777D965}"/>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D55C2697-A736-52D9-D8D9-E53740924BA3}"/>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1F6A7607-2A27-2A5F-42B3-9828D7396797}"/>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22AE5442-582D-96ED-104F-44ACD8DCD2AF}"/>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CD0573CB-EE37-0B47-F317-DF376A49F541}"/>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5AFA3517-2B18-E56E-74AF-D68A032EDB68}"/>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19F558EC-F80D-41CC-D2C6-B9086F442142}"/>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99F4C3A2-BE8B-579A-E65E-1FF901CA04E9}"/>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4659C3CF-62A9-18C2-229F-F8348057801D}"/>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A0AF32B5-A388-8CC7-34F3-EF4C0792D161}"/>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B12C2AE5-7270-F3B0-E70B-501A787386CC}"/>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C4A1DDB9-86F3-E444-D34B-7CC11D7FBF22}"/>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48294111-B1F5-7A48-6EEB-7AE44EC7C690}"/>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32DD5BFA-53DE-D797-D950-F721F945B4AE}"/>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53FDEE32-BC70-98D1-23CF-192EA3A67B85}"/>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0C34CAFB-B4BB-FB39-0F46-4CC6AAB124FD}"/>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46E12860-5B6F-8F5E-F960-55F4CF0D35E2}"/>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0139164B-D2E3-72DB-9ED8-0201FB9D8345}"/>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87B94FC3-C3D3-2DCB-AE68-ADDA6BCD5B70}"/>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7ABA4018-EC02-C715-8620-894640D63A92}"/>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FCBF2389-F6B1-4E04-ED3D-186EAAE31850}"/>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580F9026-3C12-85EA-3838-B2C70410DE86}"/>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828D1D2C-79CE-6CFF-43F5-19D4CB9D9E9A}"/>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FD827497-143A-AF37-0A46-417590458685}"/>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5DDD6BD8-76D0-3E2A-9981-1F711BFB1B07}"/>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81D9B6F6-661D-318F-B7A3-926B6225914D}"/>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E2B2E76D-BB82-4400-12A9-20C15C30938C}"/>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E583362B-E1CE-8D26-278F-4518459F6D9E}"/>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CCD49298-8DDC-E34B-5670-6C566BF80A7F}"/>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1842654A-A9DA-C207-3929-9B6508B6FA3B}"/>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E1096774-0AED-1E2B-9370-8F6C4737FAF0}"/>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9BAB5D4F-0A28-3856-8C4E-B61607C1A9F0}"/>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C20CB3D3-A85A-5920-D384-03BDD85B828F}"/>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339ACAA0-8E58-88FA-709A-40392FAB7B19}"/>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B888ED88-386B-55E8-521C-7536DFFB41EB}"/>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53930FB4-6517-789B-D6BA-9891BBC18D7A}"/>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6493E079-9F7E-D1F0-0BC1-CB6647ED7CA2}"/>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ADD128B0-BA13-2D6B-24D2-DDF68A1F575C}"/>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58C976F8-A23D-5054-8F97-29F2B19B762F}"/>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73506749-7186-7B36-919B-7CC7626FB3E2}"/>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262171AA-6238-C70A-BF32-AF00BAE27A2C}"/>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F2C18B2E-16EE-AB76-FD54-EB4BC52AA5EE}"/>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2445F6C1-93BE-8D51-FF0B-4B715276310C}"/>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0A59E477-B2D8-2360-25EC-9A8EFF549362}"/>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6DB0A24E-100B-6DE2-F228-178CD489156D}"/>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407C5E9C-70CB-A02D-E7CD-C8BDD7C1DE05}"/>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3D876EF3-39C5-E91A-1827-7E96EBC26BE5}"/>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5B4053EB-4503-46FF-85D1-9E6CFE0A02CE}"/>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8AC7C210-BBAE-984D-9FE3-0E792A08BE39}"/>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4AC59F8C-6703-260A-23D8-392FF59811C1}"/>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1C0119A4-4311-74AD-7DE2-10A4444756F5}"/>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476BB800-C036-32D7-EF22-8AD320C7CD54}"/>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2AEE8EFC-BFCB-BAA7-BB09-57D38011A4EC}"/>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595B8A9B-515B-4C4D-1EDC-35ED2670CB6B}"/>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542F1474-4372-7E53-B290-1205E47C5BB5}"/>
              </a:ext>
            </a:extLst>
          </p:cNvPr>
          <p:cNvSpPr txBox="1"/>
          <p:nvPr/>
        </p:nvSpPr>
        <p:spPr>
          <a:xfrm>
            <a:off x="1018042" y="1431766"/>
            <a:ext cx="7141875" cy="3323987"/>
          </a:xfrm>
          <a:prstGeom prst="rect">
            <a:avLst/>
          </a:prstGeom>
          <a:noFill/>
        </p:spPr>
        <p:txBody>
          <a:bodyPr wrap="square" rtlCol="0">
            <a:spAutoFit/>
          </a:bodyPr>
          <a:lstStyle/>
          <a:p>
            <a:r>
              <a:rPr lang="fr-FR" dirty="0"/>
              <a:t>Les résultats des tests T montrent que les moyennes des ventes sont significativement différentes entre toutes les paires de catégories testées :</a:t>
            </a:r>
          </a:p>
          <a:p>
            <a:endParaRPr lang="fr-FR" dirty="0"/>
          </a:p>
          <a:p>
            <a:pPr>
              <a:buFont typeface="Arial" panose="020B0604020202020204" pitchFamily="34" charset="0"/>
              <a:buChar char="•"/>
            </a:pPr>
            <a:r>
              <a:rPr lang="fr-FR" b="1" dirty="0"/>
              <a:t>Pants sales vs </a:t>
            </a:r>
            <a:r>
              <a:rPr lang="fr-FR" b="1" dirty="0" err="1"/>
              <a:t>Dress</a:t>
            </a:r>
            <a:r>
              <a:rPr lang="fr-FR" b="1" dirty="0"/>
              <a:t> sales</a:t>
            </a:r>
            <a:r>
              <a:rPr lang="fr-FR" dirty="0"/>
              <a:t> : La p-value de 0.0320 indique que les moyennes des ventes de pantalons et de robes sont significativement différentes.</a:t>
            </a:r>
          </a:p>
          <a:p>
            <a:pPr>
              <a:buFont typeface="Arial" panose="020B0604020202020204" pitchFamily="34" charset="0"/>
              <a:buChar char="•"/>
            </a:pPr>
            <a:endParaRPr lang="fr-FR" dirty="0"/>
          </a:p>
          <a:p>
            <a:pPr>
              <a:buFont typeface="Arial" panose="020B0604020202020204" pitchFamily="34" charset="0"/>
              <a:buChar char="•"/>
            </a:pPr>
            <a:r>
              <a:rPr lang="fr-FR" b="1" dirty="0"/>
              <a:t>Pants sales vs Sweater sales</a:t>
            </a:r>
            <a:r>
              <a:rPr lang="fr-FR" dirty="0"/>
              <a:t> : La p-value de 0.0318 montre également une différence significative entre les moyennes des ventes de pantalons et de pulls.</a:t>
            </a:r>
          </a:p>
          <a:p>
            <a:pPr>
              <a:buFont typeface="Arial" panose="020B0604020202020204" pitchFamily="34" charset="0"/>
              <a:buChar char="•"/>
            </a:pPr>
            <a:endParaRPr lang="fr-FR" dirty="0"/>
          </a:p>
          <a:p>
            <a:pPr>
              <a:buFont typeface="Arial" panose="020B0604020202020204" pitchFamily="34" charset="0"/>
              <a:buChar char="•"/>
            </a:pPr>
            <a:r>
              <a:rPr lang="fr-FR" b="1" dirty="0" err="1"/>
              <a:t>Dress</a:t>
            </a:r>
            <a:r>
              <a:rPr lang="fr-FR" b="1" dirty="0"/>
              <a:t> sales vs Sweater sales</a:t>
            </a:r>
            <a:r>
              <a:rPr lang="fr-FR" dirty="0"/>
              <a:t> : La p-value très faible de 0.0005 confirme une différence significative entre les ventes de robes et de pulls.</a:t>
            </a:r>
          </a:p>
          <a:p>
            <a:pPr>
              <a:buFont typeface="Arial" panose="020B0604020202020204" pitchFamily="34" charset="0"/>
              <a:buChar char="•"/>
            </a:pPr>
            <a:endParaRPr lang="fr-FR" dirty="0"/>
          </a:p>
          <a:p>
            <a:r>
              <a:rPr lang="fr-FR" dirty="0"/>
              <a:t>Dans chaque cas, les résultats suggèrent que les différences observées entre les moyennes des ventes des différentes catégories de produits ne sont pas dues au hasard.</a:t>
            </a:r>
          </a:p>
        </p:txBody>
      </p:sp>
      <p:sp>
        <p:nvSpPr>
          <p:cNvPr id="3" name="Google Shape;2621;p30">
            <a:extLst>
              <a:ext uri="{FF2B5EF4-FFF2-40B4-BE49-F238E27FC236}">
                <a16:creationId xmlns:a16="http://schemas.microsoft.com/office/drawing/2014/main" id="{72020560-585D-F2EB-EB61-F64B7884A45A}"/>
              </a:ext>
            </a:extLst>
          </p:cNvPr>
          <p:cNvSpPr txBox="1">
            <a:spLocks/>
          </p:cNvSpPr>
          <p:nvPr/>
        </p:nvSpPr>
        <p:spPr>
          <a:xfrm>
            <a:off x="613129" y="939848"/>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Résultats :</a:t>
            </a:r>
            <a:endParaRPr lang="en-US" sz="2000" dirty="0"/>
          </a:p>
        </p:txBody>
      </p:sp>
    </p:spTree>
    <p:extLst>
      <p:ext uri="{BB962C8B-B14F-4D97-AF65-F5344CB8AC3E}">
        <p14:creationId xmlns:p14="http://schemas.microsoft.com/office/powerpoint/2010/main" val="2592945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D4A84C31-08DE-5897-A7D9-0B85A877CE0B}"/>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C8BB1B77-588F-68FF-85C5-B2B959B7754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9-</a:t>
            </a:r>
            <a:r>
              <a:rPr lang="fr-FR" dirty="0"/>
              <a:t>réduction des données : ACP</a:t>
            </a: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64AB66B2-3A1B-DF84-42F9-FADC511355EB}"/>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AAF4B150-F0A2-3002-BE8E-086F9EC42E78}"/>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DBDF6909-9607-973A-37EB-CF379170D6D6}"/>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AA91843B-48CC-9694-F1DD-D7CB6EAFB93B}"/>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25168952-DAF1-9375-2A25-3441155019F5}"/>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66C582DA-7C3B-8873-4B2E-FA8F583A217F}"/>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CA0C7983-C129-7709-517C-7F0BD2A8F7DA}"/>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8E5979AB-AA0B-F36B-E2BD-77FE826D303B}"/>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421981E1-F315-6DB5-8E40-D959FB0C9D3C}"/>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1B451E10-3153-46D0-99EE-240A0479BF90}"/>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A7AC3B78-A96C-7A22-DD5E-53601572203C}"/>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88DEBBB1-A663-8FEE-C847-419C38F3CD4B}"/>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B2484F66-22A0-9957-9A6A-EB417DF1E3CB}"/>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9BDC2869-6098-9371-A7BB-A9E3C006510A}"/>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C69B5554-5B66-C978-C930-74208D650BA2}"/>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31A8CCBE-8252-23C8-600B-F966D16F1699}"/>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B87804B1-2B48-3162-0627-A2FABE3F2819}"/>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7D5C91AB-A6E8-B4E7-B789-1E6163B0EB63}"/>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41899B16-6AED-57ED-39CA-A2C6DE1A0D32}"/>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87DE877F-0F38-4F7E-1063-255455524EC6}"/>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89364C70-74B5-E88D-517D-48684B808319}"/>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99ED0739-A206-5959-4F2A-C60D85F56D78}"/>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9FC52DA1-89F8-ED7E-B2B5-E88386A9EAB2}"/>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94514C5F-5106-6DE0-321E-1B751BFD61AA}"/>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C7359BA8-FAA1-5BD9-755E-E6446DE84211}"/>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BC97F1F8-4149-9A53-E34D-5F32D50FC82E}"/>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F6E02636-AB81-E594-84DD-D8144E674CD3}"/>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4C9BA53B-65C2-A8DE-2E0D-1AA8B78EBD42}"/>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CD2F1C91-D6F0-AB06-268C-A3DB4F4AA0BD}"/>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B6C1B3FA-2748-3449-F75B-7D7692C53674}"/>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30B1701A-9039-2673-CB71-6206A4B1871C}"/>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F72C318E-49C8-0506-1937-4E118873D741}"/>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F49D9B7B-030D-6FD7-B783-853EE669409E}"/>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37A2334C-3E07-F9EE-5541-6F4345E52D25}"/>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DD23568B-0F02-BE21-35CB-ABE648F1C4F5}"/>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B035DB38-3D5E-B443-50A4-63D0B758ECA9}"/>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696A3AEE-7E63-007E-915B-DA30DB97FD36}"/>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05CC4AD1-F688-45E6-AE7C-2955C8F66D5E}"/>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B6C32F0A-4277-8686-F0BB-99DA06FD8B92}"/>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821D640B-B435-A9D5-E25C-F5633B460413}"/>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221CFAC3-82DC-9BF5-A3BF-89E9A1DE8923}"/>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E79DAFC4-E694-955A-ECEE-8F52ADFEEEB5}"/>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E9A6A42E-D3A7-B018-45D0-A92E9788F6DE}"/>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43A34E29-2807-45A7-EB6C-FD7DD25DDAB0}"/>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CD7EF5B5-0387-BB04-5B72-249ACB2B6D95}"/>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E965A53C-86E2-2A17-5D28-18AFBF957E65}"/>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F0BAD4F6-3889-B212-E6E6-542619D2714F}"/>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86FDC4C5-25C7-7FE3-F1D3-6FFF0A267521}"/>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946E5A06-3C2E-F874-DFF2-A6CCAB327416}"/>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53BD52BF-BEBA-E1FD-16DF-D769D9181ACF}"/>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E7276CEF-057D-499A-B78E-C59794F90259}"/>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9A317B9C-78B0-438E-3E95-C72ABA10CAD4}"/>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DCD8AF7E-A744-AE6A-9472-B9FDDFF34F86}"/>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552518EF-CDB4-7239-2F72-7C017169D416}"/>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5404280E-F3A1-D6A9-6AA3-77DE1B6B10BE}"/>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00ED09A4-14D2-2538-2B83-7FAB03F4ACB0}"/>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D113FDDE-9E37-7B73-3807-21442E08F179}"/>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85C0BD29-48F2-B0BD-0308-C3D8446948DC}"/>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D0B80B29-EF2D-36FA-721E-2AC75E8B145B}"/>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08685B58-E0EC-D63D-2E70-1CDA3D40D1EB}"/>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096EBA2F-E7B9-C28A-9AAE-D4C4D2270F92}"/>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050C75C8-345D-F6FB-F02E-69D960F78405}"/>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9EADAADE-8C93-FD4A-29F8-2F87A7F444AB}"/>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EF8996D6-3AF1-CBF8-141A-92C10E2C76BD}"/>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 name="TextBox 6">
            <a:extLst>
              <a:ext uri="{FF2B5EF4-FFF2-40B4-BE49-F238E27FC236}">
                <a16:creationId xmlns:a16="http://schemas.microsoft.com/office/drawing/2014/main" id="{5F7A5E90-C949-EF85-CBF6-F8515D0E73C3}"/>
              </a:ext>
            </a:extLst>
          </p:cNvPr>
          <p:cNvSpPr txBox="1"/>
          <p:nvPr/>
        </p:nvSpPr>
        <p:spPr>
          <a:xfrm>
            <a:off x="686722" y="1330436"/>
            <a:ext cx="7541890" cy="1991379"/>
          </a:xfrm>
          <a:prstGeom prst="rect">
            <a:avLst/>
          </a:prstGeom>
          <a:noFill/>
        </p:spPr>
        <p:txBody>
          <a:bodyPr wrap="square" rtlCol="0">
            <a:spAutoFit/>
          </a:bodyPr>
          <a:lstStyle/>
          <a:p>
            <a:pPr>
              <a:lnSpc>
                <a:spcPct val="150000"/>
              </a:lnSpc>
            </a:pPr>
            <a:r>
              <a:rPr lang="fr-FR" dirty="0"/>
              <a:t>Nous allons appliquer l'Analyse en Composantes Principales (ACP) pour réduire le nombre de fonctionnalités dans notre jeu de données. L'ACP permet de combiner plusieurs variables en un nombre réduit de </a:t>
            </a:r>
            <a:r>
              <a:rPr lang="fr-FR" b="1" dirty="0"/>
              <a:t>composants principaux</a:t>
            </a:r>
            <a:r>
              <a:rPr lang="fr-FR" dirty="0"/>
              <a:t>, tout en conservant l'essentiel de la variabilité des données. Cela nous permettra de simplifier l'analyse tout en préservant les informations importantes, facilitant ainsi la visualisation et la modélisation des données avec moins de dimensions.</a:t>
            </a:r>
          </a:p>
        </p:txBody>
      </p:sp>
    </p:spTree>
    <p:extLst>
      <p:ext uri="{BB962C8B-B14F-4D97-AF65-F5344CB8AC3E}">
        <p14:creationId xmlns:p14="http://schemas.microsoft.com/office/powerpoint/2010/main" val="950683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E2406CDD-17A2-B36C-D455-A1640A24A832}"/>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C28EC8E8-6C86-64DD-B50E-11DDA60228E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9-</a:t>
            </a:r>
            <a:r>
              <a:rPr lang="fr-FR" dirty="0"/>
              <a:t>réduction des données : ACP</a:t>
            </a: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F10C45E9-E22D-D0A5-4251-91CDBEF47162}"/>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85AA8723-1CBA-60EF-0464-1E2A254ADF29}"/>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F0C217A1-7EAC-422A-09A0-94ECF41CCA44}"/>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9D1164DB-4F5A-F4FC-B8C9-4B4BAC46079C}"/>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0BC99F19-BED3-9AD5-98FB-31695B3A3B6B}"/>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5D9B78FB-2677-7A2B-A96A-62277CAEBA57}"/>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453DDBB2-BCA6-D4BE-B4A9-86693BD05BA9}"/>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167229AD-E75E-0377-7ACB-A5303A76CAD2}"/>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6561DD93-A98A-170A-48B1-5F51B2CF7609}"/>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1B6172C9-D2AA-BA3B-B5EF-55C92C0DA5A6}"/>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B588E6C8-F5D3-EEEC-CB19-C05119B55038}"/>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CD5A1CC9-F62B-E891-B407-36FC16E1BA3B}"/>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9B868501-054A-9A5B-2AD8-A285998FE7E3}"/>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A62B6E6E-F124-0FA5-5D72-7D73E6D999D2}"/>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B74A2C40-4159-736D-7C0C-B92727283400}"/>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C68ABE42-0EAA-5748-E401-7479944F8811}"/>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E8EFF022-1F02-8613-4F63-A2684798D4DF}"/>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B7E4B517-EEBF-5C3B-D12B-72FDA38EF433}"/>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996C9488-F06C-50D4-B072-81DE2C49DD6F}"/>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6A398964-C70F-873B-D271-CD755744C938}"/>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E3C36681-AD21-4A7A-09CD-3BD186017365}"/>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B36527DA-8753-F5C3-AB89-D75B6C70E13F}"/>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B0AAF33A-5F0E-6C79-FACC-0F2FCB4B2628}"/>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310C59C0-81EC-6ADD-7E49-28F270124E2F}"/>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2CF320E9-D7B7-9C9E-8871-8397D1411F86}"/>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3595F9C3-04B6-665F-45E8-016E0BEF3F69}"/>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E7D3EE74-FF55-32C6-01B4-2DD83990B64B}"/>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781D2237-C43E-0B4A-90D3-72577D74E9FA}"/>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A65FD850-43EA-8F9E-6373-94BFBA625BBC}"/>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7276EFB1-B705-8DB8-35BE-D2D5FADE41BF}"/>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8C744ECF-9D26-9BA5-5A3A-F76364F4BC7B}"/>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968D8728-FDFD-4693-C2FC-A8218A3E6CE6}"/>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6217F46A-D6E2-50AC-5BC8-909F3B473CFF}"/>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AF9E00F4-EB99-3AFC-AD73-BADE5E28E89C}"/>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D34DE8DE-7451-E47A-474E-5F6076C0FC3F}"/>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26A65E13-C5C3-1395-2CA6-4FD0F45B7CE2}"/>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73CB7601-4EA7-E880-AF70-1143599F59F5}"/>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354A91C5-8611-887C-1B7B-55D69D45DA05}"/>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933FB41E-8138-3A4C-015C-6C17C30401D3}"/>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EBD1DA8F-159E-8E76-35BC-DDA9BA463543}"/>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58F7CD95-05DC-B8B4-B7EE-5E58C66BBDA3}"/>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F2BD3C9D-9EDF-890E-6B58-D2B2E4213797}"/>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D4BEAE7D-21AD-B4A3-452D-C51CD7A8A733}"/>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7475EDF0-0711-7019-857F-68D3CEEE7A9C}"/>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AC0D3DDE-9BD3-DF72-18B5-EDFE1DBDB78E}"/>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7F53F8C1-6B56-591A-3D7A-7A9468AD091C}"/>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F1C50BDE-E74C-3A9E-9458-D19BA5083B9F}"/>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896854D7-97CA-056F-4C8D-EFAEB754840B}"/>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9D5DAC67-2713-29DA-1756-8B9FB7686137}"/>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277A3AF2-762A-C5BE-EB63-8B5F272B2C1A}"/>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D38C5E82-CEE7-9E56-2502-98841923E44E}"/>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3C1CFA11-7AB3-1FD0-5A7E-96ED8BD22DBE}"/>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302D1430-6856-6495-F18A-EA3DF3BA9705}"/>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BA4BACDE-FA49-98FD-6644-6C8A5CEF57CD}"/>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FDDC86CB-0666-25D0-9C3A-4F07B11BCE55}"/>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56829D03-7ABA-D935-562E-674D082F3974}"/>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9BFAF1E8-246B-01DB-B410-EFC23F6AE727}"/>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2B7425E4-71E2-F141-334B-C3095B26BC52}"/>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EF9C851A-3BB4-5DBB-A52F-4E3826739F2F}"/>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56A9B6F4-19A0-E25F-0591-08B4E2BA3DBF}"/>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D303C16E-978C-8968-64A8-A9906DD69EF0}"/>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874B6998-521B-7EC3-FF9F-0A306D006F09}"/>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8155C298-8198-6F09-7144-5DF10401E87C}"/>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12EB4151-6C83-A86D-3181-F7304FD564F8}"/>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 name="TextBox 6">
            <a:extLst>
              <a:ext uri="{FF2B5EF4-FFF2-40B4-BE49-F238E27FC236}">
                <a16:creationId xmlns:a16="http://schemas.microsoft.com/office/drawing/2014/main" id="{D5B8826D-CF8C-2E46-4DB2-F08D838D5BA1}"/>
              </a:ext>
            </a:extLst>
          </p:cNvPr>
          <p:cNvSpPr txBox="1"/>
          <p:nvPr/>
        </p:nvSpPr>
        <p:spPr>
          <a:xfrm>
            <a:off x="657548" y="1821867"/>
            <a:ext cx="1729791" cy="1991379"/>
          </a:xfrm>
          <a:prstGeom prst="rect">
            <a:avLst/>
          </a:prstGeom>
          <a:noFill/>
        </p:spPr>
        <p:txBody>
          <a:bodyPr wrap="square" rtlCol="0">
            <a:spAutoFit/>
          </a:bodyPr>
          <a:lstStyle/>
          <a:p>
            <a:pPr>
              <a:lnSpc>
                <a:spcPct val="150000"/>
              </a:lnSpc>
            </a:pPr>
            <a:r>
              <a:rPr lang="en-US" dirty="0"/>
              <a:t>Pants sales :</a:t>
            </a:r>
          </a:p>
          <a:p>
            <a:pPr>
              <a:lnSpc>
                <a:spcPct val="150000"/>
              </a:lnSpc>
            </a:pPr>
            <a:r>
              <a:rPr lang="en-US" dirty="0"/>
              <a:t>PC1: 94.62%</a:t>
            </a:r>
          </a:p>
          <a:p>
            <a:pPr>
              <a:lnSpc>
                <a:spcPct val="150000"/>
              </a:lnSpc>
            </a:pPr>
            <a:r>
              <a:rPr lang="en-US" dirty="0"/>
              <a:t>PC2: 4.13</a:t>
            </a:r>
          </a:p>
          <a:p>
            <a:pPr>
              <a:lnSpc>
                <a:spcPct val="150000"/>
              </a:lnSpc>
            </a:pPr>
            <a:r>
              <a:rPr lang="en-US" dirty="0"/>
              <a:t>PC3: 0.97%</a:t>
            </a:r>
          </a:p>
          <a:p>
            <a:pPr>
              <a:lnSpc>
                <a:spcPct val="150000"/>
              </a:lnSpc>
            </a:pPr>
            <a:r>
              <a:rPr lang="en-US" dirty="0"/>
              <a:t>PC4: 0.23%</a:t>
            </a:r>
          </a:p>
          <a:p>
            <a:pPr>
              <a:lnSpc>
                <a:spcPct val="150000"/>
              </a:lnSpc>
            </a:pPr>
            <a:r>
              <a:rPr lang="en-US" dirty="0"/>
              <a:t>PC5: 0.05%</a:t>
            </a:r>
            <a:endParaRPr lang="fr-FR" dirty="0"/>
          </a:p>
        </p:txBody>
      </p:sp>
      <p:sp>
        <p:nvSpPr>
          <p:cNvPr id="2" name="Google Shape;2621;p30">
            <a:extLst>
              <a:ext uri="{FF2B5EF4-FFF2-40B4-BE49-F238E27FC236}">
                <a16:creationId xmlns:a16="http://schemas.microsoft.com/office/drawing/2014/main" id="{EF8E179C-4BD6-8A36-B2CE-A403E924B933}"/>
              </a:ext>
            </a:extLst>
          </p:cNvPr>
          <p:cNvSpPr txBox="1">
            <a:spLocks/>
          </p:cNvSpPr>
          <p:nvPr/>
        </p:nvSpPr>
        <p:spPr>
          <a:xfrm>
            <a:off x="657548" y="1017725"/>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Résultats :</a:t>
            </a:r>
            <a:endParaRPr lang="en-US" sz="2000" dirty="0"/>
          </a:p>
        </p:txBody>
      </p:sp>
      <p:sp>
        <p:nvSpPr>
          <p:cNvPr id="3" name="TextBox 2">
            <a:extLst>
              <a:ext uri="{FF2B5EF4-FFF2-40B4-BE49-F238E27FC236}">
                <a16:creationId xmlns:a16="http://schemas.microsoft.com/office/drawing/2014/main" id="{8B6D6022-86AF-5B5F-3D5A-89FF66DB7C90}"/>
              </a:ext>
            </a:extLst>
          </p:cNvPr>
          <p:cNvSpPr txBox="1"/>
          <p:nvPr/>
        </p:nvSpPr>
        <p:spPr>
          <a:xfrm>
            <a:off x="3407008" y="1821867"/>
            <a:ext cx="1925170" cy="1991379"/>
          </a:xfrm>
          <a:prstGeom prst="rect">
            <a:avLst/>
          </a:prstGeom>
          <a:noFill/>
        </p:spPr>
        <p:txBody>
          <a:bodyPr wrap="square" rtlCol="0">
            <a:spAutoFit/>
          </a:bodyPr>
          <a:lstStyle/>
          <a:p>
            <a:pPr>
              <a:lnSpc>
                <a:spcPct val="150000"/>
              </a:lnSpc>
            </a:pPr>
            <a:r>
              <a:rPr lang="en-US" dirty="0"/>
              <a:t>Dress sales:</a:t>
            </a:r>
          </a:p>
          <a:p>
            <a:pPr>
              <a:lnSpc>
                <a:spcPct val="150000"/>
              </a:lnSpc>
            </a:pPr>
            <a:r>
              <a:rPr lang="en-US" dirty="0"/>
              <a:t>PC1: 95.33%</a:t>
            </a:r>
          </a:p>
          <a:p>
            <a:pPr>
              <a:lnSpc>
                <a:spcPct val="150000"/>
              </a:lnSpc>
            </a:pPr>
            <a:r>
              <a:rPr lang="en-US" dirty="0"/>
              <a:t>PC2: 3.45%</a:t>
            </a:r>
          </a:p>
          <a:p>
            <a:pPr>
              <a:lnSpc>
                <a:spcPct val="150000"/>
              </a:lnSpc>
            </a:pPr>
            <a:r>
              <a:rPr lang="en-US" dirty="0"/>
              <a:t>PC3: 0.96%</a:t>
            </a:r>
          </a:p>
          <a:p>
            <a:pPr>
              <a:lnSpc>
                <a:spcPct val="150000"/>
              </a:lnSpc>
            </a:pPr>
            <a:r>
              <a:rPr lang="en-US" dirty="0"/>
              <a:t>PC4: 0.24%</a:t>
            </a:r>
          </a:p>
          <a:p>
            <a:pPr>
              <a:lnSpc>
                <a:spcPct val="150000"/>
              </a:lnSpc>
            </a:pPr>
            <a:r>
              <a:rPr lang="en-US" dirty="0"/>
              <a:t>PC5: 0.03%</a:t>
            </a:r>
            <a:endParaRPr lang="fr-FR" dirty="0"/>
          </a:p>
        </p:txBody>
      </p:sp>
      <p:sp>
        <p:nvSpPr>
          <p:cNvPr id="4" name="TextBox 3">
            <a:extLst>
              <a:ext uri="{FF2B5EF4-FFF2-40B4-BE49-F238E27FC236}">
                <a16:creationId xmlns:a16="http://schemas.microsoft.com/office/drawing/2014/main" id="{540AE96F-6B91-4502-A7A6-C9A70F5F154A}"/>
              </a:ext>
            </a:extLst>
          </p:cNvPr>
          <p:cNvSpPr txBox="1"/>
          <p:nvPr/>
        </p:nvSpPr>
        <p:spPr>
          <a:xfrm>
            <a:off x="6027881" y="1821867"/>
            <a:ext cx="1925170" cy="1991379"/>
          </a:xfrm>
          <a:prstGeom prst="rect">
            <a:avLst/>
          </a:prstGeom>
          <a:noFill/>
        </p:spPr>
        <p:txBody>
          <a:bodyPr wrap="square" rtlCol="0">
            <a:spAutoFit/>
          </a:bodyPr>
          <a:lstStyle/>
          <a:p>
            <a:pPr>
              <a:lnSpc>
                <a:spcPct val="150000"/>
              </a:lnSpc>
            </a:pPr>
            <a:r>
              <a:rPr lang="en-US" dirty="0"/>
              <a:t>Sweater sales:</a:t>
            </a:r>
          </a:p>
          <a:p>
            <a:pPr>
              <a:lnSpc>
                <a:spcPct val="150000"/>
              </a:lnSpc>
            </a:pPr>
            <a:r>
              <a:rPr lang="en-US" dirty="0"/>
              <a:t>PC1: 97.03%</a:t>
            </a:r>
          </a:p>
          <a:p>
            <a:pPr>
              <a:lnSpc>
                <a:spcPct val="150000"/>
              </a:lnSpc>
            </a:pPr>
            <a:r>
              <a:rPr lang="en-US" dirty="0"/>
              <a:t>PC2: 2.47%</a:t>
            </a:r>
          </a:p>
          <a:p>
            <a:pPr>
              <a:lnSpc>
                <a:spcPct val="150000"/>
              </a:lnSpc>
            </a:pPr>
            <a:r>
              <a:rPr lang="en-US" dirty="0"/>
              <a:t>PC3: 0.40%</a:t>
            </a:r>
          </a:p>
          <a:p>
            <a:pPr>
              <a:lnSpc>
                <a:spcPct val="150000"/>
              </a:lnSpc>
            </a:pPr>
            <a:r>
              <a:rPr lang="en-US" dirty="0"/>
              <a:t>PC4: 0.07%</a:t>
            </a:r>
          </a:p>
          <a:p>
            <a:pPr>
              <a:lnSpc>
                <a:spcPct val="150000"/>
              </a:lnSpc>
            </a:pPr>
            <a:r>
              <a:rPr lang="en-US" dirty="0"/>
              <a:t>PC5: 0.03%</a:t>
            </a:r>
            <a:endParaRPr lang="fr-FR" dirty="0"/>
          </a:p>
        </p:txBody>
      </p:sp>
    </p:spTree>
    <p:extLst>
      <p:ext uri="{BB962C8B-B14F-4D97-AF65-F5344CB8AC3E}">
        <p14:creationId xmlns:p14="http://schemas.microsoft.com/office/powerpoint/2010/main" val="3270074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C0FF1736-9A3C-BBE4-A1DB-4C98133DA575}"/>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1A11E584-FD87-F6E4-E000-CCBBD24D68A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9-</a:t>
            </a:r>
            <a:r>
              <a:rPr lang="fr-FR" dirty="0"/>
              <a:t>réduction des données : ACP</a:t>
            </a: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AB40C5E1-461D-4418-C797-8F5901B821D9}"/>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42D53EAE-032F-AC31-91C7-A92D2320A429}"/>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68DAA87B-F3F6-BB79-6BFA-6AE4F99C993F}"/>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7BD2650A-77A3-36C7-D2DE-A6FF326A4544}"/>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8FD14530-5CA3-6AD3-BF3F-9BDB6891630D}"/>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E9ACC9E2-9425-084E-2EF4-E15704235FEA}"/>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6496A3AB-15E7-F33F-2FFC-359FD75A36C8}"/>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ACE58D01-3E70-9BBB-57CD-82FCF28A8291}"/>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5E823FA0-D029-2B9C-638F-851E902026F2}"/>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385D0144-7CA1-69BE-8C64-06C95F1EA996}"/>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584B365F-D4D7-4246-A7E9-7A63ECF1AD1A}"/>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8927D627-6897-98C2-DB5C-222EC6CE2EAB}"/>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9FE0B19E-9C7A-2C36-6D80-7CC39A7A16C5}"/>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EE41D742-FDA8-B378-DDA1-E0FEAD43492A}"/>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2C69905B-0B19-F511-240B-E5B2A9CDD3D5}"/>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E5B5791A-FBF6-3AE8-10F7-22B49DF9DCA2}"/>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BECE45A0-BBF2-EBBC-0BE2-94A6B80A99B1}"/>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7E6EE77D-C355-1295-4638-F81877BED291}"/>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A9BB2AE0-288D-D5EC-D917-24194C226F08}"/>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93111E0E-A7F4-8B59-D08C-535C92F72C1E}"/>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43A4048C-29BC-1FFE-35E9-97F81C53D019}"/>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8E1B847E-11AC-A842-2683-F42DEF7C83C0}"/>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E3A1387A-60E8-AF37-991F-06A1A620A2C5}"/>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6D7C3960-11EA-6E05-DFBE-C22E1B7937B3}"/>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AC9D9519-7E17-8AC4-B205-2B8E98356AFD}"/>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4FEBD1CD-F273-F64D-D526-7F1EADDB5E5C}"/>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1C9F6B62-4742-AFCD-B0A2-2EA0878C9CCC}"/>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A90E1C0F-663E-20D7-A122-511D907D1504}"/>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0805FCDC-C820-EC02-3ED6-ACE4C279551A}"/>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2FC2BDEB-535D-F9B5-48A8-79553411E124}"/>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08F7967D-E335-3C4B-FDC4-1D2AD4C3A4A6}"/>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A9EC4FFD-26D9-471E-44B0-7056CE8BE6E2}"/>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2EE53834-FBFE-F6EC-2CDA-7234350633FB}"/>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1366AC08-F218-66B7-98FF-DAA495D42D89}"/>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F3163459-0033-E31E-E153-0589613A85FE}"/>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C699D6C8-1A1D-B16D-777B-2960EA4D43C4}"/>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753CE28C-9122-87E4-1A83-0C72BA62E526}"/>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D8B35078-E57E-233C-1FC3-1FC2960E62BF}"/>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E743A03A-0642-E2EA-CCC5-D824214FAFC5}"/>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A9AEDDB6-7048-2649-8346-744299C66A03}"/>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10BEBBA3-8F9C-1802-C792-AE273E24FBE4}"/>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8A5B45B4-9FB8-1B60-0AC5-FE8569B12859}"/>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FE30A79E-FCAF-0988-4945-AC8E52EF9D3B}"/>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49265BF4-7D47-83ED-8715-DD4820E9D77A}"/>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9F9B9253-F4D8-5133-FA27-04FECAA0262F}"/>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388EED18-2BE8-79CE-14A2-F22658E80BB6}"/>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0BAE01C0-1CA2-B648-0E63-FADFDF58CF63}"/>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CE046367-0B33-8666-7185-8DBD05AEB094}"/>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6B57BA5B-6544-E22A-4FAE-14DD1C7E9BA1}"/>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B1DCF8A9-A5B8-FD75-BF6C-0A504E6072E1}"/>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A3959F8C-7C70-B553-0640-D1C3216FC0D2}"/>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6EBE52EA-0FF7-58F2-8372-B5FF3625A614}"/>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647DED62-BE07-47CC-4FEA-E0D35FF85893}"/>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E1AD35FD-E2C6-363D-F989-04524A88B4DD}"/>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7DBC0AF8-3225-08E4-97F8-5B0A1E782FD4}"/>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EFCFB46E-654F-D096-FA96-807AB9668599}"/>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9D518FFF-2446-463F-FC1E-05AC851B1ECA}"/>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8351604B-EDD8-8E42-23E0-FC9E48F51706}"/>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9E7CCA98-B3A1-BE06-6078-0D4BD6FA3216}"/>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01CEF372-8F50-FCEC-8FD6-33CAAB9A27D7}"/>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E836FC07-C0BC-63EA-7E0C-485FDFBDCE05}"/>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D53F5CDE-8E26-529B-07A7-F1963B62E556}"/>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09C99A07-B4F3-5BD7-D49B-4DF059CBA396}"/>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22C8CDCA-0C13-2CDB-8376-3728A183F553}"/>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Google Shape;2621;p30">
            <a:extLst>
              <a:ext uri="{FF2B5EF4-FFF2-40B4-BE49-F238E27FC236}">
                <a16:creationId xmlns:a16="http://schemas.microsoft.com/office/drawing/2014/main" id="{EDADF178-40C9-B79F-4655-1010E4023365}"/>
              </a:ext>
            </a:extLst>
          </p:cNvPr>
          <p:cNvSpPr txBox="1">
            <a:spLocks/>
          </p:cNvSpPr>
          <p:nvPr/>
        </p:nvSpPr>
        <p:spPr>
          <a:xfrm>
            <a:off x="657548" y="1017725"/>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Résultats :</a:t>
            </a:r>
            <a:endParaRPr lang="en-US" sz="2000" dirty="0"/>
          </a:p>
        </p:txBody>
      </p:sp>
      <p:pic>
        <p:nvPicPr>
          <p:cNvPr id="8" name="Picture 7" descr="A graph of a number of components&#10;&#10;Description automatically generated">
            <a:extLst>
              <a:ext uri="{FF2B5EF4-FFF2-40B4-BE49-F238E27FC236}">
                <a16:creationId xmlns:a16="http://schemas.microsoft.com/office/drawing/2014/main" id="{033CB448-4249-8262-24C9-D611BC8156FC}"/>
              </a:ext>
            </a:extLst>
          </p:cNvPr>
          <p:cNvPicPr>
            <a:picLocks noChangeAspect="1"/>
          </p:cNvPicPr>
          <p:nvPr/>
        </p:nvPicPr>
        <p:blipFill>
          <a:blip r:embed="rId3"/>
          <a:stretch>
            <a:fillRect/>
          </a:stretch>
        </p:blipFill>
        <p:spPr>
          <a:xfrm>
            <a:off x="173452" y="1777247"/>
            <a:ext cx="2883661" cy="2253375"/>
          </a:xfrm>
          <a:prstGeom prst="rect">
            <a:avLst/>
          </a:prstGeom>
        </p:spPr>
      </p:pic>
      <p:pic>
        <p:nvPicPr>
          <p:cNvPr id="10" name="Picture 9" descr="A graph of a number of components&#10;&#10;Description automatically generated">
            <a:extLst>
              <a:ext uri="{FF2B5EF4-FFF2-40B4-BE49-F238E27FC236}">
                <a16:creationId xmlns:a16="http://schemas.microsoft.com/office/drawing/2014/main" id="{66170BBB-4F81-D25E-48F0-C018B5E6956B}"/>
              </a:ext>
            </a:extLst>
          </p:cNvPr>
          <p:cNvPicPr>
            <a:picLocks noChangeAspect="1"/>
          </p:cNvPicPr>
          <p:nvPr/>
        </p:nvPicPr>
        <p:blipFill>
          <a:blip r:embed="rId4"/>
          <a:stretch>
            <a:fillRect/>
          </a:stretch>
        </p:blipFill>
        <p:spPr>
          <a:xfrm>
            <a:off x="3209776" y="1789586"/>
            <a:ext cx="2852082" cy="2228698"/>
          </a:xfrm>
          <a:prstGeom prst="rect">
            <a:avLst/>
          </a:prstGeom>
        </p:spPr>
      </p:pic>
      <p:pic>
        <p:nvPicPr>
          <p:cNvPr id="12" name="Picture 11" descr="A graph of a sweater sales&#10;&#10;Description automatically generated">
            <a:extLst>
              <a:ext uri="{FF2B5EF4-FFF2-40B4-BE49-F238E27FC236}">
                <a16:creationId xmlns:a16="http://schemas.microsoft.com/office/drawing/2014/main" id="{95868350-6B04-7642-8C16-712DA080FA62}"/>
              </a:ext>
            </a:extLst>
          </p:cNvPr>
          <p:cNvPicPr>
            <a:picLocks noChangeAspect="1"/>
          </p:cNvPicPr>
          <p:nvPr/>
        </p:nvPicPr>
        <p:blipFill>
          <a:blip r:embed="rId5"/>
          <a:stretch>
            <a:fillRect/>
          </a:stretch>
        </p:blipFill>
        <p:spPr>
          <a:xfrm>
            <a:off x="6145876" y="1784873"/>
            <a:ext cx="2883661" cy="2227913"/>
          </a:xfrm>
          <a:prstGeom prst="rect">
            <a:avLst/>
          </a:prstGeom>
        </p:spPr>
      </p:pic>
    </p:spTree>
    <p:extLst>
      <p:ext uri="{BB962C8B-B14F-4D97-AF65-F5344CB8AC3E}">
        <p14:creationId xmlns:p14="http://schemas.microsoft.com/office/powerpoint/2010/main" val="3801005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4CB7D1FA-37F9-0AC9-D92B-46992CC3E7B1}"/>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74F0715F-F260-ED4E-20EE-A769A33BBF5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9-</a:t>
            </a:r>
            <a:r>
              <a:rPr lang="fr-FR" dirty="0"/>
              <a:t>réduction des données : ACP</a:t>
            </a: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16A6159B-EE20-F448-BBE8-3CBBB342A4A4}"/>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9CEBA886-7DE3-C48E-01A5-B4F921F9297A}"/>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27D4F9C4-0925-4A27-230D-728357E46F40}"/>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49B5F6ED-D0EE-9609-36A1-52F977CB3F2D}"/>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4C4DD95B-2547-9AC1-4200-EFE1FCACA8EA}"/>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FE4DEA0B-B753-E933-5057-2CB9122AF044}"/>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EA1E115A-DD61-5E4A-D17F-489E6A3751DB}"/>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2150A0D6-948E-30E1-DC69-B93EBAB2ABF7}"/>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4AD9BF66-EF8D-0BDF-880A-C2781AAC0421}"/>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D0725118-7C6F-DEE1-F7DE-62146D88BB45}"/>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8D14648A-7B64-AB51-A09C-7DB118B716F3}"/>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20A0D08F-A7F7-A103-7E1A-C08B6B2E7E05}"/>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3FFA8724-53AB-3D3E-B34A-29FD0B604D6C}"/>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3C984EC9-2073-FCCE-E908-BAD96D8C2C8B}"/>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EF5A68E3-D3D6-1F3B-753A-6D4820C9E9C4}"/>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59DF06B5-3024-6E97-3435-1415CDDCB7F3}"/>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A07C19E7-3CFB-F04A-98C1-40412B4726E4}"/>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EDFF1EA7-4EC4-8E53-7679-9E4F02CF2AF7}"/>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C3EFA2CA-D309-C059-19B4-13F28C5DD2B7}"/>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0E31646D-E240-8D46-ADF7-6E01F5D433BB}"/>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C9118564-9DD0-3CF0-58A7-44B1875BDC30}"/>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5201733E-F929-191A-C551-D5EC6E6E6ECD}"/>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5C6FCE25-9197-9F1A-1016-ADA4A5300216}"/>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ACDEB07D-4AD5-E914-F37E-482FDDAE1CE7}"/>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108498A1-6AD0-7E52-11BD-A5BA7F52A280}"/>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E26046A7-E33A-6C48-9390-42CC16C888FD}"/>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5323326A-A0CA-B3CD-D748-A8637592F0B7}"/>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F7B1D53D-DA8C-5149-CABA-2BDAC92AC676}"/>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99604AC8-DEFF-656D-CED8-990EF1BF7B7F}"/>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56C2DD17-FCF6-CC7F-13C4-9CA774912BB3}"/>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1CAD5B94-861A-705F-04C0-1C5E1955EE34}"/>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01F33CF5-BB6A-B9CC-CB24-B21BE308A80A}"/>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D4C871F1-96B5-BDCF-C8A4-0302C69C7278}"/>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1CEF0FBF-F17D-8907-B970-D5CC06DF1876}"/>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370EFC14-30FB-2105-9C64-8F197FD8E5E1}"/>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57B52E17-FB81-7F0E-338C-D90843F7FAEF}"/>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FC6AB936-50C9-D830-E576-E0002DE22908}"/>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5A9FA780-13A6-65B2-C607-85B44EA63C95}"/>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854DCFDF-EB3C-D815-F316-BF36D005E89F}"/>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D3CB0B5F-63ED-CC46-DA11-5AF4F5072223}"/>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190644D4-F86E-690F-C442-3B6A7F92CC86}"/>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1C085592-028B-E33D-2E95-EEF6567AFFF2}"/>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FE0BB8E5-37D2-091E-64DB-4AAD34D7B7CB}"/>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A7AE168F-61BA-87A4-BB6B-2D7225A7A5EE}"/>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43632AEC-8D3C-7F91-ECA2-7186111C60EE}"/>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1B9379A3-3FEB-39F2-ABE0-26B220F9DDFD}"/>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AEA2AB64-FDF5-1A75-C57A-4A07ACB6D320}"/>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F301D7EF-FC16-4EDC-5AA8-0949CF91538F}"/>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AE59D339-381E-229B-56FB-ECA96D66D473}"/>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CB66E503-042E-6D3D-6FAF-57A13EF2E350}"/>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6BD5FDF2-BB86-C320-9E38-566569AC611B}"/>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990144F7-9BBE-1980-9302-6529AA6AC18A}"/>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71C73FD8-322B-A866-B054-7E417E8A6712}"/>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6ED479F6-05FA-83F9-B8FD-D4AE0714459E}"/>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8732D51C-2637-D2A8-49A1-949E22B4377E}"/>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151352B4-3113-1897-0C8D-43C8D0D86B84}"/>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38A20BBF-2E35-F4AE-7646-52D35FA06161}"/>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0C33A5BA-3283-9973-1E30-C000910B427F}"/>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DF43BF26-E82D-CEE9-B464-8D813A063E3D}"/>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AEF593C8-778C-B2D5-C32C-4A545BFBE54C}"/>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1FDDE493-B4A4-011C-A55C-58E50460BE13}"/>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64D38F4E-92C5-A7E7-38EE-805670F45643}"/>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13026DDF-4EB4-24EB-2733-222235520F9E}"/>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B184E127-CB5A-2E84-087E-B5E8E1B8720E}"/>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Google Shape;2621;p30">
            <a:extLst>
              <a:ext uri="{FF2B5EF4-FFF2-40B4-BE49-F238E27FC236}">
                <a16:creationId xmlns:a16="http://schemas.microsoft.com/office/drawing/2014/main" id="{AFEE39F0-D58A-FB54-6288-FEDD23BB6F4D}"/>
              </a:ext>
            </a:extLst>
          </p:cNvPr>
          <p:cNvSpPr txBox="1">
            <a:spLocks/>
          </p:cNvSpPr>
          <p:nvPr/>
        </p:nvSpPr>
        <p:spPr>
          <a:xfrm>
            <a:off x="657548" y="1017725"/>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Résultats :</a:t>
            </a:r>
            <a:endParaRPr lang="en-US" sz="2000" dirty="0"/>
          </a:p>
        </p:txBody>
      </p:sp>
      <p:sp>
        <p:nvSpPr>
          <p:cNvPr id="5" name="TextBox 4">
            <a:extLst>
              <a:ext uri="{FF2B5EF4-FFF2-40B4-BE49-F238E27FC236}">
                <a16:creationId xmlns:a16="http://schemas.microsoft.com/office/drawing/2014/main" id="{5D94C11A-8DC8-1575-11D2-76A6F449E93F}"/>
              </a:ext>
            </a:extLst>
          </p:cNvPr>
          <p:cNvSpPr txBox="1"/>
          <p:nvPr/>
        </p:nvSpPr>
        <p:spPr>
          <a:xfrm>
            <a:off x="642929" y="1801869"/>
            <a:ext cx="7541890" cy="2960875"/>
          </a:xfrm>
          <a:prstGeom prst="rect">
            <a:avLst/>
          </a:prstGeom>
          <a:noFill/>
        </p:spPr>
        <p:txBody>
          <a:bodyPr wrap="square" rtlCol="0">
            <a:spAutoFit/>
          </a:bodyPr>
          <a:lstStyle/>
          <a:p>
            <a:pPr marL="342900" indent="-342900">
              <a:lnSpc>
                <a:spcPct val="150000"/>
              </a:lnSpc>
              <a:buAutoNum type="arabicPeriod"/>
            </a:pPr>
            <a:r>
              <a:rPr lang="fr-FR" b="1" dirty="0"/>
              <a:t>Variance élevée expliquée par PC1 </a:t>
            </a:r>
            <a:r>
              <a:rPr lang="fr-FR" dirty="0"/>
              <a:t>:La première composante principale (PC1) capture plus de 94 % de la variance pour tous les ensembles de données, ce qui montre que la majorité de l’information peut être représentée par cette seule composante. La deuxième composante principale (PC2) ajoute environ 2 à 4 % de variance.</a:t>
            </a:r>
          </a:p>
          <a:p>
            <a:pPr marL="342900" indent="-342900">
              <a:lnSpc>
                <a:spcPct val="150000"/>
              </a:lnSpc>
              <a:buAutoNum type="arabicPeriod"/>
            </a:pPr>
            <a:r>
              <a:rPr lang="fr-FR" b="1" dirty="0"/>
              <a:t>Variance négligeable des autres composantes</a:t>
            </a:r>
            <a:r>
              <a:rPr lang="fr-FR" dirty="0"/>
              <a:t> :Les composantes PC3, PC4 et PC5 contribuent à moins de 1 % de la variance, ce qui les rend peu importantes.</a:t>
            </a:r>
          </a:p>
          <a:p>
            <a:pPr marL="342900" indent="-342900">
              <a:lnSpc>
                <a:spcPct val="150000"/>
              </a:lnSpc>
              <a:buAutoNum type="arabicPeriod"/>
            </a:pPr>
            <a:r>
              <a:rPr lang="fr-FR" dirty="0"/>
              <a:t> </a:t>
            </a:r>
            <a:r>
              <a:rPr lang="fr-FR" b="1" dirty="0"/>
              <a:t>Réduction dimensionnelle </a:t>
            </a:r>
            <a:r>
              <a:rPr lang="fr-FR" dirty="0"/>
              <a:t>:Puisque PC1 et PC2 expliquent ensemble 97 à 99 % de la variance, on pout réduire les données à deux composantes tout en conservant presque toute l’information d’origine.</a:t>
            </a:r>
          </a:p>
        </p:txBody>
      </p:sp>
    </p:spTree>
    <p:extLst>
      <p:ext uri="{BB962C8B-B14F-4D97-AF65-F5344CB8AC3E}">
        <p14:creationId xmlns:p14="http://schemas.microsoft.com/office/powerpoint/2010/main" val="736527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170321F1-64D4-93DA-7BA6-074D02D1CAA0}"/>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2C5CB615-9971-A248-B4C3-D006438212E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10-</a:t>
            </a:r>
            <a:r>
              <a:rPr lang="fr-FR" dirty="0"/>
              <a:t>Prédiction des ventes : régression linéaire</a:t>
            </a: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C6FD7815-2A20-9813-59E9-07272F8EE45E}"/>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2771F61F-1B51-F848-DF85-01BDDC54FCBF}"/>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536D7BAA-5086-F29B-7CA4-569EB991D115}"/>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DD0ADB2F-B971-2E0D-1553-8D34E7A57555}"/>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6B39679A-5309-C1E2-B669-45D54E3997EB}"/>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E2DC4FEA-1075-E3B2-9374-23D1382E5A59}"/>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E8EF1009-AAEB-9421-DAC1-05EF856B6DDD}"/>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EB4F2E2C-6F61-D136-8A72-B342382A70B7}"/>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C50E97EA-DB41-CEBA-321B-6912E4ACC453}"/>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7562843E-4435-66AC-0BBA-119C50A5776F}"/>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20DCDEF4-D4A2-61EB-0E79-73E37C49E841}"/>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22A44FC6-FF6D-9974-BB1C-C2011876A86C}"/>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F067D2A1-47E1-4A7F-E061-DFAF1B24A28D}"/>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044EB0C0-424E-0722-18AD-D74356A5D585}"/>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950EA159-D2AF-A8BD-48A6-43004E98D685}"/>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3231F26D-4E36-E966-2732-58E90EA35A23}"/>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650F3E6F-4B19-28B0-495C-4DBF8FBCF3D5}"/>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F62499B0-3D15-1407-EFFE-3BC28760A490}"/>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3BD6D548-91DB-55AC-E92E-5FEE3FD2DF8A}"/>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062FE7BE-111C-58AF-1E28-1A0BFF83BFAD}"/>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244F4963-534F-5324-DE1C-CBF390B4F22A}"/>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22DBBF63-E678-45ED-79CA-F27A326491CA}"/>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F54A3014-FBC9-D03B-1E7A-98CAAB21895C}"/>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9C80A2EA-5BFB-9882-DC6D-A6B11368C7DE}"/>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B060030C-085B-9544-E68B-301129DBC023}"/>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BF2A8147-E634-C798-592D-1F92C36E296C}"/>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5356F6E1-F0D6-DE57-BFA6-1DDECF657148}"/>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B8CC01AB-F73D-BE2A-7B98-1E57100F3533}"/>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CC767A7A-6520-4006-530E-D3BA573C2423}"/>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BB61C228-8BDB-1AF6-E86E-2A139377F026}"/>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92DB6262-B7C1-E760-A717-8D42E0DD68AA}"/>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E7A2D534-A259-1050-B450-98A955CC96B8}"/>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BED58684-5A5F-5AF1-B046-754DF1D7E395}"/>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E3135BFC-AA3C-78B3-77DA-BED0BB5FD8F3}"/>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4772A38A-90F2-9681-BE3B-48361732EF6E}"/>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E8ED8352-CB75-7997-A732-F7C7C62734E8}"/>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7D4645C8-3FC8-7CE6-32C5-1A9A29409556}"/>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2E668373-261A-9ACA-88C2-00703EF7EBEE}"/>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14EAB05C-7370-5CA3-568D-E7323C2E38A0}"/>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CEC08702-D8BB-8822-223C-817A7815B0DC}"/>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A97AF2D7-A15C-0C08-0D9D-2A1088214EE0}"/>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0F02F1E7-739F-F35B-8F10-2EE24395E86F}"/>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394C144D-72B9-B459-068A-BC3BD8E508AD}"/>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AB06C87D-467C-5291-F60A-E2546C54CAF0}"/>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C900B78B-3989-FFD6-AC33-6C4DA004B892}"/>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3B568401-8F65-CA7E-3468-B7754003BA61}"/>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85B67CC1-DD97-6AF1-6526-CF0AE4DD5E6F}"/>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894F26C8-11DB-7317-6631-20B7FED71090}"/>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05193972-DEB6-5E1F-8637-754164682BE1}"/>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9A5E4847-548B-0B53-615B-BC6406B8186B}"/>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64B19170-B533-6FFE-85A2-6FA497DC5200}"/>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50661764-80DA-B1AF-2C79-12DB6CD6CF22}"/>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1C9458EC-385F-E39F-3E0E-382FE43DDCEB}"/>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6EED6408-400D-D066-809C-F0B3A20EFB80}"/>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7952B8BC-69EC-F0F6-4AA7-DA1908CF7128}"/>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846B20C6-DAC6-B679-0BC0-EA38B6467866}"/>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67D40F51-A08D-372D-D07E-6E303A9722AC}"/>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27D7F46D-BFDB-A894-A894-F03AD3B79E80}"/>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EC8C60F6-61C0-FB1F-70D2-632193215D7C}"/>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B7B3B0C2-5B65-AC1B-F008-B3A67A4EDDBC}"/>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E12929AF-3144-A32C-FF48-FDE1DB6183AC}"/>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CD5051DC-1E21-C889-BC65-BD62153BA4B8}"/>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5A10D002-B6C0-48F2-80F8-7ACEEF77B55A}"/>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F59AB623-486F-F6DA-83A2-A424D8634600}"/>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 name="TextBox 6">
            <a:extLst>
              <a:ext uri="{FF2B5EF4-FFF2-40B4-BE49-F238E27FC236}">
                <a16:creationId xmlns:a16="http://schemas.microsoft.com/office/drawing/2014/main" id="{BA505D09-DE19-AD06-48E3-FA31616419EC}"/>
              </a:ext>
            </a:extLst>
          </p:cNvPr>
          <p:cNvSpPr txBox="1"/>
          <p:nvPr/>
        </p:nvSpPr>
        <p:spPr>
          <a:xfrm>
            <a:off x="719241" y="1202767"/>
            <a:ext cx="8225630" cy="3662541"/>
          </a:xfrm>
          <a:prstGeom prst="rect">
            <a:avLst/>
          </a:prstGeom>
          <a:noFill/>
        </p:spPr>
        <p:txBody>
          <a:bodyPr wrap="square" rtlCol="0">
            <a:spAutoFit/>
          </a:bodyPr>
          <a:lstStyle/>
          <a:p>
            <a:pPr>
              <a:spcBef>
                <a:spcPts val="1200"/>
              </a:spcBef>
            </a:pPr>
            <a:r>
              <a:rPr lang="fr-FR" dirty="0"/>
              <a:t>Dans cette partie, nous avons utilisé les données réduites via l'ACP (avec les deux premiers composants principaux) pour construire et évaluer des modèles de </a:t>
            </a:r>
            <a:r>
              <a:rPr lang="fr-FR" b="1" dirty="0"/>
              <a:t>régression linéaire</a:t>
            </a:r>
            <a:r>
              <a:rPr lang="fr-FR" dirty="0"/>
              <a:t> pour chaque catégorie de ventes (Pants, </a:t>
            </a:r>
            <a:r>
              <a:rPr lang="fr-FR" dirty="0" err="1"/>
              <a:t>Dress</a:t>
            </a:r>
            <a:r>
              <a:rPr lang="fr-FR" dirty="0"/>
              <a:t>, Sweater).</a:t>
            </a:r>
          </a:p>
          <a:p>
            <a:pPr>
              <a:spcBef>
                <a:spcPts val="1200"/>
              </a:spcBef>
            </a:pPr>
            <a:r>
              <a:rPr lang="fr-FR" dirty="0"/>
              <a:t>Nous avons séparé les données en ensembles d'entraînement (70%) et de test (30%) pour garantir une évaluation robuste. Ensuite, nous avons formé un modèle de régression linéaire sur les données d'entraînement et fait des prédictions sur l'ensemble de test.</a:t>
            </a:r>
          </a:p>
          <a:p>
            <a:pPr>
              <a:spcBef>
                <a:spcPts val="1200"/>
              </a:spcBef>
            </a:pPr>
            <a:r>
              <a:rPr lang="fr-FR" dirty="0"/>
              <a:t>Pour évaluer les performances du modèle, nous avons calculé :</a:t>
            </a:r>
          </a:p>
          <a:p>
            <a:pPr>
              <a:spcBef>
                <a:spcPts val="1200"/>
              </a:spcBef>
              <a:buFont typeface="Arial" panose="020B0604020202020204" pitchFamily="34" charset="0"/>
              <a:buChar char="•"/>
            </a:pPr>
            <a:r>
              <a:rPr lang="fr-FR" dirty="0"/>
              <a:t>Le </a:t>
            </a:r>
            <a:r>
              <a:rPr lang="fr-FR" b="1" dirty="0" err="1"/>
              <a:t>Mean</a:t>
            </a:r>
            <a:r>
              <a:rPr lang="fr-FR" b="1" dirty="0"/>
              <a:t> </a:t>
            </a:r>
            <a:r>
              <a:rPr lang="fr-FR" b="1" dirty="0" err="1"/>
              <a:t>Squared</a:t>
            </a:r>
            <a:r>
              <a:rPr lang="fr-FR" b="1" dirty="0"/>
              <a:t> </a:t>
            </a:r>
            <a:r>
              <a:rPr lang="fr-FR" b="1" dirty="0" err="1"/>
              <a:t>Error</a:t>
            </a:r>
            <a:r>
              <a:rPr lang="fr-FR" b="1" dirty="0"/>
              <a:t> (MSE)</a:t>
            </a:r>
            <a:r>
              <a:rPr lang="fr-FR" dirty="0"/>
              <a:t>, qui mesure l'écart moyen entre les valeurs réelles et prédites (plus il est faible, mieux c'est).</a:t>
            </a:r>
          </a:p>
          <a:p>
            <a:pPr>
              <a:spcBef>
                <a:spcPts val="1200"/>
              </a:spcBef>
              <a:buFont typeface="Arial" panose="020B0604020202020204" pitchFamily="34" charset="0"/>
              <a:buChar char="•"/>
            </a:pPr>
            <a:r>
              <a:rPr lang="fr-FR" dirty="0"/>
              <a:t>Le </a:t>
            </a:r>
            <a:r>
              <a:rPr lang="fr-FR" b="1" dirty="0"/>
              <a:t>R-</a:t>
            </a:r>
            <a:r>
              <a:rPr lang="fr-FR" b="1" dirty="0" err="1"/>
              <a:t>squared</a:t>
            </a:r>
            <a:r>
              <a:rPr lang="fr-FR" b="1" dirty="0"/>
              <a:t> (R²)</a:t>
            </a:r>
            <a:r>
              <a:rPr lang="fr-FR" dirty="0"/>
              <a:t>, qui indique la proportion de la variance des ventes expliquée par le modèle (plus il est proche de 1, mieux c'est).</a:t>
            </a:r>
          </a:p>
          <a:p>
            <a:pPr>
              <a:spcBef>
                <a:spcPts val="1200"/>
              </a:spcBef>
            </a:pPr>
            <a:r>
              <a:rPr lang="fr-FR" dirty="0"/>
              <a:t>Nous avons également visualisé les résultats avec des graphiques montrant les valeurs prédites par rapport aux valeurs réelles pour chaque catégorie.</a:t>
            </a:r>
          </a:p>
        </p:txBody>
      </p:sp>
    </p:spTree>
    <p:extLst>
      <p:ext uri="{BB962C8B-B14F-4D97-AF65-F5344CB8AC3E}">
        <p14:creationId xmlns:p14="http://schemas.microsoft.com/office/powerpoint/2010/main" val="2461638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8A27DD6F-3E2D-0E2F-AE09-86573077CAE1}"/>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026F953B-DB67-3B41-810A-14236D4C4D9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10-</a:t>
            </a:r>
            <a:r>
              <a:rPr lang="fr-FR" dirty="0"/>
              <a:t>Prédiction des ventes : régression linéaire</a:t>
            </a: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69C12AE5-169D-CFC9-75BB-7A8704DF8E7D}"/>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764D7171-75B0-6FDC-D0E8-F662137C82B4}"/>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86100C1F-CD4B-78F1-B419-819791573FFE}"/>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EF3D2A7E-323B-0752-50FF-C4978BF2972A}"/>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CDBDB0FA-E685-05B4-D295-CE9226BFBF54}"/>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4C9FE889-48B2-0524-BA39-C749E9F50C8C}"/>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A96192C7-28AE-CE81-8A2D-E71015717D71}"/>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BF84DE2A-5172-552F-8679-A23A8676C84E}"/>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D6C58076-2166-BFA7-8664-10798EFF78DB}"/>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CCFD9D8A-CE12-C599-B2BE-C10D93096472}"/>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C5AE7478-3664-6678-40C4-08F43B311998}"/>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93A15B44-1EEB-49D8-C067-2FFAAB0FB058}"/>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2449B1AC-DEEE-B242-0661-64DDFF404850}"/>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001DACAB-3F93-0907-A4A2-084EDA7E97DA}"/>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4AF993C0-B7C4-8091-FAFD-643D869E7B5E}"/>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1841A0EA-794C-17B1-6469-0796B66F8DC8}"/>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D7E5FB50-8C7E-FB14-C88F-824A6DF3F110}"/>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D4F7B019-20B9-51BF-BA08-8C070534ECD7}"/>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B4C57E80-A31D-241F-8717-8F4B37D0214C}"/>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1E43FB88-A1C4-CC88-1307-BF5DBB7C2F42}"/>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DB380C4E-7BEE-67D5-4877-F9445A41FCE6}"/>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4648CA54-A753-F5DE-15EF-156966DA18BC}"/>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B49F2706-F4E0-8381-AE55-BCE5A2DEDCDA}"/>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E2C2B728-4002-0808-77FE-233F08872081}"/>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A30142B2-924B-A05D-508E-2CD8584F2A10}"/>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2DA93DD4-CDF6-0231-CA34-FFF653A792E0}"/>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2E60A711-E62E-F708-8F45-6E738DC28DAE}"/>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04A1B46A-97E3-FCC3-749C-B761203EDFFD}"/>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2F584E95-9AF6-6D64-819F-E16231EE74F9}"/>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62D587DE-DE52-06A4-876A-769346798CB4}"/>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6698803B-1525-4601-0777-272F7AA18445}"/>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D7B79A3D-4617-4F80-E445-7611E93DD3CB}"/>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23143B65-AF2F-DF2D-38D9-B50C4DEAEB0E}"/>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9E44B85E-A3C3-E4D0-DFC8-FDF36779CA5B}"/>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AEB50DA3-B276-0681-9368-A1D5819C1D9C}"/>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7025778E-DB9A-760A-E3D6-179BE107F0ED}"/>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E9751305-325B-6265-6D4B-3B01E5D5D288}"/>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31D1F604-4694-5FA4-8B57-C3B11E97CF32}"/>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5289EF8F-A8B9-23F0-F09C-E634C83C469C}"/>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9DE58E47-B40C-4790-7A52-F7F0F894DB84}"/>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3BCCF44C-8FE5-E07C-9EF8-83F0199190C0}"/>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C28E1064-5C5C-E82B-CDE6-2C342742FAA5}"/>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90955BEB-0EE1-02C1-B7B3-01F123DB8193}"/>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ECDD189E-9E2A-7552-9D66-7F0F473D4086}"/>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AA429A61-8BE3-7571-BCD1-7A9DF9F13BDD}"/>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35AB43F5-1F66-6EA0-8531-1FD99B50BFD6}"/>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950D04A1-B0B9-491D-3B64-C2375FAE4546}"/>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303845A6-17EE-D098-3278-BDD9ED10106C}"/>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9A3DBD35-5BBD-6761-5E8C-070D5E0C4289}"/>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1B7D6C2F-CEB4-EF4C-E069-631DC47FE11D}"/>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327C1088-3585-2389-993C-3049C86BB8D3}"/>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37FC8572-46D3-6D15-727B-546A4E49FDB5}"/>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EB180321-8B99-26A5-EF35-7E5292A94078}"/>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0F1B2AE3-0E88-8CF4-C16F-40D7EF6B9593}"/>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CE100DD3-6640-D5F6-D1B1-03C8A3C2688C}"/>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EB147600-E673-4AEC-F582-FA99CF6AE123}"/>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CE9B2E9F-D2B8-E590-F8E6-334C05DD40CC}"/>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950F47AB-E8EE-FD8D-4680-52C0C034904B}"/>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7481F96D-501C-9A9C-3EB3-9C3582111A32}"/>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9AF2F25E-159A-C14F-B106-2098BD52A7D1}"/>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9909952C-AC2C-93A5-33B6-E0B453ECBD1B}"/>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8A1CA1A8-08BB-F000-9F91-AE972DB74D9F}"/>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7E134FA7-E3CA-B76B-E44D-532800509D49}"/>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CDBCF58D-4AA5-2E78-D458-1F0FD88A2C0C}"/>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 name="Picture 2" descr="A graph showing the difference between pants and actual sales&#10;&#10;Description automatically generated">
            <a:extLst>
              <a:ext uri="{FF2B5EF4-FFF2-40B4-BE49-F238E27FC236}">
                <a16:creationId xmlns:a16="http://schemas.microsoft.com/office/drawing/2014/main" id="{777836A8-B421-C85F-7B9F-D677E3A8E7A7}"/>
              </a:ext>
            </a:extLst>
          </p:cNvPr>
          <p:cNvPicPr>
            <a:picLocks noChangeAspect="1"/>
          </p:cNvPicPr>
          <p:nvPr/>
        </p:nvPicPr>
        <p:blipFill>
          <a:blip r:embed="rId3"/>
          <a:stretch>
            <a:fillRect/>
          </a:stretch>
        </p:blipFill>
        <p:spPr>
          <a:xfrm>
            <a:off x="201670" y="1964394"/>
            <a:ext cx="2777332" cy="2074210"/>
          </a:xfrm>
          <a:prstGeom prst="rect">
            <a:avLst/>
          </a:prstGeom>
        </p:spPr>
      </p:pic>
      <p:pic>
        <p:nvPicPr>
          <p:cNvPr id="5" name="Picture 4" descr="A graph with a line and dotted line&#10;&#10;Description automatically generated">
            <a:extLst>
              <a:ext uri="{FF2B5EF4-FFF2-40B4-BE49-F238E27FC236}">
                <a16:creationId xmlns:a16="http://schemas.microsoft.com/office/drawing/2014/main" id="{E16CA358-9AAD-7BEC-70F7-E62B2F4A0132}"/>
              </a:ext>
            </a:extLst>
          </p:cNvPr>
          <p:cNvPicPr>
            <a:picLocks noChangeAspect="1"/>
          </p:cNvPicPr>
          <p:nvPr/>
        </p:nvPicPr>
        <p:blipFill>
          <a:blip r:embed="rId4"/>
          <a:stretch>
            <a:fillRect/>
          </a:stretch>
        </p:blipFill>
        <p:spPr>
          <a:xfrm>
            <a:off x="3108567" y="1964395"/>
            <a:ext cx="2770301" cy="2074210"/>
          </a:xfrm>
          <a:prstGeom prst="rect">
            <a:avLst/>
          </a:prstGeom>
        </p:spPr>
      </p:pic>
      <p:pic>
        <p:nvPicPr>
          <p:cNvPr id="8" name="Picture 7" descr="A graph showing the difference between a dress and a dress&#10;&#10;Description automatically generated">
            <a:extLst>
              <a:ext uri="{FF2B5EF4-FFF2-40B4-BE49-F238E27FC236}">
                <a16:creationId xmlns:a16="http://schemas.microsoft.com/office/drawing/2014/main" id="{FF92F02E-8598-A3C4-938A-16AC8CBC6A06}"/>
              </a:ext>
            </a:extLst>
          </p:cNvPr>
          <p:cNvPicPr>
            <a:picLocks noChangeAspect="1"/>
          </p:cNvPicPr>
          <p:nvPr/>
        </p:nvPicPr>
        <p:blipFill>
          <a:blip r:embed="rId5"/>
          <a:stretch>
            <a:fillRect/>
          </a:stretch>
        </p:blipFill>
        <p:spPr>
          <a:xfrm>
            <a:off x="6078412" y="1959558"/>
            <a:ext cx="2783808" cy="2079046"/>
          </a:xfrm>
          <a:prstGeom prst="rect">
            <a:avLst/>
          </a:prstGeom>
        </p:spPr>
      </p:pic>
      <p:sp>
        <p:nvSpPr>
          <p:cNvPr id="9" name="Google Shape;2621;p30">
            <a:extLst>
              <a:ext uri="{FF2B5EF4-FFF2-40B4-BE49-F238E27FC236}">
                <a16:creationId xmlns:a16="http://schemas.microsoft.com/office/drawing/2014/main" id="{538D5BBA-C68E-A3AA-0512-6F2BFA6B25A0}"/>
              </a:ext>
            </a:extLst>
          </p:cNvPr>
          <p:cNvSpPr txBox="1">
            <a:spLocks/>
          </p:cNvSpPr>
          <p:nvPr/>
        </p:nvSpPr>
        <p:spPr>
          <a:xfrm>
            <a:off x="659841" y="1075760"/>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Résultats :</a:t>
            </a:r>
            <a:endParaRPr lang="en-US" sz="2000" dirty="0"/>
          </a:p>
        </p:txBody>
      </p:sp>
    </p:spTree>
    <p:extLst>
      <p:ext uri="{BB962C8B-B14F-4D97-AF65-F5344CB8AC3E}">
        <p14:creationId xmlns:p14="http://schemas.microsoft.com/office/powerpoint/2010/main" val="2886826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9CECAABD-D008-DE90-5555-6D37CE51C065}"/>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AA4F1A06-6980-7442-1812-401F4D4C6B8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10-</a:t>
            </a:r>
            <a:r>
              <a:rPr lang="fr-FR" dirty="0"/>
              <a:t>Prédiction des ventes</a:t>
            </a: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21B6FF09-3AEF-117D-AF06-BC71CB6762CB}"/>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412C6D2F-F91F-B856-1B29-F3292DFDA019}"/>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CE4F1580-37BA-7D28-A111-6150B88D4AE0}"/>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9949FC93-B4DA-A151-34DF-7FA4C33C82A3}"/>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90006581-9B02-7D43-234C-B4F2C3B1D4EC}"/>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88E186E7-1CAE-D67E-4CB5-FA348CEE9A7A}"/>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26CD7E16-C5C7-8011-B7BC-323FBDC80E73}"/>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CAC43A1C-C2FC-AA35-582F-41928F775CE2}"/>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A2E51AFE-060E-3789-33EA-8D03AD36522A}"/>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E5A28698-4AEF-E70C-AF49-5B4465CA8BA3}"/>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33350946-B80C-ABB1-5D84-6F6BD1124327}"/>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110F20EC-22AE-C153-8E04-BF854785AC05}"/>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8063B8BE-92AC-9E49-847D-0207766AC5DD}"/>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8FF54BED-B225-DAE2-BC0C-DBFDD578088A}"/>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A69EC655-829D-2611-B4B3-65E17F90F47B}"/>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8E0C1F0D-7A92-C608-E633-BDA52F0290E8}"/>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DE0E7DB8-D3CF-FE92-AC80-38D3ED3CB71E}"/>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ECCBCD20-0E59-0292-09E2-8B19618C80F5}"/>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FE50AB8D-6B7B-97F2-EC56-DF32FAE5BB10}"/>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752CA424-B3F3-3BD0-DCAE-3A1D308AB0AE}"/>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FC6E79BB-FF13-9616-9B77-55E9FCBCE0D9}"/>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64824209-5DD0-29FA-F93A-2DD9D9F2433A}"/>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E1531D3C-6D2F-2F7B-1B58-202760417F6B}"/>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E142149C-B141-0998-9879-45876153B795}"/>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69A8F5D4-5630-CD92-54D8-AEADADA971CD}"/>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A7E69FC8-E35E-FF27-7CE8-61F5D8CAF282}"/>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42127A7D-753A-B4E6-F024-50F7780DB9A3}"/>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0C3DE30E-3DC4-84D1-2483-7FF92E6BFDAD}"/>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0B0A1CD6-3539-69F6-E291-216B9D8A63F9}"/>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19F43399-4D74-20CE-F7EA-C0856D2A891A}"/>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3EA106BA-1A92-3891-DAE7-2465112FA640}"/>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52FCB796-BE87-C4AB-6B90-06DCFAAC1A3F}"/>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5868CB2B-073F-5D24-77D8-3643B46EAE09}"/>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3EB345E9-B380-3E55-4D9F-9656C161A920}"/>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F0EB119F-572A-C1AC-1814-464F04CB0165}"/>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0C7E4803-8D54-20F6-EB44-B5A2EF843FBD}"/>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7BC41B61-43EC-7253-6AB8-99AA2FC1BFCE}"/>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E9C60C85-4C3C-A5C2-0CF5-39CC4DF4DE63}"/>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3C707DC3-4F26-F2E2-7D6E-8C219DE038D2}"/>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178BBF60-F8D1-2FFA-0544-1CABE1AD166C}"/>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C17082B1-9AC1-7068-BA02-EAD058D5F0DE}"/>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F23AE68E-A78A-7E7C-09C9-F606214FFED2}"/>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C6236A1B-6619-31ED-2124-45CCA2E233CC}"/>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12D85263-78D4-01B7-4389-7D07FD8AACA0}"/>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EC74E9DE-F9AD-0CE9-C83C-2FA53AD23FAC}"/>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86329728-5A07-CB16-C4A5-AA1FB1E3A859}"/>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A0EBA2BD-4723-EF23-A7B3-DDB369BF1AF5}"/>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D769E21F-DAAE-26E1-76A0-2D92CD415E2D}"/>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0C1CCEC3-7E41-E093-6C19-74793B972913}"/>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85DBAA0D-68B5-C29E-C39E-3E8EBA8D64B4}"/>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BA8AC296-8FF7-42BD-7D6C-EBAB9445937A}"/>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07BC3239-E6CF-3F3E-6071-E93C1518F9CC}"/>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C4D3BC26-4F95-5340-0725-6EC019C795EC}"/>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A794462F-CE8D-53E6-7572-45D3DB1F64E4}"/>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0FF6D76B-586E-E08A-294B-BE872C954EE1}"/>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9FF3A0FB-B34A-F292-B8D4-F9EDA97F4BAF}"/>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1EFEC0AA-5BFC-F634-9078-DCD0B626CC8F}"/>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B56C2E27-8D3D-3326-A03E-9FC389FABBB4}"/>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EE2291CD-C533-11B5-EDDC-7666374A2B28}"/>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A8152929-E8D3-D6CE-EEB6-1F0869E07D8E}"/>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F72F69F7-93BD-72FE-C3C7-0FD5BF97BE93}"/>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8FB41CDE-C4DB-5CD1-F30B-A4835FEE62F3}"/>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73F2FFD1-D17F-6510-254D-42FB21B9DCAA}"/>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6EECFD9C-1374-0190-23DE-0CFB174C5A5F}"/>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2621;p30">
            <a:extLst>
              <a:ext uri="{FF2B5EF4-FFF2-40B4-BE49-F238E27FC236}">
                <a16:creationId xmlns:a16="http://schemas.microsoft.com/office/drawing/2014/main" id="{FFE7F22A-188A-B73F-1FB7-E256F1A46A22}"/>
              </a:ext>
            </a:extLst>
          </p:cNvPr>
          <p:cNvSpPr txBox="1">
            <a:spLocks/>
          </p:cNvSpPr>
          <p:nvPr/>
        </p:nvSpPr>
        <p:spPr>
          <a:xfrm>
            <a:off x="690450" y="1017725"/>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Résultats :</a:t>
            </a:r>
            <a:endParaRPr lang="en-US" sz="2000" dirty="0"/>
          </a:p>
        </p:txBody>
      </p:sp>
      <p:pic>
        <p:nvPicPr>
          <p:cNvPr id="7" name="Picture 6" descr="A graph showing different colored squares&#10;&#10;Description automatically generated">
            <a:extLst>
              <a:ext uri="{FF2B5EF4-FFF2-40B4-BE49-F238E27FC236}">
                <a16:creationId xmlns:a16="http://schemas.microsoft.com/office/drawing/2014/main" id="{4F77B831-7E31-C897-1BA2-CBD8634AB74A}"/>
              </a:ext>
            </a:extLst>
          </p:cNvPr>
          <p:cNvPicPr>
            <a:picLocks noChangeAspect="1"/>
          </p:cNvPicPr>
          <p:nvPr/>
        </p:nvPicPr>
        <p:blipFill>
          <a:blip r:embed="rId3"/>
          <a:stretch>
            <a:fillRect/>
          </a:stretch>
        </p:blipFill>
        <p:spPr>
          <a:xfrm>
            <a:off x="420441" y="1753071"/>
            <a:ext cx="3832583" cy="2284066"/>
          </a:xfrm>
          <a:prstGeom prst="rect">
            <a:avLst/>
          </a:prstGeom>
        </p:spPr>
      </p:pic>
      <p:pic>
        <p:nvPicPr>
          <p:cNvPr id="11" name="Picture 10" descr="A graph showing different colored squares&#10;&#10;Description automatically generated">
            <a:extLst>
              <a:ext uri="{FF2B5EF4-FFF2-40B4-BE49-F238E27FC236}">
                <a16:creationId xmlns:a16="http://schemas.microsoft.com/office/drawing/2014/main" id="{AF4B070D-72C6-1E58-36CA-3A01F32D336F}"/>
              </a:ext>
            </a:extLst>
          </p:cNvPr>
          <p:cNvPicPr>
            <a:picLocks noChangeAspect="1"/>
          </p:cNvPicPr>
          <p:nvPr/>
        </p:nvPicPr>
        <p:blipFill>
          <a:blip r:embed="rId4"/>
          <a:stretch>
            <a:fillRect/>
          </a:stretch>
        </p:blipFill>
        <p:spPr>
          <a:xfrm>
            <a:off x="5198742" y="287184"/>
            <a:ext cx="3598774" cy="2144726"/>
          </a:xfrm>
          <a:prstGeom prst="rect">
            <a:avLst/>
          </a:prstGeom>
        </p:spPr>
      </p:pic>
      <p:pic>
        <p:nvPicPr>
          <p:cNvPr id="13" name="Picture 12" descr="A graph showing different colored squares&#10;&#10;Description automatically generated">
            <a:extLst>
              <a:ext uri="{FF2B5EF4-FFF2-40B4-BE49-F238E27FC236}">
                <a16:creationId xmlns:a16="http://schemas.microsoft.com/office/drawing/2014/main" id="{14D0F610-042D-02D2-0BC3-4F0779AB7A6C}"/>
              </a:ext>
            </a:extLst>
          </p:cNvPr>
          <p:cNvPicPr>
            <a:picLocks noChangeAspect="1"/>
          </p:cNvPicPr>
          <p:nvPr/>
        </p:nvPicPr>
        <p:blipFill>
          <a:blip r:embed="rId5"/>
          <a:stretch>
            <a:fillRect/>
          </a:stretch>
        </p:blipFill>
        <p:spPr>
          <a:xfrm>
            <a:off x="5198742" y="2632862"/>
            <a:ext cx="3601114" cy="2148290"/>
          </a:xfrm>
          <a:prstGeom prst="rect">
            <a:avLst/>
          </a:prstGeom>
        </p:spPr>
      </p:pic>
    </p:spTree>
    <p:extLst>
      <p:ext uri="{BB962C8B-B14F-4D97-AF65-F5344CB8AC3E}">
        <p14:creationId xmlns:p14="http://schemas.microsoft.com/office/powerpoint/2010/main" val="2206371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29B2C795-D2D8-DD15-929C-96D6A5A91B3E}"/>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603FB55F-DDFB-4739-96B6-1ADBDE59369E}"/>
              </a:ext>
            </a:extLst>
          </p:cNvPr>
          <p:cNvSpPr txBox="1">
            <a:spLocks noGrp="1"/>
          </p:cNvSpPr>
          <p:nvPr>
            <p:ph type="title"/>
          </p:nvPr>
        </p:nvSpPr>
        <p:spPr>
          <a:xfrm>
            <a:off x="540140" y="86593"/>
            <a:ext cx="8481809" cy="572700"/>
          </a:xfrm>
          <a:prstGeom prst="rect">
            <a:avLst/>
          </a:prstGeom>
        </p:spPr>
        <p:txBody>
          <a:bodyPr spcFirstLastPara="1" wrap="square" lIns="91425" tIns="91425" rIns="91425" bIns="91425" anchor="t" anchorCtr="0">
            <a:noAutofit/>
          </a:bodyPr>
          <a:lstStyle/>
          <a:p>
            <a:r>
              <a:rPr lang="fr-MA" dirty="0"/>
              <a:t>10-</a:t>
            </a:r>
            <a:r>
              <a:rPr lang="fr-FR" dirty="0"/>
              <a:t>Prédiction des ventes : Reg régression linéaire</a:t>
            </a: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63AA992A-B833-12F0-15DF-C5E30342C414}"/>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D737A4DC-82B0-4299-181F-2394C2ED08C8}"/>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8223B494-7E8C-6F38-6C94-7C9C70309248}"/>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C0809027-BDFD-72E3-ACB0-A38BCACA20FD}"/>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C876F61B-2875-92EF-8BE3-458B366F39E6}"/>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C41A8FDE-B8ED-7534-27B5-74D97788870F}"/>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98C4381E-DAF1-D595-04DA-2EBCC3C7390A}"/>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B36A28E0-383A-6385-9144-17241214D1BE}"/>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2059E1C5-BA3A-0EA9-1CAB-71198E035672}"/>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EAE36579-C457-7C98-02CE-5ABFAED27DDB}"/>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6B535C0D-5DC5-ECD0-6CD0-094FE688E6E5}"/>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D2F9A11D-D1A4-BD66-5B78-211B4DCF0CBF}"/>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D52B361E-7BA8-89C2-2E93-BEE1B5E9EDDD}"/>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50D36FED-92FA-7689-3E60-78FF1DF74242}"/>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68FEFD4F-0873-7AB1-611A-069CC3264FDD}"/>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489B0D83-5F3D-4B29-EAFC-4F9A9C3D2EAF}"/>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DE323AE9-93EE-A2E9-A8EB-528B20E0F918}"/>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343C3BFD-9836-D64A-DEB4-BEA76EF88B83}"/>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104A70C3-5CC1-FBEC-0EBE-6029DE16C11F}"/>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5558C696-9CF2-518B-074E-7C2CE1D70EF7}"/>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3F56CE3B-254D-0E9E-5623-91A4DE2C1E0F}"/>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6E3F1B94-ED14-E617-917B-C016E0C438EB}"/>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253D9D89-A117-CA07-C855-F6EEE8EE1652}"/>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9C923297-0213-C510-854B-6720227F6594}"/>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EBFBEEA7-D94D-61AE-AEE7-84E5961FCF76}"/>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DAD0ADCF-694E-B05B-9B74-D97D9E5BF5D8}"/>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6ED663AE-F908-28B9-81E8-80DBFBA103BD}"/>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A2319025-A1F7-00FA-96D5-0A2AB03032F0}"/>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02CF63F3-A61D-21A8-595C-6B08C6D1110B}"/>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526C9EC4-4C39-C189-0803-7DD93882BD61}"/>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F9D68780-A67B-2483-7095-BEB5F9A989A0}"/>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2C473605-CED2-DD47-7F93-0A1EA0E28513}"/>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E40DD9EC-FA43-4DEF-C524-9AB92E75B12C}"/>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70759538-F0A7-2A35-2EDB-823366BD4612}"/>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087370CF-9B15-11D2-90D6-AFD80B740C14}"/>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1C61E7B9-F1F4-64F9-C8D9-FDA023C36FB9}"/>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726081B1-47AB-460D-1C79-AC1156907C5C}"/>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D9B1BF7D-E27E-62E4-CB9D-4A62C731F59A}"/>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A2D57FAE-074C-3DB7-072E-E3AAB3762332}"/>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DBA35B76-6DA8-A94C-89CB-163BC16B0AD1}"/>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28CA0469-B46F-ED13-A80A-0C0153793A0C}"/>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35BA4365-B54B-5AD4-DF40-0B9C3AD8C3BB}"/>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9C5C2016-5E5C-16C7-020A-43B8EE1AC58F}"/>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18E8E64F-6527-B5BF-BAFF-1087C9982881}"/>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440DF23E-362B-E9DD-D45D-FE03E422F9E0}"/>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7C6D88AE-B44B-1494-4E8D-9B13807B10C8}"/>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CE1692E2-5823-966B-4B36-FD67A2E376D3}"/>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D8D412FA-3131-57B1-7E58-736E2263B682}"/>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3A87D078-225E-D908-E811-25C238448B7A}"/>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9996A2C8-3596-FC6E-F97D-5075BD38FA2E}"/>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EB43E2E8-494E-B8CC-AEDE-D1A926FC7EDC}"/>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318DAB62-0C41-81D5-2BCF-7B267785E107}"/>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DA2A4F33-043E-A39C-FF00-F148332AE653}"/>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A35EDE9D-2B9F-CD24-F516-960BC3DF8C61}"/>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0DCC6221-662D-24DD-1A6A-CE940BC93735}"/>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5B7C34EC-75EF-1703-826A-EB54C71CDC86}"/>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2E2002C8-CA81-AC58-0C11-A3CAC2EFC1BC}"/>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D000F2AB-4D46-6FD7-A481-55687B737599}"/>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1D0FA52C-E004-3250-6995-495F59149CD1}"/>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A6AC2318-52B0-99A4-DA33-31330367D0E3}"/>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2D6F851B-A1B0-B592-2FF8-1449E4E67491}"/>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514EF61E-8CF0-C6F3-EC18-E5E7CC99612F}"/>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CE6E0943-3240-2706-0C27-77581DE5CE7C}"/>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2BC6281E-189B-D323-A842-837748C57F1B}"/>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Google Shape;2621;p30">
            <a:extLst>
              <a:ext uri="{FF2B5EF4-FFF2-40B4-BE49-F238E27FC236}">
                <a16:creationId xmlns:a16="http://schemas.microsoft.com/office/drawing/2014/main" id="{CA0827D6-8D19-4F98-21D5-85FDFED97937}"/>
              </a:ext>
            </a:extLst>
          </p:cNvPr>
          <p:cNvSpPr txBox="1">
            <a:spLocks/>
          </p:cNvSpPr>
          <p:nvPr/>
        </p:nvSpPr>
        <p:spPr>
          <a:xfrm>
            <a:off x="481309" y="632297"/>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 Interprétation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sp>
        <p:nvSpPr>
          <p:cNvPr id="3" name="TextBox 2">
            <a:extLst>
              <a:ext uri="{FF2B5EF4-FFF2-40B4-BE49-F238E27FC236}">
                <a16:creationId xmlns:a16="http://schemas.microsoft.com/office/drawing/2014/main" id="{4545E80B-1AAA-7500-68C4-18D21652C7A2}"/>
              </a:ext>
            </a:extLst>
          </p:cNvPr>
          <p:cNvSpPr txBox="1"/>
          <p:nvPr/>
        </p:nvSpPr>
        <p:spPr>
          <a:xfrm>
            <a:off x="532105" y="1204997"/>
            <a:ext cx="7541890" cy="3539430"/>
          </a:xfrm>
          <a:prstGeom prst="rect">
            <a:avLst/>
          </a:prstGeom>
          <a:noFill/>
        </p:spPr>
        <p:txBody>
          <a:bodyPr wrap="square" rtlCol="0">
            <a:spAutoFit/>
          </a:bodyPr>
          <a:lstStyle/>
          <a:p>
            <a:pPr marL="342900" indent="-342900">
              <a:buAutoNum type="arabicPeriod"/>
            </a:pPr>
            <a:r>
              <a:rPr lang="fr-FR" b="1" dirty="0"/>
              <a:t>Ventes de Pants</a:t>
            </a:r>
          </a:p>
          <a:p>
            <a:r>
              <a:rPr lang="fr-FR" dirty="0"/>
              <a:t>	MSE : 0.0029 (erreur moyenne très faible entre valeurs réelles et prédites).</a:t>
            </a:r>
          </a:p>
          <a:p>
            <a:r>
              <a:rPr lang="fr-FR" dirty="0"/>
              <a:t>	R² : 0.9968 (le modèle explique 99,68% de la variance).</a:t>
            </a:r>
          </a:p>
          <a:p>
            <a:r>
              <a:rPr lang="fr-FR" dirty="0"/>
              <a:t>	Alignement Réel/Prédit : Les prédictions sont très proches des valeurs réelles.</a:t>
            </a:r>
          </a:p>
          <a:p>
            <a:pPr marL="342900" indent="-342900">
              <a:buAutoNum type="arabicPeriod"/>
            </a:pPr>
            <a:endParaRPr lang="fr-FR" dirty="0"/>
          </a:p>
          <a:p>
            <a:r>
              <a:rPr lang="fr-FR" dirty="0"/>
              <a:t>2.    </a:t>
            </a:r>
            <a:r>
              <a:rPr lang="fr-FR" b="1" dirty="0"/>
              <a:t>Ventes de </a:t>
            </a:r>
            <a:r>
              <a:rPr lang="fr-FR" b="1" dirty="0" err="1"/>
              <a:t>Dress</a:t>
            </a:r>
            <a:endParaRPr lang="fr-FR" b="1" dirty="0"/>
          </a:p>
          <a:p>
            <a:r>
              <a:rPr lang="fr-FR" dirty="0"/>
              <a:t>	MSE : 0.0095 (légèrement plus élevé que pour les pantalons, mais reste faible).</a:t>
            </a:r>
          </a:p>
          <a:p>
            <a:r>
              <a:rPr lang="fr-FR" dirty="0"/>
              <a:t>	R² : 0.9909 (le modèle explique 99,09% de la variance).</a:t>
            </a:r>
          </a:p>
          <a:p>
            <a:r>
              <a:rPr lang="fr-FR" dirty="0"/>
              <a:t>	Alignement Réel/Prédit : Les prédictions capturent bien la tendance globale 	malgré quelques écarts.</a:t>
            </a:r>
          </a:p>
          <a:p>
            <a:pPr marL="342900" indent="-342900">
              <a:buAutoNum type="arabicPeriod"/>
            </a:pPr>
            <a:endParaRPr lang="fr-FR" dirty="0"/>
          </a:p>
          <a:p>
            <a:r>
              <a:rPr lang="fr-FR" dirty="0"/>
              <a:t>3.    </a:t>
            </a:r>
            <a:r>
              <a:rPr lang="fr-FR" b="1" dirty="0"/>
              <a:t>Ventes de Sweater</a:t>
            </a:r>
          </a:p>
          <a:p>
            <a:r>
              <a:rPr lang="fr-FR" dirty="0"/>
              <a:t>	MSE : 0.0045 (faible, mieux que les robes, mais moins que les pantalons).</a:t>
            </a:r>
          </a:p>
          <a:p>
            <a:r>
              <a:rPr lang="fr-FR" dirty="0"/>
              <a:t>	R² : 0.9934 (le modèle explique 99,34% de la variance).</a:t>
            </a:r>
          </a:p>
          <a:p>
            <a:r>
              <a:rPr lang="fr-FR" dirty="0"/>
              <a:t>	Alignement Réel/Prédit : Les prédictions sont très proches des valeurs réelles, 	avec de légères divergences.</a:t>
            </a:r>
          </a:p>
        </p:txBody>
      </p:sp>
    </p:spTree>
    <p:extLst>
      <p:ext uri="{BB962C8B-B14F-4D97-AF65-F5344CB8AC3E}">
        <p14:creationId xmlns:p14="http://schemas.microsoft.com/office/powerpoint/2010/main" val="281358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D6019F03-6488-F9C0-2DA9-4E3D5744846A}"/>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D53CC970-F662-98EA-9995-298E8EDE502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dirty="0"/>
              <a:t>1- </a:t>
            </a:r>
            <a:r>
              <a:rPr lang="fr-MA" dirty="0" err="1"/>
              <a:t>Echantillonage</a:t>
            </a:r>
            <a:endParaRPr lang="en-US" dirty="0"/>
          </a:p>
        </p:txBody>
      </p:sp>
      <p:grpSp>
        <p:nvGrpSpPr>
          <p:cNvPr id="2624" name="Google Shape;2624;p30">
            <a:extLst>
              <a:ext uri="{FF2B5EF4-FFF2-40B4-BE49-F238E27FC236}">
                <a16:creationId xmlns:a16="http://schemas.microsoft.com/office/drawing/2014/main" id="{76198A85-1FE7-4864-7C61-F772581A15B1}"/>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87E22374-700B-2946-72E6-88FA0D67A1AE}"/>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C7F4CC11-5DB4-F028-26F3-9F36FEE1D1FC}"/>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7E89F598-37C2-F29B-4943-A0CE1A69272F}"/>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367126D8-280E-1764-7726-B8EF1A26BDAE}"/>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C28657B1-4771-F4B9-EE8F-AD604D9878E6}"/>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92B469E7-C864-D121-3196-825D0C660803}"/>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3A8FB7F4-64D0-2D7A-82DD-9624A328F800}"/>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5886A1C2-83EE-F7DF-448A-26001EDFC71A}"/>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1CCEC565-8DD8-2A5C-5BD5-C70FB6A1DE86}"/>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154B7710-9574-CD86-C7FC-712EECD52598}"/>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67C22361-822C-1A33-C803-841402D34103}"/>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F5352250-2CD1-7E64-05D6-6818F1D62E20}"/>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484495B2-F229-C37D-FDE4-3C1A904BD4FE}"/>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A7DB29C6-9ABD-2D7D-021E-299354DCC9B5}"/>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197D173B-8638-4038-5C9D-F340F2621BC0}"/>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EC5F6F20-528D-3AFE-0807-D51415FAD2DF}"/>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CB3F7090-80A7-64F1-4255-73686912215E}"/>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2CBC5845-91D4-A71F-0CDA-CBE14CDD6495}"/>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54136AE8-592F-3289-A072-63E74C01D298}"/>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3620C845-0DED-B75D-A1FC-213516392FDB}"/>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21EC5960-4E52-4B8D-E7B7-D285FE755F73}"/>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53088C67-35F5-A23F-51E1-3F0736CA2479}"/>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B14D409B-1F28-4A39-A9CA-1397B7D33AEF}"/>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0FDF26C4-7164-9E9E-E748-DDA7FCD501C2}"/>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3F4608FF-2D8E-B7CF-8AB3-FD3AF17AD910}"/>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A9B3A36B-3922-D3F2-734F-581CD0643819}"/>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D30CD91B-8C02-BD00-0775-282D64556008}"/>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EDBFBDF9-B447-286B-79CF-4C0082206D71}"/>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422D765A-A238-72D5-D72C-A1FD125CA85D}"/>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B6159A73-14ED-B7AA-1E65-52C705C98F70}"/>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EF33A634-A52F-959D-E59F-2D1B9B72A3DD}"/>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0793367B-7E64-1EC2-3AFB-E5303314862E}"/>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F7A14453-35C6-2F3F-96AF-4D8C5B0007AD}"/>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8A48B50E-AB04-DEE5-1E52-E86A7B053355}"/>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37F07F74-081F-5F26-6C2E-DE4FE4C534BA}"/>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074BFC31-5214-7A96-E49A-9744729DAF98}"/>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9DAF1A1A-CA2F-FC90-5778-61AAFFF5D6A0}"/>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2D9EFEB9-CC68-0E30-3B24-EA1B970AB268}"/>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9DF3871D-DEA7-A2A4-D77C-B58E7229E0DC}"/>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5A679154-E69B-1368-A2F3-9AB707A8F3E1}"/>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E04AA153-69C8-7650-77AE-A026AC18F9A8}"/>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E4D1ECC1-2979-1056-96AC-FF668D4445BF}"/>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440D56F2-9DB9-30A1-7D91-2F4D783227CA}"/>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2A5975F0-533A-7335-5A9C-3A2A2FD35C10}"/>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D38A542A-C0C4-1C91-6774-4E2157BB5304}"/>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351961EC-86F4-2117-A6BC-AAA535E4F333}"/>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030FA6F3-9848-2C1A-BAB5-AF69B1EB83AA}"/>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236EF7CA-39D7-73BB-3F2B-2CB4BE42921A}"/>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1019EA97-FF0A-08AB-6C1A-2C28255AA90F}"/>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1C9DE09D-DA3D-F020-2E24-631A20188C65}"/>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B80A9142-F527-2B75-00C5-42C5CBD179BB}"/>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8112C817-AB5B-1BCF-026F-FFAA3EECEECB}"/>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7FA2DF0C-F900-C691-1F8B-D97CA8D08F38}"/>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E15E048E-1E9D-8882-D769-51666BA86BDC}"/>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C9076997-5C56-C148-978A-2F7F39A63205}"/>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B9DA9486-B013-B4F1-EADB-F62A1DC2F557}"/>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CE631590-90C1-DEAA-E587-A81158F9EF05}"/>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BA3B56C0-39BA-6DC0-9113-F15EC0BA298B}"/>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7DBF12EC-5496-1B15-9874-3A86D359E85F}"/>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616A713C-7F49-BD14-1C5C-C1A03221129E}"/>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EED8C963-E3D2-F0BB-13AE-B54C457FEDE9}"/>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92C2CB7D-C116-16D7-1912-3301689C89BA}"/>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9C251C87-79C1-78A0-4C73-BE66E617C60E}"/>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 name="TextBox 6">
            <a:extLst>
              <a:ext uri="{FF2B5EF4-FFF2-40B4-BE49-F238E27FC236}">
                <a16:creationId xmlns:a16="http://schemas.microsoft.com/office/drawing/2014/main" id="{37E0C25B-3E7A-3CF5-D6F6-3D09AFDB0789}"/>
              </a:ext>
            </a:extLst>
          </p:cNvPr>
          <p:cNvSpPr txBox="1"/>
          <p:nvPr/>
        </p:nvSpPr>
        <p:spPr>
          <a:xfrm>
            <a:off x="719241" y="1317221"/>
            <a:ext cx="7525468" cy="3284041"/>
          </a:xfrm>
          <a:prstGeom prst="rect">
            <a:avLst/>
          </a:prstGeom>
          <a:noFill/>
        </p:spPr>
        <p:txBody>
          <a:bodyPr wrap="square" rtlCol="0">
            <a:spAutoFit/>
          </a:bodyPr>
          <a:lstStyle/>
          <a:p>
            <a:pPr>
              <a:lnSpc>
                <a:spcPct val="150000"/>
              </a:lnSpc>
            </a:pPr>
            <a:r>
              <a:rPr lang="fr-FR" dirty="0"/>
              <a:t>Dans cette étape, puisque les données sont déjà stratifiées nous avons appliqué un </a:t>
            </a:r>
            <a:r>
              <a:rPr lang="fr-FR" dirty="0">
                <a:highlight>
                  <a:srgbClr val="FFFF00"/>
                </a:highlight>
              </a:rPr>
              <a:t>échantillonnage aléatoire simple </a:t>
            </a:r>
            <a:r>
              <a:rPr lang="fr-FR" dirty="0"/>
              <a:t>à chaque catégorie de données (Pants, </a:t>
            </a:r>
            <a:r>
              <a:rPr lang="fr-FR" dirty="0" err="1"/>
              <a:t>Dress</a:t>
            </a:r>
            <a:r>
              <a:rPr lang="fr-FR" dirty="0"/>
              <a:t>, et Sweater sales). L'objectif était de réduire la taille des données tout en conservant leur représentativité pour les analyses ultérieures.</a:t>
            </a:r>
          </a:p>
          <a:p>
            <a:pPr>
              <a:lnSpc>
                <a:spcPct val="150000"/>
              </a:lnSpc>
            </a:pPr>
            <a:r>
              <a:rPr lang="fr-FR" dirty="0"/>
              <a:t>Pour cela, nous avons défini une fraction d'échantillonnage de 30 % des données initiales pour chaque feuille. Les données ont été prélevées de manière aléatoire tout en fixant une graine aléatoire afin d'assurer la reproductibilité des résultats.</a:t>
            </a:r>
          </a:p>
          <a:p>
            <a:pPr>
              <a:lnSpc>
                <a:spcPct val="150000"/>
              </a:lnSpc>
            </a:pPr>
            <a:r>
              <a:rPr lang="fr-FR" dirty="0"/>
              <a:t>Cette approche nous a permis de travailler avec un sous-ensemble des données qui est proportionnel à la taille initiale de chaque catégorie, garantissant ainsi que l'analyse reste équilibrée et représentative des tendances globales.</a:t>
            </a:r>
          </a:p>
        </p:txBody>
      </p:sp>
    </p:spTree>
    <p:extLst>
      <p:ext uri="{BB962C8B-B14F-4D97-AF65-F5344CB8AC3E}">
        <p14:creationId xmlns:p14="http://schemas.microsoft.com/office/powerpoint/2010/main" val="2316683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3F7CE6DD-8440-CD7E-E787-C43675818186}"/>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027858E9-A7C7-9A3C-31B2-CA8D3A30EBB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10-</a:t>
            </a:r>
            <a:r>
              <a:rPr lang="fr-FR" dirty="0"/>
              <a:t>Prédiction des ventes : HOLT WINTERS</a:t>
            </a:r>
            <a:endParaRPr lang="en-US" dirty="0"/>
          </a:p>
        </p:txBody>
      </p:sp>
      <p:grpSp>
        <p:nvGrpSpPr>
          <p:cNvPr id="2624" name="Google Shape;2624;p30">
            <a:extLst>
              <a:ext uri="{FF2B5EF4-FFF2-40B4-BE49-F238E27FC236}">
                <a16:creationId xmlns:a16="http://schemas.microsoft.com/office/drawing/2014/main" id="{B6275A7F-9041-3AE0-7B27-33D477104A1D}"/>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E34E039F-919F-A637-CE64-5EF28C9A58BF}"/>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F26B1D20-425F-0F0A-211B-6A71B8365D3B}"/>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61486ED2-0684-0F58-45E1-83E5DC4962AC}"/>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71B78CAE-0302-D153-AF4D-29278324F08E}"/>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7E47C237-15BF-C20D-59C6-5EDE93D5A009}"/>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E28095FD-A9EF-BA0C-136C-C10CCD2994F6}"/>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FA853598-C793-9096-06B0-E2C1A469DABC}"/>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EA9B022D-9354-F7E4-E04B-A7BB590FFF62}"/>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7773A0E1-A60B-49D7-3BFF-48F18245F066}"/>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E8B3595E-6DDA-76FB-969A-AF92A9A9BD75}"/>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07AB0979-68BB-FC42-6B92-B830B0681BFD}"/>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3E4A3418-987D-038A-615A-1E83A65AF979}"/>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18C2E252-CEC2-D703-5348-E04831F26C04}"/>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8CCC9C52-19EA-25D7-D233-51171A7E657B}"/>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6EAAE071-1F1D-837A-AF78-EA45958A101D}"/>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EF68246E-8836-BF94-32F8-96935A1CCE7E}"/>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67ECAAC2-90FF-AAE4-4E8E-75CE98E7D74E}"/>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97CF1DCB-4515-3A16-1FF6-472847C9F459}"/>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22AAB76A-2934-BCC6-4DD8-C17BC24C8DB5}"/>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25322770-380D-2D58-19B7-394F88F84912}"/>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0DF7ADFA-C9F7-CF1A-D06E-88D786DB1F72}"/>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A20BF766-85F1-F0A9-E90E-B83D9803FCB1}"/>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F1635CBE-FE4D-C6D3-AA30-8C892379A76A}"/>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A33F2347-CC2D-664F-DB68-EB60199BEE7E}"/>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E76DCE21-BF13-FFAE-08E0-579210EE203B}"/>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84104F51-0338-618A-8554-D75B3AA57851}"/>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8E227FB0-3D84-3F8C-97EB-40AC7C340ACA}"/>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9F047C94-8558-71B2-33BE-5250A04C35BE}"/>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41900854-FF2A-6CB2-EA4C-F53FCE18C518}"/>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6AF51734-CA9C-19E6-9EC8-17E8E9ACC32F}"/>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9874D7AB-ECBB-FCB3-217F-746181074693}"/>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561E3133-9D6E-7235-0C70-CDEE230D66F2}"/>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09BE1A3E-8775-DBE1-B140-875F3C2CD2E1}"/>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02F50D75-BA1B-9236-A191-D90C80E1CE7C}"/>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CB175E1E-2091-A2EA-A3DE-8F527F8A4140}"/>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C9771421-1AF7-2346-2D7B-E3EB2ED543AE}"/>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5EF72F5D-44DD-EA48-1585-F0F9D923C145}"/>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DBBC4451-87BE-5648-7E22-4F80E1C4645F}"/>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164CD0DF-58AC-FAA7-7DAC-C5396D926BEE}"/>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26878994-3B66-219C-FD49-FD84C9FDA004}"/>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0450CBE3-CAEF-3CE9-AC1A-6D861B0FC56A}"/>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BC5CA796-46D0-71C7-19C6-FC6EA2E1EFD0}"/>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9A67D1B4-0B25-2E5C-1274-5C240083AD2A}"/>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DC43E9F7-3BD0-0D62-1DBA-142A199B5400}"/>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1CA0CDD6-9352-F866-05C3-C641184C2A33}"/>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6EE93C26-61BB-B65D-73E7-DB2306A694EE}"/>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E475C8A9-B99D-B0D5-A5CB-BC0CB17DF5AC}"/>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613ADC4F-9190-4088-B9A3-3AF63C34111C}"/>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FF244F4A-A4B5-1762-58FE-4E0B3437E549}"/>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F8C7598D-26B9-5B1C-57C6-FE976FBE260F}"/>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3F48BFB8-1A12-C7B3-E7C8-013627301CE3}"/>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555DB068-96DE-C0E5-27C5-E2ED16421D20}"/>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FD5E0CF4-5A8E-3E33-EC2F-A4CEA1E28360}"/>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82A2A65E-9A9C-8E09-5937-7B736FB4AB6C}"/>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5A63EBC7-F6C8-34AD-3467-FEDDB0D3E54F}"/>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DD366948-402A-029C-1EC6-96DF59124464}"/>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C6DAC2A4-697B-4C5A-133A-60D718CE1284}"/>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7D8EC001-9F02-FAAE-CF68-D348F767B978}"/>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FE0B6031-D2DB-0883-BA75-AC60AE283E56}"/>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1B433FB7-1156-AA17-93D1-9B839E150440}"/>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0F43A85E-75C7-D657-AB30-8F82A17AA34B}"/>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C938DFB8-44F4-F098-B1D8-F8A38DED96EA}"/>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10D9E966-DFE9-7E5A-A089-47EF4155D730}"/>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 name="TextBox 6">
            <a:extLst>
              <a:ext uri="{FF2B5EF4-FFF2-40B4-BE49-F238E27FC236}">
                <a16:creationId xmlns:a16="http://schemas.microsoft.com/office/drawing/2014/main" id="{F275A940-2718-E622-A4C4-DBB298B86AEF}"/>
              </a:ext>
            </a:extLst>
          </p:cNvPr>
          <p:cNvSpPr txBox="1"/>
          <p:nvPr/>
        </p:nvSpPr>
        <p:spPr>
          <a:xfrm>
            <a:off x="719241" y="1448710"/>
            <a:ext cx="8225630" cy="2462213"/>
          </a:xfrm>
          <a:prstGeom prst="rect">
            <a:avLst/>
          </a:prstGeom>
          <a:noFill/>
        </p:spPr>
        <p:txBody>
          <a:bodyPr wrap="square" rtlCol="0">
            <a:spAutoFit/>
          </a:bodyPr>
          <a:lstStyle/>
          <a:p>
            <a:r>
              <a:rPr lang="fr-FR" dirty="0"/>
              <a:t>Dans cette partie, nous avons appliqué la méthode de </a:t>
            </a:r>
            <a:r>
              <a:rPr lang="fr-FR" b="1" dirty="0"/>
              <a:t>lissage exponentiel de Holt-Winters</a:t>
            </a:r>
            <a:r>
              <a:rPr lang="fr-FR" dirty="0"/>
              <a:t>, une technique de prévision largement utilisée pour les séries chronologiques. Cette méthode combine trois composants principaux :</a:t>
            </a:r>
          </a:p>
          <a:p>
            <a:endParaRPr lang="fr-FR" dirty="0"/>
          </a:p>
          <a:p>
            <a:pPr>
              <a:buFont typeface="+mj-lt"/>
              <a:buAutoNum type="arabicPeriod"/>
            </a:pPr>
            <a:r>
              <a:rPr lang="fr-FR" b="1" dirty="0"/>
              <a:t>Tendance</a:t>
            </a:r>
            <a:r>
              <a:rPr lang="fr-FR" dirty="0"/>
              <a:t> : Elle capture les variations à long terme dans les données, qu'elles soient croissantes ou décroissantes.</a:t>
            </a:r>
          </a:p>
          <a:p>
            <a:pPr>
              <a:buFont typeface="+mj-lt"/>
              <a:buAutoNum type="arabicPeriod"/>
            </a:pPr>
            <a:endParaRPr lang="fr-FR" dirty="0"/>
          </a:p>
          <a:p>
            <a:pPr>
              <a:buFont typeface="+mj-lt"/>
              <a:buAutoNum type="arabicPeriod"/>
            </a:pPr>
            <a:r>
              <a:rPr lang="fr-FR" b="1" dirty="0"/>
              <a:t>Saisonnalité</a:t>
            </a:r>
            <a:r>
              <a:rPr lang="fr-FR" dirty="0"/>
              <a:t> : Elle identifie les motifs répétitifs dans les données sur une période définie, comme des fluctuations mensuelles ou annuelles.</a:t>
            </a:r>
          </a:p>
          <a:p>
            <a:pPr>
              <a:buFont typeface="+mj-lt"/>
              <a:buAutoNum type="arabicPeriod"/>
            </a:pPr>
            <a:endParaRPr lang="fr-FR" dirty="0"/>
          </a:p>
          <a:p>
            <a:pPr>
              <a:buFont typeface="+mj-lt"/>
              <a:buAutoNum type="arabicPeriod"/>
            </a:pPr>
            <a:r>
              <a:rPr lang="fr-FR" b="1" dirty="0"/>
              <a:t>Niveau</a:t>
            </a:r>
            <a:r>
              <a:rPr lang="fr-FR" dirty="0"/>
              <a:t> : La valeur moyenne globale des données, ajustée au fil du temps.</a:t>
            </a:r>
          </a:p>
        </p:txBody>
      </p:sp>
    </p:spTree>
    <p:extLst>
      <p:ext uri="{BB962C8B-B14F-4D97-AF65-F5344CB8AC3E}">
        <p14:creationId xmlns:p14="http://schemas.microsoft.com/office/powerpoint/2010/main" val="3151672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253E2347-EC70-01D0-F6F1-FD89F445086E}"/>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C18B745B-E306-FB9D-D431-F217F6514D21}"/>
              </a:ext>
            </a:extLst>
          </p:cNvPr>
          <p:cNvSpPr txBox="1">
            <a:spLocks noGrp="1"/>
          </p:cNvSpPr>
          <p:nvPr>
            <p:ph type="title"/>
          </p:nvPr>
        </p:nvSpPr>
        <p:spPr>
          <a:xfrm>
            <a:off x="601009" y="241764"/>
            <a:ext cx="7704000" cy="572700"/>
          </a:xfrm>
          <a:prstGeom prst="rect">
            <a:avLst/>
          </a:prstGeom>
        </p:spPr>
        <p:txBody>
          <a:bodyPr spcFirstLastPara="1" wrap="square" lIns="91425" tIns="91425" rIns="91425" bIns="91425" anchor="t" anchorCtr="0">
            <a:noAutofit/>
          </a:bodyPr>
          <a:lstStyle/>
          <a:p>
            <a:r>
              <a:rPr lang="fr-MA" dirty="0"/>
              <a:t>10-</a:t>
            </a:r>
            <a:r>
              <a:rPr lang="fr-FR" dirty="0"/>
              <a:t>Prédiction des ventes : HOLT WINTERS</a:t>
            </a:r>
            <a:endParaRPr lang="en-US" dirty="0"/>
          </a:p>
        </p:txBody>
      </p:sp>
      <p:grpSp>
        <p:nvGrpSpPr>
          <p:cNvPr id="2624" name="Google Shape;2624;p30">
            <a:extLst>
              <a:ext uri="{FF2B5EF4-FFF2-40B4-BE49-F238E27FC236}">
                <a16:creationId xmlns:a16="http://schemas.microsoft.com/office/drawing/2014/main" id="{F2716CAF-1577-1157-1023-F8EF26CCE69A}"/>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E126D09E-34D0-F41D-F288-BD766D9C653C}"/>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80F23C37-372E-14D5-46A5-521B26162172}"/>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B055CCBA-4C8F-BAA2-695B-AA35EAA90B1B}"/>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281733C3-7AD1-AD5E-9673-A95A6748536A}"/>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815F0843-246B-50DA-F839-9A4AC9625DE6}"/>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E0F58BF3-525F-6C75-5E7B-EF71CD6836CC}"/>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739355AA-3438-9E98-AF8A-0A1FC2977D8E}"/>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AC98BEC3-677D-7732-9771-6D7DE7F72EE8}"/>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DDFCFC58-2839-94A1-F419-F2565D417D4F}"/>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A8D36BE7-E95E-78A5-AF48-B22F4C4F7EDF}"/>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B17AFC2B-C3DA-8882-0FE8-BE8AFD5DFD85}"/>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61E72D31-0D95-4B1C-EC6B-221934A6640F}"/>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221142E2-9B26-DF21-47C7-881346B64E0E}"/>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CF98261B-8BDD-701A-DE25-D2D762FC0746}"/>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C7492F0B-6D19-44E1-2C48-A556101172A8}"/>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C6BFB769-8D36-AE92-2052-BF07B59B2E1E}"/>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4C449CCA-9B6A-4018-EDD1-F09DDB6CFC07}"/>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9928CF97-DBE3-84F4-5CE5-4EE6EE7D5313}"/>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992BEA8F-157E-47B1-8701-A8DE7DBCA779}"/>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59F27523-BFC4-80C9-3179-EC532AA51F38}"/>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A986FE59-6A91-1F74-11F2-463C9F7FCAC6}"/>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5F4FCC8F-9EE7-FBE6-0B9A-FBD1CE5CE214}"/>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61DD5BD6-A0BE-D520-8656-E657479D5925}"/>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98E6C43C-F5A6-2BF7-3307-996BCE22826D}"/>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C31F50DB-BB7D-4BDA-7DE0-EED965D2C4C0}"/>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BC005B28-3213-E572-8900-F9015DF3CC90}"/>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ADD22B09-8C2D-8F5E-D34C-E25063858FF3}"/>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E834F633-359B-214D-AC59-9319F8978AD3}"/>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193569B3-6698-28AB-21FB-7D9FA392FE44}"/>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B094AD66-ADDB-4A88-61F6-63C97AC313CC}"/>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B69C20FA-29C5-404F-B9D8-14ACECE4F44A}"/>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DAE7BD72-F5F0-0F67-DA75-7F826B06CBD9}"/>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8579AB22-B58C-6D39-A878-FBC5B284F4E4}"/>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5EC6F340-BEFD-95CA-0ECF-3842445156E4}"/>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40EC8A6C-80D3-0615-6FA1-ADF0B53553EB}"/>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564BDEE2-A267-38C7-6BF4-4E0413C14BA6}"/>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A748739B-E4F7-6E43-44B3-D98F50006B05}"/>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0C4596D3-C388-3EC4-700A-2708DDF518EC}"/>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3220FA4C-3BB2-3C8B-711B-7A280FD33BEB}"/>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F134EE16-7932-6157-8BA6-734E756B9925}"/>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C82347E1-6552-9950-8647-7DA1FDEEF569}"/>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39B0B0D2-1B76-24F5-3BD1-181B7D4E9FB9}"/>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F8D86C39-0E12-A0E9-D1C3-B956A2E38C80}"/>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69E55EEF-327A-E67D-4151-1F07C5A08E11}"/>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C1EA353E-6080-F9BF-F40B-3BF0C922FD90}"/>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67FD16AE-6B3F-CAE0-E1D4-263958C8E880}"/>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6A13021B-523D-1955-D200-E4B8F711C5CE}"/>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5BCBA9FB-4EF2-36F4-339D-2F7C7339ACC2}"/>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56784E43-E21B-0650-2ECF-0E86A961C112}"/>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D919B2C8-E7AB-CBA7-9424-FFA5F8D60218}"/>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65559CEC-92E6-FCC0-B1DA-D32A23ABA641}"/>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3D92CBD4-845D-3D0E-28D7-E8351B962DAB}"/>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07C3266D-7B8B-771E-4012-004D415A4F3F}"/>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24259E3F-1814-1C35-C371-18074351724F}"/>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A38BDA72-28E7-8646-8836-240D99F72459}"/>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CF35A6B8-011A-5E60-2E97-206A6161AD78}"/>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3E75B8CD-ECA3-8A14-5604-D439E9F321F0}"/>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DE786B2A-0F92-72FF-A9E1-C91D5DE3E6EC}"/>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CA8D6944-EE96-813C-0669-68ABE34FC96E}"/>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F5A1831A-2950-452F-0D8B-63C55963B085}"/>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3DE21DE7-DA0D-135B-D3AF-A0DA562CA2F9}"/>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1D0970B2-0275-F348-15A8-25AFF0FDFB18}"/>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EDC120CE-4354-124A-BE2E-C3A716480B05}"/>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 name="Picture 2" descr="A graph showing a number of different types of data&#10;&#10;Description automatically generated with medium confidence">
            <a:extLst>
              <a:ext uri="{FF2B5EF4-FFF2-40B4-BE49-F238E27FC236}">
                <a16:creationId xmlns:a16="http://schemas.microsoft.com/office/drawing/2014/main" id="{108520A7-8A69-C49D-1814-A403AB1C5803}"/>
              </a:ext>
            </a:extLst>
          </p:cNvPr>
          <p:cNvPicPr>
            <a:picLocks noChangeAspect="1"/>
          </p:cNvPicPr>
          <p:nvPr/>
        </p:nvPicPr>
        <p:blipFill>
          <a:blip r:embed="rId3"/>
          <a:stretch>
            <a:fillRect/>
          </a:stretch>
        </p:blipFill>
        <p:spPr>
          <a:xfrm>
            <a:off x="1813668" y="1119019"/>
            <a:ext cx="5416198" cy="3461052"/>
          </a:xfrm>
          <a:prstGeom prst="rect">
            <a:avLst/>
          </a:prstGeom>
        </p:spPr>
      </p:pic>
      <p:sp>
        <p:nvSpPr>
          <p:cNvPr id="2" name="Google Shape;2621;p30">
            <a:extLst>
              <a:ext uri="{FF2B5EF4-FFF2-40B4-BE49-F238E27FC236}">
                <a16:creationId xmlns:a16="http://schemas.microsoft.com/office/drawing/2014/main" id="{E435161E-6199-1586-A0A6-A42794DF4AE9}"/>
              </a:ext>
            </a:extLst>
          </p:cNvPr>
          <p:cNvSpPr txBox="1">
            <a:spLocks/>
          </p:cNvSpPr>
          <p:nvPr/>
        </p:nvSpPr>
        <p:spPr>
          <a:xfrm>
            <a:off x="540141" y="913166"/>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 Pants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spTree>
    <p:extLst>
      <p:ext uri="{BB962C8B-B14F-4D97-AF65-F5344CB8AC3E}">
        <p14:creationId xmlns:p14="http://schemas.microsoft.com/office/powerpoint/2010/main" val="2092388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6C82853E-722A-5826-7BB2-9EAE424A084F}"/>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9D96770D-2C8F-755E-1180-35EC40F61285}"/>
              </a:ext>
            </a:extLst>
          </p:cNvPr>
          <p:cNvSpPr txBox="1">
            <a:spLocks noGrp="1"/>
          </p:cNvSpPr>
          <p:nvPr>
            <p:ph type="title"/>
          </p:nvPr>
        </p:nvSpPr>
        <p:spPr>
          <a:xfrm>
            <a:off x="719241" y="229841"/>
            <a:ext cx="7704000" cy="572700"/>
          </a:xfrm>
          <a:prstGeom prst="rect">
            <a:avLst/>
          </a:prstGeom>
        </p:spPr>
        <p:txBody>
          <a:bodyPr spcFirstLastPara="1" wrap="square" lIns="91425" tIns="91425" rIns="91425" bIns="91425" anchor="t" anchorCtr="0">
            <a:noAutofit/>
          </a:bodyPr>
          <a:lstStyle/>
          <a:p>
            <a:r>
              <a:rPr lang="fr-MA" dirty="0"/>
              <a:t>10-</a:t>
            </a:r>
            <a:r>
              <a:rPr lang="fr-FR" dirty="0"/>
              <a:t>Prédiction des ventes : HOLT WINTERS</a:t>
            </a:r>
            <a:endParaRPr lang="en-US" dirty="0"/>
          </a:p>
        </p:txBody>
      </p:sp>
      <p:grpSp>
        <p:nvGrpSpPr>
          <p:cNvPr id="2624" name="Google Shape;2624;p30">
            <a:extLst>
              <a:ext uri="{FF2B5EF4-FFF2-40B4-BE49-F238E27FC236}">
                <a16:creationId xmlns:a16="http://schemas.microsoft.com/office/drawing/2014/main" id="{0A33A33F-6F8B-9C42-6165-7380A43434D8}"/>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BD13CD9E-27BC-A22D-7F7F-0A751462EA71}"/>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B4C9153C-198D-CBF9-125C-A64D6487B419}"/>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CD1C56B8-0CCD-EE4F-53D2-71B7B711D9E5}"/>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4D63341D-2F20-6734-B485-A32C9AD33B45}"/>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7E565FD9-54A7-8B78-720B-9CAA060AF6EF}"/>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C1B88FCA-8529-6057-AE27-B1EFFA4C1E03}"/>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31A444EF-BBB4-AEF7-6F54-DBAE1CA3EE45}"/>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20115076-8898-B2C8-6764-ED8A8F7DD2B2}"/>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F0BFF967-1A50-C17C-4EF1-2CE6FE84F039}"/>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44B7AD2A-A08B-DDA1-0F70-487F374D9FB6}"/>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45AFBBAB-CB73-7DE8-D529-D7785A5C0F8F}"/>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49EA48D6-7229-94B7-A957-61016728C0B7}"/>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C736E028-CE90-0DFB-DE38-1C2C4D2D4DCE}"/>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2722763B-F869-C71E-B5BC-C56D86EA3095}"/>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8FDC0EDB-7FF0-A856-065C-A703347B63D0}"/>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83864BE7-DA05-1865-4870-C27FF5FB9A05}"/>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D2260D94-EA81-6A8F-4F4C-F4550D335A08}"/>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8CDB516B-ED52-6EF4-8F40-524D5D08E1DD}"/>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570ED995-4A5B-D8CE-E0C1-C3A3CF6DC8B2}"/>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DD100FA9-CCC8-ACAC-24BD-751493DB6DBC}"/>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537DEC93-7065-A694-FF49-24415AE84CF1}"/>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E7717E6F-5FB8-A625-C5A1-7C645B1D5F74}"/>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F883FB23-93F0-7953-C84A-53E0809B6191}"/>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CDB4A492-625E-423C-1C62-2DA23FE42FEB}"/>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F6211653-E245-CFDC-A88C-796381A6CF7D}"/>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BDCF7B5D-822E-647B-084F-0BA2EE75657F}"/>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18CE3FCF-6F33-2AA6-E8A7-AA89013C7F3E}"/>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51609691-3D61-F9C4-B052-C05E4D9959E2}"/>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03B32070-5F61-898A-766D-05BFA6D9DD51}"/>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5B655D92-A991-6E53-9D99-EE30D69E9A05}"/>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3584F510-DF49-5464-0C25-93C4421E113A}"/>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B9FF233A-CF0E-48DB-8EA8-BE934D2B9E4D}"/>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3A122B6C-AA5A-AF23-BB28-EF8590D33809}"/>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5ADE9A72-C31B-0F15-DC4A-C9901B361404}"/>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A13C0DE0-6026-DE0B-FB61-7A381B645E85}"/>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213854F2-F1AB-5388-4A96-B4669C8CA349}"/>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F15871A9-3618-CF4A-6D99-AFD6329C4B63}"/>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131F888A-66FE-038F-62D1-67CA4A90ED20}"/>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0BBB153F-0261-F06D-89DD-F8835F4EDDC3}"/>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34CDFEE3-366F-507B-531B-D1AB246962FE}"/>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14BB23AA-1EE6-DAE8-028E-086C79B34D92}"/>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C3CF4EBB-CB3D-2B68-ADB6-D79A682DD1AA}"/>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24EA6131-69FD-3E17-BBFA-65D63F60083C}"/>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34F88A91-1052-D6DE-4100-8EA94E710BA1}"/>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4B02EB42-F94A-A0D9-6DE6-5B43F12B3C56}"/>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234FA7FE-980D-BCA8-96BB-4410CD45F8C1}"/>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1594E856-D867-70AE-0535-4B25AB50FD6A}"/>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B4F8EBB3-1B55-7CD6-1F3C-2773B6150163}"/>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78473CA5-FC63-027E-E3B6-7F7019275525}"/>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62BDAD43-D8F9-516C-FEB2-804BBBA93EFA}"/>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A0730AD2-5C5B-4E76-F76B-C336F205287D}"/>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29A49034-7866-7EDE-0170-3106854441EA}"/>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8ADB7E2E-BB4A-1042-7644-567071002078}"/>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8CD8F076-5DD3-1F48-66BF-D83DEF2F4057}"/>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852CBABD-DBDC-A28A-780A-9EB2715D715B}"/>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C8C9F193-77E8-74EC-2904-4A7BE4C7939F}"/>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1244B3F0-0D8D-07E8-31CB-F85793CE4002}"/>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2015BED1-4C8C-06BD-AC67-7EDC59951ADA}"/>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A97BA0D2-766F-A950-FD56-FF406C4915DA}"/>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DE7EB784-EC88-D630-20D2-3B223E75A35D}"/>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F2C1099C-7116-A2FF-5E1B-2B89384A0164}"/>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A2CF4418-11BB-30A3-C131-B35BE1381A0F}"/>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DAB2EDBE-79C0-B37A-D34F-C1BEB129620C}"/>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4" name="Picture 3" descr="A graph of different types of lines&#10;&#10;Description automatically generated with medium confidence">
            <a:extLst>
              <a:ext uri="{FF2B5EF4-FFF2-40B4-BE49-F238E27FC236}">
                <a16:creationId xmlns:a16="http://schemas.microsoft.com/office/drawing/2014/main" id="{CC4FEE45-08AB-3A2F-0A7F-B06B082A867F}"/>
              </a:ext>
            </a:extLst>
          </p:cNvPr>
          <p:cNvPicPr>
            <a:picLocks noChangeAspect="1"/>
          </p:cNvPicPr>
          <p:nvPr/>
        </p:nvPicPr>
        <p:blipFill>
          <a:blip r:embed="rId3"/>
          <a:stretch>
            <a:fillRect/>
          </a:stretch>
        </p:blipFill>
        <p:spPr>
          <a:xfrm>
            <a:off x="1929466" y="1145148"/>
            <a:ext cx="4762559" cy="3590818"/>
          </a:xfrm>
          <a:prstGeom prst="rect">
            <a:avLst/>
          </a:prstGeom>
        </p:spPr>
      </p:pic>
      <p:sp>
        <p:nvSpPr>
          <p:cNvPr id="2" name="Google Shape;2621;p30">
            <a:extLst>
              <a:ext uri="{FF2B5EF4-FFF2-40B4-BE49-F238E27FC236}">
                <a16:creationId xmlns:a16="http://schemas.microsoft.com/office/drawing/2014/main" id="{350200DD-1EAA-7010-7EE6-4C1680632A70}"/>
              </a:ext>
            </a:extLst>
          </p:cNvPr>
          <p:cNvSpPr txBox="1">
            <a:spLocks/>
          </p:cNvSpPr>
          <p:nvPr/>
        </p:nvSpPr>
        <p:spPr>
          <a:xfrm>
            <a:off x="690450" y="758367"/>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 Pants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spTree>
    <p:extLst>
      <p:ext uri="{BB962C8B-B14F-4D97-AF65-F5344CB8AC3E}">
        <p14:creationId xmlns:p14="http://schemas.microsoft.com/office/powerpoint/2010/main" val="2933110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BF5A4A6F-7AD2-8A45-B28F-51C68FA52F31}"/>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F287F67B-2AFA-7ED7-FBD7-D99AC28F851C}"/>
              </a:ext>
            </a:extLst>
          </p:cNvPr>
          <p:cNvSpPr txBox="1">
            <a:spLocks noGrp="1"/>
          </p:cNvSpPr>
          <p:nvPr>
            <p:ph type="title"/>
          </p:nvPr>
        </p:nvSpPr>
        <p:spPr>
          <a:xfrm>
            <a:off x="720000" y="64176"/>
            <a:ext cx="7704000" cy="572700"/>
          </a:xfrm>
          <a:prstGeom prst="rect">
            <a:avLst/>
          </a:prstGeom>
        </p:spPr>
        <p:txBody>
          <a:bodyPr spcFirstLastPara="1" wrap="square" lIns="91425" tIns="91425" rIns="91425" bIns="91425" anchor="t" anchorCtr="0">
            <a:noAutofit/>
          </a:bodyPr>
          <a:lstStyle/>
          <a:p>
            <a:r>
              <a:rPr lang="fr-MA" dirty="0"/>
              <a:t>10-</a:t>
            </a:r>
            <a:r>
              <a:rPr lang="fr-FR" dirty="0"/>
              <a:t>Prédiction des ventes : HOLT WINTERS</a:t>
            </a:r>
            <a:endParaRPr lang="en-US" dirty="0"/>
          </a:p>
        </p:txBody>
      </p:sp>
      <p:grpSp>
        <p:nvGrpSpPr>
          <p:cNvPr id="2624" name="Google Shape;2624;p30">
            <a:extLst>
              <a:ext uri="{FF2B5EF4-FFF2-40B4-BE49-F238E27FC236}">
                <a16:creationId xmlns:a16="http://schemas.microsoft.com/office/drawing/2014/main" id="{E1EFFE8A-582F-C77B-9605-80EF2ACE7D52}"/>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EDAB8924-83BD-31D6-2034-D28ADCDA8BFD}"/>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58A86237-52EE-E484-2FFE-990EF466C238}"/>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1C2D984F-C778-D07C-0208-C4089329B233}"/>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11F30FFC-9FC1-04E5-23EE-4CA86A4AF05A}"/>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F19ADD64-60B2-C37F-3413-CC4A32D7C546}"/>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CFC71C4A-26F3-765A-FD0F-E6C9F8F2F013}"/>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C8243D34-9B81-771E-A49C-15D756AFFBEA}"/>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BCD569F2-A500-23DA-7B17-56DEA2B8C579}"/>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1CB659E2-1672-4EEA-FBA9-59DB00270CF1}"/>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BF6E0637-A381-40E5-FF45-4EAF7FBA05CA}"/>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2BC5B7C9-9889-903A-2126-292C26ADEF17}"/>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9E45E290-257E-A93D-B956-C533F584EC05}"/>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0D9A0821-5120-946F-86B7-DE45B8849C38}"/>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628705AB-F910-E5C1-CC2F-79500FF48CF6}"/>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0B678ED5-268D-EEB2-1DD6-D50BCEA36D34}"/>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A692DAC4-9858-9685-CD6B-D55E5C0D5001}"/>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0CFDFE53-5536-5EC0-8D59-433CBBBDC5C6}"/>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898E9FD0-9B77-0176-1FF3-4A2760E7246E}"/>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7509D138-3045-63E1-E12E-4AF437325CA8}"/>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3998F0D0-AB62-BB3C-858A-BFD89400036F}"/>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251CED33-EBAE-D2A1-79A5-109046D081DF}"/>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F80A9008-C295-F2A8-A997-9320AE8D00AF}"/>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5619CC4B-CA0F-8FF0-3D71-D48D93205178}"/>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324F228D-0DB3-147B-E05D-6FB301B01CA0}"/>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8C18C9C4-C8C2-905C-9FDC-704F9850C913}"/>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0F9DBDE8-7BCC-13B0-D619-3D7ADF74971D}"/>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7BF1C2A5-EE2B-4076-9185-419261B9ECA5}"/>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22E06E95-AE2A-C847-0AB7-999D0C38FAD9}"/>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938ADE55-FB90-8D8A-FE87-176332EC3381}"/>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4E5DC2EA-3338-D399-8845-8CF845810F14}"/>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01D7D169-C5DA-FEAF-3D3C-998A5C1E8A52}"/>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C55B2F2D-56A5-3BA8-1AE8-B28E9F9256F4}"/>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10F61B6D-4F14-CACD-1BF1-5C230591F4A9}"/>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7880A304-4759-8E22-A2DB-12FD5A79AE62}"/>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9CA6B7BA-FFCA-82A1-279D-CA7ABB8FE28F}"/>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0FB3F9DC-2097-3DD8-8047-A6CBAF183143}"/>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8CA1A334-9D62-B801-6898-D1F3ECF6C0F4}"/>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7350EBAD-8ADC-DEE7-6B92-169760359885}"/>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599540F9-40CD-E7BF-709B-D7F7FA8AA40A}"/>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C0E44FAF-6BDD-8503-ACD1-7262F78E8E43}"/>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CD7A5246-EE7E-7C0C-894D-E2C828ED1D70}"/>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AD897C9F-BC88-A434-D2CE-C1299CBBE18D}"/>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BB4A00BE-72DE-1514-F0CA-FBAA6F12B720}"/>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50728C22-A3EE-66AA-D19D-F80D7B820A05}"/>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22D3CC3F-EC5B-E738-D1B2-14416535967D}"/>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2D3829B2-6C69-2DA8-D7CA-4752CF6B18AB}"/>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22ED35A0-C0D9-9202-57A4-63F9511273AE}"/>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4E8E9408-78E3-5C7A-24A4-4F5BEFE7239B}"/>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0D456C17-A738-11A4-BC65-5EB55EE7AB21}"/>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694F4449-D2E0-1BF5-495A-64A7FE675892}"/>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CE2EAFEF-7730-5EEE-514A-E934D7C77658}"/>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F9CCB996-6752-4A7E-519F-A2AB78E606F1}"/>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A93DCF8E-7166-6DC9-C844-82C5D0045048}"/>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2BB108CE-BF0A-AB6E-04F6-D60313D1A9EA}"/>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92033077-4394-46F3-5BA1-F7F232A0D322}"/>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0935EF63-149F-D374-1897-F653DB1E2F1F}"/>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CB07E82F-1B32-F96F-878C-8F9FAD48C367}"/>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0F0B3576-9369-D941-3993-FC594C81EA03}"/>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6CFE9A0C-DECF-9E31-0A93-B62C3BEDBFAC}"/>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0738324A-9A86-8591-B236-8F30FF012305}"/>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758E9380-56A4-C040-B15A-02D692DA436D}"/>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87A740E8-15ED-3C65-43A6-6AF88209BF2A}"/>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ABEBCC82-7B0C-2423-000C-98F0B7F36C5A}"/>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 name="Picture 2" descr="A graph showing sales&#10;&#10;Description automatically generated">
            <a:extLst>
              <a:ext uri="{FF2B5EF4-FFF2-40B4-BE49-F238E27FC236}">
                <a16:creationId xmlns:a16="http://schemas.microsoft.com/office/drawing/2014/main" id="{FF85DD11-EAB3-90ED-FDA2-F64D10C88753}"/>
              </a:ext>
            </a:extLst>
          </p:cNvPr>
          <p:cNvPicPr>
            <a:picLocks noChangeAspect="1"/>
          </p:cNvPicPr>
          <p:nvPr/>
        </p:nvPicPr>
        <p:blipFill>
          <a:blip r:embed="rId3"/>
          <a:stretch>
            <a:fillRect/>
          </a:stretch>
        </p:blipFill>
        <p:spPr>
          <a:xfrm>
            <a:off x="1379586" y="1026926"/>
            <a:ext cx="5739314" cy="3710880"/>
          </a:xfrm>
          <a:prstGeom prst="rect">
            <a:avLst/>
          </a:prstGeom>
        </p:spPr>
      </p:pic>
      <p:sp>
        <p:nvSpPr>
          <p:cNvPr id="2" name="Google Shape;2621;p30">
            <a:extLst>
              <a:ext uri="{FF2B5EF4-FFF2-40B4-BE49-F238E27FC236}">
                <a16:creationId xmlns:a16="http://schemas.microsoft.com/office/drawing/2014/main" id="{8BC25144-E46F-3788-B4D4-234BFAC641D7}"/>
              </a:ext>
            </a:extLst>
          </p:cNvPr>
          <p:cNvSpPr txBox="1">
            <a:spLocks/>
          </p:cNvSpPr>
          <p:nvPr/>
        </p:nvSpPr>
        <p:spPr>
          <a:xfrm>
            <a:off x="681326" y="580888"/>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 Pants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spTree>
    <p:extLst>
      <p:ext uri="{BB962C8B-B14F-4D97-AF65-F5344CB8AC3E}">
        <p14:creationId xmlns:p14="http://schemas.microsoft.com/office/powerpoint/2010/main" val="3567132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EB3E1186-6E62-F9EE-2DD6-EF2F894431E2}"/>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C307D9E3-5117-3C3B-D2BE-B97CD87D67FF}"/>
              </a:ext>
            </a:extLst>
          </p:cNvPr>
          <p:cNvSpPr txBox="1">
            <a:spLocks noGrp="1"/>
          </p:cNvSpPr>
          <p:nvPr>
            <p:ph type="title"/>
          </p:nvPr>
        </p:nvSpPr>
        <p:spPr>
          <a:xfrm>
            <a:off x="659841" y="32909"/>
            <a:ext cx="7704000" cy="572700"/>
          </a:xfrm>
          <a:prstGeom prst="rect">
            <a:avLst/>
          </a:prstGeom>
        </p:spPr>
        <p:txBody>
          <a:bodyPr spcFirstLastPara="1" wrap="square" lIns="91425" tIns="91425" rIns="91425" bIns="91425" anchor="t" anchorCtr="0">
            <a:noAutofit/>
          </a:bodyPr>
          <a:lstStyle/>
          <a:p>
            <a:r>
              <a:rPr lang="fr-MA" dirty="0"/>
              <a:t>10-</a:t>
            </a:r>
            <a:r>
              <a:rPr lang="fr-FR" dirty="0"/>
              <a:t>Prédiction des ventes : HOLT WINTERS</a:t>
            </a:r>
            <a:endParaRPr lang="en-US" dirty="0"/>
          </a:p>
        </p:txBody>
      </p:sp>
      <p:grpSp>
        <p:nvGrpSpPr>
          <p:cNvPr id="2624" name="Google Shape;2624;p30">
            <a:extLst>
              <a:ext uri="{FF2B5EF4-FFF2-40B4-BE49-F238E27FC236}">
                <a16:creationId xmlns:a16="http://schemas.microsoft.com/office/drawing/2014/main" id="{07FF34F0-0A6D-2D62-11D2-23B2BEC56402}"/>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E597D15C-109D-1F0B-8E01-2D0194C88377}"/>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D20D1897-613A-4466-E777-A738B418F984}"/>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4596CDED-B04F-665D-D6B6-13B5F4A14577}"/>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AD7AA29F-5F18-9019-AFEE-A14C160C0F24}"/>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56112693-991B-8DAE-856C-822C1A5ECBC9}"/>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8DC43094-D9DF-BED3-44AE-D2C759F6C398}"/>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9421224B-A14C-31BF-ED61-36DAD88E7302}"/>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7EB19BA7-CADE-4775-503E-258219A18C68}"/>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09878890-8197-9E4A-C82E-2DAA84B12A78}"/>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113564E3-ADA0-C23F-5F58-7E01B54A5666}"/>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D5F29DEF-3C87-00D4-3CE4-B2C2BD518E5C}"/>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1C5431DD-7A65-0C17-01BF-00DD3A883EE5}"/>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7C45EA0B-A08E-53D9-2C35-BF96AFB40FAB}"/>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5D651EE1-FC4C-EBB6-A534-A76389A3520C}"/>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1892F6DD-F7EE-CC49-D508-F09D7E42ED96}"/>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A3CD24AF-C7B9-5EE7-5681-18A04D4F183B}"/>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FEE9EFCF-1CDD-0442-A1FE-9597536878AE}"/>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76448069-893A-F4C0-504F-E2F7EE87CB1E}"/>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501D34B2-F627-B528-0FCE-4C4FDF3CE080}"/>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C0D7BCEF-B179-47C9-E366-3EDE4433DC8F}"/>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BDE24252-EBA6-F5A2-667D-3ED70C193B00}"/>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AE50AA65-7311-1539-43D2-3481519D9EF5}"/>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5FA2AFA0-914E-3F70-55C7-4D6D60CDDE22}"/>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99D9F3A9-FC60-88B5-CD48-37AAC951A89C}"/>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DA030FD5-CB11-0070-8EC4-9067C2CE0BC5}"/>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CAE8B06C-443A-C931-CF5C-6BB161F97907}"/>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5C094BCA-E0DB-2FE3-5179-3D2421B54CC2}"/>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D9DE4D3C-86DD-4B14-F950-B44A98B014F6}"/>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4A681373-08B9-B997-9585-10BF46097595}"/>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F558113C-3983-53C2-1E1B-53942C0F6A1A}"/>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133160D2-5AD4-83F8-07D8-791D4A93587F}"/>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D4A0C99D-8CC5-DB72-092E-97C23C67E884}"/>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C8B6A5DB-D849-26AD-F067-49111128821F}"/>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1E6815E1-BD4C-A742-0A0A-BA2D7678F115}"/>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0486C7E2-112C-F0ED-B26C-1C9DA0E615DD}"/>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82AC2382-D13B-721E-64F2-7E2BD6706E59}"/>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83D1D885-E910-6F9E-DD76-AF2A2F77D992}"/>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6619623A-9A44-79FE-8048-8EB4A952043E}"/>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20742AE9-BDC9-8FC0-EF6F-17D9684EC556}"/>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8DBF579D-AEE7-F1C0-ECC5-1D1DFCA4C532}"/>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B4A4B2D7-84CE-2FEC-88D1-E326ACC33242}"/>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31BA7B6F-FF0A-1CB1-889E-0D90C5D12EF2}"/>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AA5E95AB-0F7B-1986-B73D-CC78BC0C56B7}"/>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02460C4E-3AD6-B730-4FC3-01D97126B364}"/>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B5E18BEA-818E-0D93-4AA2-D3012ECDE654}"/>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C34B520F-54E5-5F07-0701-69F84749F8B8}"/>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A505C5A2-5F9F-A86B-8BF8-FD158689F9C7}"/>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F7937BD7-B5D2-329D-9F6B-94CD8A1A8252}"/>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DDEB2640-425D-5B48-6115-03A67C1A644E}"/>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D54A4A5B-F183-6DA3-8B1F-944D31FB7922}"/>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D50E53BC-A4BC-8F49-713C-1E8FBE93817F}"/>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E0FD3BAE-0495-A297-BAC4-95B841903D2F}"/>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3595DC82-2A0F-3327-9F20-789CBED14125}"/>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B71A239B-4948-C44C-0AB9-26E3F8037203}"/>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2DDC87DF-040F-22EC-7406-A98307C6C69E}"/>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41762829-87BE-1A97-0548-26CCA4030E22}"/>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EBB6B524-F0F6-70E8-3661-B01FE8308BA3}"/>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0F8A82C3-6212-0636-C710-DF52B3DF19F9}"/>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EF2E8173-478D-E396-86C4-D36FEB603A05}"/>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CFD40BB0-B6D9-6F82-C509-02790BFE3ED3}"/>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6BB1FC82-BB91-EF52-A4E3-45EA96B23E1F}"/>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5B9404CF-232C-D6EB-BFED-219886448C0B}"/>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3ACAF056-275C-10D2-3A49-C276B59BE787}"/>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4" name="Picture 3" descr="A graph showing the price of a sales report&#10;&#10;Description automatically generated with medium confidence">
            <a:extLst>
              <a:ext uri="{FF2B5EF4-FFF2-40B4-BE49-F238E27FC236}">
                <a16:creationId xmlns:a16="http://schemas.microsoft.com/office/drawing/2014/main" id="{8CEFA1EB-9012-5D89-6C3E-01ECD841D4B9}"/>
              </a:ext>
            </a:extLst>
          </p:cNvPr>
          <p:cNvPicPr>
            <a:picLocks noChangeAspect="1"/>
          </p:cNvPicPr>
          <p:nvPr/>
        </p:nvPicPr>
        <p:blipFill>
          <a:blip r:embed="rId3"/>
          <a:stretch>
            <a:fillRect/>
          </a:stretch>
        </p:blipFill>
        <p:spPr>
          <a:xfrm>
            <a:off x="2113405" y="1017725"/>
            <a:ext cx="4323459" cy="2795428"/>
          </a:xfrm>
          <a:prstGeom prst="rect">
            <a:avLst/>
          </a:prstGeom>
        </p:spPr>
      </p:pic>
      <p:sp>
        <p:nvSpPr>
          <p:cNvPr id="5" name="TextBox 4">
            <a:extLst>
              <a:ext uri="{FF2B5EF4-FFF2-40B4-BE49-F238E27FC236}">
                <a16:creationId xmlns:a16="http://schemas.microsoft.com/office/drawing/2014/main" id="{57648E7F-7A28-7B23-684E-B066193321A9}"/>
              </a:ext>
            </a:extLst>
          </p:cNvPr>
          <p:cNvSpPr txBox="1"/>
          <p:nvPr/>
        </p:nvSpPr>
        <p:spPr>
          <a:xfrm>
            <a:off x="2703898" y="3949290"/>
            <a:ext cx="3142472" cy="523220"/>
          </a:xfrm>
          <a:prstGeom prst="rect">
            <a:avLst/>
          </a:prstGeom>
          <a:noFill/>
        </p:spPr>
        <p:txBody>
          <a:bodyPr wrap="square" rtlCol="0">
            <a:spAutoFit/>
          </a:bodyPr>
          <a:lstStyle/>
          <a:p>
            <a:r>
              <a:rPr lang="en-US" dirty="0"/>
              <a:t>Mean Squared Error (MSE):0.4606</a:t>
            </a:r>
          </a:p>
          <a:p>
            <a:r>
              <a:rPr lang="en-US" dirty="0"/>
              <a:t>R-squared (R²): 0.6285</a:t>
            </a:r>
          </a:p>
        </p:txBody>
      </p:sp>
      <p:sp>
        <p:nvSpPr>
          <p:cNvPr id="2" name="Google Shape;2621;p30">
            <a:extLst>
              <a:ext uri="{FF2B5EF4-FFF2-40B4-BE49-F238E27FC236}">
                <a16:creationId xmlns:a16="http://schemas.microsoft.com/office/drawing/2014/main" id="{23134033-5AA3-F011-A7F7-A0B050FAE469}"/>
              </a:ext>
            </a:extLst>
          </p:cNvPr>
          <p:cNvSpPr txBox="1">
            <a:spLocks/>
          </p:cNvSpPr>
          <p:nvPr/>
        </p:nvSpPr>
        <p:spPr>
          <a:xfrm>
            <a:off x="626978" y="611081"/>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 Pants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spTree>
    <p:extLst>
      <p:ext uri="{BB962C8B-B14F-4D97-AF65-F5344CB8AC3E}">
        <p14:creationId xmlns:p14="http://schemas.microsoft.com/office/powerpoint/2010/main" val="2013075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88AFBB98-DA89-B8FE-D397-664BBB2C29FC}"/>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A9669C03-901F-6537-5CB7-4929BA2E99BD}"/>
              </a:ext>
            </a:extLst>
          </p:cNvPr>
          <p:cNvSpPr txBox="1">
            <a:spLocks noGrp="1"/>
          </p:cNvSpPr>
          <p:nvPr>
            <p:ph type="title"/>
          </p:nvPr>
        </p:nvSpPr>
        <p:spPr>
          <a:xfrm>
            <a:off x="690450" y="31368"/>
            <a:ext cx="7704000" cy="572700"/>
          </a:xfrm>
          <a:prstGeom prst="rect">
            <a:avLst/>
          </a:prstGeom>
        </p:spPr>
        <p:txBody>
          <a:bodyPr spcFirstLastPara="1" wrap="square" lIns="91425" tIns="91425" rIns="91425" bIns="91425" anchor="t" anchorCtr="0">
            <a:noAutofit/>
          </a:bodyPr>
          <a:lstStyle/>
          <a:p>
            <a:r>
              <a:rPr lang="fr-MA" dirty="0"/>
              <a:t>10-</a:t>
            </a:r>
            <a:r>
              <a:rPr lang="fr-FR" dirty="0"/>
              <a:t>Prédiction des ventes : HOLT WINTERS</a:t>
            </a:r>
            <a:endParaRPr lang="en-US" dirty="0"/>
          </a:p>
        </p:txBody>
      </p:sp>
      <p:grpSp>
        <p:nvGrpSpPr>
          <p:cNvPr id="2624" name="Google Shape;2624;p30">
            <a:extLst>
              <a:ext uri="{FF2B5EF4-FFF2-40B4-BE49-F238E27FC236}">
                <a16:creationId xmlns:a16="http://schemas.microsoft.com/office/drawing/2014/main" id="{3CAFA426-ED8B-40D3-3966-3D9B6EA0D6F4}"/>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BA370CFC-43D0-97FF-96F1-A04F95D8A990}"/>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936FA79C-C399-9B92-82B7-796821349FEA}"/>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2960CCE3-BC67-3592-659D-31AAC4C1A3CB}"/>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B43175B6-E015-1672-B759-316A18E3F09A}"/>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395A133C-C5D2-D2E4-2FE7-A9ADAB077DF7}"/>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06B59273-6332-1BE2-E833-7D30D12A4637}"/>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514D4CB8-671D-308B-4C09-D6DDC09BF02C}"/>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A1D9FE3C-A849-78EC-C452-492160EF2556}"/>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66D15365-D52C-69D7-7F2B-CBF224B835A9}"/>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285455BC-19A3-E063-8814-63F8A45C2406}"/>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81F950DB-6381-2052-5AD1-B032BCC50242}"/>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7512453B-076B-35DD-7144-29C3F7B3B96A}"/>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91575441-774C-C7BF-2E88-F79FD55A7B6B}"/>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F57A6B61-A2AB-DC32-1EBF-477D59A15693}"/>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ED8E42BC-4327-73C2-63CD-997578D8D89B}"/>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BE198F4D-DF30-2E9E-AD39-F63026B62481}"/>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B42453FA-EFB6-579D-8779-77F1FF46273F}"/>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2D26F6D1-D4C9-8DFF-7E73-6DE02A121280}"/>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B36A427A-AFCA-18FB-4138-B556789AFD22}"/>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B51EE9E1-5E29-EC1D-D83A-A3705DC0749D}"/>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68A08893-CD29-0553-6E3D-99533DA9AD0F}"/>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6A0CE10B-E70F-EC2C-F87E-8588A56DF86C}"/>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8ADDE89D-33D6-624B-816D-DAFE54DA1E63}"/>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7C549825-2C6F-E919-3AC2-F0F5E4BE00F7}"/>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7D6B7D31-2566-4280-E7B1-D519C17FCD04}"/>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71FE7069-BE66-1659-6185-CBF225E5223C}"/>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FE7C1AE3-DF21-F1B9-F94E-E64431ECE50A}"/>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BF415E99-DBF9-8297-F914-7A03C3A661EB}"/>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AF3547DF-92D5-A7A1-2BCC-5A8B54314019}"/>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ED15A29C-7872-E744-F025-A61D726C3918}"/>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9F0234E3-5392-26DC-F4A3-8B3E1AB33D31}"/>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151E8B67-4558-CC8A-99EF-1F1E3E5DFA94}"/>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B90BCDF1-7A8D-A2AB-8C3C-EEFD37039E32}"/>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21CD87B9-F209-16F2-1A96-70C975DD2FFF}"/>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2FC9B853-CD4A-A50D-7A36-AD10181A19E1}"/>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8C8EDF8D-2B40-C8C9-C101-57A34D6D4447}"/>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7AFEC50E-17C6-E71B-11DB-1794C3F0D29B}"/>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37A645C8-A516-8FA1-8410-E8167BED29A2}"/>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14B9B47E-B3E2-3292-6822-ACA496B772B8}"/>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81EEDBBB-28BF-9220-CDDC-57569E389916}"/>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5E89D4B9-4B9C-0A31-33EF-F7D032E51BA0}"/>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20906FDB-90FF-7B23-07BD-537C6D13F6C7}"/>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06F1EEAD-49F9-84C8-6E35-A280E6136DC0}"/>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AFA6B773-6AE8-4790-9BE0-34B5D12B7945}"/>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16B1BAA0-034E-75C7-B50D-03FBDC29179E}"/>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91750707-480A-0CF4-9C9D-55D2366A0DF5}"/>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9561BDBE-D8B7-1BC4-1BA0-D65FFDD33F25}"/>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7CC77ABB-40B5-972E-5E96-5BE928A4838D}"/>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B3873513-DD99-84A6-99E4-C3A8EE0ECF4C}"/>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19DAC039-C26B-EA80-41AC-A4B21AFA8240}"/>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4363FA3F-14BD-A101-7BF2-39FC2C2AA28F}"/>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5411B988-2FD5-E903-77A0-64C517B33907}"/>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FA386EC6-C400-522C-6FE3-0F8EC625EFA1}"/>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B452C907-9994-4E46-797C-FA46BB0D7BF7}"/>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D807C941-BBA0-1BD5-C64E-4DD1891796E9}"/>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2817BD6C-66CE-4382-C882-0D2367A1B56B}"/>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F9872BB1-2519-FBD9-50A0-0AC546DBC800}"/>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CD012071-80AE-332C-99F9-EFCAD6B455A4}"/>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7F7AF6F4-7260-59E4-7561-568F837C90A3}"/>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2C796E71-A9C6-C350-5B29-6BD9C0DF76EE}"/>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BD351369-9BBA-B270-CAC5-3DB8F7A87B5C}"/>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1CEE59BC-FBBA-A742-6DAE-9AA9732F10B1}"/>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64FEBB48-92A2-5A86-0B9A-EE28E61DFB02}"/>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4" name="Picture 3" descr="A graph with a line&#10;&#10;Description automatically generated">
            <a:extLst>
              <a:ext uri="{FF2B5EF4-FFF2-40B4-BE49-F238E27FC236}">
                <a16:creationId xmlns:a16="http://schemas.microsoft.com/office/drawing/2014/main" id="{BB67581C-3189-7108-AF16-595A6913CC1D}"/>
              </a:ext>
            </a:extLst>
          </p:cNvPr>
          <p:cNvPicPr>
            <a:picLocks noChangeAspect="1"/>
          </p:cNvPicPr>
          <p:nvPr/>
        </p:nvPicPr>
        <p:blipFill>
          <a:blip r:embed="rId3"/>
          <a:stretch>
            <a:fillRect/>
          </a:stretch>
        </p:blipFill>
        <p:spPr>
          <a:xfrm>
            <a:off x="1475671" y="1118614"/>
            <a:ext cx="5536676" cy="3579861"/>
          </a:xfrm>
          <a:prstGeom prst="rect">
            <a:avLst/>
          </a:prstGeom>
        </p:spPr>
      </p:pic>
      <p:sp>
        <p:nvSpPr>
          <p:cNvPr id="2" name="Google Shape;2621;p30">
            <a:extLst>
              <a:ext uri="{FF2B5EF4-FFF2-40B4-BE49-F238E27FC236}">
                <a16:creationId xmlns:a16="http://schemas.microsoft.com/office/drawing/2014/main" id="{061CA823-9A59-1DBC-1F08-FAA114843999}"/>
              </a:ext>
            </a:extLst>
          </p:cNvPr>
          <p:cNvSpPr txBox="1">
            <a:spLocks/>
          </p:cNvSpPr>
          <p:nvPr/>
        </p:nvSpPr>
        <p:spPr>
          <a:xfrm>
            <a:off x="690450" y="626055"/>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 Pants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spTree>
    <p:extLst>
      <p:ext uri="{BB962C8B-B14F-4D97-AF65-F5344CB8AC3E}">
        <p14:creationId xmlns:p14="http://schemas.microsoft.com/office/powerpoint/2010/main" val="4010992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5CC1F3F2-5744-4EDD-0A8D-FD7B9E0A6C72}"/>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85BEC676-A594-4B68-60B0-873DB67419D8}"/>
              </a:ext>
            </a:extLst>
          </p:cNvPr>
          <p:cNvSpPr txBox="1">
            <a:spLocks noGrp="1"/>
          </p:cNvSpPr>
          <p:nvPr>
            <p:ph type="title"/>
          </p:nvPr>
        </p:nvSpPr>
        <p:spPr>
          <a:xfrm>
            <a:off x="540141" y="86593"/>
            <a:ext cx="7704000" cy="572700"/>
          </a:xfrm>
          <a:prstGeom prst="rect">
            <a:avLst/>
          </a:prstGeom>
        </p:spPr>
        <p:txBody>
          <a:bodyPr spcFirstLastPara="1" wrap="square" lIns="91425" tIns="91425" rIns="91425" bIns="91425" anchor="t" anchorCtr="0">
            <a:noAutofit/>
          </a:bodyPr>
          <a:lstStyle/>
          <a:p>
            <a:r>
              <a:rPr lang="fr-MA" dirty="0"/>
              <a:t>10-</a:t>
            </a:r>
            <a:r>
              <a:rPr lang="fr-FR" dirty="0"/>
              <a:t>Prédiction des ventes : HOLT-WINTERS</a:t>
            </a: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9FA18166-343C-395D-24BA-1292499EFA06}"/>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B1DF39FB-C893-1487-F88F-24E799859BA2}"/>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562D7A32-85ED-4204-DEAE-E6C6BB5A8891}"/>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7A7419B5-0AA4-6C05-767D-504B0A1ABBC6}"/>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2629257C-BE69-9FC3-B95E-2E0D3BD0AE16}"/>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38FC37E6-F4E0-CB97-DF3C-5C695E9FADBF}"/>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8486E345-1482-AB6C-2558-50AB05366376}"/>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06896AB1-3BA8-2DE9-16BA-5009AB8FE503}"/>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4C6ECB53-7835-7B5E-3D99-5BC437FF3E2C}"/>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72DBCB35-97B5-A4FC-05E4-164995D2E2CD}"/>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9A3CDB7D-34C2-62B1-A604-3B14159130DF}"/>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C4A83581-C10C-BDF1-8DBF-DB9A3FF5122E}"/>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91AE1326-A8F8-93A0-39DF-58E8593010BD}"/>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2E8FB29D-669A-97C8-654A-D63612EB2A26}"/>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58204DC9-880B-03C4-F3EC-BCA506A6774A}"/>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7DC66E23-B1EC-5F9F-1885-D4DA715B3A9E}"/>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192C7FF9-9F90-AE99-CD2A-D01E4C1530CC}"/>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4B25AB86-400E-2690-235C-E9DECC3CA68A}"/>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7746A668-ACE0-2CE4-6271-3D5865562B40}"/>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603D9B32-3E4E-A610-378B-78F71FA7239C}"/>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AF9013EC-C951-F15F-F969-5451AFE9651D}"/>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49FBB7FE-EAEF-7392-9C39-E1BB4A76BB42}"/>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0BB399CD-B1F6-09C0-1A4F-E549BCD33342}"/>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AAEEFD9A-853D-B4F8-BE49-3A497C650019}"/>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766B5CF2-43B0-A01A-8F0B-3ECA07F8ED00}"/>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67370B6B-1ADE-3AC2-5D7C-3AE460BA9C35}"/>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43C8B6DB-29F3-090F-097B-4D1EC8313D17}"/>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FC94993F-0E8F-9932-0D82-339DB26814AB}"/>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3D62E8B2-08AA-875A-C6F9-2D85F12E73FD}"/>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0FD499FE-ED83-216C-F201-F2FAD88CDC5F}"/>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BCE9B179-CA77-55C3-5126-143CA994A562}"/>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0F85C2E7-2191-CB8D-345B-5AB3C8AC036B}"/>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1742E04A-A5C1-513D-4FC5-DAC92BC23034}"/>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E1F88683-2D6A-74FF-1D98-866F55D5087E}"/>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D7EA96C9-9D55-9E26-DE88-3221C6B67646}"/>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7C4EFFF4-6720-D9F2-7771-C36BE739EE23}"/>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911BE797-2498-EEB6-7B63-5D8DD3FB5E6A}"/>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B86DF721-905D-4CCD-54EF-73ADD8038075}"/>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8C9A59D1-C8E6-99F4-FC70-6231ECE9FD1B}"/>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27DA0A1A-FFCD-7235-B65F-86DD88009709}"/>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ACE517AD-BF81-0749-79E1-AB35D1DAAD0B}"/>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6C14C4CA-9181-C113-3625-66FF96F7A404}"/>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950F29BF-BC6C-CB6E-EA65-3C0BA9825F41}"/>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25E868BC-58D0-ADAA-19FB-926684EA644A}"/>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AC2FA1A7-D0C8-5BDD-A481-3D40B90028FC}"/>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F4622339-13D9-5E10-30FA-EB0DB74D68E8}"/>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45DC2EBD-48CA-C5C1-D355-74CC99CF193A}"/>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8087E291-BEC2-D508-F5F3-BB5E65782F75}"/>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3AD7A994-12E1-1801-09D6-F88D08978FDE}"/>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2AD7BB3B-FDB8-81A3-EAE7-49040C99B694}"/>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4E6AAB52-D398-294C-758A-7F3E46FC7ED3}"/>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077F752C-EC38-E989-F256-E5E2C1EA620E}"/>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01CCED0B-2B7A-156F-B7B8-E231F3FE5645}"/>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B4272A32-1B64-3DA0-C258-738B385673AD}"/>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58B338A8-B4F4-74D6-1F93-79D4C8534437}"/>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72714043-7B6B-D324-D05C-EA3C9A926D46}"/>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F90700DF-2C6A-F4DE-EB41-6A33B6E41B98}"/>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3A704810-B75B-F5CF-195E-1C35F5F994C0}"/>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15E19C4E-FF8E-681C-7A0F-879383F90542}"/>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1A23F5B5-6748-F8B2-AA3E-504F36B4CAA0}"/>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34D10829-EB0A-7EC1-47A4-1E6BFB834451}"/>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BDF3D158-F7C4-49EE-B9CF-0C9EC34BB6A4}"/>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E4CED024-7D5E-FE82-9AA6-13607CCDC570}"/>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6CAC6EDA-67B5-48E1-0843-3AAD3572BDA0}"/>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Google Shape;2621;p30">
            <a:extLst>
              <a:ext uri="{FF2B5EF4-FFF2-40B4-BE49-F238E27FC236}">
                <a16:creationId xmlns:a16="http://schemas.microsoft.com/office/drawing/2014/main" id="{6D275208-A01F-6C0D-FBFF-EE3ECB27C5D5}"/>
              </a:ext>
            </a:extLst>
          </p:cNvPr>
          <p:cNvSpPr txBox="1">
            <a:spLocks/>
          </p:cNvSpPr>
          <p:nvPr/>
        </p:nvSpPr>
        <p:spPr>
          <a:xfrm>
            <a:off x="481309" y="740550"/>
            <a:ext cx="7704000" cy="70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2pPr>
            <a:lvl3pPr marR="0" lvl="2"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3pPr>
            <a:lvl4pPr marR="0" lvl="3"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4pPr>
            <a:lvl5pPr marR="0" lvl="4"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5pPr>
            <a:lvl6pPr marR="0" lvl="5"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6pPr>
            <a:lvl7pPr marR="0" lvl="6"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7pPr>
            <a:lvl8pPr marR="0" lvl="7"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8pPr>
            <a:lvl9pPr marR="0" lvl="8" algn="l" rtl="0">
              <a:lnSpc>
                <a:spcPct val="100000"/>
              </a:lnSpc>
              <a:spcBef>
                <a:spcPts val="0"/>
              </a:spcBef>
              <a:spcAft>
                <a:spcPts val="0"/>
              </a:spcAft>
              <a:buClr>
                <a:schemeClr val="dk1"/>
              </a:buClr>
              <a:buSzPts val="2800"/>
              <a:buFont typeface="Outfit ExtraBold"/>
              <a:buNone/>
              <a:defRPr sz="2800" b="0" i="0" u="none" strike="noStrike" cap="none">
                <a:solidFill>
                  <a:schemeClr val="dk1"/>
                </a:solidFill>
                <a:latin typeface="Outfit ExtraBold"/>
                <a:ea typeface="Outfit ExtraBold"/>
                <a:cs typeface="Outfit ExtraBold"/>
                <a:sym typeface="Outfit ExtraBold"/>
              </a:defRPr>
            </a:lvl9pPr>
          </a:lstStyle>
          <a:p>
            <a:r>
              <a:rPr lang="fr-MA" sz="2000" dirty="0"/>
              <a:t> Interprétation :</a:t>
            </a:r>
            <a:br>
              <a:rPr lang="fr-MA" sz="2000" dirty="0"/>
            </a:br>
            <a:br>
              <a:rPr lang="fr-MA" sz="2000" dirty="0"/>
            </a:br>
            <a:br>
              <a:rPr lang="fr-MA" sz="2000" dirty="0"/>
            </a:br>
            <a:br>
              <a:rPr lang="fr-MA" sz="2000" dirty="0"/>
            </a:br>
            <a:br>
              <a:rPr lang="en-US" sz="1400" dirty="0">
                <a:latin typeface="Calibri" panose="020F0502020204030204" pitchFamily="34" charset="0"/>
                <a:ea typeface="Calibri" panose="020F0502020204030204" pitchFamily="34" charset="0"/>
                <a:cs typeface="Arial" panose="020B0604020202020204" pitchFamily="34" charset="0"/>
              </a:rPr>
            </a:br>
            <a:endParaRPr lang="en-US" sz="2000" dirty="0"/>
          </a:p>
        </p:txBody>
      </p:sp>
      <p:sp>
        <p:nvSpPr>
          <p:cNvPr id="3" name="TextBox 2">
            <a:extLst>
              <a:ext uri="{FF2B5EF4-FFF2-40B4-BE49-F238E27FC236}">
                <a16:creationId xmlns:a16="http://schemas.microsoft.com/office/drawing/2014/main" id="{80B1EDBC-7F6C-F27B-3DC6-53EACEF7F078}"/>
              </a:ext>
            </a:extLst>
          </p:cNvPr>
          <p:cNvSpPr txBox="1"/>
          <p:nvPr/>
        </p:nvSpPr>
        <p:spPr>
          <a:xfrm>
            <a:off x="763119" y="1571764"/>
            <a:ext cx="7541890" cy="2314544"/>
          </a:xfrm>
          <a:prstGeom prst="rect">
            <a:avLst/>
          </a:prstGeom>
          <a:noFill/>
        </p:spPr>
        <p:txBody>
          <a:bodyPr wrap="square" rtlCol="0">
            <a:spAutoFit/>
          </a:bodyPr>
          <a:lstStyle/>
          <a:p>
            <a:pPr>
              <a:lnSpc>
                <a:spcPct val="150000"/>
              </a:lnSpc>
            </a:pPr>
            <a:r>
              <a:rPr lang="fr-FR" dirty="0"/>
              <a:t>Les résultats montrent une analyse et une prévision des séries temporelles solides des « Pants ». Les données révèlent une tendance claire et une saisonnalité, bien capturées dans la décomposition. Le modèle Holt-Winters s'aligne étroitement avec les ventes réelles, avec de faibles résidus indiquant une bonne précision prédictive. Les résidus semblent aléatoires, ce qui suggère que le modèle capture bien les principaux schémas. Dans l'ensemble, le modèle de prévision est fiable pour comprendre la dynamique des ventes et prendre des décisions éclairées.</a:t>
            </a:r>
          </a:p>
        </p:txBody>
      </p:sp>
    </p:spTree>
    <p:extLst>
      <p:ext uri="{BB962C8B-B14F-4D97-AF65-F5344CB8AC3E}">
        <p14:creationId xmlns:p14="http://schemas.microsoft.com/office/powerpoint/2010/main" val="1173750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19378-F665-9B3D-0854-32B483230F79}"/>
            </a:ext>
          </a:extLst>
        </p:cNvPr>
        <p:cNvGrpSpPr/>
        <p:nvPr/>
      </p:nvGrpSpPr>
      <p:grpSpPr>
        <a:xfrm>
          <a:off x="0" y="0"/>
          <a:ext cx="0" cy="0"/>
          <a:chOff x="0" y="0"/>
          <a:chExt cx="0" cy="0"/>
        </a:xfrm>
      </p:grpSpPr>
      <p:sp>
        <p:nvSpPr>
          <p:cNvPr id="5" name="Google Shape;2621;p30">
            <a:extLst>
              <a:ext uri="{FF2B5EF4-FFF2-40B4-BE49-F238E27FC236}">
                <a16:creationId xmlns:a16="http://schemas.microsoft.com/office/drawing/2014/main" id="{7D59AC67-7512-2324-8E06-77BBD7E4FC6D}"/>
              </a:ext>
            </a:extLst>
          </p:cNvPr>
          <p:cNvSpPr txBox="1">
            <a:spLocks noGrp="1"/>
          </p:cNvSpPr>
          <p:nvPr>
            <p:ph type="title"/>
          </p:nvPr>
        </p:nvSpPr>
        <p:spPr>
          <a:xfrm>
            <a:off x="2886049" y="225330"/>
            <a:ext cx="3092682" cy="572700"/>
          </a:xfrm>
          <a:prstGeom prst="rect">
            <a:avLst/>
          </a:prstGeom>
        </p:spPr>
        <p:txBody>
          <a:bodyPr spcFirstLastPara="1" wrap="square" lIns="91425" tIns="91425" rIns="91425" bIns="91425" anchor="t" anchorCtr="0">
            <a:noAutofit/>
          </a:bodyPr>
          <a:lstStyle/>
          <a:p>
            <a:r>
              <a:rPr lang="fr-MA" dirty="0"/>
              <a:t>CONCLUSION :</a:t>
            </a:r>
            <a:endParaRPr lang="en-US" dirty="0"/>
          </a:p>
        </p:txBody>
      </p:sp>
      <p:sp>
        <p:nvSpPr>
          <p:cNvPr id="6" name="TextBox 5">
            <a:extLst>
              <a:ext uri="{FF2B5EF4-FFF2-40B4-BE49-F238E27FC236}">
                <a16:creationId xmlns:a16="http://schemas.microsoft.com/office/drawing/2014/main" id="{991B15D8-6AF9-91FA-422D-2A9673BAE49D}"/>
              </a:ext>
            </a:extLst>
          </p:cNvPr>
          <p:cNvSpPr txBox="1"/>
          <p:nvPr/>
        </p:nvSpPr>
        <p:spPr>
          <a:xfrm>
            <a:off x="737119" y="892623"/>
            <a:ext cx="7541890" cy="3041667"/>
          </a:xfrm>
          <a:prstGeom prst="rect">
            <a:avLst/>
          </a:prstGeom>
          <a:noFill/>
        </p:spPr>
        <p:txBody>
          <a:bodyPr wrap="square" rtlCol="0">
            <a:spAutoFit/>
          </a:bodyPr>
          <a:lstStyle/>
          <a:p>
            <a:pPr>
              <a:lnSpc>
                <a:spcPct val="200000"/>
              </a:lnSpc>
            </a:pPr>
            <a:r>
              <a:rPr lang="fr-FR" dirty="0"/>
              <a:t>Cette analyse des ventes a permis d’explorer et de prédire efficacement les performances commerciales des pantalons, robes et pulls. En appliquant des techniques comme l’échantillonnage aléatoire, la détection des valeurs aberrantes, l’ACP et la modélisation prédictive (régression linéaire et Holt-Winters), nous avons mis en évidence les facteurs clés des ventes, notamment les indices de transactions et d’achats supplémentaires. Les modèles développés ont fourni des prédictions précises, offrant une base solide pour optimiser les stratégies commerciales et améliorer la rentabilité.</a:t>
            </a:r>
          </a:p>
        </p:txBody>
      </p:sp>
    </p:spTree>
    <p:extLst>
      <p:ext uri="{BB962C8B-B14F-4D97-AF65-F5344CB8AC3E}">
        <p14:creationId xmlns:p14="http://schemas.microsoft.com/office/powerpoint/2010/main" val="385523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175F0C9C-C1CA-B9CE-62DC-4C80B2643A7D}"/>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8D04700F-020B-5C2D-F964-78989BF2796C}"/>
              </a:ext>
            </a:extLst>
          </p:cNvPr>
          <p:cNvSpPr txBox="1">
            <a:spLocks noGrp="1"/>
          </p:cNvSpPr>
          <p:nvPr>
            <p:ph type="title"/>
          </p:nvPr>
        </p:nvSpPr>
        <p:spPr>
          <a:xfrm>
            <a:off x="570750" y="2179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dirty="0"/>
              <a:t>1- </a:t>
            </a:r>
            <a:r>
              <a:rPr lang="fr-MA" dirty="0" err="1"/>
              <a:t>Echantillonage</a:t>
            </a:r>
            <a:endParaRPr lang="en-US" dirty="0"/>
          </a:p>
        </p:txBody>
      </p:sp>
      <p:grpSp>
        <p:nvGrpSpPr>
          <p:cNvPr id="2624" name="Google Shape;2624;p30">
            <a:extLst>
              <a:ext uri="{FF2B5EF4-FFF2-40B4-BE49-F238E27FC236}">
                <a16:creationId xmlns:a16="http://schemas.microsoft.com/office/drawing/2014/main" id="{6F386CF7-074F-5CAA-E2D4-011F84C9F56F}"/>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1E8AF978-FCB9-5C36-AB92-4044D293495F}"/>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A711EE37-708C-F51C-1571-B760AC9E3251}"/>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EDB16981-C2D7-224E-F8F9-83BDB23DC9C8}"/>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16A7779D-F95D-082B-0BF0-FF8183F1712E}"/>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D7905949-183C-952E-BDE7-1FC98893C0DD}"/>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9A8A1BD2-F724-7007-CE0D-3B5181E59A7D}"/>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2E3E142D-F51A-CFF3-A751-707AF0D91C43}"/>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ED9AFCDA-7A9E-6875-A853-D22577157003}"/>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DC38D0A3-70A9-1870-EFC5-093E7EAAFF44}"/>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5FF398DC-ADE4-0307-C803-DFF16E916AF3}"/>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ACE16F9F-781B-DB4B-10D5-02F0EF5DAB9F}"/>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1D9D2B59-6A05-ABB6-0284-7281719E9C19}"/>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65A8E948-889B-0B48-EA14-52DD440F6A0F}"/>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20FF1BE4-9910-D58F-07E3-6B59D0D74B4F}"/>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A6AAE214-7402-6984-C916-F7089FD124D7}"/>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66BDC8B3-9C22-8B0C-4A11-35CB966ED390}"/>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BDC362D9-A4E3-CD0A-770E-B1C8E21CF2B3}"/>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9C034D5C-80B6-0BA9-F44B-7466466BB84B}"/>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1A028A2E-C0D2-F8CF-049F-1B84A3E4B1A2}"/>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7F829483-9F43-1EA3-6CB6-5C1784720C36}"/>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DB30509F-BF29-4CA8-F2CD-CDEBC854AA56}"/>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1D2956BA-980D-CB5A-76AD-69760492D909}"/>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6B8A6D49-2C48-D700-4A41-3010FB9DC247}"/>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EF6696FB-A1B5-D782-920A-7A747FDBF2A4}"/>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4C6D26F6-45AE-5F5D-9514-D66DDD8D8242}"/>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28994F16-BC6D-9CF5-2F6E-3F42B9B90D6C}"/>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014048FB-5339-CE29-B621-9F787BC098F2}"/>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8EA0317F-C5E9-C957-805C-5A36A461C5B8}"/>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EFE92435-48DD-EE6F-F6D0-81330C7458A3}"/>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D97173EC-56D7-CCF4-7A61-932238C06E49}"/>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EECFED04-27D7-DF73-0291-34ECE79F9E2B}"/>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EC1D0B2C-A076-CDB5-7F2F-093B1A405DFB}"/>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7F83DF2B-8B53-56AC-6A80-1D83894525F9}"/>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730F135B-8325-DF89-5FE9-0B1EDBDD810D}"/>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ED78E9E0-3E83-8801-631F-D9677175E8E6}"/>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D1443857-350B-0290-883F-B3BE28E7E249}"/>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8FD80D39-6474-587A-B9F9-981E186CCB65}"/>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BED3ED43-EC4D-83E1-3F7E-6C3BFE5DABF1}"/>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0DF630F7-EF99-C012-B21F-6B43A5497BCC}"/>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93761FA1-3E86-8FB0-3203-B51BFA98BFAF}"/>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C1510E8B-E3F8-CB08-FB29-BEFC3F89ED27}"/>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C21FC99A-CDD6-2A1A-0E26-BD5735447523}"/>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241DD652-DF55-122C-DC00-891FE1E28193}"/>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C2BA557F-36D0-9329-033F-1611017199E9}"/>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2C0B0447-48E3-C40A-A92D-7CE202AAE66A}"/>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27C331EB-BB0B-97FE-E548-95B25ECA22BA}"/>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8DFA135A-5523-15D6-1BAF-D72125064C53}"/>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015FE8C3-EC5B-105C-9A03-70239A17E67E}"/>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AC404119-221E-7BF0-47CB-1F954B3780B4}"/>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872D23B1-6C24-3081-A77E-F25ECA60901A}"/>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474868F6-35D6-25ED-03BC-DEC683CB95D6}"/>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942F2DA8-582B-0581-9AFC-BA193B7660EE}"/>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05F4B09E-C479-E7D2-8490-87AFC1F7E03C}"/>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A2F37205-A840-F234-DE91-80B1BA812C80}"/>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FC88BAB0-D90A-B1C7-E649-AA0EC7FB739B}"/>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D6106077-9966-2DE9-363D-C98B132B1182}"/>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95D8AE52-0943-8A45-97CD-1DCCD3B2EBEA}"/>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0F95E696-9F6C-ED2D-957B-1756D99DCD06}"/>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A90450C9-9033-EECB-82FC-BEC07A1CABA6}"/>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98541C2C-4DE6-73E9-2118-24F98D8B28C4}"/>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C455F3BE-DA31-E34B-FA05-F2E2577C3B42}"/>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FBC471BA-7ED5-E35D-F091-2587FC87AB62}"/>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6793D627-A4D1-9E38-B59B-06E423FFDBB0}"/>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 name="Picture 2">
            <a:extLst>
              <a:ext uri="{FF2B5EF4-FFF2-40B4-BE49-F238E27FC236}">
                <a16:creationId xmlns:a16="http://schemas.microsoft.com/office/drawing/2014/main" id="{7BAB4C2D-EA50-AF9B-4004-44B52D082D1D}"/>
              </a:ext>
            </a:extLst>
          </p:cNvPr>
          <p:cNvPicPr>
            <a:picLocks noChangeAspect="1"/>
          </p:cNvPicPr>
          <p:nvPr/>
        </p:nvPicPr>
        <p:blipFill>
          <a:blip r:embed="rId3"/>
          <a:stretch>
            <a:fillRect/>
          </a:stretch>
        </p:blipFill>
        <p:spPr>
          <a:xfrm>
            <a:off x="777893" y="971778"/>
            <a:ext cx="2629115" cy="3518436"/>
          </a:xfrm>
          <a:prstGeom prst="rect">
            <a:avLst/>
          </a:prstGeom>
        </p:spPr>
      </p:pic>
      <p:pic>
        <p:nvPicPr>
          <p:cNvPr id="5" name="Picture 4">
            <a:extLst>
              <a:ext uri="{FF2B5EF4-FFF2-40B4-BE49-F238E27FC236}">
                <a16:creationId xmlns:a16="http://schemas.microsoft.com/office/drawing/2014/main" id="{49D14AA6-973D-EBBE-62FB-9DA9EFD87FAC}"/>
              </a:ext>
            </a:extLst>
          </p:cNvPr>
          <p:cNvPicPr>
            <a:picLocks noChangeAspect="1"/>
          </p:cNvPicPr>
          <p:nvPr/>
        </p:nvPicPr>
        <p:blipFill>
          <a:blip r:embed="rId4"/>
          <a:stretch>
            <a:fillRect/>
          </a:stretch>
        </p:blipFill>
        <p:spPr>
          <a:xfrm>
            <a:off x="4899941" y="1512849"/>
            <a:ext cx="3116036" cy="2117802"/>
          </a:xfrm>
          <a:prstGeom prst="rect">
            <a:avLst/>
          </a:prstGeom>
        </p:spPr>
      </p:pic>
      <p:sp>
        <p:nvSpPr>
          <p:cNvPr id="9" name="TextBox 8">
            <a:extLst>
              <a:ext uri="{FF2B5EF4-FFF2-40B4-BE49-F238E27FC236}">
                <a16:creationId xmlns:a16="http://schemas.microsoft.com/office/drawing/2014/main" id="{D3935B50-7F53-A606-4AA3-F6A74C7A0F27}"/>
              </a:ext>
            </a:extLst>
          </p:cNvPr>
          <p:cNvSpPr txBox="1"/>
          <p:nvPr/>
        </p:nvSpPr>
        <p:spPr>
          <a:xfrm>
            <a:off x="3808357" y="2024293"/>
            <a:ext cx="652743" cy="523220"/>
          </a:xfrm>
          <a:prstGeom prst="rect">
            <a:avLst/>
          </a:prstGeom>
          <a:noFill/>
        </p:spPr>
        <p:txBody>
          <a:bodyPr wrap="none" rtlCol="0">
            <a:spAutoFit/>
          </a:bodyPr>
          <a:lstStyle/>
          <a:p>
            <a:r>
              <a:rPr lang="fr-MA" dirty="0"/>
              <a:t>Après</a:t>
            </a:r>
          </a:p>
          <a:p>
            <a:endParaRPr lang="en-US" dirty="0"/>
          </a:p>
        </p:txBody>
      </p:sp>
      <p:sp>
        <p:nvSpPr>
          <p:cNvPr id="10" name="TextBox 9">
            <a:extLst>
              <a:ext uri="{FF2B5EF4-FFF2-40B4-BE49-F238E27FC236}">
                <a16:creationId xmlns:a16="http://schemas.microsoft.com/office/drawing/2014/main" id="{8881AE2C-B51A-090D-FA62-51825E140B17}"/>
              </a:ext>
            </a:extLst>
          </p:cNvPr>
          <p:cNvSpPr txBox="1"/>
          <p:nvPr/>
        </p:nvSpPr>
        <p:spPr>
          <a:xfrm>
            <a:off x="3836107" y="2320925"/>
            <a:ext cx="597242" cy="584775"/>
          </a:xfrm>
          <a:prstGeom prst="rect">
            <a:avLst/>
          </a:prstGeom>
          <a:noFill/>
        </p:spPr>
        <p:txBody>
          <a:bodyPr wrap="square" rtlCol="0">
            <a:spAutoFit/>
          </a:bodyPr>
          <a:lstStyle/>
          <a:p>
            <a:r>
              <a:rPr lang="fr-MA" sz="3200" dirty="0">
                <a:sym typeface="Wingdings" panose="05000000000000000000" pitchFamily="2" charset="2"/>
              </a:rPr>
              <a:t></a:t>
            </a:r>
            <a:endParaRPr lang="en-US" sz="3200" dirty="0"/>
          </a:p>
        </p:txBody>
      </p:sp>
      <p:sp>
        <p:nvSpPr>
          <p:cNvPr id="11" name="TextBox 10">
            <a:extLst>
              <a:ext uri="{FF2B5EF4-FFF2-40B4-BE49-F238E27FC236}">
                <a16:creationId xmlns:a16="http://schemas.microsoft.com/office/drawing/2014/main" id="{D2C52CCE-E3CF-8A58-9CF2-88012776F2C4}"/>
              </a:ext>
            </a:extLst>
          </p:cNvPr>
          <p:cNvSpPr txBox="1"/>
          <p:nvPr/>
        </p:nvSpPr>
        <p:spPr>
          <a:xfrm>
            <a:off x="5898500" y="3843971"/>
            <a:ext cx="1061509" cy="307777"/>
          </a:xfrm>
          <a:prstGeom prst="rect">
            <a:avLst/>
          </a:prstGeom>
          <a:noFill/>
        </p:spPr>
        <p:txBody>
          <a:bodyPr wrap="none" rtlCol="0">
            <a:spAutoFit/>
          </a:bodyPr>
          <a:lstStyle/>
          <a:p>
            <a:r>
              <a:rPr lang="fr-MA" dirty="0"/>
              <a:t>Echantillon</a:t>
            </a:r>
            <a:endParaRPr lang="en-US" dirty="0"/>
          </a:p>
        </p:txBody>
      </p:sp>
      <p:sp>
        <p:nvSpPr>
          <p:cNvPr id="12" name="TextBox 11">
            <a:extLst>
              <a:ext uri="{FF2B5EF4-FFF2-40B4-BE49-F238E27FC236}">
                <a16:creationId xmlns:a16="http://schemas.microsoft.com/office/drawing/2014/main" id="{74B005DA-2578-CEA1-8D05-794D7277611E}"/>
              </a:ext>
            </a:extLst>
          </p:cNvPr>
          <p:cNvSpPr txBox="1"/>
          <p:nvPr/>
        </p:nvSpPr>
        <p:spPr>
          <a:xfrm>
            <a:off x="1666491" y="4522198"/>
            <a:ext cx="562975" cy="523220"/>
          </a:xfrm>
          <a:prstGeom prst="rect">
            <a:avLst/>
          </a:prstGeom>
          <a:noFill/>
        </p:spPr>
        <p:txBody>
          <a:bodyPr wrap="none" rtlCol="0">
            <a:spAutoFit/>
          </a:bodyPr>
          <a:lstStyle/>
          <a:p>
            <a:r>
              <a:rPr lang="fr-MA" dirty="0"/>
              <a:t>Data</a:t>
            </a:r>
          </a:p>
          <a:p>
            <a:endParaRPr lang="en-US" dirty="0"/>
          </a:p>
        </p:txBody>
      </p:sp>
    </p:spTree>
    <p:extLst>
      <p:ext uri="{BB962C8B-B14F-4D97-AF65-F5344CB8AC3E}">
        <p14:creationId xmlns:p14="http://schemas.microsoft.com/office/powerpoint/2010/main" val="155207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6685EF9E-8BCA-8B30-DB8A-AF972FB5B229}"/>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19E6B74B-A5BE-76D7-1618-ADDB9ED3EAC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dirty="0"/>
              <a:t>2-Suppression des doublons</a:t>
            </a:r>
            <a:endParaRPr lang="en-US" dirty="0"/>
          </a:p>
        </p:txBody>
      </p:sp>
      <p:grpSp>
        <p:nvGrpSpPr>
          <p:cNvPr id="2624" name="Google Shape;2624;p30">
            <a:extLst>
              <a:ext uri="{FF2B5EF4-FFF2-40B4-BE49-F238E27FC236}">
                <a16:creationId xmlns:a16="http://schemas.microsoft.com/office/drawing/2014/main" id="{F14EC2F4-FDF2-878A-905F-2002534128F9}"/>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BD149216-651C-74FB-5B9E-98D2A2E1B7A8}"/>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05FBA619-E030-2161-0EC7-F8BC995DAB4C}"/>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5E076333-4393-7667-0981-70078F970F31}"/>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47B9928A-9197-FC25-AFDC-77C5676ED131}"/>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6CD025EA-6864-8D44-5FED-E82FB0B8A05C}"/>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86D90C1D-3F07-AAB2-4F8D-AB74EC22074F}"/>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EFC9523B-0DBE-7BF4-553E-991792705989}"/>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F1A368D4-00E7-0C74-660D-45EBB4440727}"/>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DCB9CC1D-088B-B407-1A2D-32969EF6026B}"/>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6D9C7C16-26C1-4319-2844-8CC762600C1F}"/>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31EDD3F8-1061-B4B8-9C66-2E471E20EBEB}"/>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3793AB03-C22B-F81D-112A-56FDBA6ABDFB}"/>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087D16FB-E851-03E2-B06B-EC9253FD72AF}"/>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4A64F4E6-795E-6184-B5E3-E79E1887945F}"/>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07D87834-338C-4402-6FD2-027617DF1CA4}"/>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DE3CBDF0-67F3-7692-2C7B-8F85B49450D6}"/>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4D7A7346-9633-B40F-55C5-1E398B6D3735}"/>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942E1B7F-FBA7-7479-5D7A-0CD337CB1568}"/>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8664000D-891C-7870-15FA-8164D12F5112}"/>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50A227B0-8C1B-855A-84FC-79894CC32ED6}"/>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E9DA0C8D-C01C-6558-44E3-F7644FA506C9}"/>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E7F19D5A-9020-CC24-1116-9BD7EC49B9A0}"/>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71F55426-0B76-334F-D4D0-F034C9C09284}"/>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31CFB8F7-00A2-BDD2-72B1-258A7D6CFE52}"/>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F2A35EE7-F460-0A4F-6634-7660A7A37DA7}"/>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3057B245-DF58-EF13-5F4C-6E3A96E3FD8E}"/>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4FFF57FA-3397-4F6A-BB43-014F6B99DB81}"/>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9C93E394-B31B-E4E9-5492-99D4D6FFCD1C}"/>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E9E079C1-32ED-387E-C3E8-0AFCE138D7D5}"/>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8BF9C625-C1E6-9D24-04AE-30671FBAB1A8}"/>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81A8646F-F3C9-3579-C26F-589D66546550}"/>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5CE5C8C6-559E-ABE0-E6B2-7B1EA7052B9E}"/>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68191E4E-20BE-56CC-0B0A-ECCB215A250D}"/>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E6631A84-4022-3092-0988-2B0B2AEC9FD6}"/>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A343AA39-9136-10FD-B666-22E173815C2E}"/>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1124BD2B-2790-B920-7B66-72F86B8C3871}"/>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1B486266-C122-F802-1F09-7AD444759B9D}"/>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A1F71DC1-F199-A9CE-86A8-01643855A056}"/>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4D12745F-0661-FECE-B595-E2140415A00F}"/>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2DF5A7BF-64D2-965D-D30A-8B6C8C518B69}"/>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F7864669-42EF-06CA-8EC5-B4E36485DD6F}"/>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0C488B64-4DB3-5782-3FFB-7ECF561FCE66}"/>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8AB75B8B-48A5-89B5-E7BD-5894AF379DA0}"/>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E1FFCF62-9AF6-635A-697D-2C37A52735D7}"/>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35655042-8BD4-CA6A-511B-8E552733EA72}"/>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521DC743-EEB4-ACE1-77D2-F133F1FF74EF}"/>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8402EEAF-0339-5D0E-DDC9-D81CD4737585}"/>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4AA972FD-1200-8D18-E2F6-DF9727C6C136}"/>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8F6D30B6-CB9D-4A22-43C9-2DE7086696F5}"/>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529D1EF4-71D0-B67A-993D-340CB564346A}"/>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DE392524-3271-50E0-9341-B6D895663FEB}"/>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08C16E46-A253-8346-6A75-E69101758102}"/>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01740F3F-B87F-2B9A-DA81-C631BA1784EA}"/>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913D4EC4-70FF-4C1D-42F7-A073BD10F06A}"/>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C260FB9C-D4F3-6ABB-E39F-408693ADB214}"/>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A779E238-875A-251F-DD69-B58B74018C96}"/>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58AEF5F7-F8B0-0252-C952-20179BA7FAAE}"/>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29636A53-DF33-FD2D-6705-CBAEFC0B2AEA}"/>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2497E987-23C2-D4E5-0E0E-77CAB263B891}"/>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A1A1351D-A07D-5FC2-8A25-2470CC5BED1A}"/>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D282FA73-49FF-914D-C9D0-9197E8ECF62C}"/>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EE358B12-F474-B081-3D71-87FDB56CDC33}"/>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831792CF-7356-9978-E5A8-CDD7210F4208}"/>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 name="TextBox 6">
            <a:extLst>
              <a:ext uri="{FF2B5EF4-FFF2-40B4-BE49-F238E27FC236}">
                <a16:creationId xmlns:a16="http://schemas.microsoft.com/office/drawing/2014/main" id="{A16EE57B-6291-41CF-A5E6-60492423153E}"/>
              </a:ext>
            </a:extLst>
          </p:cNvPr>
          <p:cNvSpPr txBox="1"/>
          <p:nvPr/>
        </p:nvSpPr>
        <p:spPr>
          <a:xfrm>
            <a:off x="719241" y="1355058"/>
            <a:ext cx="7525468" cy="1991379"/>
          </a:xfrm>
          <a:prstGeom prst="rect">
            <a:avLst/>
          </a:prstGeom>
          <a:noFill/>
        </p:spPr>
        <p:txBody>
          <a:bodyPr wrap="square" rtlCol="0">
            <a:spAutoFit/>
          </a:bodyPr>
          <a:lstStyle/>
          <a:p>
            <a:pPr>
              <a:lnSpc>
                <a:spcPct val="150000"/>
              </a:lnSpc>
            </a:pPr>
            <a:r>
              <a:rPr lang="fr-FR" dirty="0"/>
              <a:t>La suppression des doublons est une étape essentielle pour garantir l'intégrité et la fiabilité des analyses. Dans cette partie, nous avons identifié et éliminé les entrées en double dans chaque catégorie (Pants, </a:t>
            </a:r>
            <a:r>
              <a:rPr lang="fr-FR" dirty="0" err="1"/>
              <a:t>Dress</a:t>
            </a:r>
            <a:r>
              <a:rPr lang="fr-FR" dirty="0"/>
              <a:t>, Sweater). Les doublons peuvent provenir d'erreurs de saisie ou de problèmes techniques lors de la collecte des données. Leur présence peut fausser les résultats des analyses statistiques et les prédictions, car ils amplifient artificiellement certains points de données.</a:t>
            </a:r>
          </a:p>
        </p:txBody>
      </p:sp>
    </p:spTree>
    <p:extLst>
      <p:ext uri="{BB962C8B-B14F-4D97-AF65-F5344CB8AC3E}">
        <p14:creationId xmlns:p14="http://schemas.microsoft.com/office/powerpoint/2010/main" val="174450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E98737E2-BD93-03EF-FE8E-0238832741F8}"/>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3683C090-87DE-8E4D-BF5D-2497F46FBC7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dirty="0"/>
              <a:t>3-Gestion des valeurs manquantes</a:t>
            </a:r>
            <a:endParaRPr lang="en-US" dirty="0"/>
          </a:p>
        </p:txBody>
      </p:sp>
      <p:grpSp>
        <p:nvGrpSpPr>
          <p:cNvPr id="2624" name="Google Shape;2624;p30">
            <a:extLst>
              <a:ext uri="{FF2B5EF4-FFF2-40B4-BE49-F238E27FC236}">
                <a16:creationId xmlns:a16="http://schemas.microsoft.com/office/drawing/2014/main" id="{69ED9401-AB61-AFEA-2692-3ABFE9B79D40}"/>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E0173FAC-6604-C07C-1EA9-A75BA853B6DF}"/>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3F1D6F50-81B3-81FE-0329-464CF4A40DD2}"/>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D48AFAF4-30A0-9264-4B05-A11447D40FC0}"/>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F6F38042-6C67-7893-B101-982F954C0A5A}"/>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13997FDA-4525-8825-A59E-CFE14C2C84E3}"/>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CB0AA3FE-21F7-FEA3-8032-99EC5AF1688C}"/>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653896FE-879B-FD8D-9474-F93F3AB57C5B}"/>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F30AC6EC-6029-1534-069A-2EA11C838B63}"/>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9026E722-358D-7D5A-D474-586C1F01C199}"/>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27C0F5B5-0521-C355-1386-38D98ED0A2FC}"/>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0AE50B7A-3C75-7433-D6D5-EFDE1A767B63}"/>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939AADAB-9FA6-68B4-D552-8B8D70338303}"/>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4186236E-C741-D301-D1D5-EF38E3099B2F}"/>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0C89E891-1226-C44D-824C-43191C17E0E9}"/>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51A069F0-BCAC-AA35-7F87-F502129936FD}"/>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65CB196A-5FBF-C3FA-1C50-8401A0853131}"/>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231425F3-E5F4-54E4-D8AF-C49E0968527D}"/>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5A1DB3AD-AC68-F9A4-392B-D44ED02C0FEC}"/>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C433CD9E-FF34-BDCC-EE71-F5ABEDDE7AE8}"/>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AD661455-3C7F-4501-93C7-C36A379C5A86}"/>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F9792B35-EC6F-D3F5-968A-DF94C81F72ED}"/>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5A215411-A713-4277-8DA3-B362346C973B}"/>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3BCEA8EE-8D26-B378-2A00-D63C6849D055}"/>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3F5D91CE-3E17-57F8-5255-05C58ED9CA8E}"/>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A4F70422-B68D-7E86-8F60-8D33E1277854}"/>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F0FB1154-016C-8732-28F4-A02F4F046931}"/>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FBE235AD-FC76-8D3F-E5EA-4B58AC5C9BD0}"/>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7C7F3770-62A1-B2AE-90E3-544402215511}"/>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347B4517-6D4A-8B14-D533-31A2696E8D1B}"/>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D084E0BA-0B70-9623-7D62-FD0071C98A3C}"/>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7EA9AA40-4C35-C7B3-ADA2-E48358EABDD8}"/>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8848EC13-FD60-F9D8-B0DD-89600FDBD939}"/>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70F2FBB3-0F91-99BC-2FCE-F3AF87DBE854}"/>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3FE75E12-6AD3-0CA5-EA66-2C0FCEB1E1AB}"/>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EF9A0F81-1930-2FF6-B623-112A848D3960}"/>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365A10BA-F800-4866-8E37-47FADA1B1CBA}"/>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AF66FB87-4FA6-FB11-1516-C16A4CAC2EF7}"/>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B94A1BFD-7DCF-148F-4707-FC76CBC2B6A2}"/>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02B5C6A1-2413-C384-9EBC-5088B708B81D}"/>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4621201B-7BF7-2709-A4D2-CB6868FD33DA}"/>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FD4501CE-5DCF-E7D7-DD1F-269681E05F89}"/>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3EF4650D-6A5C-B623-13EC-55F3C09952FC}"/>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A2C6B6B2-FFEC-A9E4-2789-DD737C06878F}"/>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C7599A1B-EF7D-CD65-3CE0-1363E8F75A88}"/>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E29CBA6B-0A8E-BAA2-BEE1-E2660B974063}"/>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0B00663F-68B6-8B82-C500-0EB58748E71A}"/>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D959CC76-7D20-EA13-A714-D9B89853CCEC}"/>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2FDE1308-594C-8754-553B-016AAE1B017B}"/>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DC491DDA-3D40-5710-0C11-65E858EB492B}"/>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7A2ED660-5B4D-E59D-90D6-39016B923808}"/>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8788C1A6-92EF-3DDB-9BD8-3F7607965F12}"/>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E25EE851-4F99-151E-8D22-E40CB244B84D}"/>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9B396B87-949F-523A-D7B0-45B4A95A2BAD}"/>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3EFD9002-FDDA-801D-9E13-FA44BB1A6F60}"/>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F0798E48-4DC6-4DD7-D546-1A4899AC5544}"/>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0B4C0EA4-6DA4-D35B-BDEF-AA6441238D60}"/>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8A98E23E-0C4F-5194-F557-9062E1B42364}"/>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8642E6F4-5BDB-0D4D-3FB3-3718F98C4826}"/>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2F3245BC-E074-BB32-B39D-F83FCAD3B42F}"/>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B53A0700-2CEC-58DD-84A8-D1CECC2AA5D1}"/>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9E22966C-3286-FCD6-F864-921847BCFB71}"/>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0F83A47F-D5D1-04A9-204D-87C0B76FC012}"/>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0FF57D12-5855-BD86-4298-EC89C5E5A065}"/>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 name="TextBox 6">
            <a:extLst>
              <a:ext uri="{FF2B5EF4-FFF2-40B4-BE49-F238E27FC236}">
                <a16:creationId xmlns:a16="http://schemas.microsoft.com/office/drawing/2014/main" id="{73DE8F5F-D786-9EE9-9665-596114C77E70}"/>
              </a:ext>
            </a:extLst>
          </p:cNvPr>
          <p:cNvSpPr txBox="1"/>
          <p:nvPr/>
        </p:nvSpPr>
        <p:spPr>
          <a:xfrm>
            <a:off x="719241" y="1355058"/>
            <a:ext cx="7525468" cy="2314544"/>
          </a:xfrm>
          <a:prstGeom prst="rect">
            <a:avLst/>
          </a:prstGeom>
          <a:noFill/>
        </p:spPr>
        <p:txBody>
          <a:bodyPr wrap="square" rtlCol="0">
            <a:spAutoFit/>
          </a:bodyPr>
          <a:lstStyle/>
          <a:p>
            <a:pPr>
              <a:lnSpc>
                <a:spcPct val="150000"/>
              </a:lnSpc>
            </a:pPr>
            <a:r>
              <a:rPr lang="fr-FR" dirty="0"/>
              <a:t>Dans les données avec lesquelles nous travaillons, il n'y a pas de valeurs manquantes. Toutefois, si des valeurs manquantes avaient été présentes, nous aurions utilisé la méthode </a:t>
            </a:r>
            <a:r>
              <a:rPr lang="fr-FR" dirty="0">
                <a:highlight>
                  <a:srgbClr val="FFFF00"/>
                </a:highlight>
              </a:rPr>
              <a:t>d'imputation par la moyenne </a:t>
            </a:r>
            <a:r>
              <a:rPr lang="fr-FR" dirty="0"/>
              <a:t>pour les colonnes numériques. Cela consiste à remplacer les valeurs manquantes par la moyenne des valeurs existantes dans la même colonne. Cette approche permet de maintenir l'intégrité des données tout en évitant d'introduire des biais importants. En l'absence de valeurs manquantes dans notre cas, cette étape n'a pas été nécessaire.</a:t>
            </a:r>
          </a:p>
        </p:txBody>
      </p:sp>
    </p:spTree>
    <p:extLst>
      <p:ext uri="{BB962C8B-B14F-4D97-AF65-F5344CB8AC3E}">
        <p14:creationId xmlns:p14="http://schemas.microsoft.com/office/powerpoint/2010/main" val="422906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7E63EB5A-6CB2-22D2-4D0D-EA582E33D84B}"/>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1BD7A0D3-2E27-9DFB-9D36-59F92FACA9C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4-Détection des valeurs aberrantes</a:t>
            </a: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FBC6491F-61D4-F63F-7CBF-AC37A0D5FDA2}"/>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7048891F-B6B7-3FC8-A19F-72D3D2DA7928}"/>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D106A1AC-37EC-CBB5-9941-3CB75DFAA63D}"/>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DAE4B739-0D1B-A1F9-896E-8FD09A0F37CE}"/>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92DB94F2-2BF5-10DA-B912-7609737137D6}"/>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02821D83-0065-3C91-D901-F6D02DA74720}"/>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A37CFC65-F9E4-0AF8-B6B2-FCF85312F9C3}"/>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851A5F8E-E892-08C2-8253-75604D5A0F6D}"/>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29C87D0C-7CCB-F232-C0FD-7FB18781216A}"/>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9C249DA2-0183-584C-DF23-077FAA24131C}"/>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D4183B02-6B70-08BC-4126-68F59FB13354}"/>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7D6D273C-3893-9786-257D-0A71AF97FE79}"/>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DCF576D0-2989-FC3A-EF7B-E7C0CB39D324}"/>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915F0A0F-9112-D541-DB69-B6B038F55B9E}"/>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F0DA6653-5833-7315-461D-6FA1E94D7700}"/>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05F0378F-BCE0-698D-6BED-889DB49BF6A9}"/>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6071255A-2953-CAB9-E712-6C8AE6546BCE}"/>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F6CFF18D-EEFA-9D7A-DA9A-6E43F2E9A088}"/>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55F561C4-CA71-1FE8-6EF9-6AD3EB86FCA8}"/>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8C71172A-E5D7-7CC9-10C1-641C87D4BD92}"/>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E9975DC2-3292-3004-550B-48DEEFA10E8B}"/>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FA36BAFB-5F9F-40FB-BDD5-234DE472FC0A}"/>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9F30F1E3-AE9F-E173-1FE6-B51A7AE4E23D}"/>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C17DC841-2668-788D-4BBD-7D4ADD452599}"/>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D3A785F1-3E9B-710F-613F-D21B14D7DD27}"/>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2688BE08-0BC2-20E6-0784-C87386F8D7C4}"/>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AE732AEE-4231-68D2-0D62-EB7524A6D0F5}"/>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987260CA-E436-C5CE-168C-95E82029BD70}"/>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03530B13-1D95-06B2-8D4C-138F8A2B13DF}"/>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D60DFF11-B847-8C0C-6A51-EE0F88DBC1D7}"/>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EDDB2FA5-EC6F-2C24-1A46-24E6CF39B91E}"/>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CA232CD0-13CD-6D88-22E0-653287988ABE}"/>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67E44C63-BFBA-A611-4FE3-D13B4DC9CC0A}"/>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19971417-2508-F325-6E20-99AAD247E60C}"/>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9515B365-E0F7-F663-8BAD-D67AD034302A}"/>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B4E16B29-4221-1AC2-0313-1B786E9C8694}"/>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76442E45-D7E4-9332-EAC0-8BE045845E1E}"/>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8E78DFD8-0620-93E6-191B-9C76E35D0180}"/>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D0C08BDF-3C8D-C8DC-8BF0-B632328A979B}"/>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5425A508-D123-3E9B-5DF7-C3DCCF57A182}"/>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C1CE5FF3-97DB-D359-EFD3-EBB548B3AA86}"/>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E5BA314F-DD94-10AB-D21A-9B40C9328AA3}"/>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070E4976-2C3D-6865-6598-1F571F7D0BB0}"/>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47697C24-AC96-B7C7-EDD2-F897C7791AB4}"/>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D96092FC-F827-B424-C6C5-E1D8BA2B063E}"/>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83ED0A59-BEE8-ED58-5BA4-8AEAF62FE625}"/>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F954DBD6-DA27-FA59-8E81-B89380FE212F}"/>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17819861-FB41-72B0-53AD-3E656A0E3C59}"/>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C81AE4F2-1011-6714-F332-5816600F3F15}"/>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1650F024-56A6-714C-CB12-A708BA97F141}"/>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57DFB4A2-AA38-FD9C-5366-29765F6E2B43}"/>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82A77EBC-0FC4-7FBF-DBF8-EC8B8607EB9B}"/>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7663C26F-895A-A8FE-EEF3-E780C7D7DD79}"/>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2C9695FC-F715-B029-0CF2-EA439133605D}"/>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AC789238-DC85-2832-15DB-4ABEB2488890}"/>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3BBFFF98-36F8-EBE4-7C98-3C594BDD78DE}"/>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A5879C59-2AAF-D511-AA59-1948D3CF659C}"/>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154CDA8D-7784-CBA8-D229-D6E6FDD5650B}"/>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7BD3E45F-DBEE-6079-2C48-1180D731239D}"/>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2609D956-CCFF-FB0B-1EB1-352F0E9113F3}"/>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EDB457DF-AE2E-5798-80DA-B24D2F2E9A59}"/>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4C23D2B8-A12C-06E6-941C-C8975A39C17C}"/>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302DC40F-555D-1D8F-E614-00DC348CFE96}"/>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C544E052-5645-48AB-6E43-4D3D354E40CE}"/>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 name="TextBox 6">
            <a:extLst>
              <a:ext uri="{FF2B5EF4-FFF2-40B4-BE49-F238E27FC236}">
                <a16:creationId xmlns:a16="http://schemas.microsoft.com/office/drawing/2014/main" id="{5C8B9E8A-D70E-0D94-6DA4-A161D30C01B6}"/>
              </a:ext>
            </a:extLst>
          </p:cNvPr>
          <p:cNvSpPr txBox="1"/>
          <p:nvPr/>
        </p:nvSpPr>
        <p:spPr>
          <a:xfrm>
            <a:off x="686722" y="1330436"/>
            <a:ext cx="7541890" cy="1991379"/>
          </a:xfrm>
          <a:prstGeom prst="rect">
            <a:avLst/>
          </a:prstGeom>
          <a:noFill/>
        </p:spPr>
        <p:txBody>
          <a:bodyPr wrap="square" rtlCol="0">
            <a:spAutoFit/>
          </a:bodyPr>
          <a:lstStyle/>
          <a:p>
            <a:pPr>
              <a:lnSpc>
                <a:spcPct val="150000"/>
              </a:lnSpc>
            </a:pPr>
            <a:r>
              <a:rPr lang="fr-FR" dirty="0"/>
              <a:t>Détection visuelle : Nous avons utilisé des boîtes à moustaches (</a:t>
            </a:r>
            <a:r>
              <a:rPr lang="fr-FR" dirty="0" err="1"/>
              <a:t>boxplots</a:t>
            </a:r>
            <a:r>
              <a:rPr lang="fr-FR" dirty="0"/>
              <a:t>) pour visualiser les valeurs aberrantes dans les trois catégories de produits (Pants, </a:t>
            </a:r>
            <a:r>
              <a:rPr lang="fr-FR" dirty="0" err="1"/>
              <a:t>Dress</a:t>
            </a:r>
            <a:r>
              <a:rPr lang="fr-FR" dirty="0"/>
              <a:t>, Sweater). Ces graphiques permettent d'identifier facilement les points de données qui se trouvent en dehors des "moustaches" de la boîte, souvent considérés comme des valeurs extrêmes. Cette méthode nous a donné un aperçu rapide des valeurs aberrantes potentielles dans nos jeux de données.</a:t>
            </a:r>
          </a:p>
        </p:txBody>
      </p:sp>
    </p:spTree>
    <p:extLst>
      <p:ext uri="{BB962C8B-B14F-4D97-AF65-F5344CB8AC3E}">
        <p14:creationId xmlns:p14="http://schemas.microsoft.com/office/powerpoint/2010/main" val="397074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E9F104D0-73C5-5C35-7B01-0DC3324463C9}"/>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5C258E7B-D129-7C1C-D4B8-C01E1D369CC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dirty="0"/>
              <a:t>4-Detection des valeurs aberrantes</a:t>
            </a:r>
            <a:endParaRPr lang="en-US" dirty="0"/>
          </a:p>
        </p:txBody>
      </p:sp>
      <p:grpSp>
        <p:nvGrpSpPr>
          <p:cNvPr id="2624" name="Google Shape;2624;p30">
            <a:extLst>
              <a:ext uri="{FF2B5EF4-FFF2-40B4-BE49-F238E27FC236}">
                <a16:creationId xmlns:a16="http://schemas.microsoft.com/office/drawing/2014/main" id="{F984E468-08D4-323F-F187-7A6AA91467EF}"/>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7109DD12-4D25-B998-DE74-ED071D9301AA}"/>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C56FE8A5-01AD-9BD0-CB6D-21C7CA10B247}"/>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F8E9DC89-A986-E702-3411-A8B57A9C18BC}"/>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D5D77DA0-8BA2-55DB-4BFC-783AF7703187}"/>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49880373-FE05-8562-9E1B-B870E489DF21}"/>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A70A0BC1-556F-916F-7BA4-832F05EB6E7D}"/>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8A4561CE-CE12-A002-16A8-640F3BCAA4F4}"/>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97F927F5-9B7B-16F2-ABEF-65A39DA2C24E}"/>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79C7D90C-6401-0050-7519-93445075C216}"/>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85245D8E-67F5-ADAD-3AA6-2AA6FEF6B0D8}"/>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4F86A4B4-7265-A7C0-5771-0D7FE2AE8888}"/>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AB4488C9-AF15-B8AD-97C4-C70BD8354DF0}"/>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A2064C8E-195C-4665-0116-2D5E79787247}"/>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AC0AF5AB-3F16-B0F2-04C0-8E44F05D727F}"/>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6A17F769-8057-7D48-E172-B1696775185B}"/>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FAF77F96-9AE1-80BB-A726-430DEFDBC755}"/>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26BC9CA5-0251-D88E-C7E1-1748AD434AC8}"/>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A10425F4-9B01-C24D-2EEB-05AE26F9D573}"/>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CECD384E-0065-A54B-94BD-8D1F53F43EE9}"/>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ED16C5FA-2A2A-560D-1342-C0D20BB8BA89}"/>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C0FE5976-C483-86D4-13D1-CEAAF8E3B19E}"/>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7FB38CA9-7B09-4A73-FB15-A86252236B26}"/>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F9B2348C-7E46-8513-4B69-ED7B7680A052}"/>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58074EAE-3C55-BA6D-8AE4-64D85D518F49}"/>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8E78B0FB-5534-5822-650E-5A96DC8DFD71}"/>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CB4AE859-43D9-67A7-C532-8C3F3E38E083}"/>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B7501CF0-E425-D681-8AA5-98AF88181556}"/>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B832FA44-878A-B116-906E-CA97FF925B81}"/>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101946E1-5C74-D3F6-E999-2026BC95B9FB}"/>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74660C00-3A99-4C75-9138-EB4C277BE5A3}"/>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F1F122E6-F025-6E8B-B33A-147D39066216}"/>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AD04209A-A639-170E-3BA0-6F24DB778BA2}"/>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11E11456-18B5-972C-0E8D-F615F5756C68}"/>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6CFA8418-F86C-8ACF-2C36-12C081A96F54}"/>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BAAAE655-4411-48A0-D2ED-5B9C1F2BFE01}"/>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038D6753-B7AF-BBB4-2F30-CD851A1FE937}"/>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D401FA4F-6A13-846A-CB64-8071AC1FD2BB}"/>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9E2532DA-4BCA-235E-A195-46C93DCA6155}"/>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91CB243D-2E79-5762-FB28-B1D7D7D7DE9E}"/>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FC301E80-93A8-B89B-9CDD-60367D6D73C8}"/>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6000D0DA-FA80-11EF-44A3-50E5DF54E6B6}"/>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A72BE4D0-BD9D-2FAE-F19D-055EB13BDDD3}"/>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46665AD3-3A35-6398-BEFC-9A9C3BF8F911}"/>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3BAF8315-7A0A-3CAC-24E1-61A4AF071AD0}"/>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41AEB08C-3CAC-A82D-5EC2-F48E6F07A494}"/>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3F04CF21-E6DF-9430-1742-D887EA6ED332}"/>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069DFB6F-6957-342E-BB1A-6A94CA619A5E}"/>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6980C414-30FE-BC93-2B94-B0DD0D253E1E}"/>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7F4C9145-5609-9F35-CF4D-8F1DF414F7FF}"/>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43D67DC8-3919-BAE1-7711-3B6382754660}"/>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0E5A6593-3F0C-243C-A435-B8C491590F34}"/>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6E46FE1C-BEA5-5352-0033-3DB97DEBD35F}"/>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32AE7F67-CD13-6958-A941-BEBD60CEB01E}"/>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4B9C9AFB-5304-B8B2-C8B9-A9EBEC68E988}"/>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8937F0D0-8CC0-7D27-8281-A66F0104176D}"/>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A8187E5F-DEC6-0AFB-31A4-E1D547C165CC}"/>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38FAEEE4-D2A3-74EB-3A81-85E3EDD38D35}"/>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DAB842B6-7B5B-49E2-60DB-FD0A64783F86}"/>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9F127672-D756-730F-5DE3-707B94F7117C}"/>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EAD5E72C-0E18-BC6A-6CF7-5FE63E39E6BB}"/>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99CECB28-532E-6AE7-C71B-A4853A92E75A}"/>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6506D25F-3328-F861-7CF3-EC7D3CED828A}"/>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0EB3FAEB-2F17-1CE5-F2F1-42ACBC4033B3}"/>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 name="Picture 2" descr="A graph with blue and white lines&#10;&#10;Description automatically generated">
            <a:extLst>
              <a:ext uri="{FF2B5EF4-FFF2-40B4-BE49-F238E27FC236}">
                <a16:creationId xmlns:a16="http://schemas.microsoft.com/office/drawing/2014/main" id="{32016FC9-4270-DEBB-10B4-84D47EC20B91}"/>
              </a:ext>
            </a:extLst>
          </p:cNvPr>
          <p:cNvPicPr>
            <a:picLocks noChangeAspect="1"/>
          </p:cNvPicPr>
          <p:nvPr/>
        </p:nvPicPr>
        <p:blipFill>
          <a:blip r:embed="rId3"/>
          <a:stretch>
            <a:fillRect/>
          </a:stretch>
        </p:blipFill>
        <p:spPr>
          <a:xfrm>
            <a:off x="365439" y="1197614"/>
            <a:ext cx="4479501" cy="3359626"/>
          </a:xfrm>
          <a:prstGeom prst="rect">
            <a:avLst/>
          </a:prstGeom>
        </p:spPr>
      </p:pic>
      <p:sp>
        <p:nvSpPr>
          <p:cNvPr id="4" name="TextBox 3">
            <a:extLst>
              <a:ext uri="{FF2B5EF4-FFF2-40B4-BE49-F238E27FC236}">
                <a16:creationId xmlns:a16="http://schemas.microsoft.com/office/drawing/2014/main" id="{5D3CB8B5-2EEF-7770-561C-2465F46AAC8F}"/>
              </a:ext>
            </a:extLst>
          </p:cNvPr>
          <p:cNvSpPr txBox="1"/>
          <p:nvPr/>
        </p:nvSpPr>
        <p:spPr>
          <a:xfrm>
            <a:off x="5044966" y="1639978"/>
            <a:ext cx="3563007" cy="1815882"/>
          </a:xfrm>
          <a:prstGeom prst="rect">
            <a:avLst/>
          </a:prstGeom>
          <a:noFill/>
        </p:spPr>
        <p:txBody>
          <a:bodyPr wrap="square" rtlCol="0">
            <a:spAutoFit/>
          </a:bodyPr>
          <a:lstStyle/>
          <a:p>
            <a:r>
              <a:rPr lang="fr-FR" dirty="0"/>
              <a:t>nous avons constaté qu'il n'y avait qu'une seule valeur aberrante dans la colonne  </a:t>
            </a:r>
            <a:r>
              <a:rPr lang="fr-FR" b="1" dirty="0"/>
              <a:t>S (sales)</a:t>
            </a:r>
            <a:r>
              <a:rPr lang="fr-FR" dirty="0"/>
              <a:t> de Pants. Bien que ce soit un cas isolé, cette valeur aberrante n'a pas eu d'impact significatif sur l'intégrité du jeu de données. Si cela avait été nécessaire, nous aurions supprimai cette valeur aberrante.</a:t>
            </a:r>
            <a:endParaRPr lang="en-US" dirty="0"/>
          </a:p>
        </p:txBody>
      </p:sp>
    </p:spTree>
    <p:extLst>
      <p:ext uri="{BB962C8B-B14F-4D97-AF65-F5344CB8AC3E}">
        <p14:creationId xmlns:p14="http://schemas.microsoft.com/office/powerpoint/2010/main" val="343863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4CC0FA40-D120-D9B1-0BA3-AD678506CDF4}"/>
            </a:ext>
          </a:extLst>
        </p:cNvPr>
        <p:cNvGrpSpPr/>
        <p:nvPr/>
      </p:nvGrpSpPr>
      <p:grpSpPr>
        <a:xfrm>
          <a:off x="0" y="0"/>
          <a:ext cx="0" cy="0"/>
          <a:chOff x="0" y="0"/>
          <a:chExt cx="0" cy="0"/>
        </a:xfrm>
      </p:grpSpPr>
      <p:sp>
        <p:nvSpPr>
          <p:cNvPr id="2621" name="Google Shape;2621;p30">
            <a:extLst>
              <a:ext uri="{FF2B5EF4-FFF2-40B4-BE49-F238E27FC236}">
                <a16:creationId xmlns:a16="http://schemas.microsoft.com/office/drawing/2014/main" id="{9302AEA1-71B6-6F17-6818-B51CC2DFB5A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MA" dirty="0"/>
              <a:t>4-Détection des valeurs aberrantes</a:t>
            </a:r>
            <a:br>
              <a:rPr lang="fr-MA" dirty="0"/>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grpSp>
        <p:nvGrpSpPr>
          <p:cNvPr id="2624" name="Google Shape;2624;p30">
            <a:extLst>
              <a:ext uri="{FF2B5EF4-FFF2-40B4-BE49-F238E27FC236}">
                <a16:creationId xmlns:a16="http://schemas.microsoft.com/office/drawing/2014/main" id="{0FC29480-2496-BD6B-73DB-B02CD4AE93FD}"/>
              </a:ext>
            </a:extLst>
          </p:cNvPr>
          <p:cNvGrpSpPr/>
          <p:nvPr/>
        </p:nvGrpSpPr>
        <p:grpSpPr>
          <a:xfrm>
            <a:off x="122000" y="4917447"/>
            <a:ext cx="4420450" cy="226056"/>
            <a:chOff x="122000" y="4917447"/>
            <a:chExt cx="4420450" cy="226056"/>
          </a:xfrm>
        </p:grpSpPr>
        <p:sp>
          <p:nvSpPr>
            <p:cNvPr id="2625" name="Google Shape;2625;p30">
              <a:extLst>
                <a:ext uri="{FF2B5EF4-FFF2-40B4-BE49-F238E27FC236}">
                  <a16:creationId xmlns:a16="http://schemas.microsoft.com/office/drawing/2014/main" id="{E0976FF1-DEC1-67AD-349F-823E6C97B1E8}"/>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a:extLst>
                <a:ext uri="{FF2B5EF4-FFF2-40B4-BE49-F238E27FC236}">
                  <a16:creationId xmlns:a16="http://schemas.microsoft.com/office/drawing/2014/main" id="{22EC36D2-DF0E-EFE9-685F-45FEEDD2DF35}"/>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a:extLst>
                <a:ext uri="{FF2B5EF4-FFF2-40B4-BE49-F238E27FC236}">
                  <a16:creationId xmlns:a16="http://schemas.microsoft.com/office/drawing/2014/main" id="{A53E2D8A-579B-B525-0652-F7B385CE94C1}"/>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a:extLst>
                <a:ext uri="{FF2B5EF4-FFF2-40B4-BE49-F238E27FC236}">
                  <a16:creationId xmlns:a16="http://schemas.microsoft.com/office/drawing/2014/main" id="{678A4DA0-FB75-30C9-A68A-1488E4808738}"/>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a:extLst>
                <a:ext uri="{FF2B5EF4-FFF2-40B4-BE49-F238E27FC236}">
                  <a16:creationId xmlns:a16="http://schemas.microsoft.com/office/drawing/2014/main" id="{77C99DC6-3890-4A8C-35E3-392DAFEDCD9D}"/>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a:extLst>
                <a:ext uri="{FF2B5EF4-FFF2-40B4-BE49-F238E27FC236}">
                  <a16:creationId xmlns:a16="http://schemas.microsoft.com/office/drawing/2014/main" id="{8BA59B67-AC22-0B5B-4644-74A237B75EA8}"/>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a:extLst>
                <a:ext uri="{FF2B5EF4-FFF2-40B4-BE49-F238E27FC236}">
                  <a16:creationId xmlns:a16="http://schemas.microsoft.com/office/drawing/2014/main" id="{E5D7A35F-D01C-1B7A-8707-0CA465605E4F}"/>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a:extLst>
                <a:ext uri="{FF2B5EF4-FFF2-40B4-BE49-F238E27FC236}">
                  <a16:creationId xmlns:a16="http://schemas.microsoft.com/office/drawing/2014/main" id="{2032B929-02F8-E1F4-03DF-7637AA97D905}"/>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a:extLst>
                <a:ext uri="{FF2B5EF4-FFF2-40B4-BE49-F238E27FC236}">
                  <a16:creationId xmlns:a16="http://schemas.microsoft.com/office/drawing/2014/main" id="{43BC0806-F792-37BB-6447-FB7CCC113B16}"/>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a:extLst>
                <a:ext uri="{FF2B5EF4-FFF2-40B4-BE49-F238E27FC236}">
                  <a16:creationId xmlns:a16="http://schemas.microsoft.com/office/drawing/2014/main" id="{F09926D6-F39F-B17E-EADE-E40B183FED7F}"/>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a:extLst>
                <a:ext uri="{FF2B5EF4-FFF2-40B4-BE49-F238E27FC236}">
                  <a16:creationId xmlns:a16="http://schemas.microsoft.com/office/drawing/2014/main" id="{6F7904DD-0A8B-19EF-0031-65BFCB31FEE2}"/>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a:extLst>
                <a:ext uri="{FF2B5EF4-FFF2-40B4-BE49-F238E27FC236}">
                  <a16:creationId xmlns:a16="http://schemas.microsoft.com/office/drawing/2014/main" id="{3B43B26D-B905-E08B-1600-66DA84CEB868}"/>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a:extLst>
                <a:ext uri="{FF2B5EF4-FFF2-40B4-BE49-F238E27FC236}">
                  <a16:creationId xmlns:a16="http://schemas.microsoft.com/office/drawing/2014/main" id="{14C5E1C1-D4CC-AD11-998C-15B391F37DFC}"/>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a:extLst>
                <a:ext uri="{FF2B5EF4-FFF2-40B4-BE49-F238E27FC236}">
                  <a16:creationId xmlns:a16="http://schemas.microsoft.com/office/drawing/2014/main" id="{87910333-7BDA-6513-3B18-E7425648BF27}"/>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a:extLst>
                <a:ext uri="{FF2B5EF4-FFF2-40B4-BE49-F238E27FC236}">
                  <a16:creationId xmlns:a16="http://schemas.microsoft.com/office/drawing/2014/main" id="{4E80E1EC-CE73-82D9-0C40-F9FF59AD47B3}"/>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a:extLst>
              <a:ext uri="{FF2B5EF4-FFF2-40B4-BE49-F238E27FC236}">
                <a16:creationId xmlns:a16="http://schemas.microsoft.com/office/drawing/2014/main" id="{073867A0-C336-81F3-4EA3-A0B27CFED0FE}"/>
              </a:ext>
            </a:extLst>
          </p:cNvPr>
          <p:cNvGrpSpPr/>
          <p:nvPr/>
        </p:nvGrpSpPr>
        <p:grpSpPr>
          <a:xfrm>
            <a:off x="4601500" y="4884626"/>
            <a:ext cx="4420450" cy="258877"/>
            <a:chOff x="4601500" y="4884626"/>
            <a:chExt cx="4420450" cy="258877"/>
          </a:xfrm>
        </p:grpSpPr>
        <p:sp>
          <p:nvSpPr>
            <p:cNvPr id="2641" name="Google Shape;2641;p30">
              <a:extLst>
                <a:ext uri="{FF2B5EF4-FFF2-40B4-BE49-F238E27FC236}">
                  <a16:creationId xmlns:a16="http://schemas.microsoft.com/office/drawing/2014/main" id="{31E1A674-18C2-C25D-1156-C4F38FBEBD55}"/>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a:extLst>
                <a:ext uri="{FF2B5EF4-FFF2-40B4-BE49-F238E27FC236}">
                  <a16:creationId xmlns:a16="http://schemas.microsoft.com/office/drawing/2014/main" id="{25889C01-B492-534B-BC93-1EDE6C8E74BA}"/>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a:extLst>
                <a:ext uri="{FF2B5EF4-FFF2-40B4-BE49-F238E27FC236}">
                  <a16:creationId xmlns:a16="http://schemas.microsoft.com/office/drawing/2014/main" id="{0981CF98-59F2-9023-9DBE-F6062CBB950F}"/>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a:extLst>
                <a:ext uri="{FF2B5EF4-FFF2-40B4-BE49-F238E27FC236}">
                  <a16:creationId xmlns:a16="http://schemas.microsoft.com/office/drawing/2014/main" id="{9123AB86-94D5-3490-A611-85290ABD39D9}"/>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a:extLst>
                <a:ext uri="{FF2B5EF4-FFF2-40B4-BE49-F238E27FC236}">
                  <a16:creationId xmlns:a16="http://schemas.microsoft.com/office/drawing/2014/main" id="{494D6609-8002-A86D-30A8-1717A0022060}"/>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a:extLst>
                <a:ext uri="{FF2B5EF4-FFF2-40B4-BE49-F238E27FC236}">
                  <a16:creationId xmlns:a16="http://schemas.microsoft.com/office/drawing/2014/main" id="{6E0CC6CA-A5A9-4E19-E002-EADE36B436DD}"/>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a:extLst>
                <a:ext uri="{FF2B5EF4-FFF2-40B4-BE49-F238E27FC236}">
                  <a16:creationId xmlns:a16="http://schemas.microsoft.com/office/drawing/2014/main" id="{8B354991-256E-F567-19D1-669AB4E654DA}"/>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a:extLst>
                <a:ext uri="{FF2B5EF4-FFF2-40B4-BE49-F238E27FC236}">
                  <a16:creationId xmlns:a16="http://schemas.microsoft.com/office/drawing/2014/main" id="{9EC7323C-66C2-58CC-AEA9-06997F489370}"/>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a:extLst>
                <a:ext uri="{FF2B5EF4-FFF2-40B4-BE49-F238E27FC236}">
                  <a16:creationId xmlns:a16="http://schemas.microsoft.com/office/drawing/2014/main" id="{A8536CD8-CF90-6CC1-3A6A-90BDE401D955}"/>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a:extLst>
                <a:ext uri="{FF2B5EF4-FFF2-40B4-BE49-F238E27FC236}">
                  <a16:creationId xmlns:a16="http://schemas.microsoft.com/office/drawing/2014/main" id="{F346597E-CBF6-288E-0422-8BE4337B9620}"/>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a:extLst>
                <a:ext uri="{FF2B5EF4-FFF2-40B4-BE49-F238E27FC236}">
                  <a16:creationId xmlns:a16="http://schemas.microsoft.com/office/drawing/2014/main" id="{30CE3781-05DC-F487-6A8E-31D2EF728607}"/>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a:extLst>
                <a:ext uri="{FF2B5EF4-FFF2-40B4-BE49-F238E27FC236}">
                  <a16:creationId xmlns:a16="http://schemas.microsoft.com/office/drawing/2014/main" id="{37711104-1B7E-1647-C669-E59CE2C231B0}"/>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a:extLst>
                <a:ext uri="{FF2B5EF4-FFF2-40B4-BE49-F238E27FC236}">
                  <a16:creationId xmlns:a16="http://schemas.microsoft.com/office/drawing/2014/main" id="{CD84BC2C-29FB-AEF3-DC2A-8609D688C638}"/>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a:extLst>
                <a:ext uri="{FF2B5EF4-FFF2-40B4-BE49-F238E27FC236}">
                  <a16:creationId xmlns:a16="http://schemas.microsoft.com/office/drawing/2014/main" id="{D25F84D3-735F-2A10-1F60-6BE17A674EE4}"/>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a:extLst>
                <a:ext uri="{FF2B5EF4-FFF2-40B4-BE49-F238E27FC236}">
                  <a16:creationId xmlns:a16="http://schemas.microsoft.com/office/drawing/2014/main" id="{6E97449A-D460-4850-D5DB-73522E7C7A6C}"/>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a:extLst>
              <a:ext uri="{FF2B5EF4-FFF2-40B4-BE49-F238E27FC236}">
                <a16:creationId xmlns:a16="http://schemas.microsoft.com/office/drawing/2014/main" id="{CD7CE85A-73D4-C9A5-6EC8-FD8E5F1D4552}"/>
              </a:ext>
            </a:extLst>
          </p:cNvPr>
          <p:cNvGrpSpPr/>
          <p:nvPr/>
        </p:nvGrpSpPr>
        <p:grpSpPr>
          <a:xfrm>
            <a:off x="122025" y="5036324"/>
            <a:ext cx="4420450" cy="107173"/>
            <a:chOff x="122000" y="4917447"/>
            <a:chExt cx="4420450" cy="226056"/>
          </a:xfrm>
        </p:grpSpPr>
        <p:sp>
          <p:nvSpPr>
            <p:cNvPr id="2657" name="Google Shape;2657;p30">
              <a:extLst>
                <a:ext uri="{FF2B5EF4-FFF2-40B4-BE49-F238E27FC236}">
                  <a16:creationId xmlns:a16="http://schemas.microsoft.com/office/drawing/2014/main" id="{0C3DC5D3-02B4-4148-35CC-04257A813245}"/>
                </a:ext>
              </a:extLst>
            </p:cNvPr>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a:extLst>
                <a:ext uri="{FF2B5EF4-FFF2-40B4-BE49-F238E27FC236}">
                  <a16:creationId xmlns:a16="http://schemas.microsoft.com/office/drawing/2014/main" id="{20FA111B-B55C-5891-B94F-39B4C5F620C0}"/>
                </a:ext>
              </a:extLst>
            </p:cNvPr>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a:extLst>
                <a:ext uri="{FF2B5EF4-FFF2-40B4-BE49-F238E27FC236}">
                  <a16:creationId xmlns:a16="http://schemas.microsoft.com/office/drawing/2014/main" id="{20AA1988-2EB9-C95A-F2BE-FA4A4D390A07}"/>
                </a:ext>
              </a:extLst>
            </p:cNvPr>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a:extLst>
                <a:ext uri="{FF2B5EF4-FFF2-40B4-BE49-F238E27FC236}">
                  <a16:creationId xmlns:a16="http://schemas.microsoft.com/office/drawing/2014/main" id="{4CB58100-7EF6-06F0-D748-0C2C68B3B375}"/>
                </a:ext>
              </a:extLst>
            </p:cNvPr>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a:extLst>
                <a:ext uri="{FF2B5EF4-FFF2-40B4-BE49-F238E27FC236}">
                  <a16:creationId xmlns:a16="http://schemas.microsoft.com/office/drawing/2014/main" id="{50678066-A6AE-2341-3531-9CB4794A63AF}"/>
                </a:ext>
              </a:extLst>
            </p:cNvPr>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a:extLst>
                <a:ext uri="{FF2B5EF4-FFF2-40B4-BE49-F238E27FC236}">
                  <a16:creationId xmlns:a16="http://schemas.microsoft.com/office/drawing/2014/main" id="{827A08E0-EF6C-9EFF-69E9-F7F84942D5D2}"/>
                </a:ext>
              </a:extLst>
            </p:cNvPr>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a:extLst>
                <a:ext uri="{FF2B5EF4-FFF2-40B4-BE49-F238E27FC236}">
                  <a16:creationId xmlns:a16="http://schemas.microsoft.com/office/drawing/2014/main" id="{AAE8B63A-2F31-B58B-982F-3F93EE1A77EC}"/>
                </a:ext>
              </a:extLst>
            </p:cNvPr>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a:extLst>
                <a:ext uri="{FF2B5EF4-FFF2-40B4-BE49-F238E27FC236}">
                  <a16:creationId xmlns:a16="http://schemas.microsoft.com/office/drawing/2014/main" id="{2899A651-87FC-9150-93FB-8D00082082BB}"/>
                </a:ext>
              </a:extLst>
            </p:cNvPr>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a:extLst>
                <a:ext uri="{FF2B5EF4-FFF2-40B4-BE49-F238E27FC236}">
                  <a16:creationId xmlns:a16="http://schemas.microsoft.com/office/drawing/2014/main" id="{5880E73D-374B-A9B1-3BD8-B2CFA5B6D306}"/>
                </a:ext>
              </a:extLst>
            </p:cNvPr>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a:extLst>
                <a:ext uri="{FF2B5EF4-FFF2-40B4-BE49-F238E27FC236}">
                  <a16:creationId xmlns:a16="http://schemas.microsoft.com/office/drawing/2014/main" id="{A6C1E3FC-2A16-40F3-F218-6B2D2CE88046}"/>
                </a:ext>
              </a:extLst>
            </p:cNvPr>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a:extLst>
                <a:ext uri="{FF2B5EF4-FFF2-40B4-BE49-F238E27FC236}">
                  <a16:creationId xmlns:a16="http://schemas.microsoft.com/office/drawing/2014/main" id="{A715CABF-88F0-4DCC-7FAC-3EDC46E558AD}"/>
                </a:ext>
              </a:extLst>
            </p:cNvPr>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a:extLst>
                <a:ext uri="{FF2B5EF4-FFF2-40B4-BE49-F238E27FC236}">
                  <a16:creationId xmlns:a16="http://schemas.microsoft.com/office/drawing/2014/main" id="{420C1020-15A5-F1B7-D3AE-43B852B22155}"/>
                </a:ext>
              </a:extLst>
            </p:cNvPr>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a:extLst>
                <a:ext uri="{FF2B5EF4-FFF2-40B4-BE49-F238E27FC236}">
                  <a16:creationId xmlns:a16="http://schemas.microsoft.com/office/drawing/2014/main" id="{DC4877FB-DA97-D219-BD5E-6850F9B745ED}"/>
                </a:ext>
              </a:extLst>
            </p:cNvPr>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a:extLst>
                <a:ext uri="{FF2B5EF4-FFF2-40B4-BE49-F238E27FC236}">
                  <a16:creationId xmlns:a16="http://schemas.microsoft.com/office/drawing/2014/main" id="{3C1C26B2-DCA8-FD25-5ACB-B4B5F72CDE42}"/>
                </a:ext>
              </a:extLst>
            </p:cNvPr>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a:extLst>
                <a:ext uri="{FF2B5EF4-FFF2-40B4-BE49-F238E27FC236}">
                  <a16:creationId xmlns:a16="http://schemas.microsoft.com/office/drawing/2014/main" id="{BD5D787C-0C89-C4D4-3DC9-C8FE0F711513}"/>
                </a:ext>
              </a:extLst>
            </p:cNvPr>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a:extLst>
              <a:ext uri="{FF2B5EF4-FFF2-40B4-BE49-F238E27FC236}">
                <a16:creationId xmlns:a16="http://schemas.microsoft.com/office/drawing/2014/main" id="{60906E89-FBB4-5860-CB4A-28CDB33FD1D0}"/>
              </a:ext>
            </a:extLst>
          </p:cNvPr>
          <p:cNvGrpSpPr/>
          <p:nvPr/>
        </p:nvGrpSpPr>
        <p:grpSpPr>
          <a:xfrm>
            <a:off x="4601525" y="5020763"/>
            <a:ext cx="4420450" cy="122734"/>
            <a:chOff x="4601500" y="4884626"/>
            <a:chExt cx="4420450" cy="258877"/>
          </a:xfrm>
        </p:grpSpPr>
        <p:sp>
          <p:nvSpPr>
            <p:cNvPr id="2673" name="Google Shape;2673;p30">
              <a:extLst>
                <a:ext uri="{FF2B5EF4-FFF2-40B4-BE49-F238E27FC236}">
                  <a16:creationId xmlns:a16="http://schemas.microsoft.com/office/drawing/2014/main" id="{6B23AC96-C29E-02AF-35D2-FCD058DDA083}"/>
                </a:ext>
              </a:extLst>
            </p:cNvPr>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a:extLst>
                <a:ext uri="{FF2B5EF4-FFF2-40B4-BE49-F238E27FC236}">
                  <a16:creationId xmlns:a16="http://schemas.microsoft.com/office/drawing/2014/main" id="{1B8CD0B4-7E59-8DAB-B7AA-77E0350D0D32}"/>
                </a:ext>
              </a:extLst>
            </p:cNvPr>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a:extLst>
                <a:ext uri="{FF2B5EF4-FFF2-40B4-BE49-F238E27FC236}">
                  <a16:creationId xmlns:a16="http://schemas.microsoft.com/office/drawing/2014/main" id="{D37F4F65-107D-463E-B516-655ADADAF00C}"/>
                </a:ext>
              </a:extLst>
            </p:cNvPr>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a:extLst>
                <a:ext uri="{FF2B5EF4-FFF2-40B4-BE49-F238E27FC236}">
                  <a16:creationId xmlns:a16="http://schemas.microsoft.com/office/drawing/2014/main" id="{17C109A7-3108-676E-9C45-651D65EBD242}"/>
                </a:ext>
              </a:extLst>
            </p:cNvPr>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a:extLst>
                <a:ext uri="{FF2B5EF4-FFF2-40B4-BE49-F238E27FC236}">
                  <a16:creationId xmlns:a16="http://schemas.microsoft.com/office/drawing/2014/main" id="{6F77DB90-2F13-F7C1-4145-50CA2723E770}"/>
                </a:ext>
              </a:extLst>
            </p:cNvPr>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a:extLst>
                <a:ext uri="{FF2B5EF4-FFF2-40B4-BE49-F238E27FC236}">
                  <a16:creationId xmlns:a16="http://schemas.microsoft.com/office/drawing/2014/main" id="{C61FDEA6-8AAC-9D41-B263-AA917D442105}"/>
                </a:ext>
              </a:extLst>
            </p:cNvPr>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a:extLst>
                <a:ext uri="{FF2B5EF4-FFF2-40B4-BE49-F238E27FC236}">
                  <a16:creationId xmlns:a16="http://schemas.microsoft.com/office/drawing/2014/main" id="{6F42F42E-C890-CF5E-F47C-96D72E9B1144}"/>
                </a:ext>
              </a:extLst>
            </p:cNvPr>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a:extLst>
                <a:ext uri="{FF2B5EF4-FFF2-40B4-BE49-F238E27FC236}">
                  <a16:creationId xmlns:a16="http://schemas.microsoft.com/office/drawing/2014/main" id="{A3A98DB5-AC67-4D1E-AFA1-7BA7521036D0}"/>
                </a:ext>
              </a:extLst>
            </p:cNvPr>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a:extLst>
                <a:ext uri="{FF2B5EF4-FFF2-40B4-BE49-F238E27FC236}">
                  <a16:creationId xmlns:a16="http://schemas.microsoft.com/office/drawing/2014/main" id="{7FFE5D11-6FFE-F2AB-1F2C-848537350A07}"/>
                </a:ext>
              </a:extLst>
            </p:cNvPr>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a:extLst>
                <a:ext uri="{FF2B5EF4-FFF2-40B4-BE49-F238E27FC236}">
                  <a16:creationId xmlns:a16="http://schemas.microsoft.com/office/drawing/2014/main" id="{87C71863-AC66-297B-8D0A-0A07F40F4CC2}"/>
                </a:ext>
              </a:extLst>
            </p:cNvPr>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a:extLst>
                <a:ext uri="{FF2B5EF4-FFF2-40B4-BE49-F238E27FC236}">
                  <a16:creationId xmlns:a16="http://schemas.microsoft.com/office/drawing/2014/main" id="{9DDF3FF0-ABFE-C1D4-1F64-CC9081B994A0}"/>
                </a:ext>
              </a:extLst>
            </p:cNvPr>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a:extLst>
                <a:ext uri="{FF2B5EF4-FFF2-40B4-BE49-F238E27FC236}">
                  <a16:creationId xmlns:a16="http://schemas.microsoft.com/office/drawing/2014/main" id="{B73DC84F-6006-A8B6-25AF-E4FA84623DF0}"/>
                </a:ext>
              </a:extLst>
            </p:cNvPr>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a:extLst>
                <a:ext uri="{FF2B5EF4-FFF2-40B4-BE49-F238E27FC236}">
                  <a16:creationId xmlns:a16="http://schemas.microsoft.com/office/drawing/2014/main" id="{D8EE6F56-4243-3089-B42B-D541DC241E85}"/>
                </a:ext>
              </a:extLst>
            </p:cNvPr>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a:extLst>
                <a:ext uri="{FF2B5EF4-FFF2-40B4-BE49-F238E27FC236}">
                  <a16:creationId xmlns:a16="http://schemas.microsoft.com/office/drawing/2014/main" id="{95B3BC08-48EA-9AB8-30E6-A14A5063ECEB}"/>
                </a:ext>
              </a:extLst>
            </p:cNvPr>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a:extLst>
                <a:ext uri="{FF2B5EF4-FFF2-40B4-BE49-F238E27FC236}">
                  <a16:creationId xmlns:a16="http://schemas.microsoft.com/office/drawing/2014/main" id="{1BCA419C-36D6-85B5-C2C8-FA6086B925C0}"/>
                </a:ext>
              </a:extLst>
            </p:cNvPr>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 name="TextBox 6">
            <a:extLst>
              <a:ext uri="{FF2B5EF4-FFF2-40B4-BE49-F238E27FC236}">
                <a16:creationId xmlns:a16="http://schemas.microsoft.com/office/drawing/2014/main" id="{46A9F5DE-DFA7-0D2A-5B8A-E17020C7025E}"/>
              </a:ext>
            </a:extLst>
          </p:cNvPr>
          <p:cNvSpPr txBox="1"/>
          <p:nvPr/>
        </p:nvSpPr>
        <p:spPr>
          <a:xfrm>
            <a:off x="686722" y="1330436"/>
            <a:ext cx="7541890" cy="2314544"/>
          </a:xfrm>
          <a:prstGeom prst="rect">
            <a:avLst/>
          </a:prstGeom>
          <a:noFill/>
        </p:spPr>
        <p:txBody>
          <a:bodyPr wrap="square" rtlCol="0">
            <a:spAutoFit/>
          </a:bodyPr>
          <a:lstStyle/>
          <a:p>
            <a:pPr>
              <a:lnSpc>
                <a:spcPct val="150000"/>
              </a:lnSpc>
            </a:pPr>
            <a:r>
              <a:rPr lang="fr-FR" dirty="0"/>
              <a:t>Détection numérique (Score Z) : En complément des </a:t>
            </a:r>
            <a:r>
              <a:rPr lang="fr-FR" dirty="0" err="1"/>
              <a:t>boxplots</a:t>
            </a:r>
            <a:r>
              <a:rPr lang="fr-FR" dirty="0"/>
              <a:t>, nous avons appliqué la méthode du score Z pour détecter les valeurs aberrantes de manière plus rigoureuse. Les valeurs dont le score Z absolu est supérieur à 2.7 ont été considérées comme des valeurs aberrantes, car 2.7 est la valeur seuil généralement utilisée pour le score Z, étant plus stricte que 2.5 et moins stricte que 3. Cette méthode permet de repérer les points de données qui s'écartent significativement de la moyenne, offrant ainsi une approche quantitative pour identifier les valeurs extrêmes.</a:t>
            </a:r>
          </a:p>
        </p:txBody>
      </p:sp>
    </p:spTree>
    <p:extLst>
      <p:ext uri="{BB962C8B-B14F-4D97-AF65-F5344CB8AC3E}">
        <p14:creationId xmlns:p14="http://schemas.microsoft.com/office/powerpoint/2010/main" val="4234059665"/>
      </p:ext>
    </p:extLst>
  </p:cSld>
  <p:clrMapOvr>
    <a:masterClrMapping/>
  </p:clrMapOvr>
</p:sld>
</file>

<file path=ppt/theme/theme1.xml><?xml version="1.0" encoding="utf-8"?>
<a:theme xmlns:a="http://schemas.openxmlformats.org/drawingml/2006/main"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2604</Words>
  <Application>Microsoft Office PowerPoint</Application>
  <PresentationFormat>Affichage à l'écran (16:9)</PresentationFormat>
  <Paragraphs>145</Paragraphs>
  <Slides>37</Slides>
  <Notes>36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37</vt:i4>
      </vt:variant>
    </vt:vector>
  </HeadingPairs>
  <TitlesOfParts>
    <vt:vector size="44" baseType="lpstr">
      <vt:lpstr>Outfit ExtraBold</vt:lpstr>
      <vt:lpstr>Courier New</vt:lpstr>
      <vt:lpstr>Arial</vt:lpstr>
      <vt:lpstr>Calibri</vt:lpstr>
      <vt:lpstr>Lato</vt:lpstr>
      <vt:lpstr>Wingdings</vt:lpstr>
      <vt:lpstr>Bayesian Data Analysis - Master of Science in Biostatistics by Slidesgo</vt:lpstr>
      <vt:lpstr>ANALYSE DES VENTES </vt:lpstr>
      <vt:lpstr>Introduction</vt:lpstr>
      <vt:lpstr>1- Echantillonage</vt:lpstr>
      <vt:lpstr>1- Echantillonage</vt:lpstr>
      <vt:lpstr>2-Suppression des doublons</vt:lpstr>
      <vt:lpstr>3-Gestion des valeurs manquantes</vt:lpstr>
      <vt:lpstr>4-Détection des valeurs aberrantes  </vt:lpstr>
      <vt:lpstr>4-Detection des valeurs aberrantes</vt:lpstr>
      <vt:lpstr>4-Détection des valeurs aberrantes  </vt:lpstr>
      <vt:lpstr>5-Mise à l’échelle des caractéristiques   </vt:lpstr>
      <vt:lpstr>5-Mise à l’échelle des caractéristiques   </vt:lpstr>
      <vt:lpstr>6-Visualisation de la courbe des relations     </vt:lpstr>
      <vt:lpstr>6-Visualisation de la courbe des relations     </vt:lpstr>
      <vt:lpstr>6-Visualisation de la courbe des relations     </vt:lpstr>
      <vt:lpstr>6-Visualisation de la courbe des relations     </vt:lpstr>
      <vt:lpstr>7-corrélation entre les différentes variables et les ventes    </vt:lpstr>
      <vt:lpstr>7-corrélation entre les différentes variables et les ventes    </vt:lpstr>
      <vt:lpstr>7-corrélation entre les différentes variables et les ventes    </vt:lpstr>
      <vt:lpstr>8-Test d’hypothèse      </vt:lpstr>
      <vt:lpstr>8-Test d’hypothèse      </vt:lpstr>
      <vt:lpstr>8-Test d’hypothèse      </vt:lpstr>
      <vt:lpstr>9-réduction des données : ACP  </vt:lpstr>
      <vt:lpstr>9-réduction des données : ACP  </vt:lpstr>
      <vt:lpstr>9-réduction des données : ACP  </vt:lpstr>
      <vt:lpstr>9-réduction des données : ACP  </vt:lpstr>
      <vt:lpstr>10-Prédiction des ventes : régression linéaire  </vt:lpstr>
      <vt:lpstr>10-Prédiction des ventes : régression linéaire  </vt:lpstr>
      <vt:lpstr>10-Prédiction des ventes  </vt:lpstr>
      <vt:lpstr>10-Prédiction des ventes : Reg régression linéaire  </vt:lpstr>
      <vt:lpstr>10-Prédiction des ventes : HOLT WINTERS</vt:lpstr>
      <vt:lpstr>10-Prédiction des ventes : HOLT WINTERS</vt:lpstr>
      <vt:lpstr>10-Prédiction des ventes : HOLT WINTERS</vt:lpstr>
      <vt:lpstr>10-Prédiction des ventes : HOLT WINTERS</vt:lpstr>
      <vt:lpstr>10-Prédiction des ventes : HOLT WINTERS</vt:lpstr>
      <vt:lpstr>10-Prédiction des ventes : HOLT WINTERS</vt:lpstr>
      <vt:lpstr>10-Prédiction des ventes : HOLT-WINTERS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amine ahmadi</dc:creator>
  <cp:lastModifiedBy>ouail kerrak</cp:lastModifiedBy>
  <cp:revision>14</cp:revision>
  <dcterms:modified xsi:type="dcterms:W3CDTF">2025-01-01T22:04:13Z</dcterms:modified>
</cp:coreProperties>
</file>