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0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8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5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9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9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9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2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0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97E9-AE9B-48CD-9ACD-A6AEEF0717DD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390A-1D9B-440F-9705-EB55A845F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9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95738" y="485191"/>
            <a:ext cx="5934270" cy="6036906"/>
            <a:chOff x="1866122" y="821094"/>
            <a:chExt cx="5934270" cy="6036906"/>
          </a:xfrm>
        </p:grpSpPr>
        <p:sp>
          <p:nvSpPr>
            <p:cNvPr id="3" name="타원 2"/>
            <p:cNvSpPr/>
            <p:nvPr/>
          </p:nvSpPr>
          <p:spPr>
            <a:xfrm>
              <a:off x="5019869" y="4086808"/>
              <a:ext cx="2780523" cy="277119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1866122" y="821094"/>
              <a:ext cx="5225143" cy="51878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892488" y="2490281"/>
            <a:ext cx="75577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 smtClean="0">
                <a:solidFill>
                  <a:schemeClr val="bg1"/>
                </a:solidFill>
              </a:rPr>
              <a:t>보</a:t>
            </a:r>
            <a:r>
              <a:rPr lang="ko-KR" altLang="en-US" sz="5500" b="1" dirty="0" smtClean="0">
                <a:solidFill>
                  <a:schemeClr val="bg1">
                    <a:lumMod val="95000"/>
                  </a:schemeClr>
                </a:solidFill>
              </a:rPr>
              <a:t>안</a:t>
            </a:r>
            <a:r>
              <a:rPr lang="ko-KR" altLang="en-US" sz="5500" b="1" dirty="0" smtClean="0"/>
              <a:t> </a:t>
            </a:r>
            <a:r>
              <a:rPr lang="ko-KR" altLang="en-US" sz="55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요</a:t>
            </a:r>
            <a:r>
              <a:rPr lang="ko-KR" altLang="en-US" sz="5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구</a:t>
            </a:r>
            <a:r>
              <a:rPr lang="ko-KR" altLang="en-US" sz="5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사</a:t>
            </a:r>
            <a:r>
              <a:rPr lang="ko-KR" altLang="en-US" sz="5500" b="1" dirty="0" smtClean="0">
                <a:solidFill>
                  <a:schemeClr val="accent6">
                    <a:lumMod val="75000"/>
                  </a:schemeClr>
                </a:solidFill>
              </a:rPr>
              <a:t>항</a:t>
            </a:r>
            <a:endParaRPr lang="ko-KR" altLang="en-US" sz="5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285" y="6337431"/>
            <a:ext cx="174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㈜ </a:t>
            </a:r>
            <a:r>
              <a:rPr lang="ko-KR" altLang="en-US" dirty="0" err="1" smtClean="0"/>
              <a:t>큐버솔루션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6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1000"/>
            <a:ext cx="723900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14450" y="381000"/>
            <a:ext cx="10877550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 </a:t>
            </a:r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3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요구사항 상세화 작성 시 유의사항</a:t>
            </a:r>
            <a:endParaRPr lang="ko-KR" altLang="en-US" sz="3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40913" y="2367566"/>
            <a:ext cx="773537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7091265" y="2367567"/>
            <a:ext cx="4435327" cy="1287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1212"/>
              </p:ext>
            </p:extLst>
          </p:nvPr>
        </p:nvGraphicFramePr>
        <p:xfrm>
          <a:off x="723900" y="2783064"/>
          <a:ext cx="10622123" cy="39045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59969">
                  <a:extLst>
                    <a:ext uri="{9D8B030D-6E8A-4147-A177-3AD203B41FA5}">
                      <a16:colId xmlns:a16="http://schemas.microsoft.com/office/drawing/2014/main" val="3546600045"/>
                    </a:ext>
                  </a:extLst>
                </a:gridCol>
                <a:gridCol w="4073072">
                  <a:extLst>
                    <a:ext uri="{9D8B030D-6E8A-4147-A177-3AD203B41FA5}">
                      <a16:colId xmlns:a16="http://schemas.microsoft.com/office/drawing/2014/main" val="1908143066"/>
                    </a:ext>
                  </a:extLst>
                </a:gridCol>
                <a:gridCol w="4389082">
                  <a:extLst>
                    <a:ext uri="{9D8B030D-6E8A-4147-A177-3AD203B41FA5}">
                      <a16:colId xmlns:a16="http://schemas.microsoft.com/office/drawing/2014/main" val="955651235"/>
                    </a:ext>
                  </a:extLst>
                </a:gridCol>
              </a:tblGrid>
              <a:tr h="785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구분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보안 요구사항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프로젝트 관리 요구사항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47918"/>
                  </a:ext>
                </a:extLst>
              </a:tr>
              <a:tr h="13363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목적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시스템의 구현과 관련한 보안</a:t>
                      </a:r>
                      <a:r>
                        <a:rPr lang="ko-KR" altLang="en-US" baseline="0" dirty="0" smtClean="0">
                          <a:latin typeface="+mn-lt"/>
                        </a:rPr>
                        <a:t> 요구사항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위탁 업무 수행과 관련하여 프로젝트의 성공적 수행을 위한 관리 요구사항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41952"/>
                  </a:ext>
                </a:extLst>
              </a:tr>
              <a:tr h="1782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보안 관련</a:t>
                      </a:r>
                      <a:endParaRPr lang="en-US" altLang="ko-KR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+mn-lt"/>
                        </a:rPr>
                        <a:t>요구사항 예시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자료 암호화 방안</a:t>
                      </a:r>
                      <a:endParaRPr lang="en-US" altLang="ko-KR" dirty="0" smtClean="0"/>
                    </a:p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+mn-lt"/>
                        </a:rPr>
                        <a:t>권한 관리방안</a:t>
                      </a:r>
                      <a:endParaRPr lang="en-US" altLang="ko-KR" dirty="0" smtClean="0">
                        <a:latin typeface="+mn-lt"/>
                      </a:endParaRPr>
                    </a:p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+mn-lt"/>
                        </a:rPr>
                        <a:t>로그인 보안조치 방안</a:t>
                      </a:r>
                      <a:endParaRPr lang="en-US" altLang="ko-KR" dirty="0" smtClean="0">
                        <a:latin typeface="+mn-lt"/>
                      </a:endParaRPr>
                    </a:p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+mn-lt"/>
                        </a:rPr>
                        <a:t>네트워크 보호 방안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보안서약서</a:t>
                      </a:r>
                      <a:endParaRPr lang="en-US" altLang="ko-KR" dirty="0" smtClean="0"/>
                    </a:p>
                    <a:p>
                      <a:pPr marL="742950" lvl="1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+mn-lt"/>
                        </a:rPr>
                        <a:t>노트북 등 기기 반출 시 정보 보호방안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2809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14450" y="2172696"/>
            <a:ext cx="59447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보안 요구사항과 프로젝트 관리 요구사항 구분</a:t>
            </a:r>
            <a:endParaRPr lang="ko-KR" altLang="en-US" sz="21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36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2121" y="498968"/>
            <a:ext cx="10985679" cy="415498"/>
            <a:chOff x="540913" y="2159817"/>
            <a:chExt cx="10985679" cy="41549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40913" y="2367566"/>
              <a:ext cx="1007969" cy="1287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6792686" y="2367566"/>
              <a:ext cx="4733906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06336" y="2159817"/>
              <a:ext cx="59447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법</a:t>
              </a:r>
              <a:r>
                <a:rPr lang="en-US" altLang="ko-KR" sz="2100" b="1" dirty="0" smtClean="0">
                  <a:solidFill>
                    <a:schemeClr val="accent6">
                      <a:lumMod val="75000"/>
                    </a:schemeClr>
                  </a:solidFill>
                </a:rPr>
                <a:t>·</a:t>
              </a:r>
              <a:r>
                <a:rPr lang="ko-KR" altLang="en-US" sz="2100" b="1" dirty="0" smtClean="0">
                  <a:solidFill>
                    <a:schemeClr val="accent6">
                      <a:lumMod val="75000"/>
                    </a:schemeClr>
                  </a:solidFill>
                </a:rPr>
                <a:t>규제 준수여부 점검을 위한 지침 목록</a:t>
              </a:r>
              <a:endParaRPr lang="ko-KR" altLang="en-US" sz="2100" b="1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34270" y="1122215"/>
            <a:ext cx="9977710" cy="1933381"/>
            <a:chOff x="2305050" y="1428750"/>
            <a:chExt cx="8991600" cy="1504950"/>
          </a:xfrm>
        </p:grpSpPr>
        <p:grpSp>
          <p:nvGrpSpPr>
            <p:cNvPr id="12" name="그룹 11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/>
            <p:cNvSpPr/>
            <p:nvPr/>
          </p:nvSpPr>
          <p:spPr>
            <a:xfrm>
              <a:off x="2305050" y="1439670"/>
              <a:ext cx="1714500" cy="149402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개인정보</a:t>
              </a:r>
              <a:endParaRPr lang="en-US" altLang="ko-KR" sz="19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보호 관련</a:t>
              </a:r>
              <a:endParaRPr lang="ko-KR" altLang="en-US" sz="19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3353" y="1513210"/>
              <a:ext cx="6097342" cy="136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ko-KR" altLang="en-US" dirty="0" smtClean="0"/>
                <a:t>개인정보 보호법</a:t>
              </a:r>
              <a:endParaRPr lang="en-US" altLang="ko-KR" dirty="0" smtClean="0"/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ko-KR" altLang="en-US" dirty="0" smtClean="0"/>
                <a:t>개인정보 영향평가 결과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개인정보 보호법 제 </a:t>
              </a:r>
              <a:r>
                <a:rPr lang="en-US" altLang="ko-KR" dirty="0" smtClean="0"/>
                <a:t>33</a:t>
              </a:r>
              <a:r>
                <a:rPr lang="ko-KR" altLang="en-US" dirty="0" smtClean="0"/>
                <a:t>조</a:t>
              </a:r>
              <a:r>
                <a:rPr lang="en-US" altLang="ko-KR" dirty="0" smtClean="0"/>
                <a:t>)</a:t>
              </a:r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ko-KR" altLang="en-US" dirty="0" smtClean="0"/>
                <a:t>개인정보의 안전성 </a:t>
              </a:r>
              <a:r>
                <a:rPr lang="ko-KR" altLang="en-US" dirty="0" err="1" smtClean="0"/>
                <a:t>확보조치</a:t>
              </a:r>
              <a:r>
                <a:rPr lang="ko-KR" altLang="en-US" dirty="0" smtClean="0"/>
                <a:t> 기준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행정안전부고시</a:t>
              </a:r>
              <a:r>
                <a:rPr lang="en-US" altLang="ko-KR" dirty="0" smtClean="0"/>
                <a:t>)</a:t>
              </a:r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ko-KR" altLang="en-US" dirty="0" smtClean="0"/>
                <a:t>표준 개인정보 보호지침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행정안전부고시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34270" y="3174951"/>
            <a:ext cx="9977710" cy="1814024"/>
            <a:chOff x="2305050" y="1428750"/>
            <a:chExt cx="8991600" cy="1504950"/>
          </a:xfrm>
        </p:grpSpPr>
        <p:grpSp>
          <p:nvGrpSpPr>
            <p:cNvPr id="26" name="그룹 25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/>
          </p:nvSpPr>
          <p:spPr>
            <a:xfrm>
              <a:off x="2305050" y="1439670"/>
              <a:ext cx="1714500" cy="149402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정보시스템</a:t>
              </a:r>
              <a:endParaRPr lang="en-US" altLang="ko-KR" sz="19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9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보안성</a:t>
              </a:r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 관련</a:t>
              </a:r>
              <a:endParaRPr lang="ko-KR" altLang="en-US" sz="19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83353" y="1610642"/>
              <a:ext cx="6714952" cy="1042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⑤  행정기관 정보시스템 접근권한 관리 규정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국무총리훈령</a:t>
              </a:r>
              <a:r>
                <a:rPr lang="en-US" altLang="ko-KR" dirty="0" smtClean="0"/>
                <a:t>)</a:t>
              </a:r>
            </a:p>
            <a:p>
              <a:pPr marL="342900" indent="-342900">
                <a:lnSpc>
                  <a:spcPct val="150000"/>
                </a:lnSpc>
                <a:buAutoNum type="circleNumDbPlain" startAt="6"/>
              </a:pPr>
              <a:r>
                <a:rPr lang="ko-KR" altLang="en-US" dirty="0" smtClean="0"/>
                <a:t>정보보호 관리체계 인증 등에 관한 고시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과학기술정보통신부고시</a:t>
              </a:r>
              <a:r>
                <a:rPr lang="en-US" altLang="ko-KR" dirty="0" smtClean="0"/>
                <a:t>)</a:t>
              </a:r>
            </a:p>
            <a:p>
              <a:pPr marL="342900" indent="-342900">
                <a:lnSpc>
                  <a:spcPct val="150000"/>
                </a:lnSpc>
                <a:buAutoNum type="circleNumDbPlain" startAt="6"/>
              </a:pPr>
              <a:r>
                <a:rPr lang="ko-KR" altLang="en-US" dirty="0" smtClean="0"/>
                <a:t>상용 정보보호시스템 </a:t>
              </a:r>
              <a:r>
                <a:rPr lang="ko-KR" altLang="en-US" dirty="0" err="1" smtClean="0"/>
                <a:t>보안성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검토지침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국가정보원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34270" y="5099959"/>
            <a:ext cx="9977710" cy="1364437"/>
            <a:chOff x="2305050" y="1428750"/>
            <a:chExt cx="8991600" cy="1504950"/>
          </a:xfrm>
        </p:grpSpPr>
        <p:grpSp>
          <p:nvGrpSpPr>
            <p:cNvPr id="21" name="그룹 20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직사각형 21"/>
            <p:cNvSpPr/>
            <p:nvPr/>
          </p:nvSpPr>
          <p:spPr>
            <a:xfrm>
              <a:off x="2305050" y="1439670"/>
              <a:ext cx="1714500" cy="149402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제품</a:t>
              </a:r>
              <a:r>
                <a:rPr lang="en-US" altLang="ko-KR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도입 및</a:t>
              </a:r>
              <a:endParaRPr lang="en-US" altLang="ko-KR" sz="19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구축 기준</a:t>
              </a:r>
              <a:endParaRPr lang="ko-KR" altLang="en-US" sz="19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83353" y="1610642"/>
              <a:ext cx="6714952" cy="1018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⑧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국가</a:t>
              </a:r>
              <a:r>
                <a:rPr lang="en-US" altLang="ko-KR" dirty="0" smtClean="0"/>
                <a:t>·</a:t>
              </a:r>
              <a:r>
                <a:rPr lang="ko-KR" altLang="en-US" dirty="0" smtClean="0"/>
                <a:t>공공기관 정보보호제품 </a:t>
              </a:r>
              <a:r>
                <a:rPr lang="ko-KR" altLang="en-US" dirty="0" err="1" smtClean="0"/>
                <a:t>도입기준</a:t>
              </a:r>
              <a:r>
                <a:rPr lang="ko-KR" altLang="en-US" dirty="0" smtClean="0"/>
                <a:t> 및 절차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국가정보원</a:t>
              </a:r>
              <a:r>
                <a:rPr lang="en-US" altLang="ko-KR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⑨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행정기관 및 공공기관 정보시스템 구축</a:t>
              </a:r>
              <a:r>
                <a:rPr lang="en-US" altLang="ko-KR" dirty="0" smtClean="0"/>
                <a:t>·</a:t>
              </a:r>
              <a:r>
                <a:rPr lang="ko-KR" altLang="en-US" dirty="0" smtClean="0"/>
                <a:t>운영 지침 </a:t>
              </a:r>
              <a:r>
                <a:rPr lang="en-US" altLang="ko-KR" dirty="0" smtClean="0"/>
                <a:t>(</a:t>
              </a:r>
              <a:r>
                <a:rPr lang="ko-KR" altLang="en-US" dirty="0" err="1" smtClean="0"/>
                <a:t>행정안전부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71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2121" y="498968"/>
            <a:ext cx="10985679" cy="415498"/>
            <a:chOff x="540913" y="2159817"/>
            <a:chExt cx="10985679" cy="41549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40913" y="2367566"/>
              <a:ext cx="670859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>
              <a:stCxn id="9" idx="3"/>
            </p:cNvCxnSpPr>
            <p:nvPr/>
          </p:nvCxnSpPr>
          <p:spPr>
            <a:xfrm>
              <a:off x="7416587" y="2367566"/>
              <a:ext cx="4110005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11772" y="2159817"/>
              <a:ext cx="62048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국가 및 공공기관 정보시스템 보안관련 주요 지침</a:t>
              </a:r>
              <a:endParaRPr lang="ko-KR" altLang="en-US" sz="2100" b="1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12980" y="1662267"/>
            <a:ext cx="9759822" cy="3581537"/>
            <a:chOff x="1082350" y="1251720"/>
            <a:chExt cx="9759822" cy="3581537"/>
          </a:xfrm>
        </p:grpSpPr>
        <p:sp>
          <p:nvSpPr>
            <p:cNvPr id="6" name="TextBox 5"/>
            <p:cNvSpPr txBox="1"/>
            <p:nvPr/>
          </p:nvSpPr>
          <p:spPr>
            <a:xfrm>
              <a:off x="1082350" y="1251720"/>
              <a:ext cx="6466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1) </a:t>
              </a:r>
              <a:r>
                <a:rPr lang="ko-KR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생성된 문서의 </a:t>
              </a:r>
              <a:r>
                <a:rPr lang="ko-KR" altLang="en-US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보안대책과</a:t>
              </a:r>
              <a:r>
                <a:rPr lang="ko-KR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 개인정보보호 대책 제시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5576" y="1750558"/>
              <a:ext cx="9386596" cy="211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개인정보 보호법 제</a:t>
              </a:r>
              <a:r>
                <a:rPr lang="en-US" altLang="ko-KR" dirty="0" smtClean="0"/>
                <a:t>33</a:t>
              </a:r>
              <a:r>
                <a:rPr lang="ko-KR" altLang="en-US" dirty="0" smtClean="0"/>
                <a:t>조 및 동법 시행령 제</a:t>
              </a:r>
              <a:r>
                <a:rPr lang="en-US" altLang="ko-KR" dirty="0" smtClean="0"/>
                <a:t>35</a:t>
              </a:r>
              <a:r>
                <a:rPr lang="ko-KR" altLang="en-US" dirty="0" smtClean="0"/>
                <a:t>조에 따른 개인정보 영향평가 대상 </a:t>
              </a:r>
              <a:r>
                <a:rPr lang="ko-KR" altLang="en-US" dirty="0" err="1" smtClean="0"/>
                <a:t>여부검토</a:t>
              </a:r>
              <a:r>
                <a:rPr lang="en-US" altLang="ko-KR" dirty="0" smtClean="0"/>
                <a:t>(</a:t>
              </a:r>
              <a:r>
                <a:rPr lang="ko-KR" altLang="en-US" dirty="0" err="1" smtClean="0"/>
                <a:t>민감정보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고유식별정보 등</a:t>
              </a:r>
              <a:r>
                <a:rPr lang="en-US" altLang="ko-KR" dirty="0" smtClean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개인정보영향평가 기관이 </a:t>
              </a:r>
              <a:r>
                <a:rPr lang="en-US" altLang="ko-KR" dirty="0" smtClean="0"/>
                <a:t>‘</a:t>
              </a:r>
              <a:r>
                <a:rPr lang="ko-KR" altLang="en-US" dirty="0" smtClean="0"/>
                <a:t>개인정보 영향평가 </a:t>
              </a:r>
              <a:r>
                <a:rPr lang="ko-KR" altLang="en-US" dirty="0" err="1" smtClean="0"/>
                <a:t>수행안내서</a:t>
              </a:r>
              <a:r>
                <a:rPr lang="en-US" altLang="ko-KR" dirty="0" smtClean="0"/>
                <a:t>‘, ‘</a:t>
              </a:r>
              <a:r>
                <a:rPr lang="ko-KR" altLang="en-US" dirty="0" smtClean="0"/>
                <a:t>개인 정보 위험도 </a:t>
              </a:r>
              <a:r>
                <a:rPr lang="ko-KR" altLang="en-US" dirty="0" err="1" smtClean="0"/>
                <a:t>분석기준</a:t>
              </a:r>
              <a:r>
                <a:rPr lang="ko-KR" altLang="en-US" dirty="0" smtClean="0"/>
                <a:t> 및 해설서</a:t>
              </a:r>
              <a:r>
                <a:rPr lang="en-US" altLang="ko-KR" dirty="0" smtClean="0"/>
                <a:t>＇</a:t>
              </a:r>
              <a:r>
                <a:rPr lang="ko-KR" altLang="en-US" dirty="0" smtClean="0"/>
                <a:t>근간으로 평가한 개인정보 영향평가 결과에 대해서는 </a:t>
              </a:r>
              <a:r>
                <a:rPr lang="ko-KR" altLang="en-US" dirty="0" err="1" smtClean="0"/>
                <a:t>주사업자가</a:t>
              </a:r>
              <a:r>
                <a:rPr lang="ko-KR" altLang="en-US" dirty="0" smtClean="0"/>
                <a:t> 개발 시 반영 필요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84784" y="4049486"/>
              <a:ext cx="8714792" cy="7837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※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각급기관 도입을 위한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상용 정보보호시스템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보안성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검토지침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국가정보원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)’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준수여부 제시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0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2121" y="498968"/>
            <a:ext cx="10985679" cy="415498"/>
            <a:chOff x="540913" y="2159817"/>
            <a:chExt cx="10985679" cy="41549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40913" y="2367566"/>
              <a:ext cx="670859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>
              <a:stCxn id="9" idx="3"/>
            </p:cNvCxnSpPr>
            <p:nvPr/>
          </p:nvCxnSpPr>
          <p:spPr>
            <a:xfrm>
              <a:off x="7416587" y="2367566"/>
              <a:ext cx="4110005" cy="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11772" y="2159817"/>
              <a:ext cx="62048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국가 및 공공기관 정보시스템 보안관련 주요 지침</a:t>
              </a:r>
              <a:endParaRPr lang="ko-KR" altLang="en-US" sz="2100" b="1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12980" y="1122215"/>
            <a:ext cx="9759822" cy="3024641"/>
            <a:chOff x="1082350" y="1251720"/>
            <a:chExt cx="9759822" cy="3024641"/>
          </a:xfrm>
        </p:grpSpPr>
        <p:sp>
          <p:nvSpPr>
            <p:cNvPr id="6" name="TextBox 5"/>
            <p:cNvSpPr txBox="1"/>
            <p:nvPr/>
          </p:nvSpPr>
          <p:spPr>
            <a:xfrm>
              <a:off x="1082350" y="1251720"/>
              <a:ext cx="646607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) </a:t>
              </a:r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국가</a:t>
              </a:r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·</a:t>
              </a:r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공공기관 정보보호제품 </a:t>
              </a:r>
              <a:r>
                <a:rPr lang="ko-KR" altLang="en-US" sz="1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도입기준</a:t>
              </a:r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 및 절차 준수</a:t>
              </a:r>
              <a:endParaRPr lang="ko-KR" altLang="en-US" sz="1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5576" y="1750558"/>
              <a:ext cx="9386596" cy="1611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700" dirty="0" smtClean="0"/>
                <a:t>CC</a:t>
              </a:r>
              <a:r>
                <a:rPr lang="ko-KR" altLang="en-US" sz="1700" dirty="0" smtClean="0"/>
                <a:t>인증 대상인 </a:t>
              </a:r>
              <a:r>
                <a:rPr lang="en-US" altLang="ko-KR" sz="1700" dirty="0" smtClean="0"/>
                <a:t>‘</a:t>
              </a:r>
              <a:r>
                <a:rPr lang="ko-KR" altLang="en-US" sz="1700" dirty="0" smtClean="0"/>
                <a:t>중요</a:t>
              </a:r>
              <a:r>
                <a:rPr lang="en-US" altLang="ko-KR" sz="1700" dirty="0" smtClean="0"/>
                <a:t>＇</a:t>
              </a:r>
              <a:r>
                <a:rPr lang="ko-KR" altLang="en-US" sz="1700" dirty="0" smtClean="0"/>
                <a:t>정보보호제품은 </a:t>
              </a:r>
              <a:r>
                <a:rPr lang="en-US" altLang="ko-KR" sz="1700" dirty="0" smtClean="0"/>
                <a:t>CC</a:t>
              </a:r>
              <a:r>
                <a:rPr lang="ko-KR" altLang="en-US" sz="1700" dirty="0" err="1" smtClean="0"/>
                <a:t>인증필</a:t>
              </a:r>
              <a:r>
                <a:rPr lang="ko-KR" altLang="en-US" sz="1700" dirty="0" smtClean="0"/>
                <a:t> 제품 도입이 원칙</a:t>
              </a:r>
              <a:endParaRPr lang="en-US" altLang="ko-KR" sz="17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700" dirty="0" smtClean="0"/>
                <a:t>국내용 </a:t>
              </a:r>
              <a:r>
                <a:rPr lang="en-US" altLang="ko-KR" sz="1700" dirty="0" smtClean="0"/>
                <a:t>CC</a:t>
              </a:r>
              <a:r>
                <a:rPr lang="ko-KR" altLang="en-US" sz="1700" dirty="0" smtClean="0"/>
                <a:t>인증제품</a:t>
              </a:r>
              <a:r>
                <a:rPr lang="en-US" altLang="ko-KR" sz="1700" dirty="0" smtClean="0"/>
                <a:t>·</a:t>
              </a:r>
              <a:r>
                <a:rPr lang="ko-KR" altLang="en-US" sz="1700" dirty="0" err="1" smtClean="0"/>
                <a:t>보안적합성</a:t>
              </a:r>
              <a:r>
                <a:rPr lang="ko-KR" altLang="en-US" sz="1700" dirty="0" smtClean="0"/>
                <a:t> 검증필 제품 등이 아닌 정보보호제품 도입 시 제안서 접수시점까지 국내용 </a:t>
              </a:r>
              <a:r>
                <a:rPr lang="en-US" altLang="ko-KR" sz="1700" dirty="0" smtClean="0"/>
                <a:t>CC</a:t>
              </a:r>
              <a:r>
                <a:rPr lang="ko-KR" altLang="en-US" sz="1700" dirty="0" smtClean="0"/>
                <a:t>인증획득 또는 </a:t>
              </a:r>
              <a:r>
                <a:rPr lang="ko-KR" altLang="en-US" sz="1700" dirty="0" err="1" smtClean="0"/>
                <a:t>보안적합성</a:t>
              </a:r>
              <a:r>
                <a:rPr lang="ko-KR" altLang="en-US" sz="1700" dirty="0" smtClean="0"/>
                <a:t> 검증 </a:t>
              </a:r>
              <a:r>
                <a:rPr lang="ko-KR" altLang="en-US" sz="1700" dirty="0" err="1" smtClean="0"/>
                <a:t>필한</a:t>
              </a:r>
              <a:r>
                <a:rPr lang="ko-KR" altLang="en-US" sz="1700" dirty="0" smtClean="0"/>
                <a:t> 제품 도입</a:t>
              </a:r>
              <a:endParaRPr lang="en-US" altLang="ko-KR" sz="17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700" dirty="0" smtClean="0"/>
                <a:t>   (</a:t>
              </a:r>
              <a:r>
                <a:rPr lang="ko-KR" altLang="en-US" sz="1700" dirty="0" err="1" smtClean="0"/>
                <a:t>검증생략</a:t>
              </a:r>
              <a:r>
                <a:rPr lang="ko-KR" altLang="en-US" sz="1700" dirty="0" smtClean="0"/>
                <a:t> 시 </a:t>
              </a:r>
              <a:r>
                <a:rPr lang="ko-KR" altLang="en-US" sz="1700" dirty="0" err="1" smtClean="0"/>
                <a:t>증빙문서</a:t>
              </a:r>
              <a:r>
                <a:rPr lang="ko-KR" altLang="en-US" sz="1700" dirty="0" smtClean="0"/>
                <a:t> 첨부</a:t>
              </a:r>
              <a:r>
                <a:rPr lang="en-US" altLang="ko-KR" sz="1700" dirty="0" smtClean="0"/>
                <a:t>)</a:t>
              </a:r>
              <a:endParaRPr lang="ko-KR" altLang="en-US" sz="17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1478" y="3634391"/>
              <a:ext cx="8714792" cy="6419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700" dirty="0" smtClean="0">
                  <a:solidFill>
                    <a:schemeClr val="tx1"/>
                  </a:solidFill>
                </a:rPr>
                <a:t>※ 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정보보호제품 도입 시 </a:t>
              </a:r>
              <a:r>
                <a:rPr lang="ko-KR" altLang="en-US" sz="1700" dirty="0" err="1" smtClean="0">
                  <a:solidFill>
                    <a:schemeClr val="tx1"/>
                  </a:solidFill>
                </a:rPr>
                <a:t>도입요건에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따른 기준 명시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12980" y="4247738"/>
            <a:ext cx="9759822" cy="2532131"/>
            <a:chOff x="1082350" y="1251720"/>
            <a:chExt cx="9759822" cy="2532131"/>
          </a:xfrm>
        </p:grpSpPr>
        <p:sp>
          <p:nvSpPr>
            <p:cNvPr id="12" name="TextBox 11"/>
            <p:cNvSpPr txBox="1"/>
            <p:nvPr/>
          </p:nvSpPr>
          <p:spPr>
            <a:xfrm>
              <a:off x="1082350" y="1251720"/>
              <a:ext cx="646607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3) </a:t>
              </a:r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정보시스템 </a:t>
              </a:r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SW </a:t>
              </a:r>
              <a:r>
                <a:rPr lang="ko-KR" altLang="en-US" sz="1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개발보안</a:t>
              </a:r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 준수 요구</a:t>
              </a:r>
              <a:endParaRPr lang="ko-KR" altLang="en-US" sz="1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55576" y="1750558"/>
              <a:ext cx="9386596" cy="121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700" dirty="0" smtClean="0"/>
                <a:t>‘</a:t>
              </a:r>
              <a:r>
                <a:rPr lang="ko-KR" altLang="en-US" sz="1700" dirty="0" smtClean="0"/>
                <a:t>행정기관 및 공공기관 정보시스템 구축</a:t>
              </a:r>
              <a:r>
                <a:rPr lang="en-US" altLang="ko-KR" sz="1700" dirty="0" smtClean="0"/>
                <a:t>·</a:t>
              </a:r>
              <a:r>
                <a:rPr lang="ko-KR" altLang="en-US" sz="1700" dirty="0" smtClean="0"/>
                <a:t>운영 지침</a:t>
              </a:r>
              <a:r>
                <a:rPr lang="en-US" altLang="ko-KR" sz="1700" dirty="0" smtClean="0"/>
                <a:t>(</a:t>
              </a:r>
              <a:r>
                <a:rPr lang="ko-KR" altLang="en-US" sz="1700" dirty="0" err="1" smtClean="0"/>
                <a:t>행정안전부</a:t>
              </a:r>
              <a:r>
                <a:rPr lang="en-US" altLang="ko-KR" sz="1700" dirty="0" smtClean="0"/>
                <a:t>)’ </a:t>
              </a:r>
              <a:r>
                <a:rPr lang="ko-KR" altLang="en-US" sz="1700" dirty="0" smtClean="0"/>
                <a:t>제</a:t>
              </a:r>
              <a:r>
                <a:rPr lang="en-US" altLang="ko-KR" sz="1700" dirty="0" smtClean="0"/>
                <a:t>50</a:t>
              </a:r>
              <a:r>
                <a:rPr lang="ko-KR" altLang="en-US" sz="1700" dirty="0" smtClean="0"/>
                <a:t>조</a:t>
              </a:r>
              <a:r>
                <a:rPr lang="en-US" altLang="ko-KR" sz="1700" dirty="0" smtClean="0"/>
                <a:t>(</a:t>
              </a:r>
              <a:r>
                <a:rPr lang="ko-KR" altLang="en-US" sz="1700" dirty="0" smtClean="0"/>
                <a:t>소프트웨어 </a:t>
              </a:r>
              <a:r>
                <a:rPr lang="ko-KR" altLang="en-US" sz="1700" dirty="0" err="1" smtClean="0"/>
                <a:t>개발보안</a:t>
              </a:r>
              <a:r>
                <a:rPr lang="ko-KR" altLang="en-US" sz="1700" dirty="0" smtClean="0"/>
                <a:t> 원칙</a:t>
              </a:r>
              <a:r>
                <a:rPr lang="en-US" altLang="ko-KR" sz="1700" dirty="0" smtClean="0"/>
                <a:t>)</a:t>
              </a:r>
              <a:r>
                <a:rPr lang="ko-KR" altLang="en-US" sz="1700" dirty="0" smtClean="0"/>
                <a:t>와 제</a:t>
              </a:r>
              <a:r>
                <a:rPr lang="en-US" altLang="ko-KR" sz="1700" dirty="0" smtClean="0"/>
                <a:t>53</a:t>
              </a:r>
              <a:r>
                <a:rPr lang="ko-KR" altLang="en-US" sz="1700" dirty="0" smtClean="0"/>
                <a:t>조</a:t>
              </a:r>
              <a:r>
                <a:rPr lang="en-US" altLang="ko-KR" sz="1700" dirty="0" smtClean="0"/>
                <a:t>(</a:t>
              </a:r>
              <a:r>
                <a:rPr lang="ko-KR" altLang="en-US" sz="1700" dirty="0" err="1" smtClean="0"/>
                <a:t>보안약점</a:t>
              </a:r>
              <a:r>
                <a:rPr lang="ko-KR" altLang="en-US" sz="1700" dirty="0" smtClean="0"/>
                <a:t> </a:t>
              </a:r>
              <a:r>
                <a:rPr lang="ko-KR" altLang="en-US" sz="1700" dirty="0" err="1" smtClean="0"/>
                <a:t>진단절차</a:t>
              </a:r>
              <a:r>
                <a:rPr lang="en-US" altLang="ko-KR" sz="1700" dirty="0" smtClean="0"/>
                <a:t>)</a:t>
              </a:r>
              <a:r>
                <a:rPr lang="ko-KR" altLang="en-US" sz="1700" dirty="0" smtClean="0"/>
                <a:t>에 따라 소프트웨어 개발 보안을 적용하고 소프트웨어 </a:t>
              </a:r>
              <a:r>
                <a:rPr lang="ko-KR" altLang="en-US" sz="1700" dirty="0" err="1" smtClean="0"/>
                <a:t>보안약점</a:t>
              </a:r>
              <a:r>
                <a:rPr lang="ko-KR" altLang="en-US" sz="1700" dirty="0" smtClean="0"/>
                <a:t> 기준을 사업자에게 준수 요구</a:t>
              </a:r>
              <a:endParaRPr lang="ko-KR" altLang="en-US" sz="17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91478" y="3157790"/>
              <a:ext cx="8714792" cy="6260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700" dirty="0" smtClean="0">
                  <a:solidFill>
                    <a:schemeClr val="tx1"/>
                  </a:solidFill>
                </a:rPr>
                <a:t>※ 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소프트웨어 개발 보안 적용시점 및 기준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: 2013 1.1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일부터 사업규모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40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억 원 이상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4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1000"/>
            <a:ext cx="723900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14450" y="381000"/>
            <a:ext cx="10877550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참고 자료</a:t>
            </a:r>
            <a:endParaRPr lang="ko-KR" altLang="en-US" sz="3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810139"/>
            <a:ext cx="10068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/>
              <a:t>정보통신산업진흥원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공공</a:t>
            </a:r>
            <a:r>
              <a:rPr lang="en-US" altLang="ko-KR" sz="2100" dirty="0" smtClean="0"/>
              <a:t>SW</a:t>
            </a:r>
            <a:r>
              <a:rPr lang="ko-KR" altLang="en-US" sz="2100" dirty="0" smtClean="0"/>
              <a:t>사업 제안요청서 작성을 위한 요구사항 상세화 실무 가이드라인 </a:t>
            </a:r>
            <a:r>
              <a:rPr lang="en-US" altLang="ko-KR" sz="2100" dirty="0" smtClean="0"/>
              <a:t>(2018.10.15)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9745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40913" y="1300766"/>
            <a:ext cx="1584101" cy="1287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072130" y="1300765"/>
            <a:ext cx="6454462" cy="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607906" y="2085473"/>
            <a:ext cx="5624262" cy="4028567"/>
            <a:chOff x="1338012" y="2085473"/>
            <a:chExt cx="5367588" cy="4028567"/>
          </a:xfrm>
        </p:grpSpPr>
        <p:grpSp>
          <p:nvGrpSpPr>
            <p:cNvPr id="9" name="그룹 8"/>
            <p:cNvGrpSpPr/>
            <p:nvPr/>
          </p:nvGrpSpPr>
          <p:grpSpPr>
            <a:xfrm>
              <a:off x="1338012" y="2085473"/>
              <a:ext cx="5367588" cy="1477328"/>
              <a:chOff x="1338012" y="2085473"/>
              <a:chExt cx="5367588" cy="1477328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1338012" y="2229852"/>
                <a:ext cx="45719" cy="6416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383731" y="2085473"/>
                <a:ext cx="532186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보안 요구사항이란 무엇인가요</a:t>
                </a:r>
                <a:r>
                  <a:rPr lang="en-US" altLang="ko-K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보안 요구사항이란 </a:t>
                </a:r>
                <a:r>
                  <a:rPr lang="ko-KR" altLang="en-US" dirty="0" err="1" smtClean="0"/>
                  <a:t>정보자산의</a:t>
                </a:r>
                <a:r>
                  <a:rPr lang="ko-KR" altLang="en-US" dirty="0" smtClean="0"/>
                  <a:t> 기밀성과 무결성을 확보하기 위해 목표시스템의 데이터 및 기능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운영 접근을 통제하기 위한 요구사항</a:t>
                </a:r>
                <a:endParaRPr lang="ko-KR" altLang="en-US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338012" y="4082715"/>
              <a:ext cx="5367588" cy="2031325"/>
              <a:chOff x="1338012" y="2085473"/>
              <a:chExt cx="5367588" cy="2031325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1338012" y="2229852"/>
                <a:ext cx="45719" cy="6416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83731" y="2085473"/>
                <a:ext cx="53218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보안 요구사항 도출 시 꼭 작성해야 하는 내용은 무엇인가요</a:t>
                </a:r>
                <a:r>
                  <a:rPr lang="en-US" altLang="ko-K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보안 요구사항은 인증 및 권한 보안요구사항</a:t>
                </a:r>
                <a:r>
                  <a:rPr lang="en-US" altLang="ko-KR" dirty="0" smtClean="0"/>
                  <a:t>, UI</a:t>
                </a:r>
                <a:r>
                  <a:rPr lang="ko-KR" altLang="en-US" dirty="0" smtClean="0"/>
                  <a:t>보안 요구사항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데이터 보안 요구사항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네트워크 보안 요구사항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인터페이스 보안 요구사항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보안정책 및 지침 준수 요구사항 등을 작성</a:t>
                </a:r>
                <a:endParaRPr lang="ko-KR" altLang="en-US" dirty="0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6280073" y="2085473"/>
            <a:ext cx="5624262" cy="4028567"/>
            <a:chOff x="1338012" y="2085473"/>
            <a:chExt cx="5367588" cy="4028567"/>
          </a:xfrm>
        </p:grpSpPr>
        <p:grpSp>
          <p:nvGrpSpPr>
            <p:cNvPr id="15" name="그룹 14"/>
            <p:cNvGrpSpPr/>
            <p:nvPr/>
          </p:nvGrpSpPr>
          <p:grpSpPr>
            <a:xfrm>
              <a:off x="1338012" y="2085473"/>
              <a:ext cx="5367588" cy="2031325"/>
              <a:chOff x="1338012" y="2085473"/>
              <a:chExt cx="5367588" cy="203132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338012" y="2229852"/>
                <a:ext cx="45719" cy="6416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83731" y="2085473"/>
                <a:ext cx="53218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보안 요구사항도출 시 고려해야 할 지침이 있나요</a:t>
                </a:r>
                <a:r>
                  <a:rPr lang="en-US" altLang="ko-K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시스템이 사용하는 데이터 자체의 속성 및 활용 방안이 공공기관의 보안 지침을 준수할 수 있도록 관련 표준 및 지침을 확인하고 명시 필요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개인정보 보호 대책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정보보호 제품의 </a:t>
                </a:r>
                <a:r>
                  <a:rPr lang="ko-KR" altLang="en-US" dirty="0" err="1" smtClean="0"/>
                  <a:t>도입기준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개발 보안 가이드 등을 참고</a:t>
                </a:r>
                <a:endParaRPr lang="ko-KR" altLang="en-US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338012" y="4359714"/>
              <a:ext cx="5367588" cy="1754326"/>
              <a:chOff x="1338012" y="2362472"/>
              <a:chExt cx="5367588" cy="1754326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1338012" y="2506851"/>
                <a:ext cx="45719" cy="6416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83731" y="2362472"/>
                <a:ext cx="532186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보안 요구사항은 어떻게 상세화 하나요</a:t>
                </a:r>
                <a:r>
                  <a:rPr lang="en-US" altLang="ko-K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상용 시스템의 주요 보안 요구사항인지 또는 보안 지침 준수를 위한 요구사항인지 유형을 구분한 후 각 요구사항 유형 별 세부적인 보안 </a:t>
                </a:r>
                <a:r>
                  <a:rPr lang="ko-KR" altLang="en-US" dirty="0" err="1" smtClean="0"/>
                  <a:t>제약사항에</a:t>
                </a:r>
                <a:r>
                  <a:rPr lang="ko-KR" altLang="en-US" dirty="0" smtClean="0"/>
                  <a:t> 대해 명시</a:t>
                </a:r>
                <a:endParaRPr lang="ko-KR" altLang="en-US" dirty="0"/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017458"/>
            <a:ext cx="590550" cy="5923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94686" y="1095362"/>
            <a:ext cx="2214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 smtClean="0">
                <a:solidFill>
                  <a:schemeClr val="accent6">
                    <a:lumMod val="75000"/>
                  </a:schemeClr>
                </a:solidFill>
              </a:rPr>
              <a:t>Quick Look</a:t>
            </a:r>
            <a:endParaRPr lang="ko-KR" altLang="en-US" sz="21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1000"/>
            <a:ext cx="723900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14450" y="381000"/>
            <a:ext cx="10877550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 </a:t>
            </a:r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3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0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작성원칙</a:t>
            </a:r>
            <a:r>
              <a:rPr lang="ko-KR" altLang="en-US" sz="3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및 기준</a:t>
            </a:r>
            <a:endParaRPr lang="ko-KR" altLang="en-US" sz="3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40913" y="2367566"/>
            <a:ext cx="1584101" cy="1287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6057900" y="2367566"/>
            <a:ext cx="5468692" cy="1287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98964"/>
              </p:ext>
            </p:extLst>
          </p:nvPr>
        </p:nvGraphicFramePr>
        <p:xfrm>
          <a:off x="723900" y="2953499"/>
          <a:ext cx="10572750" cy="339396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54660004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908143066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955651235"/>
                    </a:ext>
                  </a:extLst>
                </a:gridCol>
              </a:tblGrid>
              <a:tr h="7422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목적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확보 방안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47918"/>
                  </a:ext>
                </a:extLst>
              </a:tr>
              <a:tr h="1262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dirty="0" smtClean="0"/>
                        <a:t>기밀성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/>
                        <a:t>인가받지</a:t>
                      </a:r>
                      <a:r>
                        <a:rPr lang="ko-KR" altLang="en-US" dirty="0" smtClean="0"/>
                        <a:t> 못한 사용자는 시스템 및 데이터에 접근 </a:t>
                      </a:r>
                      <a:r>
                        <a:rPr lang="ko-KR" altLang="en-US" dirty="0" err="1" smtClean="0"/>
                        <a:t>불가하도록</a:t>
                      </a:r>
                      <a:r>
                        <a:rPr lang="ko-KR" altLang="en-US" dirty="0" smtClean="0"/>
                        <a:t> 시스템 접근의 방식 또는 권한을 보호하는 것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사용자 인증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접근 권한 제어 등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41952"/>
                  </a:ext>
                </a:extLst>
              </a:tr>
              <a:tr h="1262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dirty="0" smtClean="0"/>
                        <a:t>무결성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시스템에서 사용하는 기능 및 정보가 손상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왜곡 또는 누락 없이 온전히 보존될 수 있도록 보호하는 것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데이터 백업 및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/>
                        <a:t>복구방안</a:t>
                      </a:r>
                      <a:r>
                        <a:rPr lang="ko-KR" altLang="en-US" dirty="0" smtClean="0"/>
                        <a:t> 수립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정보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/>
                        <a:t>변경내역</a:t>
                      </a:r>
                      <a:r>
                        <a:rPr lang="ko-KR" altLang="en-US" dirty="0" smtClean="0"/>
                        <a:t> 기록 등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809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28850" y="2190750"/>
            <a:ext cx="3790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보안 요구사항의 두 가지 목적</a:t>
            </a:r>
            <a:endParaRPr lang="ko-KR" altLang="en-US" sz="2100" b="1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6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0971" y="590550"/>
            <a:ext cx="10985679" cy="415498"/>
            <a:chOff x="540913" y="2190750"/>
            <a:chExt cx="10985679" cy="41549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40913" y="2367566"/>
              <a:ext cx="1584101" cy="1287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V="1">
              <a:off x="6057900" y="2367566"/>
              <a:ext cx="5468692" cy="1287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28850" y="2190750"/>
              <a:ext cx="379095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보안 요구사항의 도출의 관점</a:t>
              </a:r>
              <a:endParaRPr lang="ko-KR" altLang="en-US" sz="2100" b="1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57200" y="1428750"/>
            <a:ext cx="1541708" cy="5010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보안</a:t>
            </a:r>
            <a:endParaRPr lang="en-US" altLang="ko-KR" sz="21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ko-KR" altLang="en-US" sz="21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요구사항</a:t>
            </a:r>
            <a:endParaRPr lang="ko-KR" altLang="en-US" sz="21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5321" y="1428750"/>
            <a:ext cx="1541708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5321" y="6419850"/>
            <a:ext cx="1541708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305050" y="1428750"/>
            <a:ext cx="8991600" cy="1504950"/>
            <a:chOff x="2305050" y="1428750"/>
            <a:chExt cx="8991600" cy="1504950"/>
          </a:xfrm>
        </p:grpSpPr>
        <p:grpSp>
          <p:nvGrpSpPr>
            <p:cNvPr id="19" name="그룹 18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직사각형 27"/>
            <p:cNvSpPr/>
            <p:nvPr/>
          </p:nvSpPr>
          <p:spPr>
            <a:xfrm>
              <a:off x="2305050" y="1477770"/>
              <a:ext cx="1714500" cy="14559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시스템</a:t>
              </a:r>
              <a:endParaRPr lang="en-US" altLang="ko-KR" sz="19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보안 관점</a:t>
              </a:r>
              <a:endParaRPr lang="ko-KR" altLang="en-US" sz="19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208708" y="1851453"/>
              <a:ext cx="1296742" cy="10287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인증 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권한보안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618408" y="1851453"/>
              <a:ext cx="1296742" cy="10287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UI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보안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028108" y="1851453"/>
              <a:ext cx="1296742" cy="10287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데이터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보안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437808" y="1840127"/>
              <a:ext cx="1296742" cy="10287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네트워크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보안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847508" y="1851453"/>
              <a:ext cx="1449142" cy="10287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인터페이스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보안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08708" y="1477770"/>
              <a:ext cx="609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시스템 내부의 기밀성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무결성 확보 관점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305050" y="3181350"/>
            <a:ext cx="8991600" cy="1504950"/>
            <a:chOff x="2305050" y="1428750"/>
            <a:chExt cx="8991600" cy="1504950"/>
          </a:xfrm>
        </p:grpSpPr>
        <p:grpSp>
          <p:nvGrpSpPr>
            <p:cNvPr id="41" name="그룹 40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직사각형 41"/>
            <p:cNvSpPr/>
            <p:nvPr/>
          </p:nvSpPr>
          <p:spPr>
            <a:xfrm>
              <a:off x="2305050" y="1439670"/>
              <a:ext cx="1714500" cy="1494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법</a:t>
              </a:r>
              <a:r>
                <a:rPr lang="en-US" altLang="ko-KR" sz="2100" b="1" dirty="0" smtClean="0">
                  <a:solidFill>
                    <a:schemeClr val="accent6">
                      <a:lumMod val="75000"/>
                    </a:schemeClr>
                  </a:solidFill>
                </a:rPr>
                <a:t>·</a:t>
              </a:r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규제</a:t>
              </a:r>
              <a:endParaRPr lang="en-US" altLang="ko-KR" sz="19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준수여부</a:t>
              </a:r>
              <a:endParaRPr lang="en-US" altLang="ko-KR" sz="19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확인 관점</a:t>
              </a:r>
              <a:endParaRPr lang="ko-KR" altLang="en-US" sz="19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208708" y="1851453"/>
              <a:ext cx="3506542" cy="41624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보안성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검토 지침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08708" y="1477770"/>
              <a:ext cx="609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국가 및 공공기관의 보안 지침 준수 과정</a:t>
              </a:r>
              <a:endParaRPr lang="ko-KR" altLang="en-US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4208708" y="2410130"/>
              <a:ext cx="3506542" cy="41624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개인정보 보호대책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7790108" y="1848655"/>
              <a:ext cx="3506542" cy="41624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소프트웨어 보안 가이드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790108" y="2414107"/>
              <a:ext cx="3506542" cy="41624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정보보호제품 도입 요건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305050" y="4933950"/>
            <a:ext cx="8991600" cy="1504950"/>
            <a:chOff x="2305050" y="1428750"/>
            <a:chExt cx="8991600" cy="1504950"/>
          </a:xfrm>
        </p:grpSpPr>
        <p:grpSp>
          <p:nvGrpSpPr>
            <p:cNvPr id="53" name="그룹 52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2305050" y="1439670"/>
              <a:ext cx="1714500" cy="1494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시스템</a:t>
              </a:r>
              <a:endParaRPr lang="en-US" altLang="ko-KR" sz="19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9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보안점검</a:t>
              </a:r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 및</a:t>
              </a:r>
              <a:endParaRPr lang="en-US" altLang="ko-KR" sz="19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900" b="1" dirty="0" smtClean="0">
                  <a:solidFill>
                    <a:schemeClr val="accent6">
                      <a:lumMod val="75000"/>
                    </a:schemeClr>
                  </a:solidFill>
                </a:rPr>
                <a:t>관리 관점</a:t>
              </a:r>
              <a:endParaRPr lang="ko-KR" altLang="en-US" sz="19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08708" y="1477770"/>
              <a:ext cx="609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사업 발주기관에서의 보안 관리 관점</a:t>
              </a:r>
              <a:endParaRPr lang="ko-KR" altLang="en-US" dirty="0"/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4208708" y="5375703"/>
            <a:ext cx="3506542" cy="4162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담당자 보안관리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08708" y="5934380"/>
            <a:ext cx="3506542" cy="4162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 관리 방법론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790108" y="5372905"/>
            <a:ext cx="3506542" cy="4162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 교육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790108" y="5938357"/>
            <a:ext cx="3506542" cy="4162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보안성</a:t>
            </a:r>
            <a:r>
              <a:rPr lang="ko-KR" altLang="en-US" dirty="0" smtClean="0">
                <a:solidFill>
                  <a:schemeClr val="tx1"/>
                </a:solidFill>
              </a:rPr>
              <a:t> 점검 계획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0971" y="590550"/>
            <a:ext cx="10985679" cy="415498"/>
            <a:chOff x="540913" y="2190750"/>
            <a:chExt cx="10985679" cy="41549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40913" y="2367566"/>
              <a:ext cx="1584101" cy="1287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>
              <a:stCxn id="9" idx="3"/>
            </p:cNvCxnSpPr>
            <p:nvPr/>
          </p:nvCxnSpPr>
          <p:spPr>
            <a:xfrm flipV="1">
              <a:off x="7145092" y="2367567"/>
              <a:ext cx="4381500" cy="3093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28850" y="2190750"/>
              <a:ext cx="4916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b="1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보안 요구사항 작성 대상 및 주요 항목</a:t>
              </a:r>
              <a:endParaRPr lang="ko-KR" altLang="en-US" sz="2100" b="1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80356" y="1903445"/>
            <a:ext cx="7041538" cy="3740476"/>
            <a:chOff x="537338" y="1667276"/>
            <a:chExt cx="7953520" cy="4032629"/>
          </a:xfrm>
        </p:grpSpPr>
        <p:grpSp>
          <p:nvGrpSpPr>
            <p:cNvPr id="83" name="그룹 82"/>
            <p:cNvGrpSpPr/>
            <p:nvPr/>
          </p:nvGrpSpPr>
          <p:grpSpPr>
            <a:xfrm>
              <a:off x="537338" y="1667276"/>
              <a:ext cx="7953520" cy="4032629"/>
              <a:chOff x="1217036" y="1056572"/>
              <a:chExt cx="10996425" cy="5630547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4574711" y="1626956"/>
                <a:ext cx="2117117" cy="1801847"/>
                <a:chOff x="3821956" y="1785459"/>
                <a:chExt cx="1459172" cy="1437782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21956" y="2113515"/>
                  <a:ext cx="1459172" cy="1109726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435"/>
                <a:stretch/>
              </p:blipFill>
              <p:spPr>
                <a:xfrm>
                  <a:off x="4697494" y="1785459"/>
                  <a:ext cx="583634" cy="667965"/>
                </a:xfrm>
                <a:prstGeom prst="rect">
                  <a:avLst/>
                </a:prstGeom>
              </p:spPr>
            </p:pic>
          </p:grp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3150" y="3634365"/>
                <a:ext cx="1690299" cy="135014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5732" y="1832518"/>
                <a:ext cx="1232969" cy="1349601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6111" y="5544292"/>
                <a:ext cx="961365" cy="1052304"/>
              </a:xfrm>
              <a:prstGeom prst="rect">
                <a:avLst/>
              </a:prstGeom>
            </p:spPr>
          </p:pic>
          <p:grpSp>
            <p:nvGrpSpPr>
              <p:cNvPr id="21" name="그룹 20"/>
              <p:cNvGrpSpPr/>
              <p:nvPr/>
            </p:nvGrpSpPr>
            <p:grpSpPr>
              <a:xfrm>
                <a:off x="1217036" y="1392385"/>
                <a:ext cx="2807387" cy="2177302"/>
                <a:chOff x="489249" y="1392385"/>
                <a:chExt cx="2807387" cy="2177302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24399" y="2130339"/>
                  <a:ext cx="1427550" cy="1439348"/>
                </a:xfrm>
                <a:prstGeom prst="rect">
                  <a:avLst/>
                </a:prstGeom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489249" y="1392385"/>
                  <a:ext cx="2807387" cy="880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ea"/>
                    <a:buAutoNum type="circleNumDbPlain"/>
                  </a:pPr>
                  <a:r>
                    <a:rPr lang="ko-KR" altLang="en-US" sz="1600" dirty="0" smtClean="0"/>
                    <a:t>사용자 인증</a:t>
                  </a:r>
                  <a:endParaRPr lang="en-US" altLang="ko-KR" sz="1600" dirty="0" smtClean="0"/>
                </a:p>
                <a:p>
                  <a:r>
                    <a:rPr lang="ko-KR" altLang="en-US" sz="1600" dirty="0" smtClean="0"/>
                    <a:t>    및 권한</a:t>
                  </a:r>
                  <a:endParaRPr lang="ko-KR" altLang="en-US" sz="1600" dirty="0"/>
                </a:p>
              </p:txBody>
            </p:sp>
          </p:grp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4195" y="5544292"/>
                <a:ext cx="961365" cy="1052304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4528" y="5544292"/>
                <a:ext cx="961364" cy="1052304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7885" y="5544292"/>
                <a:ext cx="961364" cy="1052304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639057" y="1056572"/>
                <a:ext cx="1977713" cy="90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② </a:t>
                </a:r>
                <a:r>
                  <a:rPr lang="en-US" altLang="ko-KR" sz="1600" dirty="0" smtClean="0"/>
                  <a:t>UI </a:t>
                </a:r>
                <a:r>
                  <a:rPr lang="ko-KR" altLang="en-US" sz="1600" dirty="0" smtClean="0"/>
                  <a:t>보안</a:t>
                </a:r>
                <a:endParaRPr lang="ko-KR" altLang="en-US" sz="1600" dirty="0"/>
              </a:p>
              <a:p>
                <a:endParaRPr lang="ko-KR" alt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66516" y="2258984"/>
                <a:ext cx="2546944" cy="90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③ 데이터 보안</a:t>
                </a:r>
                <a:endParaRPr lang="ko-KR" altLang="en-US" sz="1600" dirty="0"/>
              </a:p>
              <a:p>
                <a:endParaRPr lang="ko-KR" alt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91828" y="4216338"/>
                <a:ext cx="2767041" cy="90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④ 네트워크 보안</a:t>
                </a:r>
                <a:endParaRPr lang="ko-KR" altLang="en-US" sz="1600" dirty="0"/>
              </a:p>
              <a:p>
                <a:endParaRPr lang="ko-KR" alt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123462" y="5784681"/>
                <a:ext cx="3089999" cy="90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⑤ 인터페이스 보안</a:t>
                </a:r>
                <a:endParaRPr lang="ko-KR" altLang="en-US" sz="1600" dirty="0"/>
              </a:p>
              <a:p>
                <a:endParaRPr lang="ko-KR" altLang="en-US" sz="1600" dirty="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V="1">
                <a:off x="5265578" y="1832518"/>
                <a:ext cx="0" cy="29782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V="1">
                <a:off x="5265578" y="1832518"/>
                <a:ext cx="724675" cy="235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모서리가 둥근 직사각형 77"/>
              <p:cNvSpPr/>
              <p:nvPr/>
            </p:nvSpPr>
            <p:spPr>
              <a:xfrm>
                <a:off x="5169159" y="4441371"/>
                <a:ext cx="858416" cy="543141"/>
              </a:xfrm>
              <a:prstGeom prst="roundRect">
                <a:avLst>
                  <a:gd name="adj" fmla="val 26974"/>
                </a:avLst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 flipH="1" flipV="1">
                <a:off x="5169729" y="4850615"/>
                <a:ext cx="857847" cy="19965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꺾인 연결선 97"/>
            <p:cNvCxnSpPr/>
            <p:nvPr/>
          </p:nvCxnSpPr>
          <p:spPr>
            <a:xfrm rot="5400000">
              <a:off x="3206997" y="4507113"/>
              <a:ext cx="400917" cy="347669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꺾인 연결선 99"/>
            <p:cNvCxnSpPr>
              <a:endCxn id="55" idx="0"/>
            </p:cNvCxnSpPr>
            <p:nvPr/>
          </p:nvCxnSpPr>
          <p:spPr>
            <a:xfrm rot="10800000" flipV="1">
              <a:off x="1810140" y="4576648"/>
              <a:ext cx="1786462" cy="304757"/>
            </a:xfrm>
            <a:prstGeom prst="bent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 102"/>
            <p:cNvCxnSpPr/>
            <p:nvPr/>
          </p:nvCxnSpPr>
          <p:spPr>
            <a:xfrm rot="16200000" flipH="1">
              <a:off x="3837346" y="4527829"/>
              <a:ext cx="400916" cy="306236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endCxn id="73" idx="0"/>
            </p:cNvCxnSpPr>
            <p:nvPr/>
          </p:nvCxnSpPr>
          <p:spPr>
            <a:xfrm>
              <a:off x="3884686" y="4576648"/>
              <a:ext cx="1868626" cy="304758"/>
            </a:xfrm>
            <a:prstGeom prst="bentConnector2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이등변 삼각형 105"/>
          <p:cNvSpPr/>
          <p:nvPr/>
        </p:nvSpPr>
        <p:spPr>
          <a:xfrm rot="5400000">
            <a:off x="6153360" y="3537624"/>
            <a:ext cx="2917222" cy="597159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110687" y="2157527"/>
            <a:ext cx="3944890" cy="720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 smtClean="0">
                <a:solidFill>
                  <a:schemeClr val="accent6">
                    <a:lumMod val="75000"/>
                  </a:schemeClr>
                </a:solidFill>
              </a:rPr>
              <a:t>시스템 </a:t>
            </a:r>
            <a:r>
              <a:rPr lang="ko-KR" altLang="en-US" sz="2100" b="1" dirty="0" err="1" smtClean="0">
                <a:solidFill>
                  <a:schemeClr val="accent6">
                    <a:lumMod val="75000"/>
                  </a:schemeClr>
                </a:solidFill>
              </a:rPr>
              <a:t>보안관점</a:t>
            </a:r>
            <a:endParaRPr lang="ko-KR" altLang="en-US" sz="2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110687" y="3431396"/>
            <a:ext cx="3944890" cy="720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 smtClean="0">
                <a:solidFill>
                  <a:schemeClr val="accent6">
                    <a:lumMod val="75000"/>
                  </a:schemeClr>
                </a:solidFill>
              </a:rPr>
              <a:t>법</a:t>
            </a:r>
            <a:r>
              <a:rPr lang="en-US" altLang="ko-KR" sz="2100" b="1" dirty="0" smtClean="0">
                <a:solidFill>
                  <a:schemeClr val="accent6">
                    <a:lumMod val="75000"/>
                  </a:schemeClr>
                </a:solidFill>
              </a:rPr>
              <a:t>·</a:t>
            </a:r>
            <a:r>
              <a:rPr lang="ko-KR" altLang="en-US" sz="2100" b="1" dirty="0" smtClean="0">
                <a:solidFill>
                  <a:schemeClr val="accent6">
                    <a:lumMod val="75000"/>
                  </a:schemeClr>
                </a:solidFill>
              </a:rPr>
              <a:t>규제 준수여부확인 관점</a:t>
            </a:r>
            <a:endParaRPr lang="ko-KR" altLang="en-US" sz="2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110687" y="4705265"/>
            <a:ext cx="3944890" cy="720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 smtClean="0">
                <a:solidFill>
                  <a:schemeClr val="accent6">
                    <a:lumMod val="75000"/>
                  </a:schemeClr>
                </a:solidFill>
              </a:rPr>
              <a:t>시스템보안점검 및 관리</a:t>
            </a:r>
            <a:endParaRPr lang="ko-KR" altLang="en-US" sz="21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0971" y="590550"/>
            <a:ext cx="10985679" cy="415498"/>
            <a:chOff x="540913" y="2190750"/>
            <a:chExt cx="10985679" cy="41549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40913" y="2367566"/>
              <a:ext cx="1584101" cy="1287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>
              <a:stCxn id="9" idx="3"/>
            </p:cNvCxnSpPr>
            <p:nvPr/>
          </p:nvCxnSpPr>
          <p:spPr>
            <a:xfrm flipV="1">
              <a:off x="7145092" y="2367567"/>
              <a:ext cx="4381500" cy="3093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28850" y="2190750"/>
              <a:ext cx="4916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b="1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보안 요구사항 작성 대상 및 주요 항목</a:t>
              </a:r>
              <a:endParaRPr lang="ko-KR" altLang="en-US" sz="2100" b="1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390650" y="1182866"/>
            <a:ext cx="8991600" cy="1090250"/>
            <a:chOff x="2305050" y="1428750"/>
            <a:chExt cx="8991600" cy="1504950"/>
          </a:xfrm>
        </p:grpSpPr>
        <p:grpSp>
          <p:nvGrpSpPr>
            <p:cNvPr id="19" name="그룹 18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직사각형 27"/>
            <p:cNvSpPr/>
            <p:nvPr/>
          </p:nvSpPr>
          <p:spPr>
            <a:xfrm>
              <a:off x="2305050" y="1439670"/>
              <a:ext cx="1932904" cy="149402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인증 및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권한 보안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요구사항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37954" y="1719560"/>
              <a:ext cx="6840292" cy="669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/>
                <a:t>목표시스템</a:t>
              </a:r>
              <a:r>
                <a:rPr lang="ko-KR" altLang="en-US" sz="1600" dirty="0" smtClean="0"/>
                <a:t> 사용자 인증 및 계정 정보보호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패스워드 암호화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그리고 목표시스템의 기능 및 정보에 대한 접근 권한에 대해서 요건</a:t>
              </a:r>
              <a:endParaRPr lang="ko-KR" altLang="en-US" sz="16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09700" y="2390784"/>
            <a:ext cx="8991600" cy="850781"/>
            <a:chOff x="2305050" y="1428750"/>
            <a:chExt cx="8991600" cy="1504950"/>
          </a:xfrm>
        </p:grpSpPr>
        <p:grpSp>
          <p:nvGrpSpPr>
            <p:cNvPr id="45" name="그룹 44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/>
            <p:cNvSpPr/>
            <p:nvPr/>
          </p:nvSpPr>
          <p:spPr>
            <a:xfrm>
              <a:off x="2305050" y="1501379"/>
              <a:ext cx="1913854" cy="14323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UI </a:t>
              </a:r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보안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요구사항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7954" y="1719561"/>
              <a:ext cx="6563396" cy="103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목표시스템의 화면에 권한이나 인증절차 없이 나타내는 개인정보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소스코드에 개인정보가 노출 되지 않도록 보안 요건</a:t>
              </a:r>
              <a:endParaRPr lang="en-US" altLang="ko-KR" sz="1600" dirty="0" smtClean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90650" y="3359232"/>
            <a:ext cx="8991600" cy="853111"/>
            <a:chOff x="2305050" y="1428750"/>
            <a:chExt cx="8991600" cy="1504950"/>
          </a:xfrm>
        </p:grpSpPr>
        <p:grpSp>
          <p:nvGrpSpPr>
            <p:cNvPr id="59" name="그룹 58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직사각형 70"/>
            <p:cNvSpPr/>
            <p:nvPr/>
          </p:nvSpPr>
          <p:spPr>
            <a:xfrm>
              <a:off x="2305050" y="1501181"/>
              <a:ext cx="1932904" cy="14325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데이터 보안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요구사항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37954" y="1719559"/>
              <a:ext cx="6840292" cy="1031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/>
                <a:t>목표시스템</a:t>
              </a:r>
              <a:r>
                <a:rPr lang="ko-KR" altLang="en-US" sz="1600" dirty="0" smtClean="0"/>
                <a:t> 및 테스트 </a:t>
              </a:r>
              <a:r>
                <a:rPr lang="en-US" altLang="ko-KR" sz="1600" dirty="0" smtClean="0"/>
                <a:t>DB</a:t>
              </a:r>
              <a:r>
                <a:rPr lang="ko-KR" altLang="en-US" sz="1600" dirty="0" smtClean="0"/>
                <a:t>에 보안이 필요한 필드암복호화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데이터 접속 권한 등 데이터를 보호하기 위한 요건</a:t>
              </a:r>
              <a:endParaRPr lang="ko-KR" altLang="en-US" sz="16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09700" y="4327679"/>
            <a:ext cx="8991600" cy="1062097"/>
            <a:chOff x="2305050" y="1428750"/>
            <a:chExt cx="8991600" cy="1504950"/>
          </a:xfrm>
        </p:grpSpPr>
        <p:grpSp>
          <p:nvGrpSpPr>
            <p:cNvPr id="77" name="그룹 76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직사각형 77"/>
            <p:cNvSpPr/>
            <p:nvPr/>
          </p:nvSpPr>
          <p:spPr>
            <a:xfrm>
              <a:off x="2324100" y="1486929"/>
              <a:ext cx="1913854" cy="14467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네트워크 보안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요구사항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37954" y="1719559"/>
              <a:ext cx="6430046" cy="1177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네트워크 접근 통제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네트워크 장비의 취약성 및 </a:t>
              </a:r>
              <a:r>
                <a:rPr lang="ko-KR" altLang="en-US" sz="1600" dirty="0" err="1" smtClean="0"/>
                <a:t>구성설정에</a:t>
              </a:r>
              <a:r>
                <a:rPr lang="ko-KR" altLang="en-US" sz="1600" dirty="0" smtClean="0"/>
                <a:t> 대한 보안 요구사항 등 통신을 위해 사용하는 장비 및 접근과 관련한 요건</a:t>
              </a:r>
              <a:endParaRPr lang="ko-KR" altLang="en-US" sz="16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409700" y="5508779"/>
            <a:ext cx="8991600" cy="1062097"/>
            <a:chOff x="2305050" y="1428750"/>
            <a:chExt cx="8991600" cy="1504950"/>
          </a:xfrm>
        </p:grpSpPr>
        <p:grpSp>
          <p:nvGrpSpPr>
            <p:cNvPr id="84" name="그룹 83"/>
            <p:cNvGrpSpPr/>
            <p:nvPr/>
          </p:nvGrpSpPr>
          <p:grpSpPr>
            <a:xfrm>
              <a:off x="2305050" y="1428750"/>
              <a:ext cx="8991600" cy="1504950"/>
              <a:chOff x="2305050" y="1428750"/>
              <a:chExt cx="8991600" cy="150495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05050" y="1428750"/>
                <a:ext cx="8991600" cy="15049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2305050" y="142875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2305050" y="2933700"/>
                <a:ext cx="89916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직사각형 84"/>
            <p:cNvSpPr/>
            <p:nvPr/>
          </p:nvSpPr>
          <p:spPr>
            <a:xfrm>
              <a:off x="2324100" y="1486929"/>
              <a:ext cx="1894804" cy="14467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인터페이스 보안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요구사항</a:t>
              </a:r>
              <a:endParaRPr lang="en-US" altLang="ko-KR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37954" y="1719559"/>
              <a:ext cx="6563396" cy="828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외부 정보시스템과 데이터를 송수신할 때 필요한 데이터 암호화 및 로깅 등 보안에 대한 요건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7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1000"/>
            <a:ext cx="723900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14450" y="381000"/>
            <a:ext cx="10877550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 </a:t>
            </a:r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3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요구사항 세부 항목</a:t>
            </a:r>
            <a:endParaRPr lang="ko-KR" altLang="en-US" sz="3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50905"/>
              </p:ext>
            </p:extLst>
          </p:nvPr>
        </p:nvGraphicFramePr>
        <p:xfrm>
          <a:off x="748046" y="2290744"/>
          <a:ext cx="10572751" cy="420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76775">
                  <a:extLst>
                    <a:ext uri="{9D8B030D-6E8A-4147-A177-3AD203B41FA5}">
                      <a16:colId xmlns:a16="http://schemas.microsoft.com/office/drawing/2014/main" val="3546600045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908143066"/>
                    </a:ext>
                  </a:extLst>
                </a:gridCol>
                <a:gridCol w="2948473">
                  <a:extLst>
                    <a:ext uri="{9D8B030D-6E8A-4147-A177-3AD203B41FA5}">
                      <a16:colId xmlns:a16="http://schemas.microsoft.com/office/drawing/2014/main" val="955651235"/>
                    </a:ext>
                  </a:extLst>
                </a:gridCol>
                <a:gridCol w="3072536">
                  <a:extLst>
                    <a:ext uri="{9D8B030D-6E8A-4147-A177-3AD203B41FA5}">
                      <a16:colId xmlns:a16="http://schemas.microsoft.com/office/drawing/2014/main" val="3494465865"/>
                    </a:ext>
                  </a:extLst>
                </a:gridCol>
              </a:tblGrid>
              <a:tr h="6004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 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 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 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</a:t>
                      </a:r>
                      <a:r>
                        <a:rPr lang="en-US" altLang="ko-K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47918"/>
                  </a:ext>
                </a:extLst>
              </a:tr>
              <a:tr h="600480">
                <a:tc rowSpan="6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SER: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보안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</a:t>
                      </a:r>
                      <a:endParaRPr lang="en-US" altLang="ko-KR" dirty="0" smtClean="0">
                        <a:latin typeface="+mn-lt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AUT: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인증 및 권한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AUT: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인증 및 권한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01 </a:t>
                      </a:r>
                      <a:r>
                        <a:rPr lang="ko-KR" altLang="en-US" dirty="0" err="1" smtClean="0"/>
                        <a:t>사용자인증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41952"/>
                  </a:ext>
                </a:extLst>
              </a:tr>
              <a:tr h="600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02 </a:t>
                      </a:r>
                      <a:r>
                        <a:rPr lang="ko-KR" altLang="en-US" dirty="0" smtClean="0"/>
                        <a:t>공인인증서 인증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92340"/>
                  </a:ext>
                </a:extLst>
              </a:tr>
              <a:tr h="600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03 SSO </a:t>
                      </a:r>
                      <a:r>
                        <a:rPr lang="ko-KR" altLang="en-US" dirty="0" smtClean="0"/>
                        <a:t>인증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158106"/>
                  </a:ext>
                </a:extLst>
              </a:tr>
              <a:tr h="600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04 </a:t>
                      </a:r>
                      <a:r>
                        <a:rPr lang="ko-KR" altLang="en-US" dirty="0" smtClean="0"/>
                        <a:t>실명확인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633054"/>
                  </a:ext>
                </a:extLst>
              </a:tr>
              <a:tr h="600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05 </a:t>
                      </a:r>
                      <a:r>
                        <a:rPr lang="ko-KR" altLang="en-US" dirty="0" smtClean="0"/>
                        <a:t>사용자 계정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762207"/>
                  </a:ext>
                </a:extLst>
              </a:tr>
              <a:tr h="60048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06 </a:t>
                      </a:r>
                      <a:r>
                        <a:rPr lang="ko-KR" altLang="en-US" dirty="0" smtClean="0"/>
                        <a:t>사용자 권한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280908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17435" y="1680376"/>
            <a:ext cx="10985679" cy="415498"/>
            <a:chOff x="540913" y="2172696"/>
            <a:chExt cx="10985679" cy="415498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40913" y="2367566"/>
              <a:ext cx="1138597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V="1">
              <a:off x="6057900" y="2367566"/>
              <a:ext cx="5468692" cy="1287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79510" y="2172696"/>
              <a:ext cx="452651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보안 요구사항의 유형 및 작성 항목</a:t>
              </a:r>
              <a:endParaRPr lang="ko-KR" altLang="en-US" sz="2100" b="1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7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58217"/>
              </p:ext>
            </p:extLst>
          </p:nvPr>
        </p:nvGraphicFramePr>
        <p:xfrm>
          <a:off x="822691" y="1059104"/>
          <a:ext cx="10896558" cy="525661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37317">
                  <a:extLst>
                    <a:ext uri="{9D8B030D-6E8A-4147-A177-3AD203B41FA5}">
                      <a16:colId xmlns:a16="http://schemas.microsoft.com/office/drawing/2014/main" val="3546600045"/>
                    </a:ext>
                  </a:extLst>
                </a:gridCol>
                <a:gridCol w="2653829">
                  <a:extLst>
                    <a:ext uri="{9D8B030D-6E8A-4147-A177-3AD203B41FA5}">
                      <a16:colId xmlns:a16="http://schemas.microsoft.com/office/drawing/2014/main" val="1908143066"/>
                    </a:ext>
                  </a:extLst>
                </a:gridCol>
                <a:gridCol w="2921036">
                  <a:extLst>
                    <a:ext uri="{9D8B030D-6E8A-4147-A177-3AD203B41FA5}">
                      <a16:colId xmlns:a16="http://schemas.microsoft.com/office/drawing/2014/main" val="955651235"/>
                    </a:ext>
                  </a:extLst>
                </a:gridCol>
                <a:gridCol w="3284376">
                  <a:extLst>
                    <a:ext uri="{9D8B030D-6E8A-4147-A177-3AD203B41FA5}">
                      <a16:colId xmlns:a16="http://schemas.microsoft.com/office/drawing/2014/main" val="3494465865"/>
                    </a:ext>
                  </a:extLst>
                </a:gridCol>
              </a:tblGrid>
              <a:tr h="6004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 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 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 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</a:t>
                      </a:r>
                      <a:r>
                        <a:rPr lang="en-US" altLang="ko-K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47918"/>
                  </a:ext>
                </a:extLst>
              </a:tr>
              <a:tr h="600480">
                <a:tc rowSpan="6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SER: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보안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</a:t>
                      </a:r>
                      <a:endParaRPr lang="en-US" altLang="ko-KR" dirty="0" smtClean="0">
                        <a:latin typeface="+mn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UIF: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사용자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인터페이스 보안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UIF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사용자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인터페이스 보안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01 </a:t>
                      </a:r>
                      <a:r>
                        <a:rPr lang="ko-KR" altLang="en-US" dirty="0" smtClean="0"/>
                        <a:t>로그인 보안조치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41952"/>
                  </a:ext>
                </a:extLst>
              </a:tr>
              <a:tr h="800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02 </a:t>
                      </a:r>
                      <a:r>
                        <a:rPr lang="ko-KR" altLang="en-US" dirty="0" smtClean="0"/>
                        <a:t>페이지 보안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92340"/>
                  </a:ext>
                </a:extLst>
              </a:tr>
              <a:tr h="591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03 </a:t>
                      </a:r>
                      <a:r>
                        <a:rPr lang="ko-KR" altLang="en-US" dirty="0" smtClean="0"/>
                        <a:t>보안 기술 적용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158106"/>
                  </a:ext>
                </a:extLst>
              </a:tr>
              <a:tr h="600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DAT: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데이터 보안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DAT: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데이터 보안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01 </a:t>
                      </a:r>
                      <a:r>
                        <a:rPr lang="ko-KR" altLang="en-US" dirty="0" smtClean="0"/>
                        <a:t>사용자 </a:t>
                      </a:r>
                      <a:r>
                        <a:rPr lang="ko-KR" altLang="en-US" dirty="0" err="1" smtClean="0"/>
                        <a:t>인증정보</a:t>
                      </a:r>
                      <a:r>
                        <a:rPr lang="ko-KR" altLang="en-US" dirty="0" smtClean="0"/>
                        <a:t> 보호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633054"/>
                  </a:ext>
                </a:extLst>
              </a:tr>
              <a:tr h="600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02 </a:t>
                      </a:r>
                      <a:r>
                        <a:rPr lang="ko-KR" altLang="en-US" dirty="0" smtClean="0"/>
                        <a:t>개인정보 보호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762207"/>
                  </a:ext>
                </a:extLst>
              </a:tr>
              <a:tr h="60048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03 DB </a:t>
                      </a:r>
                      <a:r>
                        <a:rPr lang="ko-KR" altLang="en-US" dirty="0" smtClean="0"/>
                        <a:t>접근권한 통제 및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    이력관리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28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48135"/>
              </p:ext>
            </p:extLst>
          </p:nvPr>
        </p:nvGraphicFramePr>
        <p:xfrm>
          <a:off x="822691" y="1059104"/>
          <a:ext cx="10896558" cy="53524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37317">
                  <a:extLst>
                    <a:ext uri="{9D8B030D-6E8A-4147-A177-3AD203B41FA5}">
                      <a16:colId xmlns:a16="http://schemas.microsoft.com/office/drawing/2014/main" val="3546600045"/>
                    </a:ext>
                  </a:extLst>
                </a:gridCol>
                <a:gridCol w="2653829">
                  <a:extLst>
                    <a:ext uri="{9D8B030D-6E8A-4147-A177-3AD203B41FA5}">
                      <a16:colId xmlns:a16="http://schemas.microsoft.com/office/drawing/2014/main" val="1908143066"/>
                    </a:ext>
                  </a:extLst>
                </a:gridCol>
                <a:gridCol w="2921036">
                  <a:extLst>
                    <a:ext uri="{9D8B030D-6E8A-4147-A177-3AD203B41FA5}">
                      <a16:colId xmlns:a16="http://schemas.microsoft.com/office/drawing/2014/main" val="955651235"/>
                    </a:ext>
                  </a:extLst>
                </a:gridCol>
                <a:gridCol w="3284376">
                  <a:extLst>
                    <a:ext uri="{9D8B030D-6E8A-4147-A177-3AD203B41FA5}">
                      <a16:colId xmlns:a16="http://schemas.microsoft.com/office/drawing/2014/main" val="3494465865"/>
                    </a:ext>
                  </a:extLst>
                </a:gridCol>
              </a:tblGrid>
              <a:tr h="6004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 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 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 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Level</a:t>
                      </a:r>
                      <a:r>
                        <a:rPr lang="en-US" altLang="ko-K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47918"/>
                  </a:ext>
                </a:extLst>
              </a:tr>
              <a:tr h="766375">
                <a:tc rowSpan="7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SER: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보안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</a:t>
                      </a:r>
                      <a:endParaRPr lang="en-US" altLang="ko-KR" dirty="0" smtClean="0">
                        <a:latin typeface="+mn-lt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NW: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네트워크 보안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</a:t>
                      </a:r>
                      <a:endParaRPr lang="en-US" altLang="ko-KR" dirty="0" smtClean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NW: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네트워크 보안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요구사항</a:t>
                      </a: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구간 암호화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41952"/>
                  </a:ext>
                </a:extLst>
              </a:tr>
              <a:tr h="653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02 </a:t>
                      </a:r>
                      <a:r>
                        <a:rPr lang="ko-KR" altLang="en-US" dirty="0" err="1" smtClean="0"/>
                        <a:t>전송자료</a:t>
                      </a:r>
                      <a:r>
                        <a:rPr lang="ko-KR" altLang="en-US" dirty="0" smtClean="0"/>
                        <a:t> 암호화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92340"/>
                  </a:ext>
                </a:extLst>
              </a:tr>
              <a:tr h="591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03 </a:t>
                      </a:r>
                      <a:r>
                        <a:rPr lang="ko-KR" altLang="en-US" dirty="0" smtClean="0"/>
                        <a:t>통신 간 </a:t>
                      </a:r>
                      <a:r>
                        <a:rPr lang="ko-KR" altLang="en-US" dirty="0" err="1" smtClean="0"/>
                        <a:t>보안성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158106"/>
                  </a:ext>
                </a:extLst>
              </a:tr>
              <a:tr h="591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en-US" altLang="ko-KR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+mn-lt"/>
                        </a:rPr>
                        <a:t>04 </a:t>
                      </a:r>
                      <a:r>
                        <a:rPr lang="ko-KR" altLang="en-US" dirty="0" smtClean="0">
                          <a:latin typeface="+mn-lt"/>
                        </a:rPr>
                        <a:t>서버</a:t>
                      </a:r>
                      <a:r>
                        <a:rPr lang="en-US" altLang="ko-KR" dirty="0" smtClean="0">
                          <a:latin typeface="+mn-lt"/>
                        </a:rPr>
                        <a:t>(</a:t>
                      </a:r>
                      <a:r>
                        <a:rPr lang="ko-KR" altLang="en-US" dirty="0" smtClean="0">
                          <a:latin typeface="+mn-lt"/>
                        </a:rPr>
                        <a:t>호스트</a:t>
                      </a:r>
                      <a:r>
                        <a:rPr lang="en-US" altLang="ko-KR" dirty="0" smtClean="0">
                          <a:latin typeface="+mn-lt"/>
                        </a:rPr>
                        <a:t>) </a:t>
                      </a:r>
                      <a:r>
                        <a:rPr lang="ko-KR" altLang="en-US" dirty="0" smtClean="0">
                          <a:latin typeface="+mn-lt"/>
                        </a:rPr>
                        <a:t>보안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286564"/>
                  </a:ext>
                </a:extLst>
              </a:tr>
              <a:tr h="704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INF: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+mn-lt"/>
                        </a:rPr>
                        <a:t>인터페이스 보안</a:t>
                      </a:r>
                      <a:endParaRPr lang="en-US" altLang="ko-KR" dirty="0" smtClean="0">
                        <a:latin typeface="+mn-lt"/>
                      </a:endParaRP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+mn-lt"/>
                        </a:rPr>
                        <a:t>요구사항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en-US" altLang="ko-KR" dirty="0" smtClean="0"/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INF: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+mn-lt"/>
                        </a:rPr>
                        <a:t>인터페이스 보안</a:t>
                      </a:r>
                      <a:endParaRPr lang="en-US" altLang="ko-KR" dirty="0" smtClean="0">
                        <a:latin typeface="+mn-lt"/>
                      </a:endParaRP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+mn-lt"/>
                        </a:rPr>
                        <a:t>요구사항</a:t>
                      </a: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01 </a:t>
                      </a:r>
                      <a:r>
                        <a:rPr lang="ko-KR" altLang="en-US" dirty="0" smtClean="0"/>
                        <a:t>연동 보안 일반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633054"/>
                  </a:ext>
                </a:extLst>
              </a:tr>
              <a:tr h="72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02 VPN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외부연동</a:t>
                      </a:r>
                      <a:r>
                        <a:rPr lang="ko-KR" altLang="en-US" baseline="0" dirty="0" smtClean="0"/>
                        <a:t> 보안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762207"/>
                  </a:ext>
                </a:extLst>
              </a:tr>
              <a:tr h="60048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03 VPN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외부연동</a:t>
                      </a:r>
                      <a:r>
                        <a:rPr lang="ko-KR" altLang="en-US" baseline="0" dirty="0" smtClean="0"/>
                        <a:t> 보안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28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2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964</Words>
  <Application>Microsoft Office PowerPoint</Application>
  <PresentationFormat>와이드스크린</PresentationFormat>
  <Paragraphs>214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cuber</dc:creator>
  <cp:lastModifiedBy>cuber</cp:lastModifiedBy>
  <cp:revision>112</cp:revision>
  <dcterms:created xsi:type="dcterms:W3CDTF">2019-07-24T01:39:32Z</dcterms:created>
  <dcterms:modified xsi:type="dcterms:W3CDTF">2019-07-24T05:40:10Z</dcterms:modified>
</cp:coreProperties>
</file>