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1"/>
  </p:notesMasterIdLst>
  <p:handoutMasterIdLst>
    <p:handoutMasterId r:id="rId12"/>
  </p:handoutMasterIdLst>
  <p:sldIdLst>
    <p:sldId id="2333" r:id="rId2"/>
    <p:sldId id="2101" r:id="rId3"/>
    <p:sldId id="2334" r:id="rId4"/>
    <p:sldId id="2345" r:id="rId5"/>
    <p:sldId id="2341" r:id="rId6"/>
    <p:sldId id="2369" r:id="rId7"/>
    <p:sldId id="2367" r:id="rId8"/>
    <p:sldId id="2370" r:id="rId9"/>
    <p:sldId id="2371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19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3999" userDrawn="1">
          <p15:clr>
            <a:srgbClr val="A4A3A4"/>
          </p15:clr>
        </p15:guide>
        <p15:guide id="5" orient="horz" pos="2568" userDrawn="1">
          <p15:clr>
            <a:srgbClr val="A4A3A4"/>
          </p15:clr>
        </p15:guide>
        <p15:guide id="6" pos="960" userDrawn="1">
          <p15:clr>
            <a:srgbClr val="A4A3A4"/>
          </p15:clr>
        </p15:guide>
        <p15:guide id="7" orient="horz" pos="1842" userDrawn="1">
          <p15:clr>
            <a:srgbClr val="A4A3A4"/>
          </p15:clr>
        </p15:guide>
        <p15:guide id="8" orient="horz" pos="482" userDrawn="1">
          <p15:clr>
            <a:srgbClr val="A4A3A4"/>
          </p15:clr>
        </p15:guide>
        <p15:guide id="9" pos="506" userDrawn="1">
          <p15:clr>
            <a:srgbClr val="A4A3A4"/>
          </p15:clr>
        </p15:guide>
        <p15:guide id="10" pos="717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0021"/>
    <a:srgbClr val="4BB0A0"/>
    <a:srgbClr val="43B0A0"/>
    <a:srgbClr val="F06436"/>
    <a:srgbClr val="52AEE1"/>
    <a:srgbClr val="F89074"/>
    <a:srgbClr val="4285F4"/>
    <a:srgbClr val="72B945"/>
    <a:srgbClr val="FA95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127" autoAdjust="0"/>
    <p:restoredTop sz="50000" autoAdjust="0"/>
  </p:normalViewPr>
  <p:slideViewPr>
    <p:cSldViewPr snapToGrid="0" showGuides="1">
      <p:cViewPr varScale="1">
        <p:scale>
          <a:sx n="89" d="100"/>
          <a:sy n="89" d="100"/>
        </p:scale>
        <p:origin x="114" y="132"/>
      </p:cViewPr>
      <p:guideLst>
        <p:guide orient="horz" pos="2319"/>
        <p:guide pos="3840"/>
        <p:guide pos="3999"/>
        <p:guide orient="horz" pos="2568"/>
        <p:guide pos="960"/>
        <p:guide orient="horz" pos="1842"/>
        <p:guide orient="horz" pos="482"/>
        <p:guide pos="506"/>
        <p:guide pos="7174"/>
      </p:guideLst>
    </p:cSldViewPr>
  </p:slideViewPr>
  <p:outlineViewPr>
    <p:cViewPr>
      <p:scale>
        <a:sx n="33" d="100"/>
        <a:sy n="33" d="100"/>
      </p:scale>
      <p:origin x="0" y="2496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2" d="100"/>
          <a:sy n="62" d="100"/>
        </p:scale>
        <p:origin x="3342" y="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5F00D5-8D61-463B-A24D-AA343CDEF1C1}" type="datetimeFigureOut">
              <a:rPr lang="ko-KR" altLang="en-US" smtClean="0"/>
              <a:pPr/>
              <a:t>2021-11-15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27927B-07B9-470A-A6C7-2E21D055E10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5280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FE79A2-9499-4165-85CA-D3B599A71D6E}" type="datetimeFigureOut">
              <a:rPr lang="ko-KR" altLang="en-US" smtClean="0"/>
              <a:pPr/>
              <a:t>2021-11-15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DF56FB-8B4C-4940-9CA8-BCB6BA92FB7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83919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0;p2">
            <a:extLst>
              <a:ext uri="{FF2B5EF4-FFF2-40B4-BE49-F238E27FC236}">
                <a16:creationId xmlns:a16="http://schemas.microsoft.com/office/drawing/2014/main" id="{915EBAC6-B986-0141-9A3D-A1153FD2C8C9}"/>
              </a:ext>
            </a:extLst>
          </p:cNvPr>
          <p:cNvSpPr/>
          <p:nvPr userDrawn="1"/>
        </p:nvSpPr>
        <p:spPr>
          <a:xfrm rot="10800000">
            <a:off x="-3" y="-3"/>
            <a:ext cx="8697688" cy="5529945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2;p2">
            <a:extLst>
              <a:ext uri="{FF2B5EF4-FFF2-40B4-BE49-F238E27FC236}">
                <a16:creationId xmlns:a16="http://schemas.microsoft.com/office/drawing/2014/main" id="{32DFD919-D29D-FC47-AD9F-0D1B2F5A8862}"/>
              </a:ext>
            </a:extLst>
          </p:cNvPr>
          <p:cNvSpPr/>
          <p:nvPr userDrawn="1"/>
        </p:nvSpPr>
        <p:spPr>
          <a:xfrm rot="10800000">
            <a:off x="3799114" y="2286000"/>
            <a:ext cx="8392886" cy="4572000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9" name="Google Shape;13;p2">
            <a:extLst>
              <a:ext uri="{FF2B5EF4-FFF2-40B4-BE49-F238E27FC236}">
                <a16:creationId xmlns:a16="http://schemas.microsoft.com/office/drawing/2014/main" id="{42C43ECF-BBCB-1C42-93A8-68CF3572DDB9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703254" y="1780334"/>
            <a:ext cx="7009510" cy="3591827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 dirty="0"/>
          </a:p>
        </p:txBody>
      </p:sp>
      <p:sp>
        <p:nvSpPr>
          <p:cNvPr id="120" name="Google Shape;14;p2">
            <a:extLst>
              <a:ext uri="{FF2B5EF4-FFF2-40B4-BE49-F238E27FC236}">
                <a16:creationId xmlns:a16="http://schemas.microsoft.com/office/drawing/2014/main" id="{5AF3B145-1035-874A-A46A-1DC2137AFDA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8202127" y="5077666"/>
            <a:ext cx="3268457" cy="1072418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cxnSp>
        <p:nvCxnSpPr>
          <p:cNvPr id="121" name="Google Shape;183;p28">
            <a:extLst>
              <a:ext uri="{FF2B5EF4-FFF2-40B4-BE49-F238E27FC236}">
                <a16:creationId xmlns:a16="http://schemas.microsoft.com/office/drawing/2014/main" id="{FF7B25AF-63DA-4A4A-BE7C-3EEF77663F0C}"/>
              </a:ext>
            </a:extLst>
          </p:cNvPr>
          <p:cNvCxnSpPr/>
          <p:nvPr userDrawn="1"/>
        </p:nvCxnSpPr>
        <p:spPr>
          <a:xfrm>
            <a:off x="708848" y="662121"/>
            <a:ext cx="0" cy="8721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282551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>
            <a:extLst>
              <a:ext uri="{FF2B5EF4-FFF2-40B4-BE49-F238E27FC236}">
                <a16:creationId xmlns:a16="http://schemas.microsoft.com/office/drawing/2014/main" id="{3DCB54EF-6F8F-C14C-AEAB-339A6ADFE958}"/>
              </a:ext>
            </a:extLst>
          </p:cNvPr>
          <p:cNvSpPr/>
          <p:nvPr userDrawn="1"/>
        </p:nvSpPr>
        <p:spPr>
          <a:xfrm>
            <a:off x="-9939" y="-19878"/>
            <a:ext cx="1402629" cy="671349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4632325" y="3242853"/>
            <a:ext cx="7559675" cy="703262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>
              <a:buNone/>
              <a:defRPr sz="3600"/>
            </a:lvl2pPr>
            <a:lvl3pPr marL="914400" indent="0">
              <a:buNone/>
              <a:defRPr sz="3600"/>
            </a:lvl3pPr>
            <a:lvl4pPr marL="1371600" indent="0">
              <a:buNone/>
              <a:defRPr sz="3600"/>
            </a:lvl4pPr>
            <a:lvl5pPr marL="1828800" indent="0">
              <a:buNone/>
              <a:defRPr sz="3600"/>
            </a:lvl5pPr>
          </a:lstStyle>
          <a:p>
            <a:pPr lvl="0"/>
            <a:r>
              <a:rPr lang="ko-KR" altLang="en-US" dirty="0"/>
              <a:t>목차 내용 입력하세요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6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4632324" y="4074122"/>
            <a:ext cx="7559675" cy="703262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>
              <a:buNone/>
              <a:defRPr sz="3600"/>
            </a:lvl2pPr>
            <a:lvl3pPr marL="914400" indent="0">
              <a:buNone/>
              <a:defRPr sz="3600"/>
            </a:lvl3pPr>
            <a:lvl4pPr marL="1371600" indent="0">
              <a:buNone/>
              <a:defRPr sz="3600"/>
            </a:lvl4pPr>
            <a:lvl5pPr marL="1828800" indent="0">
              <a:buNone/>
              <a:defRPr sz="3600"/>
            </a:lvl5pPr>
          </a:lstStyle>
          <a:p>
            <a:pPr lvl="0"/>
            <a:r>
              <a:rPr lang="ko-KR" altLang="en-US"/>
              <a:t>목차 내용 입력하세요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17" name="텍스트 개체 틀 2"/>
          <p:cNvSpPr>
            <a:spLocks noGrp="1"/>
          </p:cNvSpPr>
          <p:nvPr>
            <p:ph type="body" sz="quarter" idx="12" hasCustomPrompt="1"/>
          </p:nvPr>
        </p:nvSpPr>
        <p:spPr>
          <a:xfrm>
            <a:off x="4632323" y="4910800"/>
            <a:ext cx="7559675" cy="703262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>
              <a:buNone/>
              <a:defRPr sz="3600"/>
            </a:lvl2pPr>
            <a:lvl3pPr marL="914400" indent="0">
              <a:buNone/>
              <a:defRPr sz="3600"/>
            </a:lvl3pPr>
            <a:lvl4pPr marL="1371600" indent="0">
              <a:buNone/>
              <a:defRPr sz="3600"/>
            </a:lvl4pPr>
            <a:lvl5pPr marL="1828800" indent="0">
              <a:buNone/>
              <a:defRPr sz="3600"/>
            </a:lvl5pPr>
          </a:lstStyle>
          <a:p>
            <a:pPr lvl="0"/>
            <a:r>
              <a:rPr lang="ko-KR" altLang="en-US" dirty="0"/>
              <a:t>목차 내용 입력하세요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3" name="Google Shape;10;p2">
            <a:extLst>
              <a:ext uri="{FF2B5EF4-FFF2-40B4-BE49-F238E27FC236}">
                <a16:creationId xmlns:a16="http://schemas.microsoft.com/office/drawing/2014/main" id="{9C20880E-B3DE-A94F-9214-F288AB8F2288}"/>
              </a:ext>
            </a:extLst>
          </p:cNvPr>
          <p:cNvSpPr/>
          <p:nvPr userDrawn="1"/>
        </p:nvSpPr>
        <p:spPr>
          <a:xfrm>
            <a:off x="10555357" y="5655364"/>
            <a:ext cx="1648441" cy="1209683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11530;p73">
            <a:extLst>
              <a:ext uri="{FF2B5EF4-FFF2-40B4-BE49-F238E27FC236}">
                <a16:creationId xmlns:a16="http://schemas.microsoft.com/office/drawing/2014/main" id="{C53AD8B5-FE39-6A42-9005-EC4F1FB81112}"/>
              </a:ext>
            </a:extLst>
          </p:cNvPr>
          <p:cNvGrpSpPr/>
          <p:nvPr userDrawn="1"/>
        </p:nvGrpSpPr>
        <p:grpSpPr>
          <a:xfrm>
            <a:off x="11568567" y="267121"/>
            <a:ext cx="320022" cy="359778"/>
            <a:chOff x="3567553" y="1499912"/>
            <a:chExt cx="320022" cy="359778"/>
          </a:xfrm>
          <a:solidFill>
            <a:srgbClr val="4BB0A0"/>
          </a:solidFill>
        </p:grpSpPr>
        <p:sp>
          <p:nvSpPr>
            <p:cNvPr id="18" name="Google Shape;11531;p73">
              <a:extLst>
                <a:ext uri="{FF2B5EF4-FFF2-40B4-BE49-F238E27FC236}">
                  <a16:creationId xmlns:a16="http://schemas.microsoft.com/office/drawing/2014/main" id="{0F0D93FF-7196-E64A-BC21-F016A3016471}"/>
                </a:ext>
              </a:extLst>
            </p:cNvPr>
            <p:cNvSpPr/>
            <p:nvPr/>
          </p:nvSpPr>
          <p:spPr>
            <a:xfrm>
              <a:off x="3567553" y="1502933"/>
              <a:ext cx="263218" cy="356757"/>
            </a:xfrm>
            <a:custGeom>
              <a:avLst/>
              <a:gdLst/>
              <a:ahLst/>
              <a:cxnLst/>
              <a:rect l="l" t="t" r="r" b="b"/>
              <a:pathLst>
                <a:path w="8276" h="11217" extrusionOk="0">
                  <a:moveTo>
                    <a:pt x="1738" y="0"/>
                  </a:moveTo>
                  <a:cubicBezTo>
                    <a:pt x="1718" y="0"/>
                    <a:pt x="1698" y="4"/>
                    <a:pt x="1679" y="12"/>
                  </a:cubicBezTo>
                  <a:cubicBezTo>
                    <a:pt x="1227" y="179"/>
                    <a:pt x="905" y="632"/>
                    <a:pt x="905" y="1120"/>
                  </a:cubicBezTo>
                  <a:lnTo>
                    <a:pt x="905" y="8275"/>
                  </a:lnTo>
                  <a:lnTo>
                    <a:pt x="167" y="8275"/>
                  </a:lnTo>
                  <a:cubicBezTo>
                    <a:pt x="72" y="8275"/>
                    <a:pt x="1" y="8359"/>
                    <a:pt x="1" y="8442"/>
                  </a:cubicBezTo>
                  <a:lnTo>
                    <a:pt x="1" y="10145"/>
                  </a:lnTo>
                  <a:cubicBezTo>
                    <a:pt x="1" y="10716"/>
                    <a:pt x="477" y="11216"/>
                    <a:pt x="1072" y="11216"/>
                  </a:cubicBezTo>
                  <a:lnTo>
                    <a:pt x="7156" y="11216"/>
                  </a:lnTo>
                  <a:cubicBezTo>
                    <a:pt x="7775" y="11216"/>
                    <a:pt x="8275" y="10716"/>
                    <a:pt x="8275" y="10097"/>
                  </a:cubicBezTo>
                  <a:lnTo>
                    <a:pt x="8275" y="4930"/>
                  </a:lnTo>
                  <a:cubicBezTo>
                    <a:pt x="8252" y="4835"/>
                    <a:pt x="8168" y="4751"/>
                    <a:pt x="8073" y="4751"/>
                  </a:cubicBezTo>
                  <a:cubicBezTo>
                    <a:pt x="7978" y="4751"/>
                    <a:pt x="7906" y="4835"/>
                    <a:pt x="7906" y="4918"/>
                  </a:cubicBezTo>
                  <a:lnTo>
                    <a:pt x="7906" y="10085"/>
                  </a:lnTo>
                  <a:cubicBezTo>
                    <a:pt x="7906" y="10514"/>
                    <a:pt x="7561" y="10859"/>
                    <a:pt x="7132" y="10859"/>
                  </a:cubicBezTo>
                  <a:lnTo>
                    <a:pt x="7061" y="10859"/>
                  </a:lnTo>
                  <a:cubicBezTo>
                    <a:pt x="6680" y="10811"/>
                    <a:pt x="6406" y="10502"/>
                    <a:pt x="6406" y="10133"/>
                  </a:cubicBezTo>
                  <a:lnTo>
                    <a:pt x="6406" y="9609"/>
                  </a:lnTo>
                  <a:cubicBezTo>
                    <a:pt x="6406" y="9514"/>
                    <a:pt x="6323" y="9442"/>
                    <a:pt x="6239" y="9442"/>
                  </a:cubicBezTo>
                  <a:cubicBezTo>
                    <a:pt x="6144" y="9442"/>
                    <a:pt x="6073" y="9514"/>
                    <a:pt x="6073" y="9609"/>
                  </a:cubicBezTo>
                  <a:lnTo>
                    <a:pt x="6073" y="10133"/>
                  </a:lnTo>
                  <a:cubicBezTo>
                    <a:pt x="6073" y="10407"/>
                    <a:pt x="6180" y="10680"/>
                    <a:pt x="6370" y="10871"/>
                  </a:cubicBezTo>
                  <a:cubicBezTo>
                    <a:pt x="3459" y="10871"/>
                    <a:pt x="2120" y="10874"/>
                    <a:pt x="1492" y="10874"/>
                  </a:cubicBezTo>
                  <a:cubicBezTo>
                    <a:pt x="864" y="10874"/>
                    <a:pt x="947" y="10871"/>
                    <a:pt x="882" y="10859"/>
                  </a:cubicBezTo>
                  <a:cubicBezTo>
                    <a:pt x="548" y="10788"/>
                    <a:pt x="298" y="10490"/>
                    <a:pt x="298" y="10145"/>
                  </a:cubicBezTo>
                  <a:lnTo>
                    <a:pt x="298" y="8609"/>
                  </a:lnTo>
                  <a:lnTo>
                    <a:pt x="6073" y="8609"/>
                  </a:lnTo>
                  <a:lnTo>
                    <a:pt x="6073" y="8954"/>
                  </a:lnTo>
                  <a:cubicBezTo>
                    <a:pt x="6073" y="9037"/>
                    <a:pt x="6144" y="9121"/>
                    <a:pt x="6239" y="9121"/>
                  </a:cubicBezTo>
                  <a:cubicBezTo>
                    <a:pt x="6323" y="9121"/>
                    <a:pt x="6406" y="9037"/>
                    <a:pt x="6406" y="8954"/>
                  </a:cubicBezTo>
                  <a:lnTo>
                    <a:pt x="6406" y="8442"/>
                  </a:lnTo>
                  <a:cubicBezTo>
                    <a:pt x="6406" y="8359"/>
                    <a:pt x="6323" y="8275"/>
                    <a:pt x="6239" y="8275"/>
                  </a:cubicBezTo>
                  <a:lnTo>
                    <a:pt x="1227" y="8275"/>
                  </a:lnTo>
                  <a:lnTo>
                    <a:pt x="1227" y="1120"/>
                  </a:lnTo>
                  <a:cubicBezTo>
                    <a:pt x="1227" y="763"/>
                    <a:pt x="1441" y="441"/>
                    <a:pt x="1786" y="322"/>
                  </a:cubicBezTo>
                  <a:cubicBezTo>
                    <a:pt x="1882" y="286"/>
                    <a:pt x="1917" y="179"/>
                    <a:pt x="1894" y="108"/>
                  </a:cubicBezTo>
                  <a:cubicBezTo>
                    <a:pt x="1866" y="44"/>
                    <a:pt x="1803" y="0"/>
                    <a:pt x="173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1532;p73">
              <a:extLst>
                <a:ext uri="{FF2B5EF4-FFF2-40B4-BE49-F238E27FC236}">
                  <a16:creationId xmlns:a16="http://schemas.microsoft.com/office/drawing/2014/main" id="{10A6EBD0-21AA-BE4F-B25E-B9EBF7C939C3}"/>
                </a:ext>
              </a:extLst>
            </p:cNvPr>
            <p:cNvSpPr/>
            <p:nvPr/>
          </p:nvSpPr>
          <p:spPr>
            <a:xfrm>
              <a:off x="3638001" y="1499912"/>
              <a:ext cx="249574" cy="142773"/>
            </a:xfrm>
            <a:custGeom>
              <a:avLst/>
              <a:gdLst/>
              <a:ahLst/>
              <a:cxnLst/>
              <a:rect l="l" t="t" r="r" b="b"/>
              <a:pathLst>
                <a:path w="7847" h="4489" extrusionOk="0">
                  <a:moveTo>
                    <a:pt x="6787" y="322"/>
                  </a:moveTo>
                  <a:cubicBezTo>
                    <a:pt x="7191" y="322"/>
                    <a:pt x="7537" y="655"/>
                    <a:pt x="7537" y="1072"/>
                  </a:cubicBezTo>
                  <a:lnTo>
                    <a:pt x="7525" y="2608"/>
                  </a:lnTo>
                  <a:lnTo>
                    <a:pt x="6037" y="2608"/>
                  </a:lnTo>
                  <a:lnTo>
                    <a:pt x="6037" y="1417"/>
                  </a:lnTo>
                  <a:lnTo>
                    <a:pt x="6037" y="1072"/>
                  </a:lnTo>
                  <a:cubicBezTo>
                    <a:pt x="6037" y="643"/>
                    <a:pt x="6370" y="322"/>
                    <a:pt x="6775" y="322"/>
                  </a:cubicBezTo>
                  <a:close/>
                  <a:moveTo>
                    <a:pt x="167" y="0"/>
                  </a:moveTo>
                  <a:cubicBezTo>
                    <a:pt x="83" y="0"/>
                    <a:pt x="0" y="72"/>
                    <a:pt x="0" y="167"/>
                  </a:cubicBezTo>
                  <a:cubicBezTo>
                    <a:pt x="0" y="250"/>
                    <a:pt x="83" y="322"/>
                    <a:pt x="167" y="322"/>
                  </a:cubicBezTo>
                  <a:lnTo>
                    <a:pt x="5989" y="322"/>
                  </a:lnTo>
                  <a:cubicBezTo>
                    <a:pt x="5894" y="417"/>
                    <a:pt x="5810" y="548"/>
                    <a:pt x="5763" y="667"/>
                  </a:cubicBezTo>
                  <a:cubicBezTo>
                    <a:pt x="5715" y="798"/>
                    <a:pt x="5691" y="917"/>
                    <a:pt x="5691" y="1060"/>
                  </a:cubicBezTo>
                  <a:lnTo>
                    <a:pt x="5691" y="1393"/>
                  </a:lnTo>
                  <a:lnTo>
                    <a:pt x="5691" y="4334"/>
                  </a:lnTo>
                  <a:cubicBezTo>
                    <a:pt x="5691" y="4418"/>
                    <a:pt x="5763" y="4489"/>
                    <a:pt x="5858" y="4489"/>
                  </a:cubicBezTo>
                  <a:cubicBezTo>
                    <a:pt x="5941" y="4489"/>
                    <a:pt x="6013" y="4418"/>
                    <a:pt x="6013" y="4334"/>
                  </a:cubicBezTo>
                  <a:lnTo>
                    <a:pt x="6013" y="2929"/>
                  </a:lnTo>
                  <a:lnTo>
                    <a:pt x="7668" y="2929"/>
                  </a:lnTo>
                  <a:cubicBezTo>
                    <a:pt x="7763" y="2929"/>
                    <a:pt x="7834" y="2858"/>
                    <a:pt x="7834" y="2763"/>
                  </a:cubicBezTo>
                  <a:lnTo>
                    <a:pt x="7834" y="1072"/>
                  </a:lnTo>
                  <a:cubicBezTo>
                    <a:pt x="7846" y="488"/>
                    <a:pt x="7370" y="0"/>
                    <a:pt x="677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1533;p73">
              <a:extLst>
                <a:ext uri="{FF2B5EF4-FFF2-40B4-BE49-F238E27FC236}">
                  <a16:creationId xmlns:a16="http://schemas.microsoft.com/office/drawing/2014/main" id="{E593C3FB-9816-9C4E-A8CE-F5E3D23AAB7D}"/>
                </a:ext>
              </a:extLst>
            </p:cNvPr>
            <p:cNvSpPr/>
            <p:nvPr/>
          </p:nvSpPr>
          <p:spPr>
            <a:xfrm>
              <a:off x="3641786" y="1594563"/>
              <a:ext cx="141659" cy="10273"/>
            </a:xfrm>
            <a:custGeom>
              <a:avLst/>
              <a:gdLst/>
              <a:ahLst/>
              <a:cxnLst/>
              <a:rect l="l" t="t" r="r" b="b"/>
              <a:pathLst>
                <a:path w="4454" h="323" extrusionOk="0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1"/>
                    <a:pt x="4453" y="168"/>
                  </a:cubicBezTo>
                  <a:cubicBezTo>
                    <a:pt x="4453" y="72"/>
                    <a:pt x="4382" y="1"/>
                    <a:pt x="428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1534;p73">
              <a:extLst>
                <a:ext uri="{FF2B5EF4-FFF2-40B4-BE49-F238E27FC236}">
                  <a16:creationId xmlns:a16="http://schemas.microsoft.com/office/drawing/2014/main" id="{751E997F-17D4-3240-BBFB-AD0DA992726B}"/>
                </a:ext>
              </a:extLst>
            </p:cNvPr>
            <p:cNvSpPr/>
            <p:nvPr/>
          </p:nvSpPr>
          <p:spPr>
            <a:xfrm>
              <a:off x="3641786" y="1638136"/>
              <a:ext cx="141659" cy="10241"/>
            </a:xfrm>
            <a:custGeom>
              <a:avLst/>
              <a:gdLst/>
              <a:ahLst/>
              <a:cxnLst/>
              <a:rect l="l" t="t" r="r" b="b"/>
              <a:pathLst>
                <a:path w="4454" h="322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1535;p73">
              <a:extLst>
                <a:ext uri="{FF2B5EF4-FFF2-40B4-BE49-F238E27FC236}">
                  <a16:creationId xmlns:a16="http://schemas.microsoft.com/office/drawing/2014/main" id="{70D7634B-5347-1147-9507-F00A80D6AF28}"/>
                </a:ext>
              </a:extLst>
            </p:cNvPr>
            <p:cNvSpPr/>
            <p:nvPr/>
          </p:nvSpPr>
          <p:spPr>
            <a:xfrm>
              <a:off x="3641786" y="1682059"/>
              <a:ext cx="141659" cy="10623"/>
            </a:xfrm>
            <a:custGeom>
              <a:avLst/>
              <a:gdLst/>
              <a:ahLst/>
              <a:cxnLst/>
              <a:rect l="l" t="t" r="r" b="b"/>
              <a:pathLst>
                <a:path w="4454" h="334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1536;p73">
              <a:extLst>
                <a:ext uri="{FF2B5EF4-FFF2-40B4-BE49-F238E27FC236}">
                  <a16:creationId xmlns:a16="http://schemas.microsoft.com/office/drawing/2014/main" id="{C9854E3F-9BBE-614D-B3B5-7F73F17A13CD}"/>
                </a:ext>
              </a:extLst>
            </p:cNvPr>
            <p:cNvSpPr/>
            <p:nvPr/>
          </p:nvSpPr>
          <p:spPr>
            <a:xfrm>
              <a:off x="3641786" y="1725600"/>
              <a:ext cx="141659" cy="10623"/>
            </a:xfrm>
            <a:custGeom>
              <a:avLst/>
              <a:gdLst/>
              <a:ahLst/>
              <a:cxnLst/>
              <a:rect l="l" t="t" r="r" b="b"/>
              <a:pathLst>
                <a:path w="4454" h="334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" name="제목 24">
            <a:extLst>
              <a:ext uri="{FF2B5EF4-FFF2-40B4-BE49-F238E27FC236}">
                <a16:creationId xmlns:a16="http://schemas.microsoft.com/office/drawing/2014/main" id="{3A2259E1-D3D4-A445-8D39-5015AB031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>
            <a:normAutofit/>
          </a:bodyPr>
          <a:lstStyle>
            <a:lvl1pPr>
              <a:defRPr sz="3000" b="1">
                <a:solidFill>
                  <a:srgbClr val="F06436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ko-Kore-KR" dirty="0"/>
          </a:p>
        </p:txBody>
      </p:sp>
    </p:spTree>
    <p:extLst>
      <p:ext uri="{BB962C8B-B14F-4D97-AF65-F5344CB8AC3E}">
        <p14:creationId xmlns:p14="http://schemas.microsoft.com/office/powerpoint/2010/main" val="10025690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691375" y="2932204"/>
            <a:ext cx="10267121" cy="993592"/>
          </a:xfrm>
          <a:noFill/>
        </p:spPr>
        <p:txBody>
          <a:bodyPr wrap="none" lIns="0" tIns="0" rIns="0" bIns="0" anchor="ctr" anchorCtr="0">
            <a:noAutofit/>
          </a:bodyPr>
          <a:lstStyle>
            <a:lvl1pPr marL="0" indent="0">
              <a:buNone/>
              <a:defRPr sz="4800">
                <a:solidFill>
                  <a:srgbClr val="F06436"/>
                </a:solidFill>
              </a:defRPr>
            </a:lvl1pPr>
            <a:lvl2pPr marL="457200" indent="0">
              <a:buNone/>
              <a:defRPr sz="4000"/>
            </a:lvl2pPr>
            <a:lvl3pPr marL="914400" indent="0">
              <a:buNone/>
              <a:defRPr sz="4000"/>
            </a:lvl3pPr>
            <a:lvl4pPr marL="1371600" indent="0">
              <a:buNone/>
              <a:defRPr sz="4000"/>
            </a:lvl4pPr>
            <a:lvl5pPr marL="1828800" indent="0">
              <a:buNone/>
              <a:defRPr sz="4000"/>
            </a:lvl5pPr>
          </a:lstStyle>
          <a:p>
            <a:pPr lvl="0"/>
            <a:r>
              <a:rPr lang="ko-KR" altLang="en-US" dirty="0"/>
              <a:t>목차 내용을 입력하세요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" name="Google Shape;12;p2">
            <a:extLst>
              <a:ext uri="{FF2B5EF4-FFF2-40B4-BE49-F238E27FC236}">
                <a16:creationId xmlns:a16="http://schemas.microsoft.com/office/drawing/2014/main" id="{C0ABDC55-C9AE-1C41-A2A0-AA873EDB6BD8}"/>
              </a:ext>
            </a:extLst>
          </p:cNvPr>
          <p:cNvSpPr/>
          <p:nvPr userDrawn="1"/>
        </p:nvSpPr>
        <p:spPr>
          <a:xfrm>
            <a:off x="-9939" y="-19878"/>
            <a:ext cx="1402629" cy="671349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" name="Google Shape;10;p2">
            <a:extLst>
              <a:ext uri="{FF2B5EF4-FFF2-40B4-BE49-F238E27FC236}">
                <a16:creationId xmlns:a16="http://schemas.microsoft.com/office/drawing/2014/main" id="{28B67903-E1CF-534B-A2D3-E7597F24B72F}"/>
              </a:ext>
            </a:extLst>
          </p:cNvPr>
          <p:cNvSpPr/>
          <p:nvPr userDrawn="1"/>
        </p:nvSpPr>
        <p:spPr>
          <a:xfrm>
            <a:off x="10555357" y="5655364"/>
            <a:ext cx="1648441" cy="1209683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" name="Google Shape;11530;p73">
            <a:extLst>
              <a:ext uri="{FF2B5EF4-FFF2-40B4-BE49-F238E27FC236}">
                <a16:creationId xmlns:a16="http://schemas.microsoft.com/office/drawing/2014/main" id="{A10FFA0E-16C5-4244-887B-59CEA3799C19}"/>
              </a:ext>
            </a:extLst>
          </p:cNvPr>
          <p:cNvGrpSpPr/>
          <p:nvPr userDrawn="1"/>
        </p:nvGrpSpPr>
        <p:grpSpPr>
          <a:xfrm>
            <a:off x="11379724" y="208758"/>
            <a:ext cx="320022" cy="359778"/>
            <a:chOff x="3567553" y="1499912"/>
            <a:chExt cx="320022" cy="359778"/>
          </a:xfrm>
          <a:solidFill>
            <a:srgbClr val="4BB0A0"/>
          </a:solidFill>
        </p:grpSpPr>
        <p:sp>
          <p:nvSpPr>
            <p:cNvPr id="9" name="Google Shape;11531;p73">
              <a:extLst>
                <a:ext uri="{FF2B5EF4-FFF2-40B4-BE49-F238E27FC236}">
                  <a16:creationId xmlns:a16="http://schemas.microsoft.com/office/drawing/2014/main" id="{3BC7373A-BF17-5949-8F1D-CB2BBEEEEEA6}"/>
                </a:ext>
              </a:extLst>
            </p:cNvPr>
            <p:cNvSpPr/>
            <p:nvPr/>
          </p:nvSpPr>
          <p:spPr>
            <a:xfrm>
              <a:off x="3567553" y="1502933"/>
              <a:ext cx="263218" cy="356757"/>
            </a:xfrm>
            <a:custGeom>
              <a:avLst/>
              <a:gdLst/>
              <a:ahLst/>
              <a:cxnLst/>
              <a:rect l="l" t="t" r="r" b="b"/>
              <a:pathLst>
                <a:path w="8276" h="11217" extrusionOk="0">
                  <a:moveTo>
                    <a:pt x="1738" y="0"/>
                  </a:moveTo>
                  <a:cubicBezTo>
                    <a:pt x="1718" y="0"/>
                    <a:pt x="1698" y="4"/>
                    <a:pt x="1679" y="12"/>
                  </a:cubicBezTo>
                  <a:cubicBezTo>
                    <a:pt x="1227" y="179"/>
                    <a:pt x="905" y="632"/>
                    <a:pt x="905" y="1120"/>
                  </a:cubicBezTo>
                  <a:lnTo>
                    <a:pt x="905" y="8275"/>
                  </a:lnTo>
                  <a:lnTo>
                    <a:pt x="167" y="8275"/>
                  </a:lnTo>
                  <a:cubicBezTo>
                    <a:pt x="72" y="8275"/>
                    <a:pt x="1" y="8359"/>
                    <a:pt x="1" y="8442"/>
                  </a:cubicBezTo>
                  <a:lnTo>
                    <a:pt x="1" y="10145"/>
                  </a:lnTo>
                  <a:cubicBezTo>
                    <a:pt x="1" y="10716"/>
                    <a:pt x="477" y="11216"/>
                    <a:pt x="1072" y="11216"/>
                  </a:cubicBezTo>
                  <a:lnTo>
                    <a:pt x="7156" y="11216"/>
                  </a:lnTo>
                  <a:cubicBezTo>
                    <a:pt x="7775" y="11216"/>
                    <a:pt x="8275" y="10716"/>
                    <a:pt x="8275" y="10097"/>
                  </a:cubicBezTo>
                  <a:lnTo>
                    <a:pt x="8275" y="4930"/>
                  </a:lnTo>
                  <a:cubicBezTo>
                    <a:pt x="8252" y="4835"/>
                    <a:pt x="8168" y="4751"/>
                    <a:pt x="8073" y="4751"/>
                  </a:cubicBezTo>
                  <a:cubicBezTo>
                    <a:pt x="7978" y="4751"/>
                    <a:pt x="7906" y="4835"/>
                    <a:pt x="7906" y="4918"/>
                  </a:cubicBezTo>
                  <a:lnTo>
                    <a:pt x="7906" y="10085"/>
                  </a:lnTo>
                  <a:cubicBezTo>
                    <a:pt x="7906" y="10514"/>
                    <a:pt x="7561" y="10859"/>
                    <a:pt x="7132" y="10859"/>
                  </a:cubicBezTo>
                  <a:lnTo>
                    <a:pt x="7061" y="10859"/>
                  </a:lnTo>
                  <a:cubicBezTo>
                    <a:pt x="6680" y="10811"/>
                    <a:pt x="6406" y="10502"/>
                    <a:pt x="6406" y="10133"/>
                  </a:cubicBezTo>
                  <a:lnTo>
                    <a:pt x="6406" y="9609"/>
                  </a:lnTo>
                  <a:cubicBezTo>
                    <a:pt x="6406" y="9514"/>
                    <a:pt x="6323" y="9442"/>
                    <a:pt x="6239" y="9442"/>
                  </a:cubicBezTo>
                  <a:cubicBezTo>
                    <a:pt x="6144" y="9442"/>
                    <a:pt x="6073" y="9514"/>
                    <a:pt x="6073" y="9609"/>
                  </a:cubicBezTo>
                  <a:lnTo>
                    <a:pt x="6073" y="10133"/>
                  </a:lnTo>
                  <a:cubicBezTo>
                    <a:pt x="6073" y="10407"/>
                    <a:pt x="6180" y="10680"/>
                    <a:pt x="6370" y="10871"/>
                  </a:cubicBezTo>
                  <a:cubicBezTo>
                    <a:pt x="3459" y="10871"/>
                    <a:pt x="2120" y="10874"/>
                    <a:pt x="1492" y="10874"/>
                  </a:cubicBezTo>
                  <a:cubicBezTo>
                    <a:pt x="864" y="10874"/>
                    <a:pt x="947" y="10871"/>
                    <a:pt x="882" y="10859"/>
                  </a:cubicBezTo>
                  <a:cubicBezTo>
                    <a:pt x="548" y="10788"/>
                    <a:pt x="298" y="10490"/>
                    <a:pt x="298" y="10145"/>
                  </a:cubicBezTo>
                  <a:lnTo>
                    <a:pt x="298" y="8609"/>
                  </a:lnTo>
                  <a:lnTo>
                    <a:pt x="6073" y="8609"/>
                  </a:lnTo>
                  <a:lnTo>
                    <a:pt x="6073" y="8954"/>
                  </a:lnTo>
                  <a:cubicBezTo>
                    <a:pt x="6073" y="9037"/>
                    <a:pt x="6144" y="9121"/>
                    <a:pt x="6239" y="9121"/>
                  </a:cubicBezTo>
                  <a:cubicBezTo>
                    <a:pt x="6323" y="9121"/>
                    <a:pt x="6406" y="9037"/>
                    <a:pt x="6406" y="8954"/>
                  </a:cubicBezTo>
                  <a:lnTo>
                    <a:pt x="6406" y="8442"/>
                  </a:lnTo>
                  <a:cubicBezTo>
                    <a:pt x="6406" y="8359"/>
                    <a:pt x="6323" y="8275"/>
                    <a:pt x="6239" y="8275"/>
                  </a:cubicBezTo>
                  <a:lnTo>
                    <a:pt x="1227" y="8275"/>
                  </a:lnTo>
                  <a:lnTo>
                    <a:pt x="1227" y="1120"/>
                  </a:lnTo>
                  <a:cubicBezTo>
                    <a:pt x="1227" y="763"/>
                    <a:pt x="1441" y="441"/>
                    <a:pt x="1786" y="322"/>
                  </a:cubicBezTo>
                  <a:cubicBezTo>
                    <a:pt x="1882" y="286"/>
                    <a:pt x="1917" y="179"/>
                    <a:pt x="1894" y="108"/>
                  </a:cubicBezTo>
                  <a:cubicBezTo>
                    <a:pt x="1866" y="44"/>
                    <a:pt x="1803" y="0"/>
                    <a:pt x="173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1532;p73">
              <a:extLst>
                <a:ext uri="{FF2B5EF4-FFF2-40B4-BE49-F238E27FC236}">
                  <a16:creationId xmlns:a16="http://schemas.microsoft.com/office/drawing/2014/main" id="{CC6EA4CC-1703-7449-B7BC-4483CFF9F966}"/>
                </a:ext>
              </a:extLst>
            </p:cNvPr>
            <p:cNvSpPr/>
            <p:nvPr/>
          </p:nvSpPr>
          <p:spPr>
            <a:xfrm>
              <a:off x="3638001" y="1499912"/>
              <a:ext cx="249574" cy="142773"/>
            </a:xfrm>
            <a:custGeom>
              <a:avLst/>
              <a:gdLst/>
              <a:ahLst/>
              <a:cxnLst/>
              <a:rect l="l" t="t" r="r" b="b"/>
              <a:pathLst>
                <a:path w="7847" h="4489" extrusionOk="0">
                  <a:moveTo>
                    <a:pt x="6787" y="322"/>
                  </a:moveTo>
                  <a:cubicBezTo>
                    <a:pt x="7191" y="322"/>
                    <a:pt x="7537" y="655"/>
                    <a:pt x="7537" y="1072"/>
                  </a:cubicBezTo>
                  <a:lnTo>
                    <a:pt x="7525" y="2608"/>
                  </a:lnTo>
                  <a:lnTo>
                    <a:pt x="6037" y="2608"/>
                  </a:lnTo>
                  <a:lnTo>
                    <a:pt x="6037" y="1417"/>
                  </a:lnTo>
                  <a:lnTo>
                    <a:pt x="6037" y="1072"/>
                  </a:lnTo>
                  <a:cubicBezTo>
                    <a:pt x="6037" y="643"/>
                    <a:pt x="6370" y="322"/>
                    <a:pt x="6775" y="322"/>
                  </a:cubicBezTo>
                  <a:close/>
                  <a:moveTo>
                    <a:pt x="167" y="0"/>
                  </a:moveTo>
                  <a:cubicBezTo>
                    <a:pt x="83" y="0"/>
                    <a:pt x="0" y="72"/>
                    <a:pt x="0" y="167"/>
                  </a:cubicBezTo>
                  <a:cubicBezTo>
                    <a:pt x="0" y="250"/>
                    <a:pt x="83" y="322"/>
                    <a:pt x="167" y="322"/>
                  </a:cubicBezTo>
                  <a:lnTo>
                    <a:pt x="5989" y="322"/>
                  </a:lnTo>
                  <a:cubicBezTo>
                    <a:pt x="5894" y="417"/>
                    <a:pt x="5810" y="548"/>
                    <a:pt x="5763" y="667"/>
                  </a:cubicBezTo>
                  <a:cubicBezTo>
                    <a:pt x="5715" y="798"/>
                    <a:pt x="5691" y="917"/>
                    <a:pt x="5691" y="1060"/>
                  </a:cubicBezTo>
                  <a:lnTo>
                    <a:pt x="5691" y="1393"/>
                  </a:lnTo>
                  <a:lnTo>
                    <a:pt x="5691" y="4334"/>
                  </a:lnTo>
                  <a:cubicBezTo>
                    <a:pt x="5691" y="4418"/>
                    <a:pt x="5763" y="4489"/>
                    <a:pt x="5858" y="4489"/>
                  </a:cubicBezTo>
                  <a:cubicBezTo>
                    <a:pt x="5941" y="4489"/>
                    <a:pt x="6013" y="4418"/>
                    <a:pt x="6013" y="4334"/>
                  </a:cubicBezTo>
                  <a:lnTo>
                    <a:pt x="6013" y="2929"/>
                  </a:lnTo>
                  <a:lnTo>
                    <a:pt x="7668" y="2929"/>
                  </a:lnTo>
                  <a:cubicBezTo>
                    <a:pt x="7763" y="2929"/>
                    <a:pt x="7834" y="2858"/>
                    <a:pt x="7834" y="2763"/>
                  </a:cubicBezTo>
                  <a:lnTo>
                    <a:pt x="7834" y="1072"/>
                  </a:lnTo>
                  <a:cubicBezTo>
                    <a:pt x="7846" y="488"/>
                    <a:pt x="7370" y="0"/>
                    <a:pt x="677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533;p73">
              <a:extLst>
                <a:ext uri="{FF2B5EF4-FFF2-40B4-BE49-F238E27FC236}">
                  <a16:creationId xmlns:a16="http://schemas.microsoft.com/office/drawing/2014/main" id="{B5E6808C-1FA3-4B4B-B0FE-9EE183DD349C}"/>
                </a:ext>
              </a:extLst>
            </p:cNvPr>
            <p:cNvSpPr/>
            <p:nvPr/>
          </p:nvSpPr>
          <p:spPr>
            <a:xfrm>
              <a:off x="3641786" y="1594563"/>
              <a:ext cx="141659" cy="10273"/>
            </a:xfrm>
            <a:custGeom>
              <a:avLst/>
              <a:gdLst/>
              <a:ahLst/>
              <a:cxnLst/>
              <a:rect l="l" t="t" r="r" b="b"/>
              <a:pathLst>
                <a:path w="4454" h="323" extrusionOk="0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1"/>
                    <a:pt x="4453" y="168"/>
                  </a:cubicBezTo>
                  <a:cubicBezTo>
                    <a:pt x="4453" y="72"/>
                    <a:pt x="4382" y="1"/>
                    <a:pt x="428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1534;p73">
              <a:extLst>
                <a:ext uri="{FF2B5EF4-FFF2-40B4-BE49-F238E27FC236}">
                  <a16:creationId xmlns:a16="http://schemas.microsoft.com/office/drawing/2014/main" id="{69AF36EF-ECD4-AC48-816B-145DAB86BB7E}"/>
                </a:ext>
              </a:extLst>
            </p:cNvPr>
            <p:cNvSpPr/>
            <p:nvPr/>
          </p:nvSpPr>
          <p:spPr>
            <a:xfrm>
              <a:off x="3641786" y="1638136"/>
              <a:ext cx="141659" cy="10241"/>
            </a:xfrm>
            <a:custGeom>
              <a:avLst/>
              <a:gdLst/>
              <a:ahLst/>
              <a:cxnLst/>
              <a:rect l="l" t="t" r="r" b="b"/>
              <a:pathLst>
                <a:path w="4454" h="322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1535;p73">
              <a:extLst>
                <a:ext uri="{FF2B5EF4-FFF2-40B4-BE49-F238E27FC236}">
                  <a16:creationId xmlns:a16="http://schemas.microsoft.com/office/drawing/2014/main" id="{36271C18-068C-3049-B5A3-CC3DE160731F}"/>
                </a:ext>
              </a:extLst>
            </p:cNvPr>
            <p:cNvSpPr/>
            <p:nvPr/>
          </p:nvSpPr>
          <p:spPr>
            <a:xfrm>
              <a:off x="3641786" y="1682059"/>
              <a:ext cx="141659" cy="10623"/>
            </a:xfrm>
            <a:custGeom>
              <a:avLst/>
              <a:gdLst/>
              <a:ahLst/>
              <a:cxnLst/>
              <a:rect l="l" t="t" r="r" b="b"/>
              <a:pathLst>
                <a:path w="4454" h="334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1536;p73">
              <a:extLst>
                <a:ext uri="{FF2B5EF4-FFF2-40B4-BE49-F238E27FC236}">
                  <a16:creationId xmlns:a16="http://schemas.microsoft.com/office/drawing/2014/main" id="{3BA77610-2275-C74C-A5B8-D24FF49A3670}"/>
                </a:ext>
              </a:extLst>
            </p:cNvPr>
            <p:cNvSpPr/>
            <p:nvPr/>
          </p:nvSpPr>
          <p:spPr>
            <a:xfrm>
              <a:off x="3641786" y="1725600"/>
              <a:ext cx="141659" cy="10623"/>
            </a:xfrm>
            <a:custGeom>
              <a:avLst/>
              <a:gdLst/>
              <a:ahLst/>
              <a:cxnLst/>
              <a:rect l="l" t="t" r="r" b="b"/>
              <a:pathLst>
                <a:path w="4454" h="334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594208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2;p2">
            <a:extLst>
              <a:ext uri="{FF2B5EF4-FFF2-40B4-BE49-F238E27FC236}">
                <a16:creationId xmlns:a16="http://schemas.microsoft.com/office/drawing/2014/main" id="{31C819E8-8DB3-D241-86AD-39FA357B79F1}"/>
              </a:ext>
            </a:extLst>
          </p:cNvPr>
          <p:cNvSpPr/>
          <p:nvPr userDrawn="1"/>
        </p:nvSpPr>
        <p:spPr>
          <a:xfrm>
            <a:off x="-9939" y="-19878"/>
            <a:ext cx="1402629" cy="671349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" name="Google Shape;10;p2">
            <a:extLst>
              <a:ext uri="{FF2B5EF4-FFF2-40B4-BE49-F238E27FC236}">
                <a16:creationId xmlns:a16="http://schemas.microsoft.com/office/drawing/2014/main" id="{4CA2C0CC-49CB-CE45-A055-1E87B9A38FE4}"/>
              </a:ext>
            </a:extLst>
          </p:cNvPr>
          <p:cNvSpPr/>
          <p:nvPr userDrawn="1"/>
        </p:nvSpPr>
        <p:spPr>
          <a:xfrm>
            <a:off x="10555357" y="5655364"/>
            <a:ext cx="1648441" cy="1209683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슬라이드 번호 개체 틀 20">
            <a:extLst>
              <a:ext uri="{FF2B5EF4-FFF2-40B4-BE49-F238E27FC236}">
                <a16:creationId xmlns:a16="http://schemas.microsoft.com/office/drawing/2014/main" id="{346A3901-6E4C-0B40-9CF8-E7ECAB46B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91731" y="6483194"/>
            <a:ext cx="40087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353835A-5E09-4503-B599-6DF340CA398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40" name="제목 24">
            <a:extLst>
              <a:ext uri="{FF2B5EF4-FFF2-40B4-BE49-F238E27FC236}">
                <a16:creationId xmlns:a16="http://schemas.microsoft.com/office/drawing/2014/main" id="{677C8BD8-495D-D94A-A820-9FD4BA20C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>
            <a:normAutofit/>
          </a:bodyPr>
          <a:lstStyle>
            <a:lvl1pPr>
              <a:defRPr sz="3000" b="1">
                <a:solidFill>
                  <a:srgbClr val="F06436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ko-Kore-KR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BE6C44-E913-45F1-A690-E52E071D50A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30287" y="1415600"/>
            <a:ext cx="10080625" cy="46307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</a:lstStyle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</p:txBody>
      </p:sp>
      <p:sp>
        <p:nvSpPr>
          <p:cNvPr id="8" name="바닥글 개체 틀 36">
            <a:extLst>
              <a:ext uri="{FF2B5EF4-FFF2-40B4-BE49-F238E27FC236}">
                <a16:creationId xmlns:a16="http://schemas.microsoft.com/office/drawing/2014/main" id="{3F2E6A11-E23E-4E32-B9A2-7BA8A7427DA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이것이 데이터 분석이다 </a:t>
            </a:r>
            <a:r>
              <a:rPr lang="en-US" altLang="ko-KR" b="1" dirty="0"/>
              <a:t>with </a:t>
            </a:r>
            <a:r>
              <a:rPr lang="ko-KR" altLang="en-US" b="1" dirty="0"/>
              <a:t>파이썬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9057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2;p2">
            <a:extLst>
              <a:ext uri="{FF2B5EF4-FFF2-40B4-BE49-F238E27FC236}">
                <a16:creationId xmlns:a16="http://schemas.microsoft.com/office/drawing/2014/main" id="{AE169226-6326-4B42-BA01-A07503F9BF41}"/>
              </a:ext>
            </a:extLst>
          </p:cNvPr>
          <p:cNvSpPr/>
          <p:nvPr userDrawn="1"/>
        </p:nvSpPr>
        <p:spPr>
          <a:xfrm>
            <a:off x="-9939" y="-19878"/>
            <a:ext cx="1402629" cy="671349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" name="Google Shape;10;p2">
            <a:extLst>
              <a:ext uri="{FF2B5EF4-FFF2-40B4-BE49-F238E27FC236}">
                <a16:creationId xmlns:a16="http://schemas.microsoft.com/office/drawing/2014/main" id="{F2128D78-98D0-1946-ABC0-DD3E32D4D519}"/>
              </a:ext>
            </a:extLst>
          </p:cNvPr>
          <p:cNvSpPr/>
          <p:nvPr userDrawn="1"/>
        </p:nvSpPr>
        <p:spPr>
          <a:xfrm>
            <a:off x="10555357" y="5655364"/>
            <a:ext cx="1648441" cy="1209683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제목 24">
            <a:extLst>
              <a:ext uri="{FF2B5EF4-FFF2-40B4-BE49-F238E27FC236}">
                <a16:creationId xmlns:a16="http://schemas.microsoft.com/office/drawing/2014/main" id="{18E4D7E8-082F-3947-ACDC-CCB90F658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>
            <a:normAutofit/>
          </a:bodyPr>
          <a:lstStyle>
            <a:lvl1pPr>
              <a:defRPr sz="3000" b="1">
                <a:solidFill>
                  <a:srgbClr val="F06436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ko-Kore-KR" dirty="0"/>
          </a:p>
        </p:txBody>
      </p:sp>
      <p:sp>
        <p:nvSpPr>
          <p:cNvPr id="33" name="슬라이드 번호 개체 틀 20">
            <a:extLst>
              <a:ext uri="{FF2B5EF4-FFF2-40B4-BE49-F238E27FC236}">
                <a16:creationId xmlns:a16="http://schemas.microsoft.com/office/drawing/2014/main" id="{5D8DE216-E2D2-0946-B519-359B6A0D0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91731" y="6472308"/>
            <a:ext cx="40087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353835A-5E09-4503-B599-6DF340CA3988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5" name="텍스트 개체 틀 34">
            <a:extLst>
              <a:ext uri="{FF2B5EF4-FFF2-40B4-BE49-F238E27FC236}">
                <a16:creationId xmlns:a16="http://schemas.microsoft.com/office/drawing/2014/main" id="{7706D100-A296-AA47-8D59-127D7B2E0C8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2186609"/>
          </a:xfrm>
        </p:spPr>
        <p:txBody>
          <a:bodyPr/>
          <a:lstStyle>
            <a:lvl1pPr marL="228600" indent="-228600">
              <a:lnSpc>
                <a:spcPct val="120000"/>
              </a:lnSpc>
              <a:buClr>
                <a:srgbClr val="4BB0A0"/>
              </a:buClr>
              <a:buFont typeface="시스템 서체"/>
              <a:buChar char="◦"/>
              <a:defRPr sz="2000"/>
            </a:lvl1pPr>
            <a:lvl2pPr marL="685800" indent="-228600">
              <a:lnSpc>
                <a:spcPct val="120000"/>
              </a:lnSpc>
              <a:buFont typeface="시스템 서체"/>
              <a:buChar char="⁃"/>
              <a:defRPr sz="1800"/>
            </a:lvl2pPr>
            <a:lvl3pPr>
              <a:lnSpc>
                <a:spcPct val="120000"/>
              </a:lnSpc>
              <a:defRPr sz="1600"/>
            </a:lvl3pPr>
            <a:lvl4pPr>
              <a:lnSpc>
                <a:spcPct val="120000"/>
              </a:lnSpc>
              <a:defRPr sz="1400"/>
            </a:lvl4pPr>
            <a:lvl5pPr>
              <a:lnSpc>
                <a:spcPct val="120000"/>
              </a:lnSpc>
              <a:defRPr sz="1400"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ko-Kore-KR" dirty="0"/>
          </a:p>
        </p:txBody>
      </p:sp>
      <p:sp>
        <p:nvSpPr>
          <p:cNvPr id="9" name="바닥글 개체 틀 36">
            <a:extLst>
              <a:ext uri="{FF2B5EF4-FFF2-40B4-BE49-F238E27FC236}">
                <a16:creationId xmlns:a16="http://schemas.microsoft.com/office/drawing/2014/main" id="{0FCC723C-E12E-4134-80CF-8ADAED29210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이것이 데이터 분석이다 </a:t>
            </a:r>
            <a:r>
              <a:rPr lang="en-US" altLang="ko-KR" b="1" dirty="0"/>
              <a:t>with </a:t>
            </a:r>
            <a:r>
              <a:rPr lang="ko-KR" altLang="en-US" b="1" dirty="0"/>
              <a:t>파이썬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2008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2;p2">
            <a:extLst>
              <a:ext uri="{FF2B5EF4-FFF2-40B4-BE49-F238E27FC236}">
                <a16:creationId xmlns:a16="http://schemas.microsoft.com/office/drawing/2014/main" id="{AE169226-6326-4B42-BA01-A07503F9BF41}"/>
              </a:ext>
            </a:extLst>
          </p:cNvPr>
          <p:cNvSpPr/>
          <p:nvPr userDrawn="1"/>
        </p:nvSpPr>
        <p:spPr>
          <a:xfrm>
            <a:off x="-9939" y="-19878"/>
            <a:ext cx="1402629" cy="671349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" name="Google Shape;10;p2">
            <a:extLst>
              <a:ext uri="{FF2B5EF4-FFF2-40B4-BE49-F238E27FC236}">
                <a16:creationId xmlns:a16="http://schemas.microsoft.com/office/drawing/2014/main" id="{F2128D78-98D0-1946-ABC0-DD3E32D4D519}"/>
              </a:ext>
            </a:extLst>
          </p:cNvPr>
          <p:cNvSpPr/>
          <p:nvPr userDrawn="1"/>
        </p:nvSpPr>
        <p:spPr>
          <a:xfrm>
            <a:off x="10555357" y="5655364"/>
            <a:ext cx="1648441" cy="1209683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제목 24">
            <a:extLst>
              <a:ext uri="{FF2B5EF4-FFF2-40B4-BE49-F238E27FC236}">
                <a16:creationId xmlns:a16="http://schemas.microsoft.com/office/drawing/2014/main" id="{18E4D7E8-082F-3947-ACDC-CCB90F658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>
            <a:normAutofit/>
          </a:bodyPr>
          <a:lstStyle>
            <a:lvl1pPr>
              <a:defRPr sz="3000" b="1">
                <a:solidFill>
                  <a:srgbClr val="F06436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ko-Kore-KR" dirty="0"/>
          </a:p>
        </p:txBody>
      </p:sp>
      <p:sp>
        <p:nvSpPr>
          <p:cNvPr id="33" name="슬라이드 번호 개체 틀 20">
            <a:extLst>
              <a:ext uri="{FF2B5EF4-FFF2-40B4-BE49-F238E27FC236}">
                <a16:creationId xmlns:a16="http://schemas.microsoft.com/office/drawing/2014/main" id="{5D8DE216-E2D2-0946-B519-359B6A0D0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91731" y="6472308"/>
            <a:ext cx="40087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353835A-5E09-4503-B599-6DF340CA3988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5" name="텍스트 개체 틀 34">
            <a:extLst>
              <a:ext uri="{FF2B5EF4-FFF2-40B4-BE49-F238E27FC236}">
                <a16:creationId xmlns:a16="http://schemas.microsoft.com/office/drawing/2014/main" id="{7706D100-A296-AA47-8D59-127D7B2E0C8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9"/>
            <a:ext cx="11281052" cy="781242"/>
          </a:xfrm>
        </p:spPr>
        <p:txBody>
          <a:bodyPr/>
          <a:lstStyle>
            <a:lvl1pPr marL="228600" indent="-228600">
              <a:lnSpc>
                <a:spcPct val="120000"/>
              </a:lnSpc>
              <a:buClr>
                <a:srgbClr val="4BB0A0"/>
              </a:buClr>
              <a:buFont typeface="시스템 서체"/>
              <a:buChar char="◦"/>
              <a:defRPr sz="2000"/>
            </a:lvl1pPr>
            <a:lvl2pPr marL="685800" indent="-228600">
              <a:lnSpc>
                <a:spcPct val="120000"/>
              </a:lnSpc>
              <a:buFont typeface="시스템 서체"/>
              <a:buChar char="⁃"/>
              <a:defRPr sz="1800"/>
            </a:lvl2pPr>
            <a:lvl3pPr>
              <a:lnSpc>
                <a:spcPct val="120000"/>
              </a:lnSpc>
              <a:defRPr sz="1600"/>
            </a:lvl3pPr>
            <a:lvl4pPr>
              <a:lnSpc>
                <a:spcPct val="120000"/>
              </a:lnSpc>
              <a:defRPr sz="1400"/>
            </a:lvl4pPr>
            <a:lvl5pPr>
              <a:lnSpc>
                <a:spcPct val="120000"/>
              </a:lnSpc>
              <a:defRPr sz="1400"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ko-Kore-KR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9275B08-16F4-4F25-831A-6EFC327B830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91375" y="2233552"/>
            <a:ext cx="5254625" cy="3195638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 sz="1800"/>
            </a:lvl1pPr>
            <a:lvl2pPr>
              <a:defRPr sz="1800"/>
            </a:lvl2pPr>
            <a:lvl3pPr>
              <a:defRPr sz="1400"/>
            </a:lvl3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10" name="텍스트 개체 틀 2">
            <a:extLst>
              <a:ext uri="{FF2B5EF4-FFF2-40B4-BE49-F238E27FC236}">
                <a16:creationId xmlns:a16="http://schemas.microsoft.com/office/drawing/2014/main" id="{1A56FDB1-DA14-41CF-A4C6-4FEEB24F661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437106" y="2233552"/>
            <a:ext cx="5254625" cy="3195638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 sz="1800"/>
            </a:lvl1pPr>
            <a:lvl2pPr>
              <a:defRPr sz="1800"/>
            </a:lvl2pPr>
            <a:lvl3pPr>
              <a:defRPr sz="1400"/>
            </a:lvl3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14" name="바닥글 개체 틀 36">
            <a:extLst>
              <a:ext uri="{FF2B5EF4-FFF2-40B4-BE49-F238E27FC236}">
                <a16:creationId xmlns:a16="http://schemas.microsoft.com/office/drawing/2014/main" id="{12D54CD0-D251-442B-89E6-AE3B9602AE0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이것이 데이터 분석이다 </a:t>
            </a:r>
            <a:r>
              <a:rPr lang="en-US" altLang="ko-KR" b="1" dirty="0"/>
              <a:t>with </a:t>
            </a:r>
            <a:r>
              <a:rPr lang="ko-KR" altLang="en-US" b="1" dirty="0"/>
              <a:t>파이썬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14234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흰색 배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36">
            <a:extLst>
              <a:ext uri="{FF2B5EF4-FFF2-40B4-BE49-F238E27FC236}">
                <a16:creationId xmlns:a16="http://schemas.microsoft.com/office/drawing/2014/main" id="{06254993-0E3E-4DD1-B5D1-E7E9E220509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이것이 데이터 분석이다 </a:t>
            </a:r>
            <a:r>
              <a:rPr lang="en-US" altLang="ko-KR" b="1" dirty="0"/>
              <a:t>with </a:t>
            </a:r>
            <a:r>
              <a:rPr lang="ko-KR" altLang="en-US" b="1" dirty="0"/>
              <a:t>파이썬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4850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챕터 순서 안내 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2;p2">
            <a:extLst>
              <a:ext uri="{FF2B5EF4-FFF2-40B4-BE49-F238E27FC236}">
                <a16:creationId xmlns:a16="http://schemas.microsoft.com/office/drawing/2014/main" id="{31C819E8-8DB3-D241-86AD-39FA357B79F1}"/>
              </a:ext>
            </a:extLst>
          </p:cNvPr>
          <p:cNvSpPr/>
          <p:nvPr userDrawn="1"/>
        </p:nvSpPr>
        <p:spPr>
          <a:xfrm>
            <a:off x="-9939" y="-19878"/>
            <a:ext cx="1402629" cy="671349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" name="Google Shape;10;p2">
            <a:extLst>
              <a:ext uri="{FF2B5EF4-FFF2-40B4-BE49-F238E27FC236}">
                <a16:creationId xmlns:a16="http://schemas.microsoft.com/office/drawing/2014/main" id="{4CA2C0CC-49CB-CE45-A055-1E87B9A38FE4}"/>
              </a:ext>
            </a:extLst>
          </p:cNvPr>
          <p:cNvSpPr/>
          <p:nvPr userDrawn="1"/>
        </p:nvSpPr>
        <p:spPr>
          <a:xfrm>
            <a:off x="10555357" y="5655364"/>
            <a:ext cx="1648441" cy="1209683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슬라이드 번호 개체 틀 20">
            <a:extLst>
              <a:ext uri="{FF2B5EF4-FFF2-40B4-BE49-F238E27FC236}">
                <a16:creationId xmlns:a16="http://schemas.microsoft.com/office/drawing/2014/main" id="{346A3901-6E4C-0B40-9CF8-E7ECAB46B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91731" y="6483194"/>
            <a:ext cx="40087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353835A-5E09-4503-B599-6DF340CA398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40" name="제목 24">
            <a:extLst>
              <a:ext uri="{FF2B5EF4-FFF2-40B4-BE49-F238E27FC236}">
                <a16:creationId xmlns:a16="http://schemas.microsoft.com/office/drawing/2014/main" id="{677C8BD8-495D-D94A-A820-9FD4BA20C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>
            <a:normAutofit/>
          </a:bodyPr>
          <a:lstStyle>
            <a:lvl1pPr>
              <a:defRPr sz="3000" b="1">
                <a:solidFill>
                  <a:srgbClr val="F06436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ko-Kore-KR" dirty="0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3A06B168-836F-4E64-80CE-16BDB7CE930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이것이 데이터 분석이다 </a:t>
            </a:r>
            <a:r>
              <a:rPr lang="en-US" altLang="ko-KR" b="1" dirty="0"/>
              <a:t>with </a:t>
            </a:r>
            <a:r>
              <a:rPr lang="ko-KR" altLang="en-US" b="1" dirty="0"/>
              <a:t>파이썬</a:t>
            </a:r>
            <a:endParaRPr lang="ko-KR" altLang="en-US" dirty="0"/>
          </a:p>
        </p:txBody>
      </p:sp>
      <p:sp>
        <p:nvSpPr>
          <p:cNvPr id="8" name="텍스트 개체 틀 34">
            <a:extLst>
              <a:ext uri="{FF2B5EF4-FFF2-40B4-BE49-F238E27FC236}">
                <a16:creationId xmlns:a16="http://schemas.microsoft.com/office/drawing/2014/main" id="{7E4D1FAF-1A2D-466E-9891-8D941F5FBE2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2186609"/>
          </a:xfrm>
        </p:spPr>
        <p:txBody>
          <a:bodyPr/>
          <a:lstStyle>
            <a:lvl1pPr marL="457200" indent="-457200">
              <a:lnSpc>
                <a:spcPct val="120000"/>
              </a:lnSpc>
              <a:buClr>
                <a:srgbClr val="4BB0A0"/>
              </a:buClr>
              <a:buFont typeface="Arial" panose="020B0604020202020204" pitchFamily="34" charset="0"/>
              <a:buChar char="•"/>
              <a:defRPr sz="2800"/>
            </a:lvl1pPr>
            <a:lvl2pPr marL="685800" indent="-228600">
              <a:lnSpc>
                <a:spcPct val="120000"/>
              </a:lnSpc>
              <a:buFont typeface="시스템 서체"/>
              <a:buChar char="⁃"/>
              <a:defRPr sz="2000"/>
            </a:lvl2pPr>
            <a:lvl3pPr>
              <a:lnSpc>
                <a:spcPct val="120000"/>
              </a:lnSpc>
              <a:defRPr sz="1600"/>
            </a:lvl3pPr>
            <a:lvl4pPr>
              <a:lnSpc>
                <a:spcPct val="120000"/>
              </a:lnSpc>
              <a:defRPr sz="1400"/>
            </a:lvl4pPr>
            <a:lvl5pPr>
              <a:lnSpc>
                <a:spcPct val="120000"/>
              </a:lnSpc>
              <a:defRPr sz="1400"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ko-Kore-KR" dirty="0"/>
          </a:p>
        </p:txBody>
      </p:sp>
    </p:spTree>
    <p:extLst>
      <p:ext uri="{BB962C8B-B14F-4D97-AF65-F5344CB8AC3E}">
        <p14:creationId xmlns:p14="http://schemas.microsoft.com/office/powerpoint/2010/main" val="2894392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en-US" altLang="ko-KR"/>
              <a:t>〉 〉 </a:t>
            </a:r>
            <a:r>
              <a:rPr lang="ko-KR" altLang="en-US"/>
              <a:t>창업의 과학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6353835A-5E09-4503-B599-6DF340CA39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1567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87" r:id="rId3"/>
    <p:sldLayoutId id="2147483676" r:id="rId4"/>
    <p:sldLayoutId id="2147483690" r:id="rId5"/>
    <p:sldLayoutId id="2147483691" r:id="rId6"/>
    <p:sldLayoutId id="2147483686" r:id="rId7"/>
    <p:sldLayoutId id="2147483692" r:id="rId8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21B375EC-8E0D-AF4C-8EB4-CA7CFBEAC6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3253" y="1780334"/>
            <a:ext cx="7608409" cy="3591827"/>
          </a:xfrm>
        </p:spPr>
        <p:txBody>
          <a:bodyPr/>
          <a:lstStyle/>
          <a:p>
            <a:r>
              <a:rPr lang="ko-KR" altLang="en-US" sz="4800" dirty="0"/>
              <a:t>이것이 데이터분석이다 </a:t>
            </a:r>
            <a:r>
              <a:rPr lang="en-US" altLang="ko-KR" sz="3600" dirty="0"/>
              <a:t>with</a:t>
            </a:r>
            <a:r>
              <a:rPr lang="en-US" altLang="ko-KR" sz="4800" dirty="0"/>
              <a:t> </a:t>
            </a:r>
            <a:r>
              <a:rPr lang="ko-KR" altLang="en-US" sz="3600" dirty="0"/>
              <a:t>파이썬</a:t>
            </a:r>
            <a:endParaRPr lang="ko-Kore-KR" sz="4800" b="1" dirty="0"/>
          </a:p>
        </p:txBody>
      </p:sp>
      <p:sp>
        <p:nvSpPr>
          <p:cNvPr id="7" name="Google Shape;1312;p63">
            <a:extLst>
              <a:ext uri="{FF2B5EF4-FFF2-40B4-BE49-F238E27FC236}">
                <a16:creationId xmlns:a16="http://schemas.microsoft.com/office/drawing/2014/main" id="{0A78F3EB-266D-144F-9E96-77FD19D36541}"/>
              </a:ext>
            </a:extLst>
          </p:cNvPr>
          <p:cNvSpPr/>
          <p:nvPr/>
        </p:nvSpPr>
        <p:spPr>
          <a:xfrm>
            <a:off x="917697" y="973492"/>
            <a:ext cx="86159" cy="130781"/>
          </a:xfrm>
          <a:custGeom>
            <a:avLst/>
            <a:gdLst/>
            <a:ahLst/>
            <a:cxnLst/>
            <a:rect l="l" t="t" r="r" b="b"/>
            <a:pathLst>
              <a:path w="1415" h="2148" extrusionOk="0">
                <a:moveTo>
                  <a:pt x="308" y="0"/>
                </a:moveTo>
                <a:cubicBezTo>
                  <a:pt x="152" y="0"/>
                  <a:pt x="1" y="123"/>
                  <a:pt x="1" y="308"/>
                </a:cubicBezTo>
                <a:lnTo>
                  <a:pt x="8" y="1844"/>
                </a:lnTo>
                <a:cubicBezTo>
                  <a:pt x="8" y="2026"/>
                  <a:pt x="158" y="2148"/>
                  <a:pt x="316" y="2148"/>
                </a:cubicBezTo>
                <a:cubicBezTo>
                  <a:pt x="390" y="2148"/>
                  <a:pt x="465" y="2121"/>
                  <a:pt x="527" y="2061"/>
                </a:cubicBezTo>
                <a:lnTo>
                  <a:pt x="1292" y="1296"/>
                </a:lnTo>
                <a:cubicBezTo>
                  <a:pt x="1414" y="1181"/>
                  <a:pt x="1414" y="986"/>
                  <a:pt x="1292" y="864"/>
                </a:cubicBezTo>
                <a:lnTo>
                  <a:pt x="520" y="92"/>
                </a:lnTo>
                <a:cubicBezTo>
                  <a:pt x="459" y="29"/>
                  <a:pt x="383" y="0"/>
                  <a:pt x="308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>
            <a:solidFill>
              <a:srgbClr val="869FB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241BC3-2D2C-354F-BE20-6B615EF877A6}"/>
              </a:ext>
            </a:extLst>
          </p:cNvPr>
          <p:cNvSpPr txBox="1"/>
          <p:nvPr/>
        </p:nvSpPr>
        <p:spPr>
          <a:xfrm>
            <a:off x="1020350" y="866451"/>
            <a:ext cx="8816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Chapter 00 </a:t>
            </a:r>
            <a:r>
              <a:rPr lang="ko-KR" altLang="en-US" dirty="0"/>
              <a:t>들어가기 전에</a:t>
            </a:r>
            <a:endParaRPr lang="en-US" altLang="ko-KR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ADFF8C6-313B-446A-A2A9-05C93D9ED4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3205" y="1484044"/>
            <a:ext cx="2514356" cy="3240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431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19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E82F3270-274A-4FFA-9FC4-DAF65E0A1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 algn="r" latinLnBrk="0">
              <a:defRPr/>
            </a:pPr>
            <a:r>
              <a:rPr lang="ko-KR" altLang="en-US" sz="4100" b="1" kern="1200" dirty="0">
                <a:solidFill>
                  <a:srgbClr val="4BB0A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시작하기전에</a:t>
            </a:r>
            <a:endParaRPr lang="en-US" altLang="ko-KR" sz="4100" b="1" kern="1200" dirty="0">
              <a:solidFill>
                <a:srgbClr val="4BB0A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cxnSp>
        <p:nvCxnSpPr>
          <p:cNvPr id="32" name="Straight Connector 21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3868AD-5FB7-A947-B715-20B0C9396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97502D5-0DE6-43F9-8F2E-D2C7BA7481E7}"/>
              </a:ext>
            </a:extLst>
          </p:cNvPr>
          <p:cNvSpPr/>
          <p:nvPr/>
        </p:nvSpPr>
        <p:spPr>
          <a:xfrm>
            <a:off x="4976031" y="963877"/>
            <a:ext cx="6500853" cy="49302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endParaRPr lang="en-US" altLang="ko-KR" dirty="0"/>
          </a:p>
          <a:p>
            <a:r>
              <a:rPr lang="ko-KR" altLang="en-US" b="1" dirty="0"/>
              <a:t>실습 환경</a:t>
            </a:r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아나콘다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주피터 노트북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ko-KR" altLang="en-US" b="1" dirty="0"/>
              <a:t>예제 다운로드 및 동영상 강의</a:t>
            </a:r>
            <a:endParaRPr lang="en-US" altLang="ko-KR" b="1" dirty="0"/>
          </a:p>
          <a:p>
            <a:r>
              <a:rPr lang="ko-KR" altLang="en-US" sz="1600" dirty="0"/>
              <a:t>깃허브 </a:t>
            </a:r>
            <a:r>
              <a:rPr lang="en-US" altLang="ko-KR" sz="1600" dirty="0"/>
              <a:t>https://github.com/yoonkt200/python-data-analysis</a:t>
            </a:r>
          </a:p>
          <a:p>
            <a:r>
              <a:rPr lang="ko-KR" altLang="en-US" sz="1600" dirty="0"/>
              <a:t>유튜브 </a:t>
            </a:r>
            <a:r>
              <a:rPr lang="en-US" altLang="ko-KR" sz="1600" dirty="0"/>
              <a:t>https://www.youtube.com/user/HanbitMedia93</a:t>
            </a:r>
          </a:p>
          <a:p>
            <a:endParaRPr lang="en-US" altLang="ko-KR" sz="1600" dirty="0"/>
          </a:p>
          <a:p>
            <a:endParaRPr lang="en-US" altLang="ko-KR" sz="1600" dirty="0"/>
          </a:p>
          <a:p>
            <a:pPr lvl="0"/>
            <a:r>
              <a:rPr lang="ko-KR" altLang="en-US" b="1" dirty="0">
                <a:solidFill>
                  <a:prstClr val="black"/>
                </a:solidFill>
              </a:rPr>
              <a:t>저자 </a:t>
            </a:r>
            <a:r>
              <a:rPr lang="en-US" altLang="ko-KR" b="1" dirty="0">
                <a:solidFill>
                  <a:prstClr val="black"/>
                </a:solidFill>
              </a:rPr>
              <a:t>: </a:t>
            </a:r>
            <a:r>
              <a:rPr lang="ko-KR" altLang="en-US" b="1" dirty="0">
                <a:solidFill>
                  <a:prstClr val="black"/>
                </a:solidFill>
              </a:rPr>
              <a:t>윤기태</a:t>
            </a:r>
            <a:endParaRPr lang="en-US" altLang="ko-KR" b="1" dirty="0">
              <a:solidFill>
                <a:prstClr val="black"/>
              </a:solidFill>
            </a:endParaRPr>
          </a:p>
          <a:p>
            <a:pPr lvl="0"/>
            <a:r>
              <a:rPr lang="ko-KR" altLang="en-US" sz="1600" dirty="0">
                <a:solidFill>
                  <a:prstClr val="black"/>
                </a:solidFill>
              </a:rPr>
              <a:t>아주대학교 미디어학과를 졸업하였으며</a:t>
            </a:r>
            <a:r>
              <a:rPr lang="en-US" altLang="ko-KR" sz="1600" dirty="0">
                <a:solidFill>
                  <a:prstClr val="black"/>
                </a:solidFill>
              </a:rPr>
              <a:t>, </a:t>
            </a:r>
            <a:r>
              <a:rPr lang="ko-KR" altLang="en-US" sz="1600" dirty="0">
                <a:solidFill>
                  <a:prstClr val="black"/>
                </a:solidFill>
              </a:rPr>
              <a:t>패스트 캠퍼스에서 파이썬과 데이터 분석을 주제로 강의하였다</a:t>
            </a:r>
            <a:r>
              <a:rPr lang="en-US" altLang="ko-KR" sz="1600" dirty="0">
                <a:solidFill>
                  <a:prstClr val="black"/>
                </a:solidFill>
              </a:rPr>
              <a:t>. </a:t>
            </a:r>
            <a:r>
              <a:rPr lang="ko-KR" altLang="en-US" sz="1600" dirty="0">
                <a:solidFill>
                  <a:prstClr val="black"/>
                </a:solidFill>
              </a:rPr>
              <a:t>현재는 이커머스 분야에서 추천시스템을 만드는 머신러닝 엔지니어로 일하고 있다</a:t>
            </a:r>
            <a:r>
              <a:rPr lang="en-US" altLang="ko-KR" sz="1600" dirty="0">
                <a:solidFill>
                  <a:prstClr val="black"/>
                </a:solidFill>
              </a:rPr>
              <a:t>. </a:t>
            </a:r>
            <a:r>
              <a:rPr lang="ko-KR" altLang="en-US" sz="1600" dirty="0">
                <a:solidFill>
                  <a:prstClr val="black"/>
                </a:solidFill>
              </a:rPr>
              <a:t>주로 랭킹 모델링과 분산처리를 고민하는 데 시간을 보내는 편이다</a:t>
            </a:r>
            <a:r>
              <a:rPr lang="en-US" altLang="ko-KR" sz="1600" dirty="0">
                <a:solidFill>
                  <a:prstClr val="black"/>
                </a:solidFill>
              </a:rPr>
              <a:t>. </a:t>
            </a:r>
            <a:r>
              <a:rPr lang="ko-KR" altLang="en-US" sz="1600" dirty="0">
                <a:solidFill>
                  <a:prstClr val="black"/>
                </a:solidFill>
              </a:rPr>
              <a:t>데이터 분석과 개발이 취미이지만 취미보다는 노는 것이 더 좋다</a:t>
            </a:r>
            <a:r>
              <a:rPr lang="en-US" altLang="ko-KR" sz="1600" dirty="0">
                <a:solidFill>
                  <a:prstClr val="black"/>
                </a:solidFill>
              </a:rPr>
              <a:t>. </a:t>
            </a:r>
            <a:r>
              <a:rPr lang="ko-KR" altLang="en-US" sz="1600" dirty="0">
                <a:solidFill>
                  <a:prstClr val="black"/>
                </a:solidFill>
              </a:rPr>
              <a:t>특히 영화를 아주 좋아해서 돈만 준다면 밥도 안먹고 영화만 볼 수도 있다</a:t>
            </a:r>
            <a:r>
              <a:rPr lang="en-US" altLang="ko-KR" sz="1600" dirty="0">
                <a:solidFill>
                  <a:prstClr val="black"/>
                </a:solidFill>
              </a:rPr>
              <a:t>. </a:t>
            </a:r>
            <a:r>
              <a:rPr lang="ko-KR" altLang="en-US" sz="1600" dirty="0">
                <a:solidFill>
                  <a:prstClr val="black"/>
                </a:solidFill>
              </a:rPr>
              <a:t>그래서 최근에는 영화를 보며 돈을 벌 수 있는 방법을 고민하고 있다</a:t>
            </a:r>
            <a:r>
              <a:rPr lang="en-US" altLang="ko-KR" sz="1600" dirty="0">
                <a:solidFill>
                  <a:prstClr val="black"/>
                </a:solidFill>
              </a:rPr>
              <a:t>. </a:t>
            </a:r>
            <a:r>
              <a:rPr lang="ko-KR" altLang="en-US" sz="1600" dirty="0">
                <a:solidFill>
                  <a:prstClr val="black"/>
                </a:solidFill>
              </a:rPr>
              <a:t>글쓰는 것도 </a:t>
            </a:r>
            <a:r>
              <a:rPr lang="ko-KR" altLang="en-US" sz="1600">
                <a:solidFill>
                  <a:prstClr val="black"/>
                </a:solidFill>
              </a:rPr>
              <a:t>좋아해서 블로그</a:t>
            </a:r>
            <a:r>
              <a:rPr lang="en-US" altLang="ko-KR" sz="1600">
                <a:solidFill>
                  <a:prstClr val="black"/>
                </a:solidFill>
              </a:rPr>
              <a:t>(</a:t>
            </a:r>
            <a:r>
              <a:rPr lang="en-US" altLang="ko-KR" sz="1600" dirty="0">
                <a:solidFill>
                  <a:prstClr val="black"/>
                </a:solidFill>
              </a:rPr>
              <a:t>https://yamalab.tistory.com)</a:t>
            </a:r>
            <a:r>
              <a:rPr lang="ko-KR" altLang="en-US" sz="1600" dirty="0">
                <a:solidFill>
                  <a:prstClr val="black"/>
                </a:solidFill>
              </a:rPr>
              <a:t>에 이것 저것 쓰고 있으며</a:t>
            </a:r>
            <a:r>
              <a:rPr lang="en-US" altLang="ko-KR" sz="1600" dirty="0">
                <a:solidFill>
                  <a:prstClr val="black"/>
                </a:solidFill>
              </a:rPr>
              <a:t>, </a:t>
            </a:r>
            <a:r>
              <a:rPr lang="ko-KR" altLang="en-US" sz="1600" dirty="0">
                <a:solidFill>
                  <a:prstClr val="black"/>
                </a:solidFill>
              </a:rPr>
              <a:t>주로 데이터 분석에 대한 글을 쓴다</a:t>
            </a:r>
            <a:r>
              <a:rPr lang="en-US" altLang="ko-KR" sz="1600" dirty="0">
                <a:solidFill>
                  <a:prstClr val="black"/>
                </a:solidFill>
              </a:rPr>
              <a:t>.</a:t>
            </a:r>
            <a:endParaRPr lang="en-US" altLang="ko-KR" sz="1600" dirty="0"/>
          </a:p>
        </p:txBody>
      </p:sp>
      <p:sp>
        <p:nvSpPr>
          <p:cNvPr id="10" name="바닥글 개체 틀 36">
            <a:extLst>
              <a:ext uri="{FF2B5EF4-FFF2-40B4-BE49-F238E27FC236}">
                <a16:creationId xmlns:a16="http://schemas.microsoft.com/office/drawing/2014/main" id="{5220374A-E2BF-4F2C-BE2B-8A4F0B1BCC3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이것이 데이터 분석이다 </a:t>
            </a:r>
            <a:r>
              <a:rPr lang="en-US" altLang="ko-KR" b="1" dirty="0"/>
              <a:t>with </a:t>
            </a:r>
            <a:r>
              <a:rPr lang="ko-KR" altLang="en-US" b="1" dirty="0"/>
              <a:t>파이썬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73667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F0E333E-71DD-7049-8195-206402707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3131C8B5-353C-DD47-B91A-E4E0FEE22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 책의 학습 목표</a:t>
            </a:r>
            <a:endParaRPr lang="ko-Kore-KR" dirty="0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301C5D93-70E4-4CBC-BBF8-FCC3AFED189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이것이 데이터 분석이다 </a:t>
            </a:r>
            <a:r>
              <a:rPr lang="en-US" altLang="ko-KR" b="1" dirty="0"/>
              <a:t>with </a:t>
            </a:r>
            <a:r>
              <a:rPr lang="ko-KR" altLang="en-US" b="1" dirty="0"/>
              <a:t>파이썬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545AC3E0-CE34-1C49-9C60-9D85619F3E3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402912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CHAPTER 00: </a:t>
            </a:r>
            <a:r>
              <a:rPr lang="ko-KR" altLang="en-US" sz="2000" dirty="0"/>
              <a:t>들어가기 전에</a:t>
            </a:r>
          </a:p>
          <a:p>
            <a:pPr lvl="1"/>
            <a:r>
              <a:rPr lang="ko-KR" altLang="en-US" sz="1600" dirty="0"/>
              <a:t>개발환경 구축과 라이브러리 설치</a:t>
            </a:r>
          </a:p>
          <a:p>
            <a:r>
              <a:rPr lang="en-US" altLang="ko-KR" sz="2000" dirty="0"/>
              <a:t>CHAPTER 01: </a:t>
            </a:r>
            <a:r>
              <a:rPr lang="ko-KR" altLang="en-US" sz="2000" dirty="0"/>
              <a:t>데이터에서 인사이트 발견하기</a:t>
            </a:r>
          </a:p>
          <a:p>
            <a:pPr lvl="1"/>
            <a:r>
              <a:rPr lang="ko-KR" altLang="en-US" sz="1600" dirty="0"/>
              <a:t>탐색적 데이터분석</a:t>
            </a:r>
            <a:r>
              <a:rPr lang="en-US" altLang="ko-KR" sz="1600" dirty="0"/>
              <a:t>,</a:t>
            </a:r>
            <a:r>
              <a:rPr lang="ko-KR" altLang="en-US" sz="1600" dirty="0"/>
              <a:t> 라이브러리 활용</a:t>
            </a:r>
            <a:r>
              <a:rPr lang="en-US" altLang="ko-KR" sz="1600" dirty="0"/>
              <a:t>, </a:t>
            </a:r>
            <a:r>
              <a:rPr lang="ko-KR" altLang="en-US" sz="1600" dirty="0"/>
              <a:t>시각화로 인사이트 발견하기</a:t>
            </a:r>
          </a:p>
          <a:p>
            <a:r>
              <a:rPr lang="en-US" altLang="ko-KR" sz="2000" dirty="0"/>
              <a:t>CHAPTER 02: </a:t>
            </a:r>
            <a:r>
              <a:rPr lang="ko-KR" altLang="en-US" sz="2000" dirty="0"/>
              <a:t>텍스트 마이닝 첫걸음</a:t>
            </a:r>
          </a:p>
          <a:p>
            <a:pPr lvl="1"/>
            <a:r>
              <a:rPr lang="ko-KR" altLang="en-US" sz="1600" dirty="0"/>
              <a:t>데이터 수집</a:t>
            </a:r>
            <a:r>
              <a:rPr lang="en-US" altLang="ko-KR" sz="1600" dirty="0"/>
              <a:t>,</a:t>
            </a:r>
            <a:r>
              <a:rPr lang="ko-KR" altLang="en-US" sz="1600" dirty="0"/>
              <a:t> 키워드 추출과 분석 및 분석 결과 시각화</a:t>
            </a:r>
            <a:endParaRPr lang="en-US" altLang="ko-KR" sz="1600" dirty="0"/>
          </a:p>
          <a:p>
            <a:r>
              <a:rPr lang="en-US" altLang="ko-KR" sz="2000" dirty="0"/>
              <a:t>CHAPTER 03: </a:t>
            </a:r>
            <a:r>
              <a:rPr lang="ko-KR" altLang="en-US" sz="2000" dirty="0"/>
              <a:t>미래를 예측하는 데이터 분석</a:t>
            </a:r>
          </a:p>
          <a:p>
            <a:pPr lvl="1"/>
            <a:r>
              <a:rPr lang="ko-KR" altLang="en-US" sz="1600" dirty="0"/>
              <a:t>지도 학습과 비지도 학습 개념</a:t>
            </a:r>
            <a:r>
              <a:rPr lang="en-US" altLang="ko-KR" sz="1600" dirty="0"/>
              <a:t>, </a:t>
            </a:r>
            <a:r>
              <a:rPr lang="ko-KR" altLang="en-US" sz="1600" dirty="0"/>
              <a:t>시계열 데이터 분석과 트렌드 예측</a:t>
            </a:r>
            <a:endParaRPr lang="en-US" altLang="ko-KR" sz="1600" dirty="0"/>
          </a:p>
          <a:p>
            <a:r>
              <a:rPr lang="en-US" altLang="ko-KR" sz="2000" dirty="0"/>
              <a:t>CHAPTER 04: </a:t>
            </a:r>
            <a:r>
              <a:rPr lang="ko-KR" altLang="en-US" sz="2000" dirty="0"/>
              <a:t>데이터 분류 모델</a:t>
            </a:r>
          </a:p>
          <a:p>
            <a:pPr lvl="1"/>
            <a:r>
              <a:rPr lang="ko-KR" altLang="en-US" sz="1600" dirty="0"/>
              <a:t>분류 분석의 개념과 피처 엔지니어링</a:t>
            </a:r>
            <a:endParaRPr lang="en-US" altLang="ko-KR" sz="1600" dirty="0"/>
          </a:p>
          <a:p>
            <a:r>
              <a:rPr lang="en-US" altLang="ko-KR" sz="2000" dirty="0"/>
              <a:t>CHAPTER 05: </a:t>
            </a:r>
            <a:r>
              <a:rPr lang="ko-KR" altLang="en-US" sz="2000" dirty="0"/>
              <a:t>데이터 분석 종합 예제</a:t>
            </a:r>
          </a:p>
          <a:p>
            <a:pPr lvl="1"/>
            <a:r>
              <a:rPr lang="ko-KR" altLang="en-US" sz="1600" dirty="0"/>
              <a:t>전체 복습 및 프로그램</a:t>
            </a:r>
            <a:r>
              <a:rPr lang="en-US" altLang="ko-KR" sz="1600" dirty="0"/>
              <a:t>, </a:t>
            </a:r>
            <a:r>
              <a:rPr lang="ko-KR" altLang="en-US" sz="1600" dirty="0"/>
              <a:t>서비스에 응용 가능한 실전 예제 정복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3580199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1"/>
          <p:cNvSpPr txBox="1">
            <a:spLocks/>
          </p:cNvSpPr>
          <p:nvPr/>
        </p:nvSpPr>
        <p:spPr>
          <a:xfrm>
            <a:off x="779230" y="1906438"/>
            <a:ext cx="11228717" cy="4822165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endParaRPr lang="en-US" altLang="ko-KR" sz="22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5A2D139-0D54-6740-BC96-84B38FA6B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10" name="제목 9">
            <a:extLst>
              <a:ext uri="{FF2B5EF4-FFF2-40B4-BE49-F238E27FC236}">
                <a16:creationId xmlns:a16="http://schemas.microsoft.com/office/drawing/2014/main" id="{2E0B1CE4-00EE-1841-984D-B00E882C4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  <a:endParaRPr lang="ko-Kore-KR" dirty="0"/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7389A846-A623-F04D-A5F3-1E4377CC921E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911225" y="814388"/>
            <a:ext cx="11280775" cy="135438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CHAPTER 00: </a:t>
            </a:r>
            <a:r>
              <a:rPr lang="ko-KR" altLang="en-US" dirty="0"/>
              <a:t>들어가기 전에</a:t>
            </a:r>
            <a:r>
              <a:rPr lang="en-US" altLang="ko-KR" dirty="0"/>
              <a:t/>
            </a:r>
            <a:br>
              <a:rPr lang="en-US" altLang="ko-KR" dirty="0"/>
            </a:br>
            <a:endParaRPr lang="en-US" altLang="ko-KR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D0B1B5-3110-43A4-8AEC-886CC2D20C21}"/>
              </a:ext>
            </a:extLst>
          </p:cNvPr>
          <p:cNvSpPr txBox="1"/>
          <p:nvPr/>
        </p:nvSpPr>
        <p:spPr>
          <a:xfrm>
            <a:off x="1195754" y="2317102"/>
            <a:ext cx="10034954" cy="2868406"/>
          </a:xfrm>
          <a:prstGeom prst="rect">
            <a:avLst/>
          </a:prstGeom>
          <a:noFill/>
        </p:spPr>
        <p:txBody>
          <a:bodyPr wrap="square" numCol="1" spcCol="360000" rtlCol="0">
            <a:noAutofit/>
          </a:bodyPr>
          <a:lstStyle/>
          <a:p>
            <a:r>
              <a:rPr lang="en-US" altLang="ko-KR" sz="2000" dirty="0"/>
              <a:t>SECTION 0-1 </a:t>
            </a:r>
            <a:r>
              <a:rPr lang="ko-KR" altLang="en-US" dirty="0"/>
              <a:t>개발환경 구축하기</a:t>
            </a:r>
            <a:endParaRPr lang="en-US" altLang="ko-KR" sz="2000" dirty="0"/>
          </a:p>
          <a:p>
            <a:r>
              <a:rPr lang="en-US" altLang="ko-KR" sz="2000" dirty="0"/>
              <a:t>SECTION 0-2 </a:t>
            </a:r>
            <a:r>
              <a:rPr lang="ko-KR" altLang="en-US" dirty="0"/>
              <a:t>데이터 분석을 위한 라이브러리</a:t>
            </a:r>
            <a:endParaRPr lang="en-US" altLang="ko-KR" sz="2000" dirty="0"/>
          </a:p>
        </p:txBody>
      </p:sp>
      <p:sp>
        <p:nvSpPr>
          <p:cNvPr id="12" name="바닥글 개체 틀 36">
            <a:extLst>
              <a:ext uri="{FF2B5EF4-FFF2-40B4-BE49-F238E27FC236}">
                <a16:creationId xmlns:a16="http://schemas.microsoft.com/office/drawing/2014/main" id="{8D9C2507-1000-48C0-BCD3-1F511BF9F7E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이것이 데이터 분석이다 </a:t>
            </a:r>
            <a:r>
              <a:rPr lang="en-US" altLang="ko-KR" b="1" dirty="0"/>
              <a:t>with </a:t>
            </a:r>
            <a:r>
              <a:rPr lang="ko-KR" altLang="en-US" b="1" dirty="0"/>
              <a:t>파이썬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8983183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228E8E3-0E6B-F440-8FD7-C16EDF9465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ore-KR" sz="3600" b="1" dirty="0">
                <a:cs typeface="+mj-cs"/>
              </a:rPr>
              <a:t>CHAPTER </a:t>
            </a:r>
            <a:r>
              <a:rPr lang="en-US" altLang="ko-KR" sz="3600" b="1" dirty="0">
                <a:cs typeface="+mj-cs"/>
              </a:rPr>
              <a:t>00 </a:t>
            </a:r>
            <a:r>
              <a:rPr lang="ko-KR" altLang="en-US" sz="3600" b="1" dirty="0">
                <a:cs typeface="+mj-cs"/>
              </a:rPr>
              <a:t>들어가기 전에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CCBA41-B0B5-444D-A186-6592307FAB7C}"/>
              </a:ext>
            </a:extLst>
          </p:cNvPr>
          <p:cNvSpPr txBox="1"/>
          <p:nvPr/>
        </p:nvSpPr>
        <p:spPr>
          <a:xfrm>
            <a:off x="630465" y="3991169"/>
            <a:ext cx="103280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개발환경 구축과 라이브러리 설치</a:t>
            </a:r>
          </a:p>
        </p:txBody>
      </p:sp>
    </p:spTree>
    <p:extLst>
      <p:ext uri="{BB962C8B-B14F-4D97-AF65-F5344CB8AC3E}">
        <p14:creationId xmlns:p14="http://schemas.microsoft.com/office/powerpoint/2010/main" val="16712379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0-1</a:t>
            </a:r>
            <a:r>
              <a:rPr lang="ko-KR" altLang="en-US" dirty="0"/>
              <a:t> 개발 환경 구축하기</a:t>
            </a:r>
            <a:r>
              <a:rPr lang="en-US" altLang="ko-KR" sz="2400" dirty="0"/>
              <a:t>(1)</a:t>
            </a:r>
            <a:endParaRPr lang="ko-Kore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4999638"/>
          </a:xfrm>
        </p:spPr>
        <p:txBody>
          <a:bodyPr>
            <a:normAutofit/>
          </a:bodyPr>
          <a:lstStyle/>
          <a:p>
            <a:r>
              <a:rPr lang="ko-KR" altLang="en-US" dirty="0"/>
              <a:t>아나콘다 설치하기</a:t>
            </a:r>
            <a:endParaRPr lang="en-US" altLang="ko-KR" dirty="0"/>
          </a:p>
          <a:p>
            <a:pPr lvl="1"/>
            <a:r>
              <a:rPr lang="ko-KR" altLang="en-US" dirty="0"/>
              <a:t>아나콘다</a:t>
            </a:r>
            <a:r>
              <a:rPr lang="en-US" altLang="ko-KR" dirty="0"/>
              <a:t>(</a:t>
            </a:r>
            <a:r>
              <a:rPr lang="en-US" altLang="ko-KR" dirty="0" err="1"/>
              <a:t>Anaconada</a:t>
            </a:r>
            <a:r>
              <a:rPr lang="en-US" altLang="ko-KR" dirty="0"/>
              <a:t>) </a:t>
            </a:r>
            <a:r>
              <a:rPr lang="ko-KR" altLang="en-US" dirty="0"/>
              <a:t>프레임워크를 활용하면 기본적인 데이터 과학 라이브러리를 포함하는 파이썬 가상환경까지 쉽게 구축</a:t>
            </a: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marL="809625" lvl="1" indent="-352425">
              <a:buNone/>
            </a:pPr>
            <a:r>
              <a:rPr lang="en-US" altLang="ko-KR" dirty="0"/>
              <a:t>01. </a:t>
            </a:r>
            <a:r>
              <a:rPr lang="ko-KR" altLang="en-US" dirty="0"/>
              <a:t>아나콘다 홈페이지 접속 및 다운로드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https://www.anaconda.com/distribution/#download-section</a:t>
            </a:r>
          </a:p>
          <a:p>
            <a:pPr marL="809625" lvl="1" indent="-352425">
              <a:buNone/>
            </a:pPr>
            <a:r>
              <a:rPr lang="en-US" altLang="ko-KR" dirty="0"/>
              <a:t>02. </a:t>
            </a:r>
            <a:r>
              <a:rPr lang="ko-KR" altLang="en-US" dirty="0"/>
              <a:t>아나콘다 설치 진행</a:t>
            </a:r>
            <a:endParaRPr lang="en-US" altLang="ko-KR" dirty="0"/>
          </a:p>
          <a:p>
            <a:pPr marL="809625" lvl="1" indent="-352425">
              <a:buNone/>
            </a:pPr>
            <a:r>
              <a:rPr lang="en-US" altLang="ko-KR" dirty="0"/>
              <a:t>03. </a:t>
            </a:r>
            <a:r>
              <a:rPr lang="ko-KR" altLang="en-US" dirty="0"/>
              <a:t>설치가 완료되었으면 아나콘다 프롬프트</a:t>
            </a:r>
            <a:r>
              <a:rPr lang="en-US" altLang="ko-KR" dirty="0"/>
              <a:t>(Anaconda Prompt)</a:t>
            </a:r>
            <a:r>
              <a:rPr lang="ko-KR" altLang="en-US" dirty="0"/>
              <a:t>를 실행</a:t>
            </a:r>
            <a:endParaRPr lang="en-US" altLang="ko-KR" dirty="0"/>
          </a:p>
          <a:p>
            <a:pPr marL="809625" lvl="1" indent="-352425">
              <a:buNone/>
            </a:pPr>
            <a:r>
              <a:rPr lang="en-US" altLang="ko-KR" dirty="0"/>
              <a:t>04. </a:t>
            </a:r>
            <a:r>
              <a:rPr lang="ko-KR" altLang="en-US" sz="1800" b="0" i="0" u="none" strike="noStrike" baseline="0" dirty="0">
                <a:solidFill>
                  <a:srgbClr val="1A1A1A"/>
                </a:solidFill>
                <a:latin typeface="YDVYGOStd14"/>
              </a:rPr>
              <a:t>아나콘다 프롬프트로 가상환경 생성하기</a:t>
            </a:r>
            <a:endParaRPr lang="en-US" altLang="ko-KR" sz="1800" b="0" i="0" u="none" strike="noStrike" baseline="0" dirty="0">
              <a:solidFill>
                <a:srgbClr val="1A1A1A"/>
              </a:solidFill>
              <a:latin typeface="YDVYGOStd14"/>
            </a:endParaRPr>
          </a:p>
          <a:p>
            <a:pPr marL="809625" lvl="1" indent="-352425">
              <a:buNone/>
            </a:pPr>
            <a:r>
              <a:rPr lang="en-US" altLang="ko-KR" dirty="0">
                <a:solidFill>
                  <a:srgbClr val="1A1A1A"/>
                </a:solidFill>
                <a:latin typeface="+mj-ea"/>
                <a:ea typeface="+mj-ea"/>
              </a:rPr>
              <a:t>05. </a:t>
            </a:r>
            <a:r>
              <a:rPr lang="en-US" altLang="ko-KR" sz="1800" b="0" i="0" u="none" strike="noStrike" baseline="0" dirty="0">
                <a:latin typeface="+mj-ea"/>
                <a:ea typeface="+mj-ea"/>
              </a:rPr>
              <a:t>‘</a:t>
            </a:r>
            <a:r>
              <a:rPr lang="en-US" altLang="ko-KR" sz="1800" b="0" i="0" u="none" strike="noStrike" baseline="0" dirty="0" err="1">
                <a:latin typeface="+mj-ea"/>
                <a:ea typeface="+mj-ea"/>
              </a:rPr>
              <a:t>conda</a:t>
            </a:r>
            <a:r>
              <a:rPr lang="en-US" altLang="ko-KR" sz="1800" b="0" i="0" u="none" strike="noStrike" baseline="0" dirty="0">
                <a:latin typeface="+mj-ea"/>
                <a:ea typeface="+mj-ea"/>
              </a:rPr>
              <a:t> activate </a:t>
            </a:r>
            <a:r>
              <a:rPr lang="en-US" altLang="ko-KR" sz="1800" b="0" i="0" u="none" strike="noStrike" baseline="0" dirty="0" err="1">
                <a:latin typeface="+mj-ea"/>
                <a:ea typeface="+mj-ea"/>
              </a:rPr>
              <a:t>pybook</a:t>
            </a:r>
            <a:r>
              <a:rPr lang="en-US" altLang="ko-KR" sz="1800" b="0" i="0" u="none" strike="noStrike" baseline="0" dirty="0">
                <a:latin typeface="+mj-ea"/>
                <a:ea typeface="+mj-ea"/>
              </a:rPr>
              <a:t>’ </a:t>
            </a:r>
            <a:r>
              <a:rPr lang="ko-KR" altLang="en-US" sz="1800" b="0" i="0" u="none" strike="noStrike" baseline="0" dirty="0">
                <a:latin typeface="+mj-ea"/>
                <a:ea typeface="+mj-ea"/>
              </a:rPr>
              <a:t>명령어로 가상환경을 실행</a:t>
            </a:r>
            <a:endParaRPr lang="en-US" altLang="ko-KR" sz="1800" b="0" i="0" u="none" strike="noStrike" baseline="0" dirty="0">
              <a:latin typeface="+mj-ea"/>
              <a:ea typeface="+mj-ea"/>
            </a:endParaRPr>
          </a:p>
          <a:p>
            <a:pPr marL="809625" lvl="1" indent="-352425">
              <a:buNone/>
            </a:pPr>
            <a:endParaRPr lang="en-US" altLang="ko-KR" sz="1800" b="0" i="0" u="none" strike="noStrike" baseline="0" dirty="0">
              <a:latin typeface="+mj-ea"/>
              <a:ea typeface="+mj-ea"/>
            </a:endParaRPr>
          </a:p>
          <a:p>
            <a:pPr lvl="1"/>
            <a:r>
              <a:rPr lang="ko-KR" altLang="en-US" sz="1800" b="0" i="0" u="none" strike="noStrike" baseline="0" dirty="0">
                <a:latin typeface="YDVYMjOStd12"/>
              </a:rPr>
              <a:t>아나콘다를 이용한 파이썬 개발환경 구축이 완료</a:t>
            </a:r>
            <a:endParaRPr lang="en-US" altLang="ko-KR" dirty="0">
              <a:latin typeface="+mj-ea"/>
              <a:ea typeface="+mj-ea"/>
            </a:endParaRPr>
          </a:p>
          <a:p>
            <a:pPr lvl="1"/>
            <a:endParaRPr lang="en-US" altLang="ko-KR" dirty="0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이것이 데이터 분석이다 </a:t>
            </a:r>
            <a:r>
              <a:rPr lang="en-US" altLang="ko-KR" b="1" dirty="0"/>
              <a:t>with </a:t>
            </a:r>
            <a:r>
              <a:rPr lang="ko-KR" altLang="en-US" b="1" dirty="0"/>
              <a:t>파이썬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67609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0-1</a:t>
            </a:r>
            <a:r>
              <a:rPr lang="ko-KR" altLang="en-US" dirty="0"/>
              <a:t> 개발 환경 구축하기</a:t>
            </a:r>
            <a:r>
              <a:rPr lang="en-US" altLang="ko-KR" sz="2400" dirty="0"/>
              <a:t>(2)</a:t>
            </a:r>
            <a:endParaRPr lang="ko-Kore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4999638"/>
          </a:xfrm>
        </p:spPr>
        <p:txBody>
          <a:bodyPr>
            <a:normAutofit/>
          </a:bodyPr>
          <a:lstStyle/>
          <a:p>
            <a:r>
              <a:rPr lang="ko-KR" altLang="en-US" dirty="0"/>
              <a:t>주피터 노트북 설치하기</a:t>
            </a:r>
            <a:endParaRPr lang="en-US" altLang="ko-KR" dirty="0"/>
          </a:p>
          <a:p>
            <a:pPr lvl="1"/>
            <a:r>
              <a:rPr lang="ko-KR" altLang="en-US" dirty="0"/>
              <a:t>주피터 노트북은 </a:t>
            </a:r>
            <a:r>
              <a:rPr lang="en-US" altLang="ko-KR" dirty="0"/>
              <a:t>UI</a:t>
            </a:r>
            <a:r>
              <a:rPr lang="ko-KR" altLang="en-US" dirty="0"/>
              <a:t>로 파이썬 코드를 실행하게 해주는 도구</a:t>
            </a:r>
            <a:r>
              <a:rPr lang="en-US" altLang="ko-KR" dirty="0"/>
              <a:t>. </a:t>
            </a:r>
            <a:r>
              <a:rPr lang="ko-KR" altLang="en-US" dirty="0"/>
              <a:t>코드와 마크다운</a:t>
            </a:r>
            <a:r>
              <a:rPr lang="en-US" altLang="ko-KR" dirty="0"/>
              <a:t>(Markdown)</a:t>
            </a:r>
            <a:r>
              <a:rPr lang="ko-KR" altLang="en-US" dirty="0"/>
              <a:t>형태의 문서</a:t>
            </a:r>
            <a:r>
              <a:rPr lang="en-US" altLang="ko-KR" dirty="0"/>
              <a:t>, </a:t>
            </a:r>
            <a:r>
              <a:rPr lang="ko-KR" altLang="en-US" dirty="0"/>
              <a:t>이미지 등을 손쉽게 공유</a:t>
            </a:r>
            <a:endParaRPr lang="en-US" altLang="ko-KR" dirty="0"/>
          </a:p>
          <a:p>
            <a:pPr marL="809625" lvl="1" indent="-352425">
              <a:buNone/>
            </a:pPr>
            <a:r>
              <a:rPr lang="en-US" altLang="ko-KR" dirty="0"/>
              <a:t>01. </a:t>
            </a:r>
            <a:r>
              <a:rPr lang="ko-KR" altLang="en-US" dirty="0"/>
              <a:t>아나콘다 프롬프트에서 ‘</a:t>
            </a:r>
            <a:r>
              <a:rPr lang="en-US" altLang="ko-KR" dirty="0"/>
              <a:t>pip install </a:t>
            </a:r>
            <a:r>
              <a:rPr lang="en-US" altLang="ko-KR" dirty="0" err="1"/>
              <a:t>jupyter</a:t>
            </a:r>
            <a:r>
              <a:rPr lang="en-US" altLang="ko-KR" dirty="0"/>
              <a:t>’ </a:t>
            </a:r>
            <a:r>
              <a:rPr lang="ko-KR" altLang="en-US" dirty="0"/>
              <a:t>명령어로 가상환경 위에 주피터 노트북을 설치</a:t>
            </a:r>
            <a:endParaRPr lang="en-US" altLang="ko-KR" dirty="0"/>
          </a:p>
          <a:p>
            <a:pPr marL="809625" lvl="1" indent="-352425">
              <a:buNone/>
            </a:pPr>
            <a:r>
              <a:rPr lang="en-US" altLang="ko-KR" dirty="0"/>
              <a:t>02. </a:t>
            </a:r>
            <a:r>
              <a:rPr lang="ko-KR" altLang="en-US" dirty="0"/>
              <a:t>‘</a:t>
            </a:r>
            <a:r>
              <a:rPr lang="en-US" altLang="ko-KR" dirty="0" err="1"/>
              <a:t>jupyter</a:t>
            </a:r>
            <a:r>
              <a:rPr lang="en-US" altLang="ko-KR" dirty="0"/>
              <a:t> notebook’ </a:t>
            </a:r>
            <a:r>
              <a:rPr lang="ko-KR" altLang="en-US" dirty="0"/>
              <a:t>명령어를 입력하여 주피터 노트북을 실행</a:t>
            </a:r>
            <a:endParaRPr lang="en-US" altLang="ko-KR" dirty="0"/>
          </a:p>
          <a:p>
            <a:pPr marL="809625" lvl="1" indent="-352425">
              <a:buNone/>
            </a:pPr>
            <a:r>
              <a:rPr lang="en-US" altLang="ko-KR" dirty="0"/>
              <a:t>03. </a:t>
            </a:r>
            <a:r>
              <a:rPr lang="ko-KR" altLang="en-US" dirty="0"/>
              <a:t>아나콘다 프롬프트에 출력된 정보를 이용하여 주피터 노트북에 접속</a:t>
            </a:r>
            <a:endParaRPr lang="en-US" altLang="ko-KR" dirty="0"/>
          </a:p>
          <a:p>
            <a:pPr marL="809625" lvl="1" indent="-352425">
              <a:buNone/>
            </a:pPr>
            <a:r>
              <a:rPr lang="en-US" altLang="ko-KR" dirty="0"/>
              <a:t>04. </a:t>
            </a:r>
            <a:r>
              <a:rPr lang="ko-KR" altLang="en-US" sz="1800" b="0" i="0" u="none" strike="noStrike" baseline="0" dirty="0">
                <a:latin typeface="YDVYMjOStd12"/>
              </a:rPr>
              <a:t>웹 브라우저를 실행한 후</a:t>
            </a:r>
            <a:r>
              <a:rPr lang="en-US" altLang="ko-KR" sz="1800" b="0" i="0" u="none" strike="noStrike" baseline="0" dirty="0">
                <a:latin typeface="YDVYMjOStd12"/>
              </a:rPr>
              <a:t>, </a:t>
            </a:r>
            <a:r>
              <a:rPr lang="ko-KR" altLang="en-US" sz="1800" b="0" i="0" u="none" strike="noStrike" baseline="0" dirty="0">
                <a:latin typeface="YDVYMjOStd12"/>
              </a:rPr>
              <a:t>브라우저의 주소창에 복사한 </a:t>
            </a:r>
            <a:r>
              <a:rPr lang="en-US" altLang="ko-KR" sz="1800" b="0" i="0" u="none" strike="noStrike" baseline="0" dirty="0">
                <a:latin typeface="ITCGaramondStd-Lt"/>
              </a:rPr>
              <a:t>URL </a:t>
            </a:r>
            <a:r>
              <a:rPr lang="ko-KR" altLang="en-US" sz="1800" b="0" i="0" u="none" strike="noStrike" baseline="0" dirty="0">
                <a:latin typeface="YDVYMjOStd12"/>
              </a:rPr>
              <a:t>주소를 입력</a:t>
            </a:r>
            <a:endParaRPr lang="en-US" altLang="ko-KR" sz="1800" b="0" i="0" u="none" strike="noStrike" baseline="0" dirty="0">
              <a:latin typeface="YDVYMjOStd12"/>
            </a:endParaRPr>
          </a:p>
          <a:p>
            <a:pPr marL="809625" lvl="1" indent="-352425">
              <a:buNone/>
            </a:pPr>
            <a:r>
              <a:rPr lang="en-US" altLang="ko-KR" dirty="0">
                <a:latin typeface="+mj-ea"/>
                <a:ea typeface="+mj-ea"/>
              </a:rPr>
              <a:t>05. </a:t>
            </a:r>
            <a:r>
              <a:rPr lang="ko-KR" altLang="en-US" sz="1800" b="0" i="0" u="none" strike="noStrike" baseline="0" dirty="0">
                <a:latin typeface="YDVYMjOStd12"/>
              </a:rPr>
              <a:t>주피터 앱에 접속</a:t>
            </a:r>
            <a:r>
              <a:rPr lang="en-US" altLang="ko-KR" dirty="0">
                <a:latin typeface="+mj-ea"/>
                <a:ea typeface="+mj-ea"/>
              </a:rPr>
              <a:t> </a:t>
            </a:r>
          </a:p>
          <a:p>
            <a:pPr marL="809625" lvl="1" indent="-352425">
              <a:buNone/>
            </a:pPr>
            <a:r>
              <a:rPr lang="en-US" altLang="ko-KR" dirty="0">
                <a:latin typeface="+mj-ea"/>
                <a:ea typeface="+mj-ea"/>
              </a:rPr>
              <a:t>06. </a:t>
            </a:r>
            <a:r>
              <a:rPr lang="ko-KR" altLang="en-US" sz="1800" b="0" i="0" u="none" strike="noStrike" baseline="0" dirty="0">
                <a:solidFill>
                  <a:srgbClr val="1A1A1A"/>
                </a:solidFill>
                <a:latin typeface="YDVYGOStd14"/>
              </a:rPr>
              <a:t>주피터 노트북 사용하기 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YDVYMjOStd12"/>
              </a:rPr>
              <a:t>먼저 새로운 노트북 파일을 생성</a:t>
            </a:r>
            <a:endParaRPr lang="en-US" altLang="ko-KR" sz="1800" b="0" i="0" u="none" strike="noStrike" baseline="0" dirty="0">
              <a:solidFill>
                <a:srgbClr val="000000"/>
              </a:solidFill>
              <a:latin typeface="YDVYMjOStd12"/>
            </a:endParaRPr>
          </a:p>
          <a:p>
            <a:pPr marL="809625" lvl="1" indent="-352425">
              <a:buNone/>
            </a:pPr>
            <a:r>
              <a:rPr lang="en-US" altLang="ko-KR" dirty="0">
                <a:solidFill>
                  <a:srgbClr val="000000"/>
                </a:solidFill>
                <a:latin typeface="+mj-ea"/>
                <a:ea typeface="+mj-ea"/>
              </a:rPr>
              <a:t>07~08. </a:t>
            </a:r>
            <a:r>
              <a:rPr lang="ko-KR" altLang="en-US" sz="1800" b="0" i="0" u="none" strike="noStrike" baseline="0" dirty="0">
                <a:latin typeface="YDVYMjOStd12"/>
              </a:rPr>
              <a:t>생성된 노트북 파일은 새로운 창으로 실행되고</a:t>
            </a:r>
            <a:r>
              <a:rPr lang="en-US" altLang="ko-KR" sz="1800" b="0" i="0" u="none" strike="noStrike" baseline="0" dirty="0">
                <a:latin typeface="YDVYMjOStd12"/>
              </a:rPr>
              <a:t>, </a:t>
            </a:r>
            <a:r>
              <a:rPr lang="ko-KR" altLang="en-US" sz="1800" b="0" i="0" u="none" strike="noStrike" baseline="0" dirty="0">
                <a:latin typeface="YDVYMjOStd12"/>
              </a:rPr>
              <a:t>노트북 파일을 클릭하면 이전에 생성되었거나 저장된 노트북을 다시 실행할 수 있음</a:t>
            </a:r>
            <a:endParaRPr lang="en-US" altLang="ko-KR" dirty="0">
              <a:latin typeface="+mj-ea"/>
              <a:ea typeface="+mj-ea"/>
            </a:endParaRPr>
          </a:p>
          <a:p>
            <a:pPr lvl="1"/>
            <a:endParaRPr lang="en-US" altLang="ko-KR" dirty="0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이것이 데이터 분석이다 </a:t>
            </a:r>
            <a:r>
              <a:rPr lang="en-US" altLang="ko-KR" b="1" dirty="0"/>
              <a:t>with </a:t>
            </a:r>
            <a:r>
              <a:rPr lang="ko-KR" altLang="en-US" b="1" dirty="0"/>
              <a:t>파이썬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45811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0-2</a:t>
            </a:r>
            <a:r>
              <a:rPr lang="ko-KR" altLang="en-US" dirty="0"/>
              <a:t> 데이터 분석을 위한 라이브러리</a:t>
            </a:r>
            <a:r>
              <a:rPr lang="en-US" altLang="ko-KR" sz="2400" dirty="0"/>
              <a:t>(1)</a:t>
            </a:r>
            <a:endParaRPr lang="ko-Kore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4999638"/>
          </a:xfrm>
        </p:spPr>
        <p:txBody>
          <a:bodyPr>
            <a:normAutofit/>
          </a:bodyPr>
          <a:lstStyle/>
          <a:p>
            <a:r>
              <a:rPr lang="ko-KR" altLang="en-US" dirty="0"/>
              <a:t>라이브러리 설치하기</a:t>
            </a:r>
            <a:endParaRPr lang="en-US" altLang="ko-KR" dirty="0"/>
          </a:p>
          <a:p>
            <a:pPr lvl="2"/>
            <a:r>
              <a:rPr lang="ko-KR" altLang="en-US" dirty="0"/>
              <a:t>라이브러리를 설치하는 방법은 주피터 노트북을 설치하는 방법과 동일</a:t>
            </a:r>
            <a:endParaRPr lang="en-US" altLang="ko-KR" dirty="0"/>
          </a:p>
          <a:p>
            <a:pPr lvl="1"/>
            <a:r>
              <a:rPr lang="ko-KR" altLang="en-US" sz="1800" b="0" i="0" u="none" strike="noStrike" baseline="0" dirty="0">
                <a:latin typeface="YDVYGOStd14"/>
              </a:rPr>
              <a:t>판다스의 설치 및 활용</a:t>
            </a:r>
            <a:endParaRPr lang="en-US" altLang="ko-KR" sz="1800" b="0" i="0" u="none" strike="noStrike" baseline="0" dirty="0">
              <a:latin typeface="YDVYGOStd14"/>
            </a:endParaRPr>
          </a:p>
          <a:p>
            <a:pPr lvl="2"/>
            <a:r>
              <a:rPr lang="ko-KR" altLang="en-US" b="0" i="0" u="none" strike="noStrike" baseline="0" dirty="0">
                <a:latin typeface="YDVYGOStd14"/>
              </a:rPr>
              <a:t>파이썬에서 가장 널리 사용되는 데이터 분석 라이브러리로 데이터 프레임이라는 자료구조를 사용</a:t>
            </a:r>
            <a:endParaRPr lang="en-US" altLang="ko-KR" b="0" i="0" u="none" strike="noStrike" baseline="0" dirty="0">
              <a:latin typeface="YDVYGOStd14"/>
            </a:endParaRPr>
          </a:p>
          <a:p>
            <a:pPr lvl="2"/>
            <a:r>
              <a:rPr lang="ko-KR" altLang="en-US" b="0" i="0" u="none" strike="noStrike" baseline="0" dirty="0">
                <a:latin typeface="YDVYGOStd14"/>
              </a:rPr>
              <a:t>주피터 노트북에서 판다스 라이브러리 불러오기</a:t>
            </a:r>
            <a:r>
              <a:rPr lang="en-US" altLang="ko-KR" dirty="0">
                <a:latin typeface="YDVYGOStd14"/>
              </a:rPr>
              <a:t/>
            </a:r>
            <a:br>
              <a:rPr lang="en-US" altLang="ko-KR" dirty="0">
                <a:latin typeface="YDVYGOStd14"/>
              </a:rPr>
            </a:br>
            <a:r>
              <a:rPr lang="en-US" altLang="ko-KR" sz="1800" b="0" i="0" u="none" strike="noStrike" baseline="0" dirty="0">
                <a:solidFill>
                  <a:srgbClr val="229B00"/>
                </a:solidFill>
                <a:latin typeface="NanumGothicCoding"/>
              </a:rPr>
              <a:t>import </a:t>
            </a:r>
            <a:r>
              <a:rPr lang="en-US" altLang="ko-KR" sz="1800" b="0" i="0" u="none" strike="noStrike" baseline="0" dirty="0">
                <a:solidFill>
                  <a:srgbClr val="1441FF"/>
                </a:solidFill>
                <a:latin typeface="NanumGothicCoding"/>
              </a:rPr>
              <a:t>pandas </a:t>
            </a:r>
            <a:r>
              <a:rPr lang="en-US" altLang="ko-KR" sz="1800" b="0" i="0" u="none" strike="noStrike" baseline="0" dirty="0">
                <a:solidFill>
                  <a:srgbClr val="229B00"/>
                </a:solidFill>
                <a:latin typeface="NanumGothicCoding"/>
              </a:rPr>
              <a:t>as </a:t>
            </a:r>
            <a:r>
              <a:rPr lang="en-US" altLang="ko-KR" sz="1800" b="0" i="0" u="none" strike="noStrike" baseline="0" dirty="0">
                <a:solidFill>
                  <a:srgbClr val="1441FF"/>
                </a:solidFill>
                <a:latin typeface="NanumGothicCoding"/>
              </a:rPr>
              <a:t>pd</a:t>
            </a:r>
            <a:endParaRPr lang="en-US" altLang="ko-KR" sz="1800" dirty="0">
              <a:solidFill>
                <a:srgbClr val="1441FF"/>
              </a:solidFill>
              <a:latin typeface="YDVYGOStd14"/>
            </a:endParaRPr>
          </a:p>
          <a:p>
            <a:pPr lvl="2"/>
            <a:r>
              <a:rPr lang="ko-KR" altLang="en-US" b="0" i="0" u="none" strike="noStrike" baseline="0" dirty="0">
                <a:latin typeface="YDVYGOStd14"/>
              </a:rPr>
              <a:t>판다스의 데이터 프레임 생성</a:t>
            </a:r>
            <a:endParaRPr lang="en-US" altLang="ko-KR" b="0" i="0" u="none" strike="noStrike" baseline="0" dirty="0">
              <a:latin typeface="YDVYGOStd14"/>
            </a:endParaRPr>
          </a:p>
          <a:p>
            <a:pPr lvl="2"/>
            <a:r>
              <a:rPr lang="ko-KR" altLang="en-US" b="0" i="0" u="none" strike="noStrike" baseline="0" dirty="0">
                <a:latin typeface="YDVYGOStd14"/>
              </a:rPr>
              <a:t>데이터 프레임의 기본 정보 출력하기</a:t>
            </a:r>
            <a:endParaRPr lang="en-US" altLang="ko-KR" b="0" i="0" u="none" strike="noStrike" baseline="0" dirty="0">
              <a:latin typeface="YDVYGOStd14"/>
            </a:endParaRPr>
          </a:p>
          <a:p>
            <a:pPr lvl="2"/>
            <a:r>
              <a:rPr lang="ko-KR" altLang="en-US" b="0" i="0" u="none" strike="noStrike" baseline="0" dirty="0">
                <a:latin typeface="YDVYGOStd14"/>
              </a:rPr>
              <a:t>행과 열 각각의 데이터를 출력하기</a:t>
            </a:r>
            <a:endParaRPr lang="en-US" altLang="ko-KR" b="0" i="0" u="none" strike="noStrike" baseline="0" dirty="0">
              <a:latin typeface="YDVYGOStd14"/>
            </a:endParaRPr>
          </a:p>
          <a:p>
            <a:pPr lvl="2"/>
            <a:r>
              <a:rPr lang="ko-KR" altLang="en-US" dirty="0">
                <a:latin typeface="YDVYGOStd14"/>
              </a:rPr>
              <a:t>필터링 기능</a:t>
            </a:r>
            <a:r>
              <a:rPr lang="en-US" altLang="ko-KR" dirty="0">
                <a:latin typeface="YDVYGOStd14"/>
              </a:rPr>
              <a:t>: </a:t>
            </a:r>
            <a:r>
              <a:rPr lang="ko-KR" altLang="en-US" dirty="0">
                <a:latin typeface="YDVYGOStd14"/>
              </a:rPr>
              <a:t>조건을 추가하여 선택</a:t>
            </a:r>
            <a:endParaRPr lang="en-US" altLang="ko-KR" dirty="0">
              <a:latin typeface="YDVYGOStd14"/>
            </a:endParaRPr>
          </a:p>
          <a:p>
            <a:pPr lvl="2"/>
            <a:r>
              <a:rPr lang="ko-KR" altLang="en-US" b="0" i="0" u="none" strike="noStrike" baseline="0" dirty="0">
                <a:latin typeface="YDVYGOStd14"/>
              </a:rPr>
              <a:t>평균값 계산 기능</a:t>
            </a:r>
            <a:endParaRPr lang="en-US" altLang="ko-KR" b="0" i="0" u="none" strike="noStrike" baseline="0" dirty="0">
              <a:latin typeface="YDVYGOStd14"/>
            </a:endParaRPr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이것이 데이터 분석이다 </a:t>
            </a:r>
            <a:r>
              <a:rPr lang="en-US" altLang="ko-KR" b="1" dirty="0"/>
              <a:t>with </a:t>
            </a:r>
            <a:r>
              <a:rPr lang="ko-KR" altLang="en-US" b="1" dirty="0"/>
              <a:t>파이썬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34288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0-2</a:t>
            </a:r>
            <a:r>
              <a:rPr lang="ko-KR" altLang="en-US" dirty="0"/>
              <a:t> 데이터 분석을 위한 라이브러리</a:t>
            </a:r>
            <a:r>
              <a:rPr lang="en-US" altLang="ko-KR" sz="2400" dirty="0"/>
              <a:t>(2)</a:t>
            </a:r>
            <a:endParaRPr lang="ko-Kore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4999638"/>
          </a:xfrm>
        </p:spPr>
        <p:txBody>
          <a:bodyPr>
            <a:normAutofit/>
          </a:bodyPr>
          <a:lstStyle/>
          <a:p>
            <a:pPr lvl="1"/>
            <a:r>
              <a:rPr lang="ko-KR" altLang="en-US" sz="1800" b="0" i="0" u="none" strike="noStrike" baseline="0" dirty="0">
                <a:latin typeface="YDVYGOStd14"/>
              </a:rPr>
              <a:t>넘파이의 설치와 활용</a:t>
            </a:r>
            <a:endParaRPr lang="en-US" altLang="ko-KR" sz="1800" b="0" i="0" u="none" strike="noStrike" baseline="0" dirty="0">
              <a:latin typeface="YDVYGOStd14"/>
            </a:endParaRPr>
          </a:p>
          <a:p>
            <a:pPr lvl="2"/>
            <a:r>
              <a:rPr lang="ko-KR" altLang="en-US" dirty="0">
                <a:latin typeface="YDVYGOStd14"/>
              </a:rPr>
              <a:t>넘파이</a:t>
            </a:r>
            <a:r>
              <a:rPr lang="en-US" altLang="ko-KR" dirty="0">
                <a:latin typeface="YDVYGOStd14"/>
              </a:rPr>
              <a:t>(</a:t>
            </a:r>
            <a:r>
              <a:rPr lang="en-US" altLang="ko-KR" dirty="0" err="1">
                <a:latin typeface="YDVYGOStd14"/>
              </a:rPr>
              <a:t>Numpy</a:t>
            </a:r>
            <a:r>
              <a:rPr lang="en-US" altLang="ko-KR" dirty="0">
                <a:latin typeface="YDVYGOStd14"/>
              </a:rPr>
              <a:t>)</a:t>
            </a:r>
            <a:r>
              <a:rPr lang="ko-KR" altLang="en-US" dirty="0">
                <a:latin typeface="YDVYGOStd14"/>
              </a:rPr>
              <a:t>는 </a:t>
            </a:r>
            <a:r>
              <a:rPr lang="en-US" altLang="ko-KR" dirty="0">
                <a:latin typeface="YDVYGOStd14"/>
              </a:rPr>
              <a:t>Numerical Python</a:t>
            </a:r>
            <a:r>
              <a:rPr lang="ko-KR" altLang="en-US" dirty="0">
                <a:latin typeface="YDVYGOStd14"/>
              </a:rPr>
              <a:t>의 줄임말로 수치 계산을 위해 만들어진 파이썬 라이브러리</a:t>
            </a:r>
            <a:endParaRPr lang="en-US" altLang="ko-KR" dirty="0">
              <a:latin typeface="YDVYGOStd14"/>
            </a:endParaRPr>
          </a:p>
          <a:p>
            <a:pPr lvl="2"/>
            <a:r>
              <a:rPr lang="ko-KR" altLang="en-US" dirty="0">
                <a:latin typeface="YDVYGOStd14"/>
              </a:rPr>
              <a:t>넘파이 라이브러리는 </a:t>
            </a:r>
            <a:r>
              <a:rPr lang="en-US" altLang="ko-KR" dirty="0">
                <a:latin typeface="YDVYGOStd14"/>
              </a:rPr>
              <a:t>dot( ) </a:t>
            </a:r>
            <a:r>
              <a:rPr lang="ko-KR" altLang="en-US" dirty="0">
                <a:latin typeface="YDVYGOStd14"/>
              </a:rPr>
              <a:t>함수를 이용한 행렬 연산 등 데이터 분석에 필요한 많은 기능</a:t>
            </a:r>
            <a:endParaRPr lang="en-US" altLang="ko-KR" dirty="0">
              <a:latin typeface="YDVYGOStd14"/>
            </a:endParaRPr>
          </a:p>
          <a:p>
            <a:pPr lvl="2"/>
            <a:r>
              <a:rPr lang="ko-KR" altLang="en-US" dirty="0">
                <a:latin typeface="YDVYGOStd14"/>
              </a:rPr>
              <a:t>넘파이 라이브러리 불러오기</a:t>
            </a:r>
            <a:r>
              <a:rPr lang="en-US" altLang="ko-KR" dirty="0">
                <a:latin typeface="YDVYGOStd14"/>
              </a:rPr>
              <a:t/>
            </a:r>
            <a:br>
              <a:rPr lang="en-US" altLang="ko-KR" dirty="0">
                <a:latin typeface="YDVYGOStd14"/>
              </a:rPr>
            </a:br>
            <a:r>
              <a:rPr lang="en-US" altLang="ko-KR" sz="1800" b="0" i="0" u="none" strike="noStrike" baseline="0" dirty="0">
                <a:solidFill>
                  <a:srgbClr val="229B00"/>
                </a:solidFill>
                <a:latin typeface="NanumGothicCoding"/>
              </a:rPr>
              <a:t>import </a:t>
            </a:r>
            <a:r>
              <a:rPr lang="en-US" altLang="ko-KR" sz="1800" b="0" i="0" u="none" strike="noStrike" baseline="0" dirty="0" err="1">
                <a:solidFill>
                  <a:srgbClr val="1441FF"/>
                </a:solidFill>
                <a:latin typeface="NanumGothicCoding"/>
              </a:rPr>
              <a:t>numpy</a:t>
            </a:r>
            <a:r>
              <a:rPr lang="en-US" altLang="ko-KR" sz="1800" b="0" i="0" u="none" strike="noStrike" baseline="0" dirty="0">
                <a:solidFill>
                  <a:srgbClr val="1441FF"/>
                </a:solidFill>
                <a:latin typeface="NanumGothicCoding"/>
              </a:rPr>
              <a:t> </a:t>
            </a:r>
            <a:r>
              <a:rPr lang="en-US" altLang="ko-KR" sz="1800" b="0" i="0" u="none" strike="noStrike" baseline="0" dirty="0">
                <a:solidFill>
                  <a:srgbClr val="229B00"/>
                </a:solidFill>
                <a:latin typeface="NanumGothicCoding"/>
              </a:rPr>
              <a:t>as </a:t>
            </a:r>
            <a:r>
              <a:rPr lang="en-US" altLang="ko-KR" sz="1800" b="0" i="0" u="none" strike="noStrike" baseline="0" dirty="0">
                <a:solidFill>
                  <a:srgbClr val="1441FF"/>
                </a:solidFill>
                <a:latin typeface="NanumGothicCoding"/>
              </a:rPr>
              <a:t>np</a:t>
            </a:r>
          </a:p>
          <a:p>
            <a:pPr lvl="2"/>
            <a:r>
              <a:rPr lang="ko-KR" altLang="en-US" dirty="0">
                <a:latin typeface="YDVYGOStd14"/>
              </a:rPr>
              <a:t>넘파이 배열 생성하기</a:t>
            </a:r>
            <a:endParaRPr lang="en-US" altLang="ko-KR" dirty="0">
              <a:latin typeface="YDVYGOStd14"/>
            </a:endParaRPr>
          </a:p>
          <a:p>
            <a:pPr lvl="2"/>
            <a:r>
              <a:rPr lang="ko-KR" altLang="en-US" dirty="0">
                <a:latin typeface="YDVYGOStd14"/>
              </a:rPr>
              <a:t>넘파이 배열 정보 확인하기</a:t>
            </a:r>
            <a:endParaRPr lang="en-US" altLang="ko-KR" dirty="0">
              <a:latin typeface="YDVYGOStd14"/>
            </a:endParaRPr>
          </a:p>
          <a:p>
            <a:pPr lvl="2"/>
            <a:r>
              <a:rPr lang="ko-KR" altLang="en-US" dirty="0">
                <a:latin typeface="YDVYGOStd14"/>
              </a:rPr>
              <a:t>넘파이 배열을 이용한 사칙연산 수행하기</a:t>
            </a:r>
            <a:endParaRPr lang="en-US" altLang="ko-KR" dirty="0">
              <a:latin typeface="YDVYGOStd14"/>
            </a:endParaRPr>
          </a:p>
          <a:p>
            <a:pPr lvl="1"/>
            <a:r>
              <a:rPr lang="en-US" altLang="ko-KR" dirty="0"/>
              <a:t>Matplotlib</a:t>
            </a:r>
          </a:p>
          <a:p>
            <a:pPr lvl="2"/>
            <a:r>
              <a:rPr lang="en-US" altLang="ko-KR" dirty="0"/>
              <a:t>Matplotlib </a:t>
            </a:r>
            <a:r>
              <a:rPr lang="ko-KR" altLang="en-US" dirty="0"/>
              <a:t>라이브러리 불러오기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1800" b="0" i="0" u="none" strike="noStrike" baseline="0" dirty="0">
                <a:solidFill>
                  <a:srgbClr val="229B00"/>
                </a:solidFill>
                <a:latin typeface="NanumGothicCoding"/>
              </a:rPr>
              <a:t>import </a:t>
            </a:r>
            <a:r>
              <a:rPr lang="en-US" altLang="ko-KR" sz="1800" b="0" i="0" u="none" strike="noStrike" baseline="0" dirty="0" err="1">
                <a:solidFill>
                  <a:srgbClr val="1441FF"/>
                </a:solidFill>
                <a:latin typeface="NanumGothicCoding"/>
              </a:rPr>
              <a:t>matplotlib.pyplot</a:t>
            </a:r>
            <a:r>
              <a:rPr lang="en-US" altLang="ko-KR" sz="1800" b="0" i="0" u="none" strike="noStrike" baseline="0" dirty="0">
                <a:solidFill>
                  <a:srgbClr val="1441FF"/>
                </a:solidFill>
                <a:latin typeface="NanumGothicCoding"/>
              </a:rPr>
              <a:t> </a:t>
            </a:r>
            <a:r>
              <a:rPr lang="en-US" altLang="ko-KR" sz="1800" b="0" i="0" u="none" strike="noStrike" baseline="0" dirty="0">
                <a:solidFill>
                  <a:srgbClr val="229B00"/>
                </a:solidFill>
                <a:latin typeface="NanumGothicCoding"/>
              </a:rPr>
              <a:t>as </a:t>
            </a:r>
            <a:r>
              <a:rPr lang="en-US" altLang="ko-KR" sz="1800" b="0" i="0" u="none" strike="noStrike" baseline="0" dirty="0" err="1">
                <a:solidFill>
                  <a:srgbClr val="1441FF"/>
                </a:solidFill>
                <a:latin typeface="NanumGothicCoding"/>
              </a:rPr>
              <a:t>plt</a:t>
            </a:r>
            <a:endParaRPr lang="en-US" altLang="ko-KR" dirty="0"/>
          </a:p>
          <a:p>
            <a:pPr lvl="2"/>
            <a:r>
              <a:rPr lang="ko-KR" altLang="en-US" dirty="0"/>
              <a:t>막대 그래프 출력하기</a:t>
            </a:r>
            <a:endParaRPr lang="en-US" altLang="ko-KR" dirty="0"/>
          </a:p>
          <a:p>
            <a:pPr lvl="2"/>
            <a:r>
              <a:rPr lang="ko-KR" altLang="en-US" dirty="0"/>
              <a:t>산점도 그래프 출력하기</a:t>
            </a:r>
            <a:endParaRPr lang="en-US" altLang="ko-KR" dirty="0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이것이 데이터 분석이다 </a:t>
            </a:r>
            <a:r>
              <a:rPr lang="en-US" altLang="ko-KR" b="1" dirty="0"/>
              <a:t>with </a:t>
            </a:r>
            <a:r>
              <a:rPr lang="ko-KR" altLang="en-US" b="1" dirty="0"/>
              <a:t>파이썬</a:t>
            </a:r>
            <a:endParaRPr lang="ko-KR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9C8AEF-E217-4680-997A-7C54B2552D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2606" y="2473568"/>
            <a:ext cx="3813587" cy="259812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8F9B318-D749-4E7A-9B71-944E557420DE}"/>
              </a:ext>
            </a:extLst>
          </p:cNvPr>
          <p:cNvSpPr txBox="1"/>
          <p:nvPr/>
        </p:nvSpPr>
        <p:spPr>
          <a:xfrm>
            <a:off x="7463872" y="5144080"/>
            <a:ext cx="33264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맑은 고딕" panose="020B0503020000020004" pitchFamily="50" charset="-127"/>
              <a:buChar char="▲"/>
            </a:pPr>
            <a:r>
              <a:rPr lang="en-US" altLang="ko-KR" sz="1400" dirty="0"/>
              <a:t>matplotlib</a:t>
            </a:r>
            <a:r>
              <a:rPr lang="ko-KR" altLang="en-US" sz="1400" dirty="0"/>
              <a:t>으로 출력한 산점도 그래프</a:t>
            </a:r>
          </a:p>
        </p:txBody>
      </p:sp>
    </p:spTree>
    <p:extLst>
      <p:ext uri="{BB962C8B-B14F-4D97-AF65-F5344CB8AC3E}">
        <p14:creationId xmlns:p14="http://schemas.microsoft.com/office/powerpoint/2010/main" val="17249668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한빛미디어">
      <a:dk1>
        <a:sysClr val="windowText" lastClr="000000"/>
      </a:dk1>
      <a:lt1>
        <a:sysClr val="window" lastClr="FFFFFF"/>
      </a:lt1>
      <a:dk2>
        <a:srgbClr val="1FAEB6"/>
      </a:dk2>
      <a:lt2>
        <a:srgbClr val="919191"/>
      </a:lt2>
      <a:accent1>
        <a:srgbClr val="39B54A"/>
      </a:accent1>
      <a:accent2>
        <a:srgbClr val="F15A31"/>
      </a:accent2>
      <a:accent3>
        <a:srgbClr val="FA9D1C"/>
      </a:accent3>
      <a:accent4>
        <a:srgbClr val="41B50A"/>
      </a:accent4>
      <a:accent5>
        <a:srgbClr val="55AAEA"/>
      </a:accent5>
      <a:accent6>
        <a:srgbClr val="4D2702"/>
      </a:accent6>
      <a:hlink>
        <a:srgbClr val="39B54A"/>
      </a:hlink>
      <a:folHlink>
        <a:srgbClr val="919191"/>
      </a:folHlink>
    </a:clrScheme>
    <a:fontScheme name="맑은 고딕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bg1">
              <a:lumMod val="50000"/>
            </a:schemeClr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15803</TotalTime>
  <Words>528</Words>
  <Application>Microsoft Office PowerPoint</Application>
  <PresentationFormat>와이드스크린</PresentationFormat>
  <Paragraphs>93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20" baseType="lpstr">
      <vt:lpstr>ITCGaramondStd-Lt</vt:lpstr>
      <vt:lpstr>NanumGothicCoding</vt:lpstr>
      <vt:lpstr>YDVYGOStd14</vt:lpstr>
      <vt:lpstr>YDVYMjOStd12</vt:lpstr>
      <vt:lpstr>Malgun Gothic</vt:lpstr>
      <vt:lpstr>Malgun Gothic</vt:lpstr>
      <vt:lpstr>시스템 서체</vt:lpstr>
      <vt:lpstr>Arial</vt:lpstr>
      <vt:lpstr>Calibri</vt:lpstr>
      <vt:lpstr>Wingdings</vt:lpstr>
      <vt:lpstr>Office 테마</vt:lpstr>
      <vt:lpstr>이것이 데이터분석이다 with 파이썬</vt:lpstr>
      <vt:lpstr>시작하기전에</vt:lpstr>
      <vt:lpstr>이 책의 학습 목표</vt:lpstr>
      <vt:lpstr>Contents</vt:lpstr>
      <vt:lpstr>PowerPoint 프레젠테이션</vt:lpstr>
      <vt:lpstr>SECTION 0-1 개발 환경 구축하기(1)</vt:lpstr>
      <vt:lpstr>SECTION 0-1 개발 환경 구축하기(2)</vt:lpstr>
      <vt:lpstr>SECTION 0-2 데이터 분석을 위한 라이브러리(1)</vt:lpstr>
      <vt:lpstr>SECTION 0-2 데이터 분석을 위한 라이브러리(2)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파이썬으로 배우는 머신러닝 교과서</dc:title>
  <dc:creator>마케팅팀</dc:creator>
  <cp:lastModifiedBy>YJ</cp:lastModifiedBy>
  <cp:revision>399</cp:revision>
  <dcterms:created xsi:type="dcterms:W3CDTF">2020-01-31T07:25:46Z</dcterms:created>
  <dcterms:modified xsi:type="dcterms:W3CDTF">2021-11-15T05:32:14Z</dcterms:modified>
</cp:coreProperties>
</file>