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333" r:id="rId2"/>
    <p:sldId id="2101" r:id="rId3"/>
    <p:sldId id="2334" r:id="rId4"/>
    <p:sldId id="2345" r:id="rId5"/>
    <p:sldId id="2341" r:id="rId6"/>
    <p:sldId id="2369" r:id="rId7"/>
    <p:sldId id="2370" r:id="rId8"/>
    <p:sldId id="2371" r:id="rId9"/>
    <p:sldId id="2372" r:id="rId10"/>
    <p:sldId id="2368" r:id="rId11"/>
    <p:sldId id="2373" r:id="rId12"/>
    <p:sldId id="2375" r:id="rId13"/>
    <p:sldId id="2376" r:id="rId14"/>
    <p:sldId id="2374" r:id="rId15"/>
    <p:sldId id="2377" r:id="rId16"/>
    <p:sldId id="2378" r:id="rId17"/>
    <p:sldId id="2379" r:id="rId18"/>
    <p:sldId id="2380" r:id="rId19"/>
    <p:sldId id="238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99" userDrawn="1">
          <p15:clr>
            <a:srgbClr val="A4A3A4"/>
          </p15:clr>
        </p15:guide>
        <p15:guide id="5" orient="horz" pos="2568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orient="horz" pos="1842" userDrawn="1">
          <p15:clr>
            <a:srgbClr val="A4A3A4"/>
          </p15:clr>
        </p15:guide>
        <p15:guide id="8" orient="horz" pos="482" userDrawn="1">
          <p15:clr>
            <a:srgbClr val="A4A3A4"/>
          </p15:clr>
        </p15:guide>
        <p15:guide id="9" pos="506" userDrawn="1">
          <p15:clr>
            <a:srgbClr val="A4A3A4"/>
          </p15:clr>
        </p15:guide>
        <p15:guide id="10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 varScale="1">
        <p:scale>
          <a:sx n="89" d="100"/>
          <a:sy n="89" d="100"/>
        </p:scale>
        <p:origin x="114" y="132"/>
      </p:cViewPr>
      <p:guideLst>
        <p:guide orient="horz" pos="2341"/>
        <p:guide pos="3840"/>
        <p:guide pos="3999"/>
        <p:guide orient="horz" pos="2568"/>
        <p:guide pos="960"/>
        <p:guide orient="horz" pos="1842"/>
        <p:guide orient="horz" pos="482"/>
        <p:guide pos="506"/>
        <p:guide pos="7174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0FCC723C-E12E-4134-80CF-8ADAED2921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바닥글 개체 틀 36">
            <a:extLst>
              <a:ext uri="{FF2B5EF4-FFF2-40B4-BE49-F238E27FC236}">
                <a16:creationId xmlns:a16="http://schemas.microsoft.com/office/drawing/2014/main" id="{12D54CD0-D251-442B-89E6-AE3B9602A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36">
            <a:extLst>
              <a:ext uri="{FF2B5EF4-FFF2-40B4-BE49-F238E27FC236}">
                <a16:creationId xmlns:a16="http://schemas.microsoft.com/office/drawing/2014/main" id="{06254993-0E3E-4DD1-B5D1-E7E9E2205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 순서 안내 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3A06B168-836F-4E64-80CE-16BDB7CE93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sp>
        <p:nvSpPr>
          <p:cNvPr id="8" name="텍스트 개체 틀 34">
            <a:extLst>
              <a:ext uri="{FF2B5EF4-FFF2-40B4-BE49-F238E27FC236}">
                <a16:creationId xmlns:a16="http://schemas.microsoft.com/office/drawing/2014/main" id="{7E4D1FAF-1A2D-466E-9891-8D941F5FB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457200" indent="-457200">
              <a:lnSpc>
                <a:spcPct val="120000"/>
              </a:lnSpc>
              <a:buClr>
                <a:srgbClr val="4BB0A0"/>
              </a:buClr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20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289439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  <p:sldLayoutId id="2147483686" r:id="rId7"/>
    <p:sldLayoutId id="2147483692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608409" cy="3591827"/>
          </a:xfrm>
        </p:spPr>
        <p:txBody>
          <a:bodyPr/>
          <a:lstStyle/>
          <a:p>
            <a:r>
              <a:rPr lang="ko-KR" altLang="en-US" sz="4800" dirty="0"/>
              <a:t>이것이 데이터분석이다 </a:t>
            </a:r>
            <a:r>
              <a:rPr lang="en-US" altLang="ko-KR" sz="3600" dirty="0"/>
              <a:t>with</a:t>
            </a:r>
            <a:r>
              <a:rPr lang="en-US" altLang="ko-KR" sz="4800" dirty="0"/>
              <a:t> </a:t>
            </a:r>
            <a:r>
              <a:rPr lang="ko-KR" altLang="en-US" sz="3600" dirty="0"/>
              <a:t>파이썬</a:t>
            </a:r>
            <a:endParaRPr lang="ko-Kore-KR" sz="4800" b="1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20350" y="866451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01 </a:t>
            </a:r>
            <a:r>
              <a:rPr lang="ko-KR" altLang="en-US" dirty="0"/>
              <a:t>데이터에서 인사이트 발견하기</a:t>
            </a:r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DFF8C6-313B-446A-A2A9-05C93D9ED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205" y="1484044"/>
            <a:ext cx="2514356" cy="32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미니퀴즈</a:t>
            </a:r>
            <a:r>
              <a:rPr lang="en-US" altLang="ko-KR" dirty="0"/>
              <a:t>[1-1]</a:t>
            </a:r>
            <a:r>
              <a:rPr lang="ko-KR" altLang="en-US" dirty="0"/>
              <a:t> 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 anchor="ctr" anchorCtr="0">
            <a:normAutofit/>
          </a:bodyPr>
          <a:lstStyle/>
          <a:p>
            <a:pPr marL="809625" lvl="1" indent="-363538"/>
            <a:r>
              <a:rPr lang="ko-KR" altLang="en-US" dirty="0"/>
              <a:t>판다스에서 유용하게 사용하는 함수 </a:t>
            </a:r>
            <a:r>
              <a:rPr lang="en-US" altLang="ko-KR" dirty="0" err="1"/>
              <a:t>value_counts</a:t>
            </a:r>
            <a:r>
              <a:rPr lang="en-US" altLang="ko-KR" dirty="0"/>
              <a:t> ( )</a:t>
            </a:r>
            <a:r>
              <a:rPr lang="ko-KR" altLang="en-US" dirty="0"/>
              <a:t>와 </a:t>
            </a:r>
            <a:r>
              <a:rPr lang="en-US" altLang="ko-KR" dirty="0"/>
              <a:t>unique( )</a:t>
            </a:r>
            <a:r>
              <a:rPr lang="ko-KR" altLang="en-US" dirty="0"/>
              <a:t>의 차이점은 무엇일까</a:t>
            </a:r>
            <a:r>
              <a:rPr lang="en-US" altLang="ko-KR" dirty="0"/>
              <a:t>?</a:t>
            </a:r>
          </a:p>
          <a:p>
            <a:pPr marL="809625" lvl="1" indent="-363538"/>
            <a:endParaRPr lang="en-US" altLang="ko-KR" dirty="0"/>
          </a:p>
          <a:p>
            <a:pPr marL="809625" lvl="1" indent="-363538"/>
            <a:r>
              <a:rPr lang="ko-KR" altLang="en-US" dirty="0"/>
              <a:t>각 함수는 어떤 데이터 타입에 적용이 되는지</a:t>
            </a:r>
            <a:r>
              <a:rPr lang="en-US" altLang="ko-KR" dirty="0"/>
              <a:t>, </a:t>
            </a:r>
            <a:r>
              <a:rPr lang="ko-KR" altLang="en-US" dirty="0"/>
              <a:t>어떤 기능을 가지고 있는지</a:t>
            </a:r>
            <a:r>
              <a:rPr lang="en-US" altLang="ko-KR" dirty="0"/>
              <a:t>, </a:t>
            </a:r>
            <a:r>
              <a:rPr lang="ko-KR" altLang="en-US" dirty="0"/>
              <a:t>정확히 어떤 결과값을 반환하는지 실행해보기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769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1-2</a:t>
            </a:r>
            <a:r>
              <a:rPr lang="ko-KR" altLang="en-US" dirty="0"/>
              <a:t> 멕시코풍 프랜차이즈 </a:t>
            </a:r>
            <a:r>
              <a:rPr lang="en-US" altLang="ko-KR" dirty="0"/>
              <a:t>chipotle</a:t>
            </a:r>
            <a:r>
              <a:rPr lang="ko-KR" altLang="en-US" dirty="0"/>
              <a:t>의 주문 데이터 분석하기</a:t>
            </a:r>
            <a:r>
              <a:rPr lang="en-US" altLang="ko-KR" sz="2700" dirty="0"/>
              <a:t>(4)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en-US" altLang="ko-KR" dirty="0"/>
              <a:t>Step 3 </a:t>
            </a:r>
            <a:r>
              <a:rPr lang="ko-KR" altLang="en-US" dirty="0"/>
              <a:t>데이터 전처리</a:t>
            </a:r>
            <a:r>
              <a:rPr lang="en-US" altLang="ko-KR" dirty="0"/>
              <a:t>: </a:t>
            </a:r>
            <a:r>
              <a:rPr lang="ko-KR" altLang="en-US" dirty="0"/>
              <a:t>전처리 함수 사용하기</a:t>
            </a:r>
            <a:endParaRPr lang="en-US" altLang="ko-KR" dirty="0"/>
          </a:p>
          <a:p>
            <a:pPr lvl="1"/>
            <a:r>
              <a:rPr lang="en-US" altLang="ko-KR" dirty="0"/>
              <a:t>apply()</a:t>
            </a:r>
            <a:r>
              <a:rPr lang="ko-KR" altLang="en-US" dirty="0"/>
              <a:t>와 </a:t>
            </a:r>
            <a:r>
              <a:rPr lang="en-US" altLang="ko-KR" dirty="0"/>
              <a:t>lambda</a:t>
            </a:r>
            <a:r>
              <a:rPr lang="ko-KR" altLang="en-US" dirty="0"/>
              <a:t>를 이용해 데이터 전처리하기</a:t>
            </a:r>
            <a:endParaRPr lang="en-US" altLang="ko-KR" dirty="0"/>
          </a:p>
          <a:p>
            <a:pPr lvl="2"/>
            <a:r>
              <a:rPr lang="en-US" altLang="ko-KR" dirty="0"/>
              <a:t>apply( ) </a:t>
            </a:r>
            <a:r>
              <a:rPr lang="ko-KR" altLang="en-US" dirty="0"/>
              <a:t>함수는 시리즈 단위의 연산을 처리</a:t>
            </a:r>
            <a:endParaRPr lang="en-US" altLang="ko-KR" dirty="0"/>
          </a:p>
          <a:p>
            <a:r>
              <a:rPr lang="en-US" altLang="ko-KR" dirty="0"/>
              <a:t>Step 4 </a:t>
            </a:r>
            <a:r>
              <a:rPr lang="ko-KR" altLang="en-US" dirty="0"/>
              <a:t>탐색적 분석</a:t>
            </a:r>
            <a:r>
              <a:rPr lang="en-US" altLang="ko-KR" dirty="0"/>
              <a:t>: </a:t>
            </a:r>
            <a:r>
              <a:rPr lang="ko-KR" altLang="en-US" dirty="0"/>
              <a:t>스무고개로 개념적 탐색 분석하기</a:t>
            </a:r>
            <a:endParaRPr lang="en-US" altLang="ko-KR" dirty="0"/>
          </a:p>
          <a:p>
            <a:pPr lvl="1"/>
            <a:r>
              <a:rPr lang="ko-KR" altLang="en-US" dirty="0"/>
              <a:t>주문당 평균 계산금액 출력하기</a:t>
            </a:r>
            <a:endParaRPr lang="en-US" altLang="ko-KR" dirty="0"/>
          </a:p>
          <a:p>
            <a:pPr lvl="1"/>
            <a:r>
              <a:rPr lang="ko-KR" altLang="en-US" dirty="0"/>
              <a:t>한 주문에 </a:t>
            </a:r>
            <a:r>
              <a:rPr lang="en-US" altLang="ko-KR" dirty="0"/>
              <a:t>10</a:t>
            </a:r>
            <a:r>
              <a:rPr lang="ko-KR" altLang="en-US" dirty="0"/>
              <a:t>달러 이상 지불한 주문 번호</a:t>
            </a:r>
            <a:r>
              <a:rPr lang="en-US" altLang="ko-KR" dirty="0"/>
              <a:t>(id) </a:t>
            </a:r>
            <a:r>
              <a:rPr lang="ko-KR" altLang="en-US" dirty="0"/>
              <a:t>출력하기</a:t>
            </a:r>
            <a:endParaRPr lang="en-US" altLang="ko-KR" dirty="0"/>
          </a:p>
          <a:p>
            <a:pPr lvl="1"/>
            <a:r>
              <a:rPr lang="ko-KR" altLang="en-US" dirty="0"/>
              <a:t>각 아이템의 가격 구하기</a:t>
            </a:r>
            <a:endParaRPr lang="en-US" altLang="ko-KR" dirty="0"/>
          </a:p>
          <a:p>
            <a:pPr lvl="2"/>
            <a:r>
              <a:rPr lang="en-US" altLang="ko-KR" dirty="0" err="1"/>
              <a:t>sort_values</a:t>
            </a:r>
            <a:r>
              <a:rPr lang="en-US" altLang="ko-KR" dirty="0"/>
              <a:t> ( ) </a:t>
            </a:r>
            <a:r>
              <a:rPr lang="ko-KR" altLang="en-US" dirty="0"/>
              <a:t>함수는 </a:t>
            </a:r>
            <a:r>
              <a:rPr lang="en-US" altLang="ko-KR" dirty="0"/>
              <a:t>series </a:t>
            </a:r>
            <a:r>
              <a:rPr lang="ko-KR" altLang="en-US" dirty="0"/>
              <a:t>데이터를 정렬</a:t>
            </a:r>
            <a:endParaRPr lang="en-US" altLang="ko-KR" dirty="0"/>
          </a:p>
          <a:p>
            <a:pPr lvl="1"/>
            <a:r>
              <a:rPr lang="ko-KR" altLang="en-US" dirty="0"/>
              <a:t>가장 비싼 주문에서 아이템이 총 몇 개 팔렸는지 구하기</a:t>
            </a:r>
            <a:endParaRPr lang="en-US" altLang="ko-KR" dirty="0"/>
          </a:p>
          <a:p>
            <a:pPr lvl="1"/>
            <a:r>
              <a:rPr lang="ko-KR" altLang="en-US" dirty="0"/>
              <a:t>‘</a:t>
            </a:r>
            <a:r>
              <a:rPr lang="en-US" altLang="ko-KR" dirty="0"/>
              <a:t>Veggie Salad Bowl’</a:t>
            </a:r>
            <a:r>
              <a:rPr lang="ko-KR" altLang="en-US" dirty="0"/>
              <a:t>이 몇 번 주문되었는지 구하기</a:t>
            </a:r>
            <a:endParaRPr lang="en-US" altLang="ko-KR" dirty="0"/>
          </a:p>
          <a:p>
            <a:pPr lvl="1"/>
            <a:r>
              <a:rPr lang="ko-KR" altLang="en-US" dirty="0"/>
              <a:t>‘</a:t>
            </a:r>
            <a:r>
              <a:rPr lang="en-US" altLang="ko-KR" dirty="0"/>
              <a:t>Chicken Bowl’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개 이상 주문한 주문 횟수 구하기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C3907F-B364-4BC2-BA7A-CE3DE44A2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732" y="2120778"/>
            <a:ext cx="3834626" cy="26164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005DD2-F6BE-4D46-8853-9C4D69F89BBD}"/>
              </a:ext>
            </a:extLst>
          </p:cNvPr>
          <p:cNvSpPr txBox="1"/>
          <p:nvPr/>
        </p:nvSpPr>
        <p:spPr>
          <a:xfrm>
            <a:off x="8507326" y="4814268"/>
            <a:ext cx="2348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ko-KR" altLang="en-US" sz="1400" dirty="0"/>
              <a:t>아이템 가격 히스토그램</a:t>
            </a:r>
          </a:p>
        </p:txBody>
      </p:sp>
    </p:spTree>
    <p:extLst>
      <p:ext uri="{BB962C8B-B14F-4D97-AF65-F5344CB8AC3E}">
        <p14:creationId xmlns:p14="http://schemas.microsoft.com/office/powerpoint/2010/main" val="642219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1-2</a:t>
            </a:r>
            <a:r>
              <a:rPr lang="ko-KR" altLang="en-US" dirty="0"/>
              <a:t> 멕시코풍 프랜차이즈 </a:t>
            </a:r>
            <a:r>
              <a:rPr lang="en-US" altLang="ko-KR" dirty="0"/>
              <a:t>chipotle</a:t>
            </a:r>
            <a:r>
              <a:rPr lang="ko-KR" altLang="en-US" dirty="0"/>
              <a:t>의 주문 데이터 분석하기</a:t>
            </a:r>
            <a:r>
              <a:rPr lang="en-US" altLang="ko-KR" sz="2700" dirty="0"/>
              <a:t>(5)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/>
              <a:t>표로 정리한 데이터 분석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76C0C9-E68E-4411-8725-A5D6BA53C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117500"/>
              </p:ext>
            </p:extLst>
          </p:nvPr>
        </p:nvGraphicFramePr>
        <p:xfrm>
          <a:off x="803275" y="1539631"/>
          <a:ext cx="10515600" cy="2875357"/>
        </p:xfrm>
        <a:graphic>
          <a:graphicData uri="http://schemas.openxmlformats.org/drawingml/2006/table">
            <a:tbl>
              <a:tblPr/>
              <a:tblGrid>
                <a:gridCol w="2641071">
                  <a:extLst>
                    <a:ext uri="{9D8B030D-6E8A-4147-A177-3AD203B41FA5}">
                      <a16:colId xmlns:a16="http://schemas.microsoft.com/office/drawing/2014/main" val="4263351269"/>
                    </a:ext>
                  </a:extLst>
                </a:gridCol>
                <a:gridCol w="1448329">
                  <a:extLst>
                    <a:ext uri="{9D8B030D-6E8A-4147-A177-3AD203B41FA5}">
                      <a16:colId xmlns:a16="http://schemas.microsoft.com/office/drawing/2014/main" val="554558030"/>
                    </a:ext>
                  </a:extLst>
                </a:gridCol>
                <a:gridCol w="6426200">
                  <a:extLst>
                    <a:ext uri="{9D8B030D-6E8A-4147-A177-3AD203B41FA5}">
                      <a16:colId xmlns:a16="http://schemas.microsoft.com/office/drawing/2014/main" val="2780768914"/>
                    </a:ext>
                  </a:extLst>
                </a:gridCol>
              </a:tblGrid>
              <a:tr h="3194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탐색 질문</a:t>
                      </a:r>
                    </a:p>
                  </a:txBody>
                  <a:tcPr marL="136922" marR="9128" marT="9128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피처</a:t>
                      </a:r>
                    </a:p>
                  </a:txBody>
                  <a:tcPr marL="136922" marR="9128" marT="91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인사이트</a:t>
                      </a:r>
                    </a:p>
                  </a:txBody>
                  <a:tcPr marL="136922" marR="9128" marT="91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951303"/>
                  </a:ext>
                </a:extLst>
              </a:tr>
              <a:tr h="3194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많이 주문된 아이템</a:t>
                      </a:r>
                    </a:p>
                  </a:txBody>
                  <a:tcPr marL="136922" marR="9128" marT="9128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item_name</a:t>
                      </a:r>
                    </a:p>
                  </a:txBody>
                  <a:tcPr marL="136922" marR="9128" marT="91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Chicken Bowl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가장 인기 있는 아이템으로 나타남</a:t>
                      </a:r>
                    </a:p>
                  </a:txBody>
                  <a:tcPr marL="136922" marR="9128" marT="91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129487"/>
                  </a:ext>
                </a:extLst>
              </a:tr>
              <a:tr h="3194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주문된 전체 아이템 종류</a:t>
                      </a:r>
                    </a:p>
                  </a:txBody>
                  <a:tcPr marL="136922" marR="9128" marT="9128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item_name</a:t>
                      </a:r>
                    </a:p>
                  </a:txBody>
                  <a:tcPr marL="136922" marR="9128" marT="91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데이터셋에 총 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주문된 아이템이 존재함</a:t>
                      </a:r>
                    </a:p>
                  </a:txBody>
                  <a:tcPr marL="136922" marR="9128" marT="91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817248"/>
                  </a:ext>
                </a:extLst>
              </a:tr>
              <a:tr h="3194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아이템당 주문된 총 개수</a:t>
                      </a:r>
                    </a:p>
                  </a:txBody>
                  <a:tcPr marL="136922" marR="9128" marT="9128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item_name</a:t>
                      </a:r>
                    </a:p>
                  </a:txBody>
                  <a:tcPr marL="136922" marR="9128" marT="91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중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상위 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정도의 아이템에 주문이 집중됨</a:t>
                      </a:r>
                    </a:p>
                  </a:txBody>
                  <a:tcPr marL="136922" marR="9128" marT="91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96913"/>
                  </a:ext>
                </a:extLst>
              </a:tr>
              <a:tr h="12779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주문당 평균 계산 금액</a:t>
                      </a:r>
                    </a:p>
                  </a:txBody>
                  <a:tcPr marL="136922" marR="9128" marT="9128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item_price</a:t>
                      </a:r>
                    </a:p>
                  </a:txBody>
                  <a:tcPr marL="136922" marR="9128" marT="91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평균은 약 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 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표준편차는 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나타남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25~75%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해당하는 구간이</a:t>
                      </a:r>
                      <a:b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12~21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이며 최대값이 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넘는 것으로 보아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소수의 주문을 제외하면 </a:t>
                      </a:r>
                      <a:b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대부분 평균 근처의 계산 금액을 보임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표준편차 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예외 처리를 통한 </a:t>
                      </a:r>
                      <a:b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보정값을 계산할 여지가 있음</a:t>
                      </a:r>
                    </a:p>
                  </a:txBody>
                  <a:tcPr marL="136922" marR="9128" marT="91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332915"/>
                  </a:ext>
                </a:extLst>
              </a:tr>
              <a:tr h="3194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아이템의 대략적인 가격</a:t>
                      </a:r>
                    </a:p>
                  </a:txBody>
                  <a:tcPr marL="136922" marR="9128" marT="9128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item_price</a:t>
                      </a:r>
                    </a:p>
                  </a:txBody>
                  <a:tcPr marL="136922" marR="9128" marT="91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아이템의 판매 가격은 대부분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2~4,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혹은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6~8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달러 정도임</a:t>
                      </a:r>
                    </a:p>
                  </a:txBody>
                  <a:tcPr marL="136922" marR="9128" marT="912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13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57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1-3</a:t>
            </a:r>
            <a:r>
              <a:rPr lang="ko-KR" altLang="en-US" dirty="0"/>
              <a:t> 국가별 음주 데이터 분석하기</a:t>
            </a:r>
            <a:r>
              <a:rPr lang="en-US" altLang="ko-KR" sz="2400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en-US" altLang="ko-KR" dirty="0"/>
              <a:t>Step 1 </a:t>
            </a:r>
            <a:r>
              <a:rPr lang="ko-KR" altLang="en-US" dirty="0"/>
              <a:t>탐색</a:t>
            </a:r>
            <a:r>
              <a:rPr lang="en-US" altLang="ko-KR" dirty="0"/>
              <a:t>: </a:t>
            </a:r>
            <a:r>
              <a:rPr lang="ko-KR" altLang="en-US" dirty="0"/>
              <a:t>데이터의 기초 정보 살펴보기</a:t>
            </a:r>
            <a:endParaRPr lang="en-US" altLang="ko-KR" dirty="0"/>
          </a:p>
          <a:p>
            <a:pPr lvl="1"/>
            <a:r>
              <a:rPr lang="en-US" altLang="ko-KR" dirty="0"/>
              <a:t>drinks </a:t>
            </a:r>
            <a:r>
              <a:rPr lang="ko-KR" altLang="en-US" dirty="0"/>
              <a:t>데이터셋의 기초 정보 출력하기</a:t>
            </a:r>
            <a:endParaRPr lang="en-US" altLang="ko-KR" dirty="0"/>
          </a:p>
          <a:p>
            <a:pPr lvl="2"/>
            <a:r>
              <a:rPr lang="en-US" altLang="ko-KR" dirty="0"/>
              <a:t>info( ) </a:t>
            </a:r>
            <a:r>
              <a:rPr lang="ko-KR" altLang="en-US" dirty="0"/>
              <a:t>함수로 데이터의 기초적인 정보 파악</a:t>
            </a:r>
            <a:endParaRPr lang="en-US" altLang="ko-KR" dirty="0"/>
          </a:p>
          <a:p>
            <a:r>
              <a:rPr lang="en-US" altLang="ko-KR" dirty="0"/>
              <a:t>Step 2 </a:t>
            </a:r>
            <a:r>
              <a:rPr lang="ko-KR" altLang="en-US" dirty="0"/>
              <a:t>인사이트의 발견</a:t>
            </a:r>
            <a:r>
              <a:rPr lang="en-US" altLang="ko-KR" dirty="0"/>
              <a:t>: </a:t>
            </a:r>
            <a:r>
              <a:rPr lang="ko-KR" altLang="en-US" dirty="0"/>
              <a:t>탐색과 시각화하기</a:t>
            </a:r>
            <a:endParaRPr lang="en-US" altLang="ko-KR" dirty="0"/>
          </a:p>
          <a:p>
            <a:pPr lvl="1"/>
            <a:r>
              <a:rPr lang="ko-KR" altLang="en-US" dirty="0"/>
              <a:t>두 피처 간의 상관 계수 구하기</a:t>
            </a:r>
            <a:r>
              <a:rPr lang="en-US" altLang="ko-KR" dirty="0"/>
              <a:t>: </a:t>
            </a:r>
            <a:r>
              <a:rPr lang="ko-KR" altLang="en-US" dirty="0"/>
              <a:t>단순 상관 분석</a:t>
            </a:r>
            <a:endParaRPr lang="en-US" altLang="ko-KR" dirty="0"/>
          </a:p>
          <a:p>
            <a:pPr lvl="2"/>
            <a:r>
              <a:rPr lang="en-US" altLang="ko-KR" dirty="0" err="1"/>
              <a:t>corr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Step 3 </a:t>
            </a:r>
            <a:r>
              <a:rPr lang="ko-KR" altLang="en-US" dirty="0"/>
              <a:t>탐색적 분석</a:t>
            </a:r>
            <a:r>
              <a:rPr lang="en-US" altLang="ko-KR" dirty="0"/>
              <a:t>: </a:t>
            </a:r>
            <a:r>
              <a:rPr lang="ko-KR" altLang="en-US" dirty="0"/>
              <a:t>스무고개로 개념적 탐색 분석하기</a:t>
            </a:r>
            <a:endParaRPr lang="en-US" altLang="ko-KR" dirty="0"/>
          </a:p>
          <a:p>
            <a:pPr lvl="1"/>
            <a:r>
              <a:rPr lang="ko-KR" altLang="en-US" dirty="0"/>
              <a:t>결측 데이터 전처리하기</a:t>
            </a:r>
            <a:endParaRPr lang="en-US" altLang="ko-KR" dirty="0"/>
          </a:p>
          <a:p>
            <a:pPr lvl="2"/>
            <a:r>
              <a:rPr lang="en-US" altLang="ko-KR" dirty="0" err="1"/>
              <a:t>fillna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파이차트로 시각화하기</a:t>
            </a:r>
            <a:endParaRPr lang="en-US" altLang="ko-KR" dirty="0"/>
          </a:p>
          <a:p>
            <a:pPr lvl="2"/>
            <a:r>
              <a:rPr lang="en-US" altLang="ko-KR" dirty="0" err="1"/>
              <a:t>plt.pie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60534-1C8B-422A-BDA6-2CF97F3A9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419" y="2356338"/>
            <a:ext cx="3852711" cy="29032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85570-3020-4740-AFE2-E84DE3FCFECB}"/>
              </a:ext>
            </a:extLst>
          </p:cNvPr>
          <p:cNvSpPr txBox="1"/>
          <p:nvPr/>
        </p:nvSpPr>
        <p:spPr>
          <a:xfrm>
            <a:off x="7581202" y="5383250"/>
            <a:ext cx="2967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ko-KR" altLang="en-US" sz="1400" dirty="0"/>
              <a:t>파이차트로 시각화한  실행 결과</a:t>
            </a:r>
          </a:p>
        </p:txBody>
      </p:sp>
    </p:spTree>
    <p:extLst>
      <p:ext uri="{BB962C8B-B14F-4D97-AF65-F5344CB8AC3E}">
        <p14:creationId xmlns:p14="http://schemas.microsoft.com/office/powerpoint/2010/main" val="2295394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미니퀴즈</a:t>
            </a:r>
            <a:r>
              <a:rPr lang="en-US" altLang="ko-KR" dirty="0"/>
              <a:t>[1-2]</a:t>
            </a:r>
            <a:r>
              <a:rPr lang="ko-KR" altLang="en-US" dirty="0"/>
              <a:t> 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 anchor="ctr" anchorCtr="0">
            <a:normAutofit/>
          </a:bodyPr>
          <a:lstStyle/>
          <a:p>
            <a:pPr marL="809625" lvl="1" indent="-363538">
              <a:buFont typeface="+mj-lt"/>
              <a:buAutoNum type="arabicPeriod"/>
            </a:pPr>
            <a:r>
              <a:rPr lang="ko-KR" altLang="en-US" dirty="0"/>
              <a:t>위의 예제 코드</a:t>
            </a:r>
            <a:r>
              <a:rPr lang="en-US" altLang="ko-KR" dirty="0"/>
              <a:t>(</a:t>
            </a:r>
            <a:r>
              <a:rPr lang="ko-KR" altLang="en-US" dirty="0"/>
              <a:t>파이차트로 시작화하기</a:t>
            </a:r>
            <a:r>
              <a:rPr lang="en-US" altLang="ko-KR" dirty="0"/>
              <a:t>)</a:t>
            </a:r>
            <a:r>
              <a:rPr lang="ko-KR" altLang="en-US" dirty="0"/>
              <a:t>에는 </a:t>
            </a:r>
            <a:r>
              <a:rPr lang="en-US" altLang="ko-KR" dirty="0"/>
              <a:t>2</a:t>
            </a:r>
            <a:r>
              <a:rPr lang="ko-KR" altLang="en-US" dirty="0"/>
              <a:t>개의 코드 라인이 있다</a:t>
            </a:r>
            <a:r>
              <a:rPr lang="en-US" altLang="ko-KR" dirty="0"/>
              <a:t>. </a:t>
            </a:r>
            <a:r>
              <a:rPr lang="ko-KR" altLang="en-US" dirty="0"/>
              <a:t>두 라인은 각각 어떤 값을 담고 있을까</a:t>
            </a:r>
            <a:r>
              <a:rPr lang="en-US" altLang="ko-KR" dirty="0"/>
              <a:t>?</a:t>
            </a:r>
          </a:p>
          <a:p>
            <a:pPr marL="1152525" lvl="1" indent="-342900">
              <a:buFont typeface="+mj-ea"/>
              <a:buAutoNum type="circleNumDbPlain"/>
            </a:pPr>
            <a:r>
              <a:rPr lang="en-US" altLang="ko-KR" dirty="0"/>
              <a:t>drinks[‘continent’].</a:t>
            </a:r>
            <a:r>
              <a:rPr lang="en-US" altLang="ko-KR" dirty="0" err="1"/>
              <a:t>value_counts</a:t>
            </a:r>
            <a:r>
              <a:rPr lang="en-US" altLang="ko-KR" dirty="0"/>
              <a:t> ( ).</a:t>
            </a:r>
            <a:r>
              <a:rPr lang="en-US" altLang="ko-KR" dirty="0" err="1"/>
              <a:t>index.tolist</a:t>
            </a:r>
            <a:r>
              <a:rPr lang="en-US" altLang="ko-KR" dirty="0"/>
              <a:t> ( )</a:t>
            </a:r>
          </a:p>
          <a:p>
            <a:pPr marL="1152525" lvl="1" indent="-342900">
              <a:buFont typeface="+mj-ea"/>
              <a:buAutoNum type="circleNumDbPlain"/>
            </a:pPr>
            <a:r>
              <a:rPr lang="en-US" altLang="ko-KR" dirty="0"/>
              <a:t>drinks[‘continent’].</a:t>
            </a:r>
            <a:r>
              <a:rPr lang="en-US" altLang="ko-KR" dirty="0" err="1"/>
              <a:t>value_counts</a:t>
            </a:r>
            <a:r>
              <a:rPr lang="en-US" altLang="ko-KR" dirty="0"/>
              <a:t> ( ).</a:t>
            </a:r>
            <a:r>
              <a:rPr lang="en-US" altLang="ko-KR" dirty="0" err="1"/>
              <a:t>values.tolist</a:t>
            </a:r>
            <a:r>
              <a:rPr lang="en-US" altLang="ko-KR" dirty="0"/>
              <a:t> ( )</a:t>
            </a:r>
          </a:p>
          <a:p>
            <a:pPr marL="809625" lvl="1" indent="0">
              <a:buNone/>
            </a:pPr>
            <a:r>
              <a:rPr lang="ko-KR" altLang="en-US" dirty="0"/>
              <a:t>각 라인을 실행해보면서 결과를 테스트해보기</a:t>
            </a:r>
            <a:endParaRPr lang="en-US" altLang="ko-KR" dirty="0"/>
          </a:p>
          <a:p>
            <a:pPr marL="809625" lvl="1" indent="0">
              <a:buNone/>
            </a:pPr>
            <a:endParaRPr lang="en-US" altLang="ko-KR" dirty="0"/>
          </a:p>
          <a:p>
            <a:pPr marL="809625" lvl="1" indent="-363538">
              <a:buFont typeface="+mj-lt"/>
              <a:buAutoNum type="arabicPeriod" startAt="2"/>
            </a:pPr>
            <a:r>
              <a:rPr lang="en-US" altLang="ko-KR" dirty="0" err="1"/>
              <a:t>plt</a:t>
            </a:r>
            <a:r>
              <a:rPr lang="ko-KR" altLang="en-US" dirty="0"/>
              <a:t>의 </a:t>
            </a:r>
            <a:r>
              <a:rPr lang="en-US" altLang="ko-KR" dirty="0"/>
              <a:t>pie ( ) </a:t>
            </a:r>
            <a:r>
              <a:rPr lang="ko-KR" altLang="en-US" dirty="0"/>
              <a:t>함수는 위의 두 코드 라인의 결과값을 사용함</a:t>
            </a:r>
            <a:r>
              <a:rPr lang="en-US" altLang="ko-KR" dirty="0"/>
              <a:t>. fracs1</a:t>
            </a:r>
            <a:r>
              <a:rPr lang="ko-KR" altLang="en-US" dirty="0"/>
              <a:t>과 </a:t>
            </a:r>
            <a:r>
              <a:rPr lang="en-US" altLang="ko-KR" dirty="0"/>
              <a:t>labels</a:t>
            </a:r>
            <a:r>
              <a:rPr lang="ko-KR" altLang="en-US" dirty="0"/>
              <a:t>는 어떤 의미를 가지는 파라미터일까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  <a:p>
            <a:pPr marL="809625" lvl="1" indent="0">
              <a:buNone/>
            </a:pPr>
            <a:r>
              <a:rPr lang="ko-KR" altLang="en-US" dirty="0"/>
              <a:t>직접 </a:t>
            </a:r>
            <a:r>
              <a:rPr lang="en-US" altLang="ko-KR" dirty="0"/>
              <a:t>pie ( ) </a:t>
            </a:r>
            <a:r>
              <a:rPr lang="ko-KR" altLang="en-US" dirty="0"/>
              <a:t>함수를 실행하여 파라미터의 의미를 파악해보기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또한 </a:t>
            </a:r>
            <a:r>
              <a:rPr lang="en-US" altLang="ko-KR" dirty="0"/>
              <a:t>explode</a:t>
            </a:r>
            <a:r>
              <a:rPr lang="ko-KR" altLang="en-US" dirty="0"/>
              <a:t>를 이용하여 </a:t>
            </a:r>
            <a:r>
              <a:rPr lang="en-US" altLang="ko-KR" dirty="0"/>
              <a:t>OT </a:t>
            </a:r>
            <a:r>
              <a:rPr lang="ko-KR" altLang="en-US" dirty="0"/>
              <a:t>조각을 분리하는 방법에 대해서도 테스트해보기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390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1-3</a:t>
            </a:r>
            <a:r>
              <a:rPr lang="ko-KR" altLang="en-US" dirty="0"/>
              <a:t> 국가별 음주 데이터 분석하기</a:t>
            </a:r>
            <a:r>
              <a:rPr lang="en-US" altLang="ko-KR" sz="2400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데이터와 스무고개를 하기 위한 질문을 하나씩 정의</a:t>
            </a:r>
            <a:endParaRPr lang="en-US" altLang="ko-KR" dirty="0"/>
          </a:p>
          <a:p>
            <a:pPr lvl="1"/>
            <a:r>
              <a:rPr lang="ko-KR" altLang="en-US" dirty="0"/>
              <a:t>대륙별 </a:t>
            </a:r>
            <a:r>
              <a:rPr lang="en-US" altLang="ko-KR" dirty="0" err="1"/>
              <a:t>spirit_servings</a:t>
            </a:r>
            <a:r>
              <a:rPr lang="ko-KR" altLang="en-US" dirty="0"/>
              <a:t>의 통계적 정보는 어느 정도일까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 err="1"/>
              <a:t>agg</a:t>
            </a:r>
            <a:r>
              <a:rPr lang="en-US" altLang="ko-KR" dirty="0"/>
              <a:t>( ) </a:t>
            </a:r>
            <a:r>
              <a:rPr lang="ko-KR" altLang="en-US" dirty="0"/>
              <a:t>함수를 사용하여 대륙 단위로 분석</a:t>
            </a:r>
            <a:endParaRPr lang="en-US" altLang="ko-KR" dirty="0"/>
          </a:p>
          <a:p>
            <a:pPr lvl="1"/>
            <a:r>
              <a:rPr lang="ko-KR" altLang="en-US" dirty="0"/>
              <a:t>전체 평균보다 많은 알코올을 섭취하는 대륙은 어디일까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mean( 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평균 </a:t>
            </a:r>
            <a:r>
              <a:rPr lang="en-US" altLang="ko-KR" dirty="0" err="1"/>
              <a:t>beer_servings</a:t>
            </a:r>
            <a:r>
              <a:rPr lang="ko-KR" altLang="en-US" dirty="0"/>
              <a:t>가 가장 높은 대륙은 어디일까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 err="1"/>
              <a:t>idxmax</a:t>
            </a:r>
            <a:r>
              <a:rPr lang="en-US" altLang="ko-KR" dirty="0"/>
              <a:t>( )</a:t>
            </a:r>
            <a:r>
              <a:rPr lang="ko-KR" altLang="en-US" dirty="0"/>
              <a:t>는 시리즈 객체에서 값이 가장 큰 </a:t>
            </a:r>
            <a:r>
              <a:rPr lang="en-US" altLang="ko-KR" dirty="0"/>
              <a:t>index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lvl="1"/>
            <a:r>
              <a:rPr lang="ko-KR" altLang="en-US" sz="1800" b="0" i="0" u="none" strike="noStrike" baseline="0" dirty="0">
                <a:latin typeface="YDVYGOStd14"/>
              </a:rPr>
              <a:t>시각화</a:t>
            </a:r>
            <a:endParaRPr lang="en-US" altLang="ko-KR" sz="1800" b="0" i="0" u="none" strike="noStrike" baseline="0" dirty="0">
              <a:latin typeface="YDVYGOStd14"/>
            </a:endParaRPr>
          </a:p>
          <a:p>
            <a:pPr lvl="2"/>
            <a:r>
              <a:rPr lang="ko-KR" altLang="en-US" dirty="0"/>
              <a:t>분석 결과를 시각화하기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52E8D-9D7A-48C2-BCBF-268422C13287}"/>
              </a:ext>
            </a:extLst>
          </p:cNvPr>
          <p:cNvSpPr txBox="1"/>
          <p:nvPr/>
        </p:nvSpPr>
        <p:spPr>
          <a:xfrm>
            <a:off x="7027602" y="5265655"/>
            <a:ext cx="4740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맑은 고딕" panose="020B0503020000020004" pitchFamily="50" charset="-127"/>
              <a:buChar char="▲"/>
              <a:defRPr sz="1400"/>
            </a:lvl1pPr>
          </a:lstStyle>
          <a:p>
            <a:r>
              <a:rPr lang="ko-KR" altLang="en-US" dirty="0"/>
              <a:t>대륙별 </a:t>
            </a:r>
            <a:r>
              <a:rPr lang="en-US" altLang="ko-KR" dirty="0" err="1"/>
              <a:t>spirit_servings</a:t>
            </a:r>
            <a:r>
              <a:rPr lang="ko-KR" altLang="en-US" dirty="0"/>
              <a:t>의 평균</a:t>
            </a:r>
            <a:r>
              <a:rPr lang="en-US" altLang="ko-KR" dirty="0"/>
              <a:t>, </a:t>
            </a:r>
            <a:r>
              <a:rPr lang="ko-KR" altLang="en-US" dirty="0"/>
              <a:t>최소</a:t>
            </a:r>
            <a:r>
              <a:rPr lang="en-US" altLang="ko-KR" dirty="0"/>
              <a:t>, </a:t>
            </a:r>
            <a:r>
              <a:rPr lang="ko-KR" altLang="en-US" dirty="0"/>
              <a:t>최대</a:t>
            </a:r>
            <a:r>
              <a:rPr lang="en-US" altLang="ko-KR" dirty="0"/>
              <a:t>, </a:t>
            </a:r>
            <a:r>
              <a:rPr lang="ko-KR" altLang="en-US" dirty="0"/>
              <a:t>합계 시각화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258E6D-A2D2-4590-A189-354F66F15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585" y="2503462"/>
            <a:ext cx="4132140" cy="266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13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미니퀴즈</a:t>
            </a:r>
            <a:r>
              <a:rPr lang="en-US" altLang="ko-KR" dirty="0"/>
              <a:t>[1-3]</a:t>
            </a:r>
            <a:r>
              <a:rPr lang="ko-KR" altLang="en-US" dirty="0"/>
              <a:t> 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 anchor="ctr" anchorCtr="0">
            <a:normAutofit/>
          </a:bodyPr>
          <a:lstStyle/>
          <a:p>
            <a:pPr marL="809625" lvl="1" indent="-363538">
              <a:buFont typeface="+mj-lt"/>
              <a:buAutoNum type="arabicPeriod"/>
            </a:pPr>
            <a:r>
              <a:rPr lang="ko-KR" altLang="en-US" dirty="0"/>
              <a:t>위의 예제 코드</a:t>
            </a:r>
            <a:r>
              <a:rPr lang="en-US" altLang="ko-KR" dirty="0"/>
              <a:t>(</a:t>
            </a:r>
            <a:r>
              <a:rPr lang="ko-KR" altLang="en-US" dirty="0"/>
              <a:t>분석 결과를 시각화하기</a:t>
            </a:r>
            <a:r>
              <a:rPr lang="en-US" altLang="ko-KR" dirty="0"/>
              <a:t>)</a:t>
            </a:r>
            <a:r>
              <a:rPr lang="ko-KR" altLang="en-US" dirty="0"/>
              <a:t>에는 </a:t>
            </a:r>
            <a:r>
              <a:rPr lang="en-US" altLang="ko-KR" dirty="0"/>
              <a:t>4</a:t>
            </a:r>
            <a:r>
              <a:rPr lang="ko-KR" altLang="en-US" dirty="0"/>
              <a:t>개의 코드 라인이 있다</a:t>
            </a:r>
            <a:r>
              <a:rPr lang="en-US" altLang="ko-KR" dirty="0"/>
              <a:t>. </a:t>
            </a:r>
            <a:r>
              <a:rPr lang="ko-KR" altLang="en-US" dirty="0"/>
              <a:t>각각 어떤 값을 담고 있을까</a:t>
            </a:r>
            <a:r>
              <a:rPr lang="en-US" altLang="ko-KR" dirty="0"/>
              <a:t>?</a:t>
            </a:r>
          </a:p>
          <a:p>
            <a:pPr marL="1152525" lvl="1" indent="-342900">
              <a:buFont typeface="+mj-ea"/>
              <a:buAutoNum type="circleNumDbPlain"/>
            </a:pPr>
            <a:r>
              <a:rPr lang="en-US" altLang="ko-KR" dirty="0"/>
              <a:t>means = result[‘mean’].</a:t>
            </a:r>
            <a:r>
              <a:rPr lang="en-US" altLang="ko-KR" dirty="0" err="1"/>
              <a:t>tolist</a:t>
            </a:r>
            <a:r>
              <a:rPr lang="en-US" altLang="ko-KR" dirty="0"/>
              <a:t> ( )</a:t>
            </a:r>
          </a:p>
          <a:p>
            <a:pPr marL="1152525" lvl="1" indent="-342900">
              <a:buFont typeface="+mj-ea"/>
              <a:buAutoNum type="circleNumDbPlain"/>
            </a:pPr>
            <a:r>
              <a:rPr lang="en-US" altLang="ko-KR" dirty="0"/>
              <a:t>mins = result[‘min’].</a:t>
            </a:r>
            <a:r>
              <a:rPr lang="en-US" altLang="ko-KR" dirty="0" err="1"/>
              <a:t>tolist</a:t>
            </a:r>
            <a:r>
              <a:rPr lang="en-US" altLang="ko-KR" dirty="0"/>
              <a:t> ( )</a:t>
            </a:r>
          </a:p>
          <a:p>
            <a:pPr marL="1152525" lvl="1" indent="-342900">
              <a:buFont typeface="+mj-ea"/>
              <a:buAutoNum type="circleNumDbPlain"/>
            </a:pPr>
            <a:r>
              <a:rPr lang="en-US" altLang="ko-KR" dirty="0" err="1"/>
              <a:t>maxs</a:t>
            </a:r>
            <a:r>
              <a:rPr lang="en-US" altLang="ko-KR" dirty="0"/>
              <a:t> = result[‘max’].</a:t>
            </a:r>
            <a:r>
              <a:rPr lang="en-US" altLang="ko-KR" dirty="0" err="1"/>
              <a:t>tolist</a:t>
            </a:r>
            <a:r>
              <a:rPr lang="en-US" altLang="ko-KR" dirty="0"/>
              <a:t> ( )</a:t>
            </a:r>
          </a:p>
          <a:p>
            <a:pPr marL="1152525" lvl="1" indent="-342900">
              <a:buFont typeface="+mj-ea"/>
              <a:buAutoNum type="circleNumDbPlain"/>
            </a:pPr>
            <a:r>
              <a:rPr lang="en-US" altLang="ko-KR" dirty="0"/>
              <a:t>sums = result[‘sum’].</a:t>
            </a:r>
            <a:r>
              <a:rPr lang="en-US" altLang="ko-KR" dirty="0" err="1"/>
              <a:t>tolist</a:t>
            </a:r>
            <a:r>
              <a:rPr lang="en-US" altLang="ko-KR" dirty="0"/>
              <a:t> ( )</a:t>
            </a:r>
          </a:p>
          <a:p>
            <a:pPr marL="809625" lvl="1" indent="0">
              <a:buNone/>
            </a:pPr>
            <a:r>
              <a:rPr lang="ko-KR" altLang="en-US" dirty="0"/>
              <a:t>각 라인을 실행해보면서 결과를 테스트해보기</a:t>
            </a:r>
            <a:endParaRPr lang="en-US" altLang="ko-KR" dirty="0"/>
          </a:p>
          <a:p>
            <a:pPr marL="809625" lvl="1" indent="-363538">
              <a:buFont typeface="+mj-lt"/>
              <a:buAutoNum type="arabicPeriod" startAt="2"/>
            </a:pPr>
            <a:r>
              <a:rPr lang="ko-KR" altLang="en-US" dirty="0"/>
              <a:t>위의 예제 코드</a:t>
            </a:r>
            <a:r>
              <a:rPr lang="en-US" altLang="ko-KR" dirty="0"/>
              <a:t>(</a:t>
            </a:r>
            <a:r>
              <a:rPr lang="ko-KR" altLang="en-US" dirty="0"/>
              <a:t>분석 결과를 시각화하기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matplotlib</a:t>
            </a:r>
            <a:r>
              <a:rPr lang="ko-KR" altLang="en-US" dirty="0"/>
              <a:t>의 각종 디자인 기능을 찾아보기 </a:t>
            </a:r>
            <a:endParaRPr lang="en-US" altLang="ko-KR" dirty="0"/>
          </a:p>
          <a:p>
            <a:pPr marL="1152525" lvl="1" indent="-342900">
              <a:buFont typeface="+mj-ea"/>
              <a:buAutoNum type="circleNumDbPlain"/>
            </a:pPr>
            <a:r>
              <a:rPr lang="ko-KR" altLang="en-US" dirty="0"/>
              <a:t>첫 번째 그래프에서 </a:t>
            </a:r>
            <a:r>
              <a:rPr lang="en-US" altLang="ko-KR" dirty="0"/>
              <a:t>4</a:t>
            </a:r>
            <a:r>
              <a:rPr lang="ko-KR" altLang="en-US" dirty="0"/>
              <a:t>개의 통계 종류를 나타내는 디자인 기능이 담긴 코드가 어떤 코드인지 찾아보고 실행해보기</a:t>
            </a:r>
            <a:endParaRPr lang="en-US" altLang="ko-KR" dirty="0"/>
          </a:p>
          <a:p>
            <a:pPr marL="1152525" lvl="1" indent="-342900">
              <a:buFont typeface="+mj-ea"/>
              <a:buAutoNum type="circleNumDbPlain"/>
            </a:pPr>
            <a:r>
              <a:rPr lang="ko-KR" altLang="en-US" dirty="0"/>
              <a:t>두 번째와 세 번째 그래프에서 하나의 막대만 다르게 색상을 변경하는 코드가 어떤 코드인지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찾아보고</a:t>
            </a:r>
            <a:r>
              <a:rPr lang="en-US" altLang="ko-KR" dirty="0"/>
              <a:t>,</a:t>
            </a:r>
            <a:r>
              <a:rPr lang="ko-KR" altLang="en-US" dirty="0"/>
              <a:t> 막대를 녹색으로 바꿔보기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093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1-3</a:t>
            </a:r>
            <a:r>
              <a:rPr lang="ko-KR" altLang="en-US" dirty="0"/>
              <a:t> 국가별 음주 데이터 분석하기</a:t>
            </a:r>
            <a:r>
              <a:rPr lang="en-US" altLang="ko-KR" sz="2400" dirty="0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en-US" altLang="ko-KR" dirty="0"/>
              <a:t>Step 4 </a:t>
            </a:r>
            <a:r>
              <a:rPr lang="ko-KR" altLang="en-US" dirty="0"/>
              <a:t>통계적 분석</a:t>
            </a:r>
            <a:r>
              <a:rPr lang="en-US" altLang="ko-KR" dirty="0"/>
              <a:t>: </a:t>
            </a:r>
            <a:r>
              <a:rPr lang="ko-KR" altLang="en-US" dirty="0"/>
              <a:t>분석 대상 간의 통계적 차이 검정하기</a:t>
            </a:r>
            <a:endParaRPr lang="en-US" altLang="ko-KR" dirty="0"/>
          </a:p>
          <a:p>
            <a:pPr lvl="1"/>
            <a:r>
              <a:rPr lang="en-US" altLang="ko-KR" dirty="0"/>
              <a:t>t-test</a:t>
            </a:r>
            <a:r>
              <a:rPr lang="ko-KR" altLang="en-US" dirty="0"/>
              <a:t>를 통해 분석 대상 간에 통계적 차이를 검정하는 방법</a:t>
            </a:r>
            <a:endParaRPr lang="en-US" altLang="ko-KR" dirty="0"/>
          </a:p>
          <a:p>
            <a:pPr lvl="1"/>
            <a:r>
              <a:rPr lang="ko-KR" altLang="en-US" dirty="0"/>
              <a:t>파이썬 </a:t>
            </a:r>
            <a:r>
              <a:rPr lang="en-US" altLang="ko-KR" dirty="0" err="1"/>
              <a:t>scipy</a:t>
            </a:r>
            <a:r>
              <a:rPr lang="ko-KR" altLang="en-US" dirty="0"/>
              <a:t>라는 라이브러리를 활용</a:t>
            </a:r>
            <a:endParaRPr lang="en-US" altLang="ko-KR" dirty="0"/>
          </a:p>
          <a:p>
            <a:pPr lvl="2"/>
            <a:r>
              <a:rPr lang="ko-KR" altLang="en-US" dirty="0"/>
              <a:t>아프리카와 유럽 간의 맥주 소비량 차이 검정하기</a:t>
            </a:r>
            <a:endParaRPr lang="en-US" altLang="ko-KR" dirty="0"/>
          </a:p>
          <a:p>
            <a:pPr lvl="2"/>
            <a:r>
              <a:rPr lang="en-US" altLang="ko-KR" dirty="0"/>
              <a:t>'</a:t>
            </a:r>
            <a:r>
              <a:rPr lang="ko-KR" altLang="en-US" dirty="0"/>
              <a:t>대한민국은 얼마나 술을 독하게 마시는 나라일까</a:t>
            </a:r>
            <a:r>
              <a:rPr lang="en-US" altLang="ko-KR" dirty="0"/>
              <a:t>?'</a:t>
            </a:r>
            <a:r>
              <a:rPr lang="ko-KR" altLang="en-US" dirty="0"/>
              <a:t>에 대한 탐색 코드 살펴보기</a:t>
            </a:r>
            <a:endParaRPr lang="en-US" altLang="ko-KR" dirty="0"/>
          </a:p>
          <a:p>
            <a:pPr lvl="2"/>
            <a:r>
              <a:rPr lang="ko-KR" altLang="en-US" dirty="0"/>
              <a:t>국가별 순위 정보를 시각화하기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0AFEC-917B-42C7-8DD0-447EB20CC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55" y="2842539"/>
            <a:ext cx="4584124" cy="30078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D9A535-A6A8-4E41-9FAB-06F0CD3D6C9F}"/>
              </a:ext>
            </a:extLst>
          </p:cNvPr>
          <p:cNvSpPr txBox="1"/>
          <p:nvPr/>
        </p:nvSpPr>
        <p:spPr>
          <a:xfrm>
            <a:off x="7400890" y="5887031"/>
            <a:ext cx="23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맑은 고딕" panose="020B0503020000020004" pitchFamily="50" charset="-127"/>
              <a:buChar char="▲"/>
              <a:defRPr sz="1400"/>
            </a:lvl1pPr>
          </a:lstStyle>
          <a:p>
            <a:r>
              <a:rPr lang="ko-KR" altLang="en-US" dirty="0"/>
              <a:t>국가별 순위 정보 시각화</a:t>
            </a:r>
          </a:p>
        </p:txBody>
      </p:sp>
    </p:spTree>
    <p:extLst>
      <p:ext uri="{BB962C8B-B14F-4D97-AF65-F5344CB8AC3E}">
        <p14:creationId xmlns:p14="http://schemas.microsoft.com/office/powerpoint/2010/main" val="4146888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1-3</a:t>
            </a:r>
            <a:r>
              <a:rPr lang="ko-KR" altLang="en-US" dirty="0"/>
              <a:t> 국가별 음주 데이터 분석하기</a:t>
            </a:r>
            <a:r>
              <a:rPr lang="en-US" altLang="ko-KR" sz="2400" dirty="0"/>
              <a:t>(4)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/>
              <a:t>표로 정리한 데이터 분석</a:t>
            </a: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65E035-B958-4766-8360-86616527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935452"/>
              </p:ext>
            </p:extLst>
          </p:nvPr>
        </p:nvGraphicFramePr>
        <p:xfrm>
          <a:off x="793060" y="1265808"/>
          <a:ext cx="10515599" cy="3501494"/>
        </p:xfrm>
        <a:graphic>
          <a:graphicData uri="http://schemas.openxmlformats.org/drawingml/2006/table">
            <a:tbl>
              <a:tblPr/>
              <a:tblGrid>
                <a:gridCol w="2512183">
                  <a:extLst>
                    <a:ext uri="{9D8B030D-6E8A-4147-A177-3AD203B41FA5}">
                      <a16:colId xmlns:a16="http://schemas.microsoft.com/office/drawing/2014/main" val="1721968599"/>
                    </a:ext>
                  </a:extLst>
                </a:gridCol>
                <a:gridCol w="2078665">
                  <a:extLst>
                    <a:ext uri="{9D8B030D-6E8A-4147-A177-3AD203B41FA5}">
                      <a16:colId xmlns:a16="http://schemas.microsoft.com/office/drawing/2014/main" val="1514376525"/>
                    </a:ext>
                  </a:extLst>
                </a:gridCol>
                <a:gridCol w="5924751">
                  <a:extLst>
                    <a:ext uri="{9D8B030D-6E8A-4147-A177-3AD203B41FA5}">
                      <a16:colId xmlns:a16="http://schemas.microsoft.com/office/drawing/2014/main" val="2633784291"/>
                    </a:ext>
                  </a:extLst>
                </a:gridCol>
              </a:tblGrid>
              <a:tr h="2917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탐색 질문</a:t>
                      </a:r>
                    </a:p>
                  </a:txBody>
                  <a:tcPr marL="125053" marR="8337" marT="8337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 내용</a:t>
                      </a:r>
                    </a:p>
                  </a:txBody>
                  <a:tcPr marL="125053" marR="8337" marT="833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인사이트</a:t>
                      </a:r>
                    </a:p>
                  </a:txBody>
                  <a:tcPr marL="125053" marR="8337" marT="833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424486"/>
                  </a:ext>
                </a:extLst>
              </a:tr>
              <a:tr h="8753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각각의 피처는 서로</a:t>
                      </a:r>
                      <a:b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어떤 상관 관계를</a:t>
                      </a:r>
                      <a:b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가지고 있는가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125053" marR="8337" marT="8337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연속형 피처의</a:t>
                      </a:r>
                      <a:b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상관 분석</a:t>
                      </a:r>
                    </a:p>
                  </a:txBody>
                  <a:tcPr marL="125053" marR="8337" marT="833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대부분의 국가의 총 알코올 소비량은 맥주 소비량에 영향을 받을 확률</a:t>
                      </a:r>
                      <a:b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높음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또한 대부분의 국가에서는 맥주가 가장 많이 소비되는 술이라</a:t>
                      </a:r>
                      <a:b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해석도 가능함</a:t>
                      </a:r>
                    </a:p>
                  </a:txBody>
                  <a:tcPr marL="125053" marR="8337" marT="833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212663"/>
                  </a:ext>
                </a:extLst>
              </a:tr>
              <a:tr h="583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 맥주 소비량이</a:t>
                      </a:r>
                      <a:b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높은 대륙은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125053" marR="8337" marT="8337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행을 그룹 단위로</a:t>
                      </a:r>
                      <a:b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5053" marR="8337" marT="833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유럽이 가장 맥주 소비량이 높음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대륙별로 상이한 차이가 있다는 것을</a:t>
                      </a:r>
                      <a:b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발견함</a:t>
                      </a:r>
                    </a:p>
                  </a:txBody>
                  <a:tcPr marL="125053" marR="8337" marT="833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02856"/>
                  </a:ext>
                </a:extLst>
              </a:tr>
              <a:tr h="583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술 소비량 대비 알코올</a:t>
                      </a:r>
                      <a:b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 피처 생성하기</a:t>
                      </a:r>
                    </a:p>
                  </a:txBody>
                  <a:tcPr marL="125053" marR="8337" marT="8337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새로운 분석 피처 생성</a:t>
                      </a:r>
                    </a:p>
                  </a:txBody>
                  <a:tcPr marL="125053" marR="8337" marT="833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술 소비량 대비 알코올 비율이라는 새로운 피처로부터 술을 독하게 마</a:t>
                      </a:r>
                      <a:b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시는 정도의 국가별 차이를 관찰 가능함</a:t>
                      </a:r>
                    </a:p>
                  </a:txBody>
                  <a:tcPr marL="125053" marR="8337" marT="833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657085"/>
                  </a:ext>
                </a:extLst>
              </a:tr>
              <a:tr h="11671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아프리카와 유럽 간의</a:t>
                      </a:r>
                      <a:b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맥주 소비량 차이</a:t>
                      </a:r>
                      <a:b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검정하기</a:t>
                      </a:r>
                    </a:p>
                  </a:txBody>
                  <a:tcPr marL="125053" marR="8337" marT="8337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통계적 차이 검정</a:t>
                      </a:r>
                    </a:p>
                  </a:txBody>
                  <a:tcPr marL="125053" marR="8337" marT="833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t-test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결과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아프리카와 유럽 간의 맥주 소비량은 통계적으로 유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의미한 차이를 보임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예제는 그룹 간의 데이터 크기가 매우 다르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정규분포를 띤다는 가정을 할 수 없기 때문에 신뢰할 만한 정보라고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 수 없음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5053" marR="8337" marT="833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497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049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 </a:t>
            </a:r>
            <a:r>
              <a:rPr lang="ko-KR" altLang="en-US" dirty="0"/>
              <a:t>연습문제 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 anchor="t" anchorCtr="0">
            <a:normAutofit/>
          </a:bodyPr>
          <a:lstStyle/>
          <a:p>
            <a:pPr marL="809625" lvl="1" indent="-363538">
              <a:buFont typeface="+mj-lt"/>
              <a:buAutoNum type="arabicPeriod"/>
            </a:pPr>
            <a:r>
              <a:rPr lang="ko-KR" altLang="en-US" dirty="0"/>
              <a:t>두 번째 예제</a:t>
            </a:r>
            <a:r>
              <a:rPr lang="en-US" altLang="ko-KR" dirty="0"/>
              <a:t>(</a:t>
            </a:r>
            <a:r>
              <a:rPr lang="ko-KR" altLang="en-US" dirty="0"/>
              <a:t>국가별 음주 데이터</a:t>
            </a:r>
            <a:r>
              <a:rPr lang="en-US" altLang="ko-KR" dirty="0"/>
              <a:t>)</a:t>
            </a:r>
            <a:r>
              <a:rPr lang="ko-KR" altLang="en-US" dirty="0"/>
              <a:t>의 아래 데이터셋을 응용하여 ①</a:t>
            </a:r>
            <a:r>
              <a:rPr lang="en-US" altLang="ko-KR" dirty="0"/>
              <a:t>~⑤</a:t>
            </a:r>
            <a:r>
              <a:rPr lang="ko-KR" altLang="en-US" dirty="0"/>
              <a:t>번 문제를 해결해보기</a:t>
            </a:r>
            <a:endParaRPr lang="en-US" altLang="ko-KR" dirty="0"/>
          </a:p>
          <a:p>
            <a:pPr marL="809625" lvl="1" indent="-363538">
              <a:buFont typeface="+mj-lt"/>
              <a:buAutoNum type="arabicPeriod"/>
            </a:pPr>
            <a:endParaRPr lang="en-US" altLang="ko-KR" dirty="0"/>
          </a:p>
          <a:p>
            <a:pPr marL="809625" lvl="1" indent="-363538">
              <a:buFont typeface="+mj-lt"/>
              <a:buAutoNum type="arabicPeriod"/>
            </a:pPr>
            <a:endParaRPr lang="en-US" altLang="ko-KR" dirty="0"/>
          </a:p>
          <a:p>
            <a:pPr marL="809625" lvl="1" indent="-363538">
              <a:buFont typeface="+mj-lt"/>
              <a:buAutoNum type="arabicPeriod"/>
            </a:pPr>
            <a:endParaRPr lang="en-US" altLang="ko-KR" dirty="0"/>
          </a:p>
          <a:p>
            <a:pPr marL="809625" lvl="1" indent="-363538">
              <a:buFont typeface="+mj-lt"/>
              <a:buAutoNum type="arabicPeriod"/>
            </a:pPr>
            <a:endParaRPr lang="en-US" altLang="ko-KR" dirty="0"/>
          </a:p>
          <a:p>
            <a:pPr marL="809625" lvl="1" indent="-363538">
              <a:buFont typeface="+mj-lt"/>
              <a:buAutoNum type="arabicPeriod"/>
            </a:pPr>
            <a:endParaRPr lang="en-US" altLang="ko-KR" dirty="0"/>
          </a:p>
          <a:p>
            <a:pPr marL="809625" lvl="1" indent="-363538">
              <a:buFont typeface="+mj-lt"/>
              <a:buAutoNum type="arabicPeriod"/>
            </a:pPr>
            <a:endParaRPr lang="en-US" altLang="ko-KR" dirty="0"/>
          </a:p>
          <a:p>
            <a:pPr marL="1147763" lvl="1" indent="-342900">
              <a:buFont typeface="+mj-ea"/>
              <a:buAutoNum type="circleNumDbPlain"/>
            </a:pPr>
            <a:r>
              <a:rPr lang="ko-KR" altLang="en-US" dirty="0"/>
              <a:t>대륙별 평균 </a:t>
            </a:r>
            <a:r>
              <a:rPr lang="en-US" altLang="ko-KR" dirty="0" err="1"/>
              <a:t>wine_servings</a:t>
            </a:r>
            <a:r>
              <a:rPr lang="ko-KR" altLang="en-US" dirty="0"/>
              <a:t>를 탐색</a:t>
            </a:r>
            <a:endParaRPr lang="en-US" altLang="ko-KR" dirty="0"/>
          </a:p>
          <a:p>
            <a:pPr marL="1147763" lvl="1" indent="-342900">
              <a:buFont typeface="+mj-ea"/>
              <a:buAutoNum type="circleNumDbPlain"/>
            </a:pPr>
            <a:r>
              <a:rPr lang="ko-KR" altLang="en-US" dirty="0"/>
              <a:t>국가별 모든 </a:t>
            </a:r>
            <a:r>
              <a:rPr lang="en-US" altLang="ko-KR" dirty="0"/>
              <a:t>servings</a:t>
            </a:r>
            <a:r>
              <a:rPr lang="ko-KR" altLang="en-US" dirty="0"/>
              <a:t>의 합을 계산한 </a:t>
            </a:r>
            <a:r>
              <a:rPr lang="en-US" altLang="ko-KR" dirty="0" err="1"/>
              <a:t>total_servings</a:t>
            </a:r>
            <a:r>
              <a:rPr lang="ko-KR" altLang="en-US" dirty="0"/>
              <a:t>라는 피처를 생성</a:t>
            </a:r>
            <a:endParaRPr lang="en-US" altLang="ko-KR" dirty="0"/>
          </a:p>
          <a:p>
            <a:pPr marL="1147763" lvl="1" indent="-342900">
              <a:buFont typeface="+mj-ea"/>
              <a:buAutoNum type="circleNumDbPlain"/>
            </a:pPr>
            <a:r>
              <a:rPr lang="ko-KR" altLang="en-US" dirty="0"/>
              <a:t>전체 평균보다 적은 알코올을 마시는 대륙 중</a:t>
            </a:r>
            <a:r>
              <a:rPr lang="en-US" altLang="ko-KR" dirty="0"/>
              <a:t>, spirit</a:t>
            </a:r>
            <a:r>
              <a:rPr lang="ko-KR" altLang="en-US" dirty="0"/>
              <a:t>를 가장 많이 마시는 국가를 찾아보기</a:t>
            </a:r>
            <a:endParaRPr lang="en-US" altLang="ko-KR" dirty="0"/>
          </a:p>
          <a:p>
            <a:pPr marL="1147763" lvl="1" indent="-342900">
              <a:buFont typeface="+mj-ea"/>
              <a:buAutoNum type="circleNumDbPlain"/>
            </a:pPr>
            <a:r>
              <a:rPr lang="ko-KR" altLang="en-US" dirty="0"/>
              <a:t>술 소비량 대비 알코올 비율을 구하기</a:t>
            </a:r>
            <a:endParaRPr lang="en-US" altLang="ko-KR" dirty="0"/>
          </a:p>
          <a:p>
            <a:pPr marL="1147763" lvl="1" indent="-342900">
              <a:buFont typeface="+mj-ea"/>
              <a:buAutoNum type="circleNumDbPlain"/>
            </a:pPr>
            <a:r>
              <a:rPr lang="ko-KR" altLang="en-US" dirty="0"/>
              <a:t>대륙별로 술 소비량 대비 알코올 비율을 계산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A16AEB-AAF0-4BDC-809A-8EB43E66F8AB}"/>
              </a:ext>
            </a:extLst>
          </p:cNvPr>
          <p:cNvSpPr txBox="1"/>
          <p:nvPr/>
        </p:nvSpPr>
        <p:spPr>
          <a:xfrm>
            <a:off x="1267968" y="1283502"/>
            <a:ext cx="57926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0" u="none" strike="noStrike" baseline="0" dirty="0">
                <a:solidFill>
                  <a:srgbClr val="1A1A1A"/>
                </a:solidFill>
                <a:latin typeface="NanumGothicCoding-Bold"/>
              </a:rPr>
              <a:t>&gt;&gt;&gt; drinks </a:t>
            </a:r>
            <a:r>
              <a:rPr lang="ko-KR" altLang="en-US" sz="1400" i="0" u="none" strike="noStrike" baseline="0" dirty="0">
                <a:solidFill>
                  <a:srgbClr val="1A1A1A"/>
                </a:solidFill>
                <a:latin typeface="NanumGothicCoding-Bold"/>
              </a:rPr>
              <a:t>데이터셋</a:t>
            </a:r>
            <a:endParaRPr lang="en-US" altLang="ko-KR" sz="1400" i="0" u="none" strike="noStrike" baseline="0" dirty="0">
              <a:solidFill>
                <a:srgbClr val="1A1A1A"/>
              </a:solidFill>
              <a:latin typeface="NanumGothicCoding-Bold"/>
            </a:endParaRPr>
          </a:p>
          <a:p>
            <a:pPr marL="450850" algn="l"/>
            <a:r>
              <a:rPr lang="en-US" altLang="ko-KR" sz="1400" b="0" i="0" u="none" strike="noStrike" baseline="0" dirty="0">
                <a:solidFill>
                  <a:srgbClr val="3A937E"/>
                </a:solidFill>
                <a:latin typeface="+mj-ea"/>
                <a:ea typeface="+mj-ea"/>
              </a:rPr>
              <a:t># -*- coding: utf-8 -*-</a:t>
            </a:r>
          </a:p>
          <a:p>
            <a:pPr marL="450850" algn="l"/>
            <a:r>
              <a:rPr lang="en-US" altLang="ko-KR" sz="14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import </a:t>
            </a:r>
            <a:r>
              <a:rPr lang="en-US" altLang="ko-KR" sz="1400" b="0" i="0" u="none" strike="noStrike" baseline="0" dirty="0">
                <a:solidFill>
                  <a:srgbClr val="1441FF"/>
                </a:solidFill>
                <a:latin typeface="+mj-ea"/>
                <a:ea typeface="+mj-ea"/>
              </a:rPr>
              <a:t>pandas </a:t>
            </a:r>
            <a:r>
              <a:rPr lang="en-US" altLang="ko-KR" sz="14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as </a:t>
            </a:r>
            <a:r>
              <a:rPr lang="en-US" altLang="ko-KR" sz="1400" b="0" i="0" u="none" strike="noStrike" baseline="0" dirty="0">
                <a:solidFill>
                  <a:srgbClr val="1441FF"/>
                </a:solidFill>
                <a:latin typeface="+mj-ea"/>
                <a:ea typeface="+mj-ea"/>
              </a:rPr>
              <a:t>pd</a:t>
            </a:r>
          </a:p>
          <a:p>
            <a:pPr marL="450850" algn="l"/>
            <a:r>
              <a:rPr lang="en-US" altLang="ko-KR" sz="14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import </a:t>
            </a:r>
            <a:r>
              <a:rPr lang="en-US" altLang="ko-KR" sz="1400" b="0" i="0" u="none" strike="noStrike" baseline="0" dirty="0" err="1">
                <a:solidFill>
                  <a:srgbClr val="1441FF"/>
                </a:solidFill>
                <a:latin typeface="+mj-ea"/>
                <a:ea typeface="+mj-ea"/>
              </a:rPr>
              <a:t>numpy</a:t>
            </a:r>
            <a:r>
              <a:rPr lang="en-US" altLang="ko-KR" sz="1400" b="0" i="0" u="none" strike="noStrike" baseline="0" dirty="0">
                <a:solidFill>
                  <a:srgbClr val="1441FF"/>
                </a:solidFill>
                <a:latin typeface="+mj-ea"/>
                <a:ea typeface="+mj-ea"/>
              </a:rPr>
              <a:t> </a:t>
            </a:r>
            <a:r>
              <a:rPr lang="en-US" altLang="ko-KR" sz="14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as </a:t>
            </a:r>
            <a:r>
              <a:rPr lang="en-US" altLang="ko-KR" sz="1400" b="0" i="0" u="none" strike="noStrike" baseline="0" dirty="0">
                <a:solidFill>
                  <a:srgbClr val="1441FF"/>
                </a:solidFill>
                <a:latin typeface="+mj-ea"/>
                <a:ea typeface="+mj-ea"/>
              </a:rPr>
              <a:t>np</a:t>
            </a:r>
          </a:p>
          <a:p>
            <a:pPr marL="450850" algn="l"/>
            <a:r>
              <a:rPr lang="en-US" altLang="ko-KR" sz="14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import </a:t>
            </a:r>
            <a:r>
              <a:rPr lang="en-US" altLang="ko-KR" sz="1400" b="0" i="0" u="none" strike="noStrike" baseline="0" dirty="0" err="1">
                <a:solidFill>
                  <a:srgbClr val="1441FF"/>
                </a:solidFill>
                <a:latin typeface="+mj-ea"/>
                <a:ea typeface="+mj-ea"/>
              </a:rPr>
              <a:t>matplotlib.pyplot</a:t>
            </a:r>
            <a:r>
              <a:rPr lang="en-US" altLang="ko-KR" sz="1400" b="0" i="0" u="none" strike="noStrike" baseline="0" dirty="0">
                <a:solidFill>
                  <a:srgbClr val="1441FF"/>
                </a:solidFill>
                <a:latin typeface="+mj-ea"/>
                <a:ea typeface="+mj-ea"/>
              </a:rPr>
              <a:t> </a:t>
            </a:r>
            <a:r>
              <a:rPr lang="en-US" altLang="ko-KR" sz="14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as </a:t>
            </a:r>
            <a:r>
              <a:rPr lang="en-US" altLang="ko-KR" sz="1400" b="0" i="0" u="none" strike="noStrike" baseline="0" dirty="0" err="1">
                <a:solidFill>
                  <a:srgbClr val="1441FF"/>
                </a:solidFill>
                <a:latin typeface="+mj-ea"/>
                <a:ea typeface="+mj-ea"/>
              </a:rPr>
              <a:t>plt</a:t>
            </a:r>
            <a:endParaRPr lang="en-US" altLang="ko-KR" sz="1400" b="0" i="0" u="none" strike="noStrike" baseline="0" dirty="0">
              <a:solidFill>
                <a:srgbClr val="1441FF"/>
              </a:solidFill>
              <a:latin typeface="+mj-ea"/>
              <a:ea typeface="+mj-ea"/>
            </a:endParaRPr>
          </a:p>
          <a:p>
            <a:pPr marL="450850" algn="l"/>
            <a:r>
              <a:rPr lang="en-US" altLang="ko-KR" sz="1400" b="0" i="0" u="none" strike="noStrike" baseline="0" dirty="0" err="1">
                <a:solidFill>
                  <a:srgbClr val="1A1A1A"/>
                </a:solidFill>
                <a:latin typeface="+mj-ea"/>
                <a:ea typeface="+mj-ea"/>
              </a:rPr>
              <a:t>file_path</a:t>
            </a:r>
            <a:r>
              <a:rPr lang="en-US" altLang="ko-KR" sz="1400" b="0" i="0" u="none" strike="noStrike" baseline="0" dirty="0">
                <a:solidFill>
                  <a:srgbClr val="1A1A1A"/>
                </a:solidFill>
                <a:latin typeface="+mj-ea"/>
                <a:ea typeface="+mj-ea"/>
              </a:rPr>
              <a:t> = </a:t>
            </a:r>
            <a:r>
              <a:rPr lang="en-US" altLang="ko-KR" sz="14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'../data/drinks.csv'</a:t>
            </a:r>
          </a:p>
          <a:p>
            <a:pPr marL="450850" algn="l"/>
            <a:r>
              <a:rPr lang="en-US" altLang="ko-KR" sz="1400" b="0" i="0" u="none" strike="noStrike" baseline="0" dirty="0">
                <a:solidFill>
                  <a:srgbClr val="3A937E"/>
                </a:solidFill>
                <a:latin typeface="+mj-ea"/>
                <a:ea typeface="+mj-ea"/>
              </a:rPr>
              <a:t># </a:t>
            </a:r>
            <a:r>
              <a:rPr lang="en-US" altLang="ko-KR" sz="1400" b="0" i="0" u="none" strike="noStrike" baseline="0" dirty="0" err="1">
                <a:solidFill>
                  <a:srgbClr val="3A937E"/>
                </a:solidFill>
                <a:latin typeface="+mj-ea"/>
                <a:ea typeface="+mj-ea"/>
              </a:rPr>
              <a:t>read_csv</a:t>
            </a:r>
            <a:r>
              <a:rPr lang="en-US" altLang="ko-KR" sz="1400" b="0" i="0" u="none" strike="noStrike" baseline="0" dirty="0">
                <a:solidFill>
                  <a:srgbClr val="3A937E"/>
                </a:solidFill>
                <a:latin typeface="+mj-ea"/>
                <a:ea typeface="+mj-ea"/>
              </a:rPr>
              <a:t>() </a:t>
            </a:r>
            <a:r>
              <a:rPr lang="ko-KR" altLang="en-US" sz="1400" b="0" i="0" u="none" strike="noStrike" baseline="0" dirty="0">
                <a:solidFill>
                  <a:srgbClr val="3A937E"/>
                </a:solidFill>
                <a:latin typeface="+mj-ea"/>
                <a:ea typeface="+mj-ea"/>
              </a:rPr>
              <a:t>함수로 데이터를 데이터 프레임 형태로 불러옵니다</a:t>
            </a:r>
            <a:r>
              <a:rPr lang="en-US" altLang="ko-KR" sz="1400" b="0" i="0" u="none" strike="noStrike" baseline="0" dirty="0">
                <a:solidFill>
                  <a:srgbClr val="3A937E"/>
                </a:solidFill>
                <a:latin typeface="+mj-ea"/>
                <a:ea typeface="+mj-ea"/>
              </a:rPr>
              <a:t>.</a:t>
            </a:r>
          </a:p>
          <a:p>
            <a:pPr marL="450850" algn="l"/>
            <a:r>
              <a:rPr lang="en-US" altLang="ko-KR" sz="1400" b="0" i="0" u="none" strike="noStrike" baseline="0" dirty="0">
                <a:solidFill>
                  <a:srgbClr val="1A1A1A"/>
                </a:solidFill>
                <a:latin typeface="+mj-ea"/>
                <a:ea typeface="+mj-ea"/>
              </a:rPr>
              <a:t>drinks = </a:t>
            </a:r>
            <a:r>
              <a:rPr lang="en-US" altLang="ko-KR" sz="1400" b="0" i="0" u="none" strike="noStrike" baseline="0" dirty="0" err="1">
                <a:solidFill>
                  <a:srgbClr val="1A1A1A"/>
                </a:solidFill>
                <a:latin typeface="+mj-ea"/>
                <a:ea typeface="+mj-ea"/>
              </a:rPr>
              <a:t>pd.read_csv</a:t>
            </a:r>
            <a:r>
              <a:rPr lang="en-US" altLang="ko-KR" sz="1400" b="0" i="0" u="none" strike="noStrike" baseline="0" dirty="0">
                <a:solidFill>
                  <a:srgbClr val="1A1A1A"/>
                </a:solidFill>
                <a:latin typeface="+mj-ea"/>
                <a:ea typeface="+mj-ea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1A1A1A"/>
                </a:solidFill>
                <a:latin typeface="+mj-ea"/>
                <a:ea typeface="+mj-ea"/>
              </a:rPr>
              <a:t>file_path</a:t>
            </a:r>
            <a:r>
              <a:rPr lang="en-US" altLang="ko-KR" sz="1400" b="0" i="0" u="none" strike="noStrike" baseline="0" dirty="0">
                <a:solidFill>
                  <a:srgbClr val="1A1A1A"/>
                </a:solidFill>
                <a:latin typeface="+mj-ea"/>
                <a:ea typeface="+mj-ea"/>
              </a:rPr>
              <a:t>)</a:t>
            </a:r>
          </a:p>
          <a:p>
            <a:pPr marL="450850" algn="l"/>
            <a:r>
              <a:rPr lang="en-US" altLang="ko-KR" sz="1400" b="0" i="0" u="none" strike="noStrike" baseline="0" dirty="0">
                <a:solidFill>
                  <a:srgbClr val="1A1A1A"/>
                </a:solidFill>
                <a:latin typeface="+mj-ea"/>
                <a:ea typeface="+mj-ea"/>
              </a:rPr>
              <a:t>drinks[</a:t>
            </a:r>
            <a:r>
              <a:rPr lang="en-US" altLang="ko-KR" sz="14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'continent'</a:t>
            </a:r>
            <a:r>
              <a:rPr lang="en-US" altLang="ko-KR" sz="1400" b="0" i="0" u="none" strike="noStrike" baseline="0" dirty="0">
                <a:solidFill>
                  <a:srgbClr val="1A1A1A"/>
                </a:solidFill>
                <a:latin typeface="+mj-ea"/>
                <a:ea typeface="+mj-ea"/>
              </a:rPr>
              <a:t>] = drinks[</a:t>
            </a:r>
            <a:r>
              <a:rPr lang="en-US" altLang="ko-KR" sz="14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'continent'</a:t>
            </a:r>
            <a:r>
              <a:rPr lang="en-US" altLang="ko-KR" sz="1400" b="0" i="0" u="none" strike="noStrike" baseline="0" dirty="0">
                <a:solidFill>
                  <a:srgbClr val="1A1A1A"/>
                </a:solidFill>
                <a:latin typeface="+mj-ea"/>
                <a:ea typeface="+mj-ea"/>
              </a:rPr>
              <a:t>].</a:t>
            </a:r>
            <a:r>
              <a:rPr lang="en-US" altLang="ko-KR" sz="1400" b="0" i="0" u="none" strike="noStrike" baseline="0" dirty="0" err="1">
                <a:solidFill>
                  <a:srgbClr val="1A1A1A"/>
                </a:solidFill>
                <a:latin typeface="+mj-ea"/>
                <a:ea typeface="+mj-ea"/>
              </a:rPr>
              <a:t>fillna</a:t>
            </a:r>
            <a:r>
              <a:rPr lang="en-US" altLang="ko-KR" sz="1400" b="0" i="0" u="none" strike="noStrike" baseline="0" dirty="0">
                <a:solidFill>
                  <a:srgbClr val="1A1A1A"/>
                </a:solidFill>
                <a:latin typeface="+mj-ea"/>
                <a:ea typeface="+mj-ea"/>
              </a:rPr>
              <a:t>(</a:t>
            </a:r>
            <a:r>
              <a:rPr lang="en-US" altLang="ko-KR" sz="14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'OT'</a:t>
            </a:r>
            <a:r>
              <a:rPr lang="en-US" altLang="ko-KR" sz="1400" b="0" i="0" u="none" strike="noStrike" baseline="0" dirty="0">
                <a:solidFill>
                  <a:srgbClr val="1A1A1A"/>
                </a:solidFill>
                <a:latin typeface="+mj-ea"/>
                <a:ea typeface="+mj-ea"/>
              </a:rPr>
              <a:t>)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795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7502D5-0DE6-43F9-8F2E-D2C7BA7481E7}"/>
              </a:ext>
            </a:extLst>
          </p:cNvPr>
          <p:cNvSpPr/>
          <p:nvPr/>
        </p:nvSpPr>
        <p:spPr>
          <a:xfrm>
            <a:off x="4976031" y="963877"/>
            <a:ext cx="6500853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b="1" dirty="0"/>
              <a:t>실습 환경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아나콘다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주피터 노트북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b="1" dirty="0"/>
              <a:t>예제 다운로드 및 동영상 강의</a:t>
            </a:r>
            <a:endParaRPr lang="en-US" altLang="ko-KR" b="1" dirty="0"/>
          </a:p>
          <a:p>
            <a:r>
              <a:rPr lang="ko-KR" altLang="en-US" sz="1600" dirty="0"/>
              <a:t>깃허브 </a:t>
            </a:r>
            <a:r>
              <a:rPr lang="en-US" altLang="ko-KR" sz="1600" dirty="0"/>
              <a:t>https://github.com/yoonkt200/python-data-analysis</a:t>
            </a:r>
          </a:p>
          <a:p>
            <a:r>
              <a:rPr lang="ko-KR" altLang="en-US" sz="1600" dirty="0"/>
              <a:t>유튜브 </a:t>
            </a:r>
            <a:r>
              <a:rPr lang="en-US" altLang="ko-KR" sz="1600" dirty="0"/>
              <a:t>https://www.youtube.com/user/HanbitMedia93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pPr lvl="0"/>
            <a:r>
              <a:rPr lang="ko-KR" altLang="en-US" b="1" dirty="0">
                <a:solidFill>
                  <a:prstClr val="black"/>
                </a:solidFill>
              </a:rPr>
              <a:t>저자 </a:t>
            </a:r>
            <a:r>
              <a:rPr lang="en-US" altLang="ko-KR" b="1" dirty="0">
                <a:solidFill>
                  <a:prstClr val="black"/>
                </a:solidFill>
              </a:rPr>
              <a:t>: </a:t>
            </a:r>
            <a:r>
              <a:rPr lang="ko-KR" altLang="en-US" b="1" dirty="0">
                <a:solidFill>
                  <a:prstClr val="black"/>
                </a:solidFill>
              </a:rPr>
              <a:t>윤기태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0"/>
            <a:r>
              <a:rPr lang="ko-KR" altLang="en-US" sz="1600" dirty="0">
                <a:solidFill>
                  <a:prstClr val="black"/>
                </a:solidFill>
              </a:rPr>
              <a:t>아주대학교 미디어학과를 졸업하였으며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패스트 캠퍼스에서 파이썬과 데이터 분석을 주제로 강의하였다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현재는 이커머스 분야에서 추천시스템을 만드는 머신러닝 엔지니어로 일하고 있다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주로 랭킹 모델링과 분산처리를 고민하는 데 시간을 보내는 편이다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데이터 분석과 개발이 취미이지만 취미보다는 노는 것이 더 좋다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특히 영화를 아주 좋아해서 돈만 준다면 밥도 안먹고 영화만 볼 수도 있다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그래서 최근에는 영화를 보며 돈을 벌 수 있는 방법을 고민하고 있다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글쓰는 것도 </a:t>
            </a:r>
            <a:r>
              <a:rPr lang="ko-KR" altLang="en-US" sz="1600">
                <a:solidFill>
                  <a:prstClr val="black"/>
                </a:solidFill>
              </a:rPr>
              <a:t>좋아해서 블로그</a:t>
            </a:r>
            <a:r>
              <a:rPr lang="en-US" altLang="ko-KR" sz="1600">
                <a:solidFill>
                  <a:prstClr val="black"/>
                </a:solidFill>
              </a:rPr>
              <a:t>(</a:t>
            </a:r>
            <a:r>
              <a:rPr lang="en-US" altLang="ko-KR" sz="1600" dirty="0">
                <a:solidFill>
                  <a:prstClr val="black"/>
                </a:solidFill>
              </a:rPr>
              <a:t>https://yamalab.tistory.com)</a:t>
            </a:r>
            <a:r>
              <a:rPr lang="ko-KR" altLang="en-US" sz="1600" dirty="0">
                <a:solidFill>
                  <a:prstClr val="black"/>
                </a:solidFill>
              </a:rPr>
              <a:t>에 이것 저것 쓰고 있으며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주로 데이터 분석에 대한 글을 쓴다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en-US" altLang="ko-KR" sz="1600" dirty="0"/>
          </a:p>
        </p:txBody>
      </p:sp>
      <p:sp>
        <p:nvSpPr>
          <p:cNvPr id="10" name="바닥글 개체 틀 36">
            <a:extLst>
              <a:ext uri="{FF2B5EF4-FFF2-40B4-BE49-F238E27FC236}">
                <a16:creationId xmlns:a16="http://schemas.microsoft.com/office/drawing/2014/main" id="{5220374A-E2BF-4F2C-BE2B-8A4F0B1BCC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6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301C5D93-70E4-4CBC-BBF8-FCC3AFED18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45AC3E0-CE34-1C49-9C60-9D85619F3E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0291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CHAPTER 00: </a:t>
            </a:r>
            <a:r>
              <a:rPr lang="ko-KR" altLang="en-US" sz="2000" dirty="0"/>
              <a:t>들어가기 전에</a:t>
            </a:r>
          </a:p>
          <a:p>
            <a:pPr lvl="1"/>
            <a:r>
              <a:rPr lang="ko-KR" altLang="en-US" sz="1600" dirty="0"/>
              <a:t>개발환경 구축과 라이브러리 설치</a:t>
            </a:r>
          </a:p>
          <a:p>
            <a:r>
              <a:rPr lang="en-US" altLang="ko-KR" sz="2000" dirty="0"/>
              <a:t>CHAPTER 01: </a:t>
            </a:r>
            <a:r>
              <a:rPr lang="ko-KR" altLang="en-US" sz="2000" dirty="0"/>
              <a:t>데이터에서 인사이트 발견하기</a:t>
            </a:r>
          </a:p>
          <a:p>
            <a:pPr lvl="1"/>
            <a:r>
              <a:rPr lang="ko-KR" altLang="en-US" sz="1600" dirty="0"/>
              <a:t>탐색적 데이터분석</a:t>
            </a:r>
            <a:r>
              <a:rPr lang="en-US" altLang="ko-KR" sz="1600" dirty="0"/>
              <a:t>,</a:t>
            </a:r>
            <a:r>
              <a:rPr lang="ko-KR" altLang="en-US" sz="1600" dirty="0"/>
              <a:t> 라이브러리 활용</a:t>
            </a:r>
            <a:r>
              <a:rPr lang="en-US" altLang="ko-KR" sz="1600" dirty="0"/>
              <a:t>, </a:t>
            </a:r>
            <a:r>
              <a:rPr lang="ko-KR" altLang="en-US" sz="1600" dirty="0"/>
              <a:t>시각화로 인사이트 발견하기</a:t>
            </a:r>
          </a:p>
          <a:p>
            <a:r>
              <a:rPr lang="en-US" altLang="ko-KR" sz="2000" dirty="0"/>
              <a:t>CHAPTER 02: </a:t>
            </a:r>
            <a:r>
              <a:rPr lang="ko-KR" altLang="en-US" sz="2000" dirty="0"/>
              <a:t>텍스트 마이닝 첫걸음</a:t>
            </a:r>
          </a:p>
          <a:p>
            <a:pPr lvl="1"/>
            <a:r>
              <a:rPr lang="ko-KR" altLang="en-US" sz="1600" dirty="0"/>
              <a:t>데이터 수집</a:t>
            </a:r>
            <a:r>
              <a:rPr lang="en-US" altLang="ko-KR" sz="1600" dirty="0"/>
              <a:t>,</a:t>
            </a:r>
            <a:r>
              <a:rPr lang="ko-KR" altLang="en-US" sz="1600" dirty="0"/>
              <a:t> 키워드 추출과 분석 및 분석 결과 시각화</a:t>
            </a:r>
            <a:endParaRPr lang="en-US" altLang="ko-KR" sz="1600" dirty="0"/>
          </a:p>
          <a:p>
            <a:r>
              <a:rPr lang="en-US" altLang="ko-KR" sz="2000" dirty="0"/>
              <a:t>CHAPTER 03: </a:t>
            </a:r>
            <a:r>
              <a:rPr lang="ko-KR" altLang="en-US" sz="2000" dirty="0"/>
              <a:t>미래를 예측하는 데이터 분석</a:t>
            </a:r>
          </a:p>
          <a:p>
            <a:pPr lvl="1"/>
            <a:r>
              <a:rPr lang="ko-KR" altLang="en-US" sz="1600" dirty="0"/>
              <a:t>지도 학습과 비지도 학습 개념</a:t>
            </a:r>
            <a:r>
              <a:rPr lang="en-US" altLang="ko-KR" sz="1600" dirty="0"/>
              <a:t>, </a:t>
            </a:r>
            <a:r>
              <a:rPr lang="ko-KR" altLang="en-US" sz="1600" dirty="0"/>
              <a:t>시계열 데이터 분석과 트렌드 예측</a:t>
            </a:r>
            <a:endParaRPr lang="en-US" altLang="ko-KR" sz="1600" dirty="0"/>
          </a:p>
          <a:p>
            <a:r>
              <a:rPr lang="en-US" altLang="ko-KR" sz="2000" dirty="0"/>
              <a:t>CHAPTER 04: </a:t>
            </a:r>
            <a:r>
              <a:rPr lang="ko-KR" altLang="en-US" sz="2000" dirty="0"/>
              <a:t>데이터 분류 모델</a:t>
            </a:r>
          </a:p>
          <a:p>
            <a:pPr lvl="1"/>
            <a:r>
              <a:rPr lang="ko-KR" altLang="en-US" sz="1600" dirty="0"/>
              <a:t>분류 분석의 개념과 피처 엔지니어링</a:t>
            </a:r>
            <a:endParaRPr lang="en-US" altLang="ko-KR" sz="1600" dirty="0"/>
          </a:p>
          <a:p>
            <a:r>
              <a:rPr lang="en-US" altLang="ko-KR" sz="2000" dirty="0"/>
              <a:t>CHAPTER 05: </a:t>
            </a:r>
            <a:r>
              <a:rPr lang="ko-KR" altLang="en-US" sz="2000" dirty="0"/>
              <a:t>데이터 분석 종합 예제</a:t>
            </a:r>
          </a:p>
          <a:p>
            <a:pPr lvl="1"/>
            <a:r>
              <a:rPr lang="ko-KR" altLang="en-US" sz="1600" dirty="0"/>
              <a:t>전체 복습 및 프로그램</a:t>
            </a:r>
            <a:r>
              <a:rPr lang="en-US" altLang="ko-KR" sz="1600" dirty="0"/>
              <a:t>, </a:t>
            </a:r>
            <a:r>
              <a:rPr lang="ko-KR" altLang="en-US" sz="1600" dirty="0"/>
              <a:t>서비스에 응용 가능한 실전 예제 정복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8019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ko-Kore-KR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CHAPTER 01: </a:t>
            </a:r>
            <a:r>
              <a:rPr lang="ko-KR" altLang="en-US" dirty="0"/>
              <a:t>데이터에서 인사이트 발견하기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sz="2000" dirty="0"/>
              <a:t>SECTION 1-1 </a:t>
            </a:r>
            <a:r>
              <a:rPr lang="ko-KR" altLang="en-US" dirty="0"/>
              <a:t>탐색적 데이터 분석의 과정</a:t>
            </a:r>
            <a:endParaRPr lang="en-US" altLang="ko-KR" sz="2000" dirty="0"/>
          </a:p>
          <a:p>
            <a:r>
              <a:rPr lang="en-US" altLang="ko-KR" sz="2000" dirty="0"/>
              <a:t>SECTION 1-2 </a:t>
            </a:r>
            <a:r>
              <a:rPr lang="ko-KR" altLang="en-US" dirty="0"/>
              <a:t>멕시코풍 프랜차이즈 </a:t>
            </a:r>
            <a:r>
              <a:rPr lang="en-US" altLang="ko-KR" dirty="0"/>
              <a:t>chipotle</a:t>
            </a:r>
            <a:r>
              <a:rPr lang="ko-KR" altLang="en-US" dirty="0"/>
              <a:t>의 주문 데이터 분석하기</a:t>
            </a:r>
            <a:endParaRPr lang="en-US" altLang="ko-KR" sz="2000" dirty="0"/>
          </a:p>
        </p:txBody>
      </p:sp>
      <p:sp>
        <p:nvSpPr>
          <p:cNvPr id="12" name="바닥글 개체 틀 36">
            <a:extLst>
              <a:ext uri="{FF2B5EF4-FFF2-40B4-BE49-F238E27FC236}">
                <a16:creationId xmlns:a16="http://schemas.microsoft.com/office/drawing/2014/main" id="{8D9C2507-1000-48C0-BCD3-1F511BF9F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9831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ore-KR" sz="3600" b="1" dirty="0">
                <a:cs typeface="+mj-cs"/>
              </a:rPr>
              <a:t>CHAPTER </a:t>
            </a:r>
            <a:r>
              <a:rPr lang="en-US" altLang="ko-KR" sz="3600" b="1" dirty="0">
                <a:cs typeface="+mj-cs"/>
              </a:rPr>
              <a:t>01 </a:t>
            </a:r>
            <a:r>
              <a:rPr lang="ko-KR" altLang="en-US" sz="3600" b="1" dirty="0">
                <a:cs typeface="+mj-cs"/>
              </a:rPr>
              <a:t>데이터에서 인사이트 발견하기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탐색적 데이터분석</a:t>
            </a:r>
            <a:r>
              <a:rPr lang="en-US" altLang="ko-KR" sz="1600" dirty="0"/>
              <a:t>, </a:t>
            </a:r>
            <a:r>
              <a:rPr lang="ko-KR" altLang="en-US" sz="1600" dirty="0"/>
              <a:t>라이브러리 활용</a:t>
            </a:r>
            <a:r>
              <a:rPr lang="en-US" altLang="ko-KR" sz="1600" dirty="0"/>
              <a:t>, </a:t>
            </a:r>
            <a:r>
              <a:rPr lang="ko-KR" altLang="en-US" sz="1600" dirty="0"/>
              <a:t>시각화로 인사이트 발견하기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1-1</a:t>
            </a:r>
            <a:r>
              <a:rPr lang="ko-KR" altLang="en-US" dirty="0"/>
              <a:t> 탐색적 데이터 분석의 과정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데이터와의 첫 만남</a:t>
            </a:r>
            <a:endParaRPr lang="en-US" altLang="ko-KR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/>
              <a:t>데이터의 출처와 주제에 대해 이해</a:t>
            </a:r>
            <a:endParaRPr lang="en-US" altLang="ko-KR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800" b="0" i="0" u="none" strike="noStrike" baseline="0" dirty="0">
                <a:solidFill>
                  <a:srgbClr val="1A1A1A"/>
                </a:solidFill>
                <a:latin typeface="YDVYGOStd14"/>
              </a:rPr>
              <a:t>데이터의 크기</a:t>
            </a:r>
            <a:endParaRPr lang="en-US" altLang="ko-KR" sz="1800" b="0" i="0" u="none" strike="noStrike" baseline="0" dirty="0">
              <a:solidFill>
                <a:srgbClr val="1A1A1A"/>
              </a:solidFill>
              <a:latin typeface="YDVYGOStd14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/>
              <a:t>데이터의 구성 요소</a:t>
            </a:r>
            <a:r>
              <a:rPr lang="en-US" altLang="ko-KR" dirty="0"/>
              <a:t>(</a:t>
            </a:r>
            <a:r>
              <a:rPr lang="ko-KR" altLang="en-US" dirty="0"/>
              <a:t>피처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데이터의 속성 탐색하기</a:t>
            </a:r>
            <a:endParaRPr lang="en-US" altLang="ko-KR" dirty="0"/>
          </a:p>
          <a:p>
            <a:pPr lvl="1"/>
            <a:r>
              <a:rPr lang="ko-KR" altLang="en-US" dirty="0"/>
              <a:t>피처의 속성 탐색</a:t>
            </a:r>
            <a:endParaRPr lang="en-US" altLang="ko-KR" dirty="0"/>
          </a:p>
          <a:p>
            <a:pPr lvl="1"/>
            <a:r>
              <a:rPr lang="ko-KR" altLang="en-US" dirty="0"/>
              <a:t>피처 간의 상관 관계 탐색</a:t>
            </a:r>
            <a:endParaRPr lang="en-US" altLang="ko-KR" dirty="0"/>
          </a:p>
          <a:p>
            <a:r>
              <a:rPr lang="ko-KR" altLang="en-US" dirty="0"/>
              <a:t>탐색한 데이터의 시각화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955B8-F34E-4700-9128-3BBC58D3A4BA}"/>
              </a:ext>
            </a:extLst>
          </p:cNvPr>
          <p:cNvSpPr txBox="1"/>
          <p:nvPr/>
        </p:nvSpPr>
        <p:spPr>
          <a:xfrm>
            <a:off x="5737484" y="5244011"/>
            <a:ext cx="5125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en-US" altLang="ko-KR" sz="1400" dirty="0">
                <a:latin typeface="+mj-ea"/>
                <a:ea typeface="+mj-ea"/>
              </a:rPr>
              <a:t>[</a:t>
            </a:r>
            <a:r>
              <a:rPr lang="ko-KR" altLang="en-US" sz="1400" dirty="0">
                <a:latin typeface="+mj-ea"/>
                <a:ea typeface="+mj-ea"/>
              </a:rPr>
              <a:t>그림 </a:t>
            </a:r>
            <a:r>
              <a:rPr lang="en-US" altLang="ko-KR" sz="1400" dirty="0">
                <a:latin typeface="+mj-ea"/>
                <a:ea typeface="+mj-ea"/>
              </a:rPr>
              <a:t>1-3] </a:t>
            </a:r>
            <a:r>
              <a:rPr lang="ko-KR" altLang="en-US" sz="1400" dirty="0">
                <a:latin typeface="+mj-ea"/>
                <a:ea typeface="+mj-ea"/>
              </a:rPr>
              <a:t>인사이트를 쉽게 파악할 수 있는 데이터 시각화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BD0F80-94EE-413D-B1D2-16B224A85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953" y="2455251"/>
            <a:ext cx="6939823" cy="271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6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1-2</a:t>
            </a:r>
            <a:r>
              <a:rPr lang="ko-KR" altLang="en-US" dirty="0"/>
              <a:t> 멕시코풍 프랜차이즈 </a:t>
            </a:r>
            <a:r>
              <a:rPr lang="en-US" altLang="ko-KR" dirty="0"/>
              <a:t>chipotle</a:t>
            </a:r>
            <a:r>
              <a:rPr lang="ko-KR" altLang="en-US" dirty="0"/>
              <a:t>의 주문 데이터 분석하기</a:t>
            </a:r>
            <a:r>
              <a:rPr lang="en-US" altLang="ko-KR" sz="2700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/>
              <a:t>토이 데이터</a:t>
            </a:r>
            <a:r>
              <a:rPr lang="en-US" altLang="ko-KR" dirty="0"/>
              <a:t>(</a:t>
            </a:r>
            <a:r>
              <a:rPr lang="ko-KR" altLang="en-US" dirty="0"/>
              <a:t>분석에 용이한 형태로 만들어진 연습용 데이터 세트</a:t>
            </a:r>
            <a:r>
              <a:rPr lang="en-US" altLang="ko-KR" dirty="0"/>
              <a:t>)</a:t>
            </a:r>
            <a:r>
              <a:rPr lang="ko-KR" altLang="en-US" dirty="0"/>
              <a:t>를 활용한 데이터 분석 학습</a:t>
            </a:r>
            <a:endParaRPr lang="en-US" altLang="ko-KR" dirty="0"/>
          </a:p>
          <a:p>
            <a:pPr lvl="1"/>
            <a:r>
              <a:rPr lang="ko-KR" altLang="en-US" dirty="0"/>
              <a:t>대상 데이터</a:t>
            </a:r>
            <a:r>
              <a:rPr lang="en-US" altLang="ko-KR" dirty="0"/>
              <a:t>: </a:t>
            </a:r>
            <a:r>
              <a:rPr lang="ko-KR" altLang="en-US" dirty="0"/>
              <a:t>토이 데이터는 멕시코풍 프랜차이즈 ‘</a:t>
            </a:r>
            <a:r>
              <a:rPr lang="en-US" altLang="ko-KR" dirty="0"/>
              <a:t>chipotle’</a:t>
            </a:r>
            <a:r>
              <a:rPr lang="ko-KR" altLang="en-US" dirty="0"/>
              <a:t>라는 음식점의 주문 데이터</a:t>
            </a:r>
            <a:endParaRPr lang="en-US" altLang="ko-KR" dirty="0"/>
          </a:p>
          <a:p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1 </a:t>
            </a:r>
            <a:r>
              <a:rPr lang="ko-KR" altLang="en-US" dirty="0"/>
              <a:t>탐색</a:t>
            </a:r>
            <a:r>
              <a:rPr lang="en-US" altLang="ko-KR" dirty="0"/>
              <a:t>: </a:t>
            </a:r>
            <a:r>
              <a:rPr lang="ko-KR" altLang="en-US" dirty="0"/>
              <a:t>데이터의 기초 정보 살펴보기</a:t>
            </a:r>
            <a:endParaRPr lang="en-US" altLang="ko-KR" dirty="0"/>
          </a:p>
          <a:p>
            <a:pPr marL="809625" lvl="1" indent="-352425">
              <a:buNone/>
            </a:pPr>
            <a:r>
              <a:rPr lang="en-US" altLang="ko-KR" dirty="0">
                <a:latin typeface="+mj-ea"/>
                <a:ea typeface="+mj-ea"/>
              </a:rPr>
              <a:t>01. </a:t>
            </a:r>
            <a:r>
              <a:rPr lang="ko-KR" altLang="en-US" dirty="0">
                <a:latin typeface="+mj-ea"/>
                <a:ea typeface="+mj-ea"/>
              </a:rPr>
              <a:t>깃허브에서 다운받은 압축 해제한 </a:t>
            </a:r>
            <a:r>
              <a:rPr lang="en-US" altLang="ko-KR" dirty="0">
                <a:latin typeface="+mj-ea"/>
                <a:ea typeface="+mj-ea"/>
              </a:rPr>
              <a:t>python-data-</a:t>
            </a:r>
            <a:r>
              <a:rPr lang="en-US" altLang="ko-KR" dirty="0" err="1">
                <a:latin typeface="+mj-ea"/>
                <a:ea typeface="+mj-ea"/>
              </a:rPr>
              <a:t>analysi</a:t>
            </a:r>
            <a:r>
              <a:rPr lang="ko-KR" altLang="en-US" dirty="0">
                <a:latin typeface="+mj-ea"/>
                <a:ea typeface="+mj-ea"/>
              </a:rPr>
              <a:t>를 </a:t>
            </a:r>
            <a:r>
              <a:rPr lang="en-US" altLang="ko-KR" dirty="0">
                <a:latin typeface="+mj-ea"/>
                <a:ea typeface="+mj-ea"/>
              </a:rPr>
              <a:t>‘workspace’</a:t>
            </a:r>
            <a:r>
              <a:rPr lang="ko-KR" altLang="en-US" dirty="0">
                <a:latin typeface="+mj-ea"/>
                <a:ea typeface="+mj-ea"/>
              </a:rPr>
              <a:t>와 같이 작업폴더로 준비</a:t>
            </a:r>
            <a:endParaRPr lang="en-US" altLang="ko-KR" dirty="0">
              <a:latin typeface="+mj-ea"/>
              <a:ea typeface="+mj-ea"/>
            </a:endParaRPr>
          </a:p>
          <a:p>
            <a:pPr marL="809625" lvl="1" indent="-352425">
              <a:buNone/>
            </a:pPr>
            <a:r>
              <a:rPr lang="en-US" altLang="ko-KR" dirty="0">
                <a:latin typeface="+mj-ea"/>
                <a:ea typeface="+mj-ea"/>
              </a:rPr>
              <a:t>02. </a:t>
            </a:r>
            <a:r>
              <a:rPr lang="ko-KR" altLang="en-US" dirty="0">
                <a:latin typeface="+mj-ea"/>
                <a:ea typeface="+mj-ea"/>
              </a:rPr>
              <a:t>위의 경우 내부 경로는 </a:t>
            </a:r>
            <a:r>
              <a:rPr lang="en-US" altLang="ko-KR" sz="1800" b="0" i="0" u="none" strike="noStrike" baseline="0" dirty="0">
                <a:latin typeface="+mj-ea"/>
                <a:ea typeface="+mj-ea"/>
              </a:rPr>
              <a:t>/workspace/python-data-analysis</a:t>
            </a:r>
            <a:r>
              <a:rPr lang="ko-KR" altLang="en-US" sz="1800" b="0" i="0" u="none" strike="noStrike" baseline="0" dirty="0">
                <a:latin typeface="+mj-ea"/>
                <a:ea typeface="+mj-ea"/>
              </a:rPr>
              <a:t>가 될 것임</a:t>
            </a:r>
            <a:endParaRPr lang="en-US" altLang="ko-KR" sz="1800" b="0" i="0" u="none" strike="noStrike" baseline="0" dirty="0">
              <a:latin typeface="+mj-ea"/>
              <a:ea typeface="+mj-ea"/>
            </a:endParaRPr>
          </a:p>
          <a:p>
            <a:pPr marL="809625" lvl="1" indent="-352425">
              <a:buNone/>
            </a:pPr>
            <a:r>
              <a:rPr lang="en-US" altLang="ko-KR" dirty="0">
                <a:latin typeface="+mj-ea"/>
                <a:ea typeface="+mj-ea"/>
              </a:rPr>
              <a:t>03. </a:t>
            </a:r>
            <a:r>
              <a:rPr lang="ko-KR" altLang="en-US" dirty="0">
                <a:latin typeface="+mj-ea"/>
                <a:ea typeface="+mj-ea"/>
              </a:rPr>
              <a:t>데이터 위치 확인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위 경로의 </a:t>
            </a:r>
            <a:r>
              <a:rPr lang="en-US" altLang="ko-KR" sz="1800" b="0" i="0" u="none" strike="noStrike" baseline="0" dirty="0">
                <a:latin typeface="+mj-ea"/>
                <a:ea typeface="+mj-ea"/>
              </a:rPr>
              <a:t>workspace/python-data-analysis/data</a:t>
            </a:r>
          </a:p>
          <a:p>
            <a:pPr marL="809625" lvl="1" indent="-352425">
              <a:buNone/>
            </a:pPr>
            <a:r>
              <a:rPr lang="en-US" altLang="ko-KR" dirty="0">
                <a:latin typeface="+mj-ea"/>
                <a:ea typeface="+mj-ea"/>
              </a:rPr>
              <a:t>04. </a:t>
            </a:r>
            <a:r>
              <a:rPr lang="ko-KR" altLang="en-US" dirty="0">
                <a:latin typeface="+mj-ea"/>
                <a:ea typeface="+mj-ea"/>
              </a:rPr>
              <a:t>주피터 노트북에서 데이터 불러오기</a:t>
            </a:r>
            <a:endParaRPr lang="en-US" altLang="ko-KR" dirty="0">
              <a:latin typeface="+mj-ea"/>
              <a:ea typeface="+mj-ea"/>
            </a:endParaRPr>
          </a:p>
          <a:p>
            <a:pPr marL="1266825" lvl="3" indent="-352425"/>
            <a:r>
              <a:rPr lang="en-US" altLang="ko-KR" dirty="0">
                <a:latin typeface="+mj-ea"/>
                <a:ea typeface="+mj-ea"/>
              </a:rPr>
              <a:t>python-data-analysis/chapter01 </a:t>
            </a:r>
            <a:r>
              <a:rPr lang="ko-KR" altLang="en-US" dirty="0">
                <a:latin typeface="+mj-ea"/>
                <a:ea typeface="+mj-ea"/>
              </a:rPr>
              <a:t>폴더에 있으며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폴더 내의 </a:t>
            </a:r>
            <a:r>
              <a:rPr lang="en-US" altLang="ko-KR" dirty="0">
                <a:latin typeface="+mj-ea"/>
                <a:ea typeface="+mj-ea"/>
              </a:rPr>
              <a:t>chipotle-</a:t>
            </a:r>
            <a:r>
              <a:rPr lang="en-US" altLang="ko-KR" dirty="0" err="1">
                <a:latin typeface="+mj-ea"/>
                <a:ea typeface="+mj-ea"/>
              </a:rPr>
              <a:t>eda.ipynb</a:t>
            </a:r>
            <a:endParaRPr lang="en-US" altLang="ko-KR" dirty="0">
              <a:latin typeface="+mj-ea"/>
              <a:ea typeface="+mj-ea"/>
            </a:endParaRPr>
          </a:p>
          <a:p>
            <a:pPr marL="809625" lvl="1" indent="-352425">
              <a:buNone/>
            </a:pPr>
            <a:r>
              <a:rPr lang="en-US" altLang="ko-KR" dirty="0">
                <a:latin typeface="+mj-ea"/>
                <a:ea typeface="+mj-ea"/>
              </a:rPr>
              <a:t>05. chipotle </a:t>
            </a:r>
            <a:r>
              <a:rPr lang="ko-KR" altLang="en-US" dirty="0">
                <a:latin typeface="+mj-ea"/>
                <a:ea typeface="+mj-ea"/>
              </a:rPr>
              <a:t>데이터셋의 기초 정보 출력하기</a:t>
            </a:r>
            <a:r>
              <a:rPr lang="en-US" altLang="ko-KR" dirty="0">
                <a:latin typeface="+mj-ea"/>
                <a:ea typeface="+mj-ea"/>
              </a:rPr>
              <a:t/>
            </a: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dirty="0">
                <a:latin typeface="+mj-ea"/>
                <a:ea typeface="+mj-ea"/>
              </a:rPr>
              <a:t>chipotle </a:t>
            </a:r>
            <a:r>
              <a:rPr lang="ko-KR" altLang="en-US" dirty="0">
                <a:latin typeface="+mj-ea"/>
                <a:ea typeface="+mj-ea"/>
              </a:rPr>
              <a:t>데이터셋의 행과 열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데이터 확인하기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YDVYMjOStd12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734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1-2</a:t>
            </a:r>
            <a:r>
              <a:rPr lang="ko-KR" altLang="en-US" dirty="0"/>
              <a:t> 멕시코풍 프랜차이즈 </a:t>
            </a:r>
            <a:r>
              <a:rPr lang="en-US" altLang="ko-KR" dirty="0"/>
              <a:t>chipotle</a:t>
            </a:r>
            <a:r>
              <a:rPr lang="ko-KR" altLang="en-US" dirty="0"/>
              <a:t>의 주문 데이터 분석하기</a:t>
            </a:r>
            <a:r>
              <a:rPr lang="en-US" altLang="ko-KR" sz="2700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en-US" altLang="ko-KR" dirty="0"/>
              <a:t>chipotle </a:t>
            </a:r>
            <a:r>
              <a:rPr lang="ko-KR" altLang="en-US" dirty="0"/>
              <a:t>데이터셋 피처</a:t>
            </a:r>
            <a:endParaRPr lang="en-US" altLang="ko-KR" dirty="0"/>
          </a:p>
          <a:p>
            <a:pPr lvl="1"/>
            <a:r>
              <a:rPr lang="en-US" altLang="ko-KR" dirty="0">
                <a:latin typeface="YDVYMjOStd12"/>
              </a:rPr>
              <a:t>quantity</a:t>
            </a:r>
            <a:r>
              <a:rPr lang="ko-KR" altLang="en-US" dirty="0">
                <a:latin typeface="YDVYMjOStd12"/>
              </a:rPr>
              <a:t>와 </a:t>
            </a:r>
            <a:r>
              <a:rPr lang="en-US" altLang="ko-KR" dirty="0" err="1">
                <a:latin typeface="YDVYMjOStd12"/>
              </a:rPr>
              <a:t>item_price</a:t>
            </a:r>
            <a:r>
              <a:rPr lang="ko-KR" altLang="en-US" dirty="0">
                <a:latin typeface="YDVYMjOStd12"/>
              </a:rPr>
              <a:t>의 수치적 특징</a:t>
            </a:r>
            <a:endParaRPr lang="en-US" altLang="ko-KR" dirty="0">
              <a:latin typeface="YDVYMjOStd12"/>
            </a:endParaRPr>
          </a:p>
          <a:p>
            <a:pPr lvl="2"/>
            <a:r>
              <a:rPr lang="en-US" altLang="ko-KR" dirty="0">
                <a:latin typeface="YDVYMjOStd12"/>
              </a:rPr>
              <a:t> </a:t>
            </a:r>
            <a:r>
              <a:rPr lang="ko-KR" altLang="en-US" dirty="0">
                <a:latin typeface="YDVYMjOStd12"/>
              </a:rPr>
              <a:t>연속형 피처</a:t>
            </a:r>
            <a:endParaRPr lang="en-US" altLang="ko-KR" dirty="0">
              <a:latin typeface="YDVYMjOStd12"/>
            </a:endParaRPr>
          </a:p>
          <a:p>
            <a:pPr lvl="2"/>
            <a:r>
              <a:rPr lang="en-US" altLang="ko-KR" dirty="0">
                <a:latin typeface="YDVYMjOStd12"/>
              </a:rPr>
              <a:t>describe() </a:t>
            </a:r>
            <a:r>
              <a:rPr lang="ko-KR" altLang="en-US" dirty="0">
                <a:latin typeface="YDVYMjOStd12"/>
              </a:rPr>
              <a:t>함수로 기초 통계량 출력하기</a:t>
            </a:r>
            <a:endParaRPr lang="en-US" altLang="ko-KR" dirty="0">
              <a:latin typeface="YDVYMjOStd12"/>
            </a:endParaRPr>
          </a:p>
          <a:p>
            <a:pPr lvl="1"/>
            <a:r>
              <a:rPr lang="en-US" altLang="ko-KR" dirty="0" err="1">
                <a:latin typeface="YDVYMjOStd12"/>
              </a:rPr>
              <a:t>order_id</a:t>
            </a:r>
            <a:r>
              <a:rPr lang="ko-KR" altLang="en-US" dirty="0">
                <a:latin typeface="YDVYMjOStd12"/>
              </a:rPr>
              <a:t>와 </a:t>
            </a:r>
            <a:r>
              <a:rPr lang="en-US" altLang="ko-KR" dirty="0" err="1">
                <a:latin typeface="YDVYMjOStd12"/>
              </a:rPr>
              <a:t>item_name</a:t>
            </a:r>
            <a:r>
              <a:rPr lang="ko-KR" altLang="en-US" dirty="0">
                <a:latin typeface="YDVYMjOStd12"/>
              </a:rPr>
              <a:t>의 개수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범주형 피처</a:t>
            </a:r>
            <a:endParaRPr lang="en-US" altLang="ko-KR" dirty="0">
              <a:latin typeface="YDVYMjOStd12"/>
            </a:endParaRPr>
          </a:p>
          <a:p>
            <a:pPr lvl="2"/>
            <a:r>
              <a:rPr lang="en-US" altLang="ko-KR" dirty="0">
                <a:latin typeface="YDVYMjOStd12"/>
              </a:rPr>
              <a:t>unique() </a:t>
            </a:r>
            <a:r>
              <a:rPr lang="ko-KR" altLang="en-US" dirty="0">
                <a:latin typeface="YDVYMjOStd12"/>
              </a:rPr>
              <a:t>함수로 범주형 피처의 개수 출력하기</a:t>
            </a:r>
            <a:endParaRPr lang="en-US" altLang="ko-KR" dirty="0">
              <a:latin typeface="YDVYMjOStd12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B1E178-5E7B-41C3-877B-B1C173E1A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130863"/>
              </p:ext>
            </p:extLst>
          </p:nvPr>
        </p:nvGraphicFramePr>
        <p:xfrm>
          <a:off x="1422888" y="3670057"/>
          <a:ext cx="9479574" cy="2076450"/>
        </p:xfrm>
        <a:graphic>
          <a:graphicData uri="http://schemas.openxmlformats.org/drawingml/2006/table">
            <a:tbl>
              <a:tblPr/>
              <a:tblGrid>
                <a:gridCol w="1979099">
                  <a:extLst>
                    <a:ext uri="{9D8B030D-6E8A-4147-A177-3AD203B41FA5}">
                      <a16:colId xmlns:a16="http://schemas.microsoft.com/office/drawing/2014/main" val="302850679"/>
                    </a:ext>
                  </a:extLst>
                </a:gridCol>
                <a:gridCol w="3003168">
                  <a:extLst>
                    <a:ext uri="{9D8B030D-6E8A-4147-A177-3AD203B41FA5}">
                      <a16:colId xmlns:a16="http://schemas.microsoft.com/office/drawing/2014/main" val="652357218"/>
                    </a:ext>
                  </a:extLst>
                </a:gridCol>
                <a:gridCol w="3149153">
                  <a:extLst>
                    <a:ext uri="{9D8B030D-6E8A-4147-A177-3AD203B41FA5}">
                      <a16:colId xmlns:a16="http://schemas.microsoft.com/office/drawing/2014/main" val="1720351654"/>
                    </a:ext>
                  </a:extLst>
                </a:gridCol>
                <a:gridCol w="1348154">
                  <a:extLst>
                    <a:ext uri="{9D8B030D-6E8A-4147-A177-3AD203B41FA5}">
                      <a16:colId xmlns:a16="http://schemas.microsoft.com/office/drawing/2014/main" val="1867074253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명칭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808366"/>
                  </a:ext>
                </a:extLst>
              </a:tr>
              <a:tr h="51435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(Numerical Feature)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 피처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어떤 구간 안의 모든 값을 데이터로</a:t>
                      </a:r>
                      <a:b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가질 수 있음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몸무게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500954"/>
                  </a:ext>
                </a:extLst>
              </a:tr>
              <a:tr h="514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비연속형 피처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 수 있으며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구간 안에서</a:t>
                      </a:r>
                      <a:b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정해진 몇 개의 값을 가져야 함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008570"/>
                  </a:ext>
                </a:extLst>
              </a:tr>
              <a:tr h="51435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 피처</a:t>
                      </a:r>
                      <a:b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Categorical Feature)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 있는 범주형 피처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순서가 있으나 수치는 아니다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학점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A.B...F)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75186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 없는 범주형 피처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데이터가 구분되면서도 순서가 없음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혈액형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99761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5ECC9FE-783D-4928-86B3-E07BE293FF47}"/>
              </a:ext>
            </a:extLst>
          </p:cNvPr>
          <p:cNvSpPr txBox="1"/>
          <p:nvPr/>
        </p:nvSpPr>
        <p:spPr>
          <a:xfrm>
            <a:off x="5269523" y="5887031"/>
            <a:ext cx="2936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ko-KR" altLang="en-US" sz="1400" b="0" i="0" u="none" strike="noStrike" baseline="0" dirty="0">
                <a:latin typeface="YDVYGOStd14"/>
              </a:rPr>
              <a:t>피처 형태의 종류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758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1-2</a:t>
            </a:r>
            <a:r>
              <a:rPr lang="ko-KR" altLang="en-US" dirty="0"/>
              <a:t> 멕시코풍 프랜차이즈 </a:t>
            </a:r>
            <a:r>
              <a:rPr lang="en-US" altLang="ko-KR" dirty="0"/>
              <a:t>chipotle</a:t>
            </a:r>
            <a:r>
              <a:rPr lang="ko-KR" altLang="en-US" dirty="0"/>
              <a:t>의 주문 데이터 분석하기</a:t>
            </a:r>
            <a:r>
              <a:rPr lang="en-US" altLang="ko-KR" sz="2700" dirty="0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en-US" altLang="ko-KR" dirty="0"/>
              <a:t>Step 2 </a:t>
            </a:r>
            <a:r>
              <a:rPr lang="ko-KR" altLang="en-US" dirty="0"/>
              <a:t>인사이트의 발견</a:t>
            </a:r>
            <a:r>
              <a:rPr lang="en-US" altLang="ko-KR" dirty="0"/>
              <a:t>: </a:t>
            </a:r>
            <a:r>
              <a:rPr lang="ko-KR" altLang="en-US" dirty="0"/>
              <a:t>탐색과 시각화하기</a:t>
            </a:r>
            <a:endParaRPr lang="en-US" altLang="ko-KR" dirty="0"/>
          </a:p>
          <a:p>
            <a:pPr lvl="1"/>
            <a:r>
              <a:rPr lang="ko-KR" altLang="en-US" dirty="0"/>
              <a:t>가장 많이 주문한 아이템 </a:t>
            </a:r>
            <a:r>
              <a:rPr lang="en-US" altLang="ko-KR" dirty="0"/>
              <a:t>Top 10</a:t>
            </a:r>
          </a:p>
          <a:p>
            <a:pPr lvl="2"/>
            <a:r>
              <a:rPr lang="en-US" altLang="ko-KR" dirty="0" err="1"/>
              <a:t>value_counts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아이템별 주문 개수와 총량</a:t>
            </a:r>
            <a:endParaRPr lang="en-US" altLang="ko-KR" dirty="0"/>
          </a:p>
          <a:p>
            <a:pPr lvl="2"/>
            <a:r>
              <a:rPr lang="en-US" altLang="ko-KR" dirty="0" err="1"/>
              <a:t>groupby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시각화</a:t>
            </a:r>
            <a:endParaRPr lang="en-US" altLang="ko-KR" dirty="0"/>
          </a:p>
          <a:p>
            <a:pPr lvl="2"/>
            <a:r>
              <a:rPr lang="en-US" altLang="ko-KR" dirty="0" err="1"/>
              <a:t>tolist</a:t>
            </a:r>
            <a:r>
              <a:rPr lang="en-US" altLang="ko-KR" dirty="0"/>
              <a:t> ( )</a:t>
            </a:r>
            <a:r>
              <a:rPr lang="ko-KR" altLang="en-US" dirty="0"/>
              <a:t>와 넘파이의 </a:t>
            </a:r>
            <a:r>
              <a:rPr lang="en-US" altLang="ko-KR" dirty="0"/>
              <a:t>arrange ( 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858F1-AA71-44DB-BA93-6B1EA62D5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351" y="2120229"/>
            <a:ext cx="4822605" cy="3122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A03BE1-9B8E-440F-B39F-3B4185EB5888}"/>
              </a:ext>
            </a:extLst>
          </p:cNvPr>
          <p:cNvSpPr txBox="1"/>
          <p:nvPr/>
        </p:nvSpPr>
        <p:spPr>
          <a:xfrm>
            <a:off x="7311572" y="5374733"/>
            <a:ext cx="2209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ko-KR" altLang="en-US" sz="1400" dirty="0"/>
              <a:t>시각화 분석 실행 결과</a:t>
            </a:r>
          </a:p>
        </p:txBody>
      </p:sp>
    </p:spTree>
    <p:extLst>
      <p:ext uri="{BB962C8B-B14F-4D97-AF65-F5344CB8AC3E}">
        <p14:creationId xmlns:p14="http://schemas.microsoft.com/office/powerpoint/2010/main" val="354715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16785</TotalTime>
  <Words>1545</Words>
  <Application>Microsoft Office PowerPoint</Application>
  <PresentationFormat>와이드스크린</PresentationFormat>
  <Paragraphs>253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NanumGothicCoding-Bold</vt:lpstr>
      <vt:lpstr>YDVYGOStd14</vt:lpstr>
      <vt:lpstr>YDVYMjOStd12</vt:lpstr>
      <vt:lpstr>Malgun Gothic</vt:lpstr>
      <vt:lpstr>Malgun Gothic</vt:lpstr>
      <vt:lpstr>시스템 서체</vt:lpstr>
      <vt:lpstr>Arial</vt:lpstr>
      <vt:lpstr>Calibri</vt:lpstr>
      <vt:lpstr>Wingdings</vt:lpstr>
      <vt:lpstr>Office 테마</vt:lpstr>
      <vt:lpstr>이것이 데이터분석이다 with 파이썬</vt:lpstr>
      <vt:lpstr>시작하기전에</vt:lpstr>
      <vt:lpstr>이 책의 학습 목표</vt:lpstr>
      <vt:lpstr>Contents</vt:lpstr>
      <vt:lpstr>PowerPoint 프레젠테이션</vt:lpstr>
      <vt:lpstr>SECTION 1-1 탐색적 데이터 분석의 과정</vt:lpstr>
      <vt:lpstr>SECTION 1-2 멕시코풍 프랜차이즈 chipotle의 주문 데이터 분석하기(1)</vt:lpstr>
      <vt:lpstr>SECTION 1-2 멕시코풍 프랜차이즈 chipotle의 주문 데이터 분석하기(2)</vt:lpstr>
      <vt:lpstr>SECTION 1-2 멕시코풍 프랜차이즈 chipotle의 주문 데이터 분석하기(3)</vt:lpstr>
      <vt:lpstr>미니퀴즈[1-1] </vt:lpstr>
      <vt:lpstr>SECTION 1-2 멕시코풍 프랜차이즈 chipotle의 주문 데이터 분석하기(4)</vt:lpstr>
      <vt:lpstr>SECTION 1-2 멕시코풍 프랜차이즈 chipotle의 주문 데이터 분석하기(5)</vt:lpstr>
      <vt:lpstr>SECTION 1-3 국가별 음주 데이터 분석하기(1)</vt:lpstr>
      <vt:lpstr>미니퀴즈[1-2] </vt:lpstr>
      <vt:lpstr>SECTION 1-3 국가별 음주 데이터 분석하기(2)</vt:lpstr>
      <vt:lpstr>미니퀴즈[1-3] </vt:lpstr>
      <vt:lpstr>SECTION 1-3 국가별 음주 데이터 분석하기(3)</vt:lpstr>
      <vt:lpstr>SECTION 1-3 국가별 음주 데이터 분석하기(4)</vt:lpstr>
      <vt:lpstr>SECTION 1 연습문제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YJ</cp:lastModifiedBy>
  <cp:revision>416</cp:revision>
  <dcterms:created xsi:type="dcterms:W3CDTF">2020-01-31T07:25:46Z</dcterms:created>
  <dcterms:modified xsi:type="dcterms:W3CDTF">2021-11-15T05:32:22Z</dcterms:modified>
</cp:coreProperties>
</file>