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333" r:id="rId2"/>
    <p:sldId id="2101" r:id="rId3"/>
    <p:sldId id="2334" r:id="rId4"/>
    <p:sldId id="2345" r:id="rId5"/>
    <p:sldId id="2341" r:id="rId6"/>
    <p:sldId id="2369" r:id="rId7"/>
    <p:sldId id="2383" r:id="rId8"/>
    <p:sldId id="2384" r:id="rId9"/>
    <p:sldId id="2386" r:id="rId10"/>
    <p:sldId id="2387" r:id="rId11"/>
    <p:sldId id="2388" r:id="rId12"/>
    <p:sldId id="2389" r:id="rId13"/>
    <p:sldId id="2391" r:id="rId14"/>
    <p:sldId id="2381" r:id="rId15"/>
    <p:sldId id="23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842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506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89" d="100"/>
          <a:sy n="89" d="100"/>
        </p:scale>
        <p:origin x="114" y="132"/>
      </p:cViewPr>
      <p:guideLst>
        <p:guide orient="horz" pos="2341"/>
        <p:guide pos="3840"/>
        <p:guide pos="3999"/>
        <p:guide orient="horz" pos="2568"/>
        <p:guide pos="960"/>
        <p:guide orient="horz" pos="1842"/>
        <p:guide orient="horz" pos="482"/>
        <p:guide pos="506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sz="4800" dirty="0"/>
              <a:t>이것이 데이터분석이다 </a:t>
            </a:r>
            <a:r>
              <a:rPr lang="en-US" altLang="ko-KR" sz="3600" dirty="0"/>
              <a:t>with</a:t>
            </a:r>
            <a:r>
              <a:rPr lang="en-US" altLang="ko-KR" sz="4800" dirty="0"/>
              <a:t> </a:t>
            </a:r>
            <a:r>
              <a:rPr lang="ko-KR" altLang="en-US" sz="3600" dirty="0"/>
              <a:t>파이썬</a:t>
            </a:r>
            <a:endParaRPr lang="ko-Kore-KR" sz="4800" b="1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02 </a:t>
            </a:r>
            <a:r>
              <a:rPr lang="ko-KR" altLang="en-US" dirty="0"/>
              <a:t>텍스트 마이닝 첫걸음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FF8C6-313B-446A-A2A9-05C93D9ED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205" y="1484044"/>
            <a:ext cx="2514356" cy="32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605594" cy="67134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2-3</a:t>
            </a:r>
            <a:r>
              <a:rPr lang="ko-KR" altLang="en-US" dirty="0"/>
              <a:t> </a:t>
            </a:r>
            <a:r>
              <a:rPr lang="ko-KR" altLang="en-US" sz="2700" dirty="0"/>
              <a:t>특정 키워드가 있는 게시물 크롤링을 위해 트위터 </a:t>
            </a:r>
            <a:r>
              <a:rPr lang="en-US" altLang="ko-KR" sz="2700" dirty="0"/>
              <a:t>API </a:t>
            </a:r>
            <a:r>
              <a:rPr lang="ko-KR" altLang="en-US" sz="2700" dirty="0"/>
              <a:t>사용하기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CF0909-9E91-4F12-8651-E17E620E0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07992"/>
          </a:xfrm>
        </p:spPr>
        <p:txBody>
          <a:bodyPr/>
          <a:lstStyle/>
          <a:p>
            <a:r>
              <a:rPr lang="en-US" altLang="ko-KR" dirty="0"/>
              <a:t>SNS </a:t>
            </a:r>
            <a:r>
              <a:rPr lang="ko-KR" altLang="en-US" dirty="0"/>
              <a:t>데이터의 연관 키워드를 분석</a:t>
            </a:r>
            <a:endParaRPr lang="en-US" altLang="ko-KR" dirty="0"/>
          </a:p>
          <a:p>
            <a:pPr lvl="1"/>
            <a:r>
              <a:rPr lang="ko-KR" altLang="en-US" dirty="0"/>
              <a:t>트위터 </a:t>
            </a:r>
            <a:r>
              <a:rPr lang="en-US" altLang="ko-KR" dirty="0"/>
              <a:t>API </a:t>
            </a:r>
            <a:r>
              <a:rPr lang="ko-KR" altLang="en-US" dirty="0"/>
              <a:t>등록하기</a:t>
            </a:r>
            <a:endParaRPr lang="en-US" altLang="ko-KR" dirty="0"/>
          </a:p>
          <a:p>
            <a:pPr lvl="2"/>
            <a:r>
              <a:rPr lang="en-US" altLang="ko-KR" dirty="0"/>
              <a:t>SNS</a:t>
            </a:r>
            <a:r>
              <a:rPr lang="ko-KR" altLang="en-US" dirty="0"/>
              <a:t>에서 ‘손흥민’이라는 키워드가 있는 게시물을 크롤링</a:t>
            </a:r>
            <a:endParaRPr lang="en-US" altLang="ko-KR" dirty="0"/>
          </a:p>
          <a:p>
            <a:pPr lvl="2"/>
            <a:r>
              <a:rPr lang="en-US" altLang="ko-KR" dirty="0"/>
              <a:t>01~05. </a:t>
            </a:r>
            <a:r>
              <a:rPr lang="ko-KR" altLang="en-US" dirty="0"/>
              <a:t>트위터 개발자 계정 등록</a:t>
            </a:r>
            <a:endParaRPr lang="en-US" altLang="ko-KR" dirty="0"/>
          </a:p>
          <a:p>
            <a:pPr lvl="2"/>
            <a:r>
              <a:rPr lang="en-US" altLang="ko-KR" dirty="0"/>
              <a:t>06~09. </a:t>
            </a:r>
            <a:r>
              <a:rPr lang="ko-KR" altLang="en-US" dirty="0"/>
              <a:t>개발자 앱 등록</a:t>
            </a:r>
            <a:endParaRPr lang="en-US" altLang="ko-KR" dirty="0"/>
          </a:p>
          <a:p>
            <a:pPr lvl="2"/>
            <a:r>
              <a:rPr lang="en-US" altLang="ko-KR" dirty="0"/>
              <a:t>10~11. [Keys and tokens] </a:t>
            </a:r>
            <a:r>
              <a:rPr lang="ko-KR" altLang="en-US" dirty="0"/>
              <a:t>정보 확인 및 생성</a:t>
            </a:r>
            <a:endParaRPr lang="en-US" altLang="ko-KR" dirty="0"/>
          </a:p>
          <a:p>
            <a:pPr lvl="1"/>
            <a:r>
              <a:rPr lang="ko-KR" altLang="en-US" dirty="0"/>
              <a:t>파이썬 </a:t>
            </a:r>
            <a:r>
              <a:rPr lang="en-US" altLang="ko-KR" dirty="0"/>
              <a:t>API </a:t>
            </a:r>
            <a:r>
              <a:rPr lang="ko-KR" altLang="en-US" dirty="0"/>
              <a:t>설정하기</a:t>
            </a:r>
            <a:endParaRPr lang="en-US" altLang="ko-KR" dirty="0"/>
          </a:p>
          <a:p>
            <a:pPr lvl="2"/>
            <a:r>
              <a:rPr lang="ko-KR" altLang="en-US" dirty="0"/>
              <a:t>아나콘다에서 </a:t>
            </a:r>
            <a:r>
              <a:rPr lang="en-US" altLang="ko-KR" dirty="0" err="1"/>
              <a:t>tweepy</a:t>
            </a:r>
            <a:r>
              <a:rPr lang="en-US" altLang="ko-KR" dirty="0"/>
              <a:t> </a:t>
            </a:r>
            <a:r>
              <a:rPr lang="ko-KR" altLang="en-US" dirty="0"/>
              <a:t>라이브러리를 설치</a:t>
            </a:r>
            <a:endParaRPr lang="en-US" altLang="ko-KR" dirty="0"/>
          </a:p>
          <a:p>
            <a:pPr lvl="2"/>
            <a:r>
              <a:rPr lang="ko-KR" altLang="en-US" dirty="0"/>
              <a:t>트위터 앱에서 발급받은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TOKEN </a:t>
            </a:r>
            <a:r>
              <a:rPr lang="ko-KR" altLang="en-US" dirty="0"/>
              <a:t>정보를 입력</a:t>
            </a:r>
            <a:endParaRPr lang="en-US" altLang="ko-KR" dirty="0"/>
          </a:p>
          <a:p>
            <a:pPr lvl="2"/>
            <a:r>
              <a:rPr lang="ko-KR" altLang="en-US" dirty="0"/>
              <a:t>파이썬 </a:t>
            </a:r>
            <a:r>
              <a:rPr lang="en-US" altLang="ko-KR" dirty="0"/>
              <a:t>API </a:t>
            </a:r>
            <a:r>
              <a:rPr lang="ko-KR" altLang="en-US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311727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605594" cy="671349"/>
          </a:xfrm>
        </p:spPr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2-4</a:t>
            </a:r>
            <a:r>
              <a:rPr lang="ko-KR" altLang="en-US" dirty="0"/>
              <a:t> 트위터 </a:t>
            </a:r>
            <a:r>
              <a:rPr lang="en-US" altLang="ko-KR" dirty="0"/>
              <a:t>API</a:t>
            </a:r>
            <a:r>
              <a:rPr lang="ko-KR" altLang="en-US" dirty="0"/>
              <a:t>로 ‘손흥민’과 연관된 키워드 분석하기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CF0909-9E91-4F12-8651-E17E620E0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1890092"/>
          </a:xfrm>
        </p:spPr>
        <p:txBody>
          <a:bodyPr/>
          <a:lstStyle/>
          <a:p>
            <a:r>
              <a:rPr lang="ko-KR" altLang="en-US" dirty="0"/>
              <a:t>연관 분석</a:t>
            </a:r>
            <a:r>
              <a:rPr lang="en-US" altLang="ko-KR" dirty="0"/>
              <a:t>(Association Rule):</a:t>
            </a:r>
            <a:r>
              <a:rPr lang="ko-KR" altLang="en-US" dirty="0"/>
              <a:t> 데이터의 집합으로부터 특정한 규칙들을 찾아내는 분석 방법</a:t>
            </a:r>
            <a:endParaRPr lang="en-US" altLang="ko-KR" dirty="0"/>
          </a:p>
          <a:p>
            <a:pPr lvl="1"/>
            <a:r>
              <a:rPr lang="ko-KR" altLang="en-US" dirty="0"/>
              <a:t>규칙 평가 지표</a:t>
            </a:r>
            <a:r>
              <a:rPr lang="en-US" altLang="ko-KR" dirty="0"/>
              <a:t>:</a:t>
            </a:r>
            <a:r>
              <a:rPr lang="ko-KR" altLang="en-US" dirty="0"/>
              <a:t> 지지도</a:t>
            </a:r>
            <a:r>
              <a:rPr lang="en-US" altLang="ko-KR" dirty="0"/>
              <a:t>(support),</a:t>
            </a:r>
            <a:r>
              <a:rPr lang="ko-KR" altLang="en-US" dirty="0"/>
              <a:t> 신뢰도</a:t>
            </a:r>
            <a:r>
              <a:rPr lang="en-US" altLang="ko-KR" dirty="0"/>
              <a:t>(confidence,) </a:t>
            </a:r>
            <a:r>
              <a:rPr lang="ko-KR" altLang="en-US" dirty="0"/>
              <a:t>향상도</a:t>
            </a:r>
            <a:r>
              <a:rPr lang="en-US" altLang="ko-KR" dirty="0"/>
              <a:t>(lift) </a:t>
            </a:r>
            <a:r>
              <a:rPr lang="ko-KR" altLang="en-US" dirty="0"/>
              <a:t>등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FAB122-BDE8-4BBF-AAAE-6D90AD4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02698"/>
              </p:ext>
            </p:extLst>
          </p:nvPr>
        </p:nvGraphicFramePr>
        <p:xfrm>
          <a:off x="2447036" y="3231804"/>
          <a:ext cx="6883399" cy="2000250"/>
        </p:xfrm>
        <a:graphic>
          <a:graphicData uri="http://schemas.openxmlformats.org/drawingml/2006/table">
            <a:tbl>
              <a:tblPr/>
              <a:tblGrid>
                <a:gridCol w="1208003">
                  <a:extLst>
                    <a:ext uri="{9D8B030D-6E8A-4147-A177-3AD203B41FA5}">
                      <a16:colId xmlns:a16="http://schemas.microsoft.com/office/drawing/2014/main" val="3153122258"/>
                    </a:ext>
                  </a:extLst>
                </a:gridCol>
                <a:gridCol w="2460395">
                  <a:extLst>
                    <a:ext uri="{9D8B030D-6E8A-4147-A177-3AD203B41FA5}">
                      <a16:colId xmlns:a16="http://schemas.microsoft.com/office/drawing/2014/main" val="3224656672"/>
                    </a:ext>
                  </a:extLst>
                </a:gridCol>
                <a:gridCol w="1322145">
                  <a:extLst>
                    <a:ext uri="{9D8B030D-6E8A-4147-A177-3AD203B41FA5}">
                      <a16:colId xmlns:a16="http://schemas.microsoft.com/office/drawing/2014/main" val="1827206697"/>
                    </a:ext>
                  </a:extLst>
                </a:gridCol>
                <a:gridCol w="1892856">
                  <a:extLst>
                    <a:ext uri="{9D8B030D-6E8A-4147-A177-3AD203B41FA5}">
                      <a16:colId xmlns:a16="http://schemas.microsoft.com/office/drawing/2014/main" val="126301053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4583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기저귀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맥주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속옷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맥주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기저귀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59599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맥주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땅콩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오징어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속옷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기저귀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38073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기저귀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티셔츠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4085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맥주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오징어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4831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기저귀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기저귀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526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B48A50-540A-4089-94FC-0C52B06B09C5}"/>
              </a:ext>
            </a:extLst>
          </p:cNvPr>
          <p:cNvSpPr txBox="1"/>
          <p:nvPr/>
        </p:nvSpPr>
        <p:spPr>
          <a:xfrm>
            <a:off x="4997063" y="5290923"/>
            <a:ext cx="3206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en-US" altLang="ko-KR" sz="1400" dirty="0">
                <a:latin typeface="+mj-ea"/>
                <a:ea typeface="+mj-ea"/>
              </a:rPr>
              <a:t>[</a:t>
            </a:r>
            <a:r>
              <a:rPr lang="ko-KR" altLang="en-US" sz="1400" dirty="0">
                <a:latin typeface="+mj-ea"/>
                <a:ea typeface="+mj-ea"/>
              </a:rPr>
              <a:t>표 </a:t>
            </a:r>
            <a:r>
              <a:rPr lang="en-US" altLang="ko-KR" sz="1400" dirty="0">
                <a:latin typeface="+mj-ea"/>
                <a:ea typeface="+mj-ea"/>
              </a:rPr>
              <a:t>2-1] </a:t>
            </a:r>
            <a:r>
              <a:rPr lang="ko-KR" altLang="en-US" sz="1400" dirty="0">
                <a:latin typeface="+mj-ea"/>
                <a:ea typeface="+mj-ea"/>
              </a:rPr>
              <a:t>장바구니 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45239-6FBC-47FA-BBE5-143C328D1D61}"/>
              </a:ext>
            </a:extLst>
          </p:cNvPr>
          <p:cNvSpPr txBox="1"/>
          <p:nvPr/>
        </p:nvSpPr>
        <p:spPr>
          <a:xfrm>
            <a:off x="2339765" y="1823351"/>
            <a:ext cx="7575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000" b="1" dirty="0"/>
              <a:t>‘기저귀를 구매하는 사람들은’  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‘휴지를 함께 구매한다’</a:t>
            </a:r>
            <a:endParaRPr lang="en-US" altLang="ko-KR" sz="2000" b="1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E8D0DC3-92C0-44EF-A06F-E77B9ED937D6}"/>
              </a:ext>
            </a:extLst>
          </p:cNvPr>
          <p:cNvSpPr/>
          <p:nvPr/>
        </p:nvSpPr>
        <p:spPr>
          <a:xfrm rot="5400000">
            <a:off x="4497868" y="768204"/>
            <a:ext cx="142875" cy="3053389"/>
          </a:xfrm>
          <a:prstGeom prst="rightBrace">
            <a:avLst>
              <a:gd name="adj1" fmla="val 61216"/>
              <a:gd name="adj2" fmla="val 501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62DE46D-79FC-4BAA-8410-907AFF287BF3}"/>
              </a:ext>
            </a:extLst>
          </p:cNvPr>
          <p:cNvSpPr/>
          <p:nvPr/>
        </p:nvSpPr>
        <p:spPr>
          <a:xfrm rot="5400000">
            <a:off x="7503201" y="1068673"/>
            <a:ext cx="155810" cy="2465387"/>
          </a:xfrm>
          <a:prstGeom prst="rightBrace">
            <a:avLst>
              <a:gd name="adj1" fmla="val 61216"/>
              <a:gd name="adj2" fmla="val 501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842E6-AECB-4695-AC0B-6091C3D451C4}"/>
              </a:ext>
            </a:extLst>
          </p:cNvPr>
          <p:cNvSpPr txBox="1"/>
          <p:nvPr/>
        </p:nvSpPr>
        <p:spPr>
          <a:xfrm>
            <a:off x="4219785" y="239249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조건절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0E5C4D-94FF-4EA2-8141-EFA76C705797}"/>
              </a:ext>
            </a:extLst>
          </p:cNvPr>
          <p:cNvSpPr txBox="1"/>
          <p:nvPr/>
        </p:nvSpPr>
        <p:spPr>
          <a:xfrm>
            <a:off x="7224492" y="239249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결과절</a:t>
            </a:r>
          </a:p>
        </p:txBody>
      </p:sp>
    </p:spTree>
    <p:extLst>
      <p:ext uri="{BB962C8B-B14F-4D97-AF65-F5344CB8AC3E}">
        <p14:creationId xmlns:p14="http://schemas.microsoft.com/office/powerpoint/2010/main" val="179676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605594" cy="671349"/>
          </a:xfrm>
        </p:spPr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2-4</a:t>
            </a:r>
            <a:r>
              <a:rPr lang="ko-KR" altLang="en-US" dirty="0"/>
              <a:t> 트위터 </a:t>
            </a:r>
            <a:r>
              <a:rPr lang="en-US" altLang="ko-KR" dirty="0"/>
              <a:t>API</a:t>
            </a:r>
            <a:r>
              <a:rPr lang="ko-KR" altLang="en-US" dirty="0"/>
              <a:t>로 ‘손흥민’과 연관된 키워드 분석하기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CF0909-9E91-4F12-8651-E17E620E0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175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Step 1 API </a:t>
            </a:r>
            <a:r>
              <a:rPr lang="ko-KR" altLang="en-US" dirty="0"/>
              <a:t>호출</a:t>
            </a:r>
            <a:r>
              <a:rPr lang="en-US" altLang="ko-KR" dirty="0"/>
              <a:t>: </a:t>
            </a:r>
            <a:r>
              <a:rPr lang="ko-KR" altLang="en-US" dirty="0"/>
              <a:t>트위터 </a:t>
            </a:r>
            <a:r>
              <a:rPr lang="en-US" altLang="ko-KR" dirty="0"/>
              <a:t>API</a:t>
            </a:r>
            <a:r>
              <a:rPr lang="ko-KR" altLang="en-US" dirty="0"/>
              <a:t>로 데이터 가져오기</a:t>
            </a:r>
            <a:endParaRPr lang="en-US" altLang="ko-KR" dirty="0"/>
          </a:p>
          <a:p>
            <a:pPr lvl="1"/>
            <a:r>
              <a:rPr lang="en-US" altLang="ko-KR" dirty="0"/>
              <a:t>API </a:t>
            </a:r>
            <a:r>
              <a:rPr lang="ko-KR" altLang="en-US" dirty="0"/>
              <a:t>데이터로 데이터 프레임 생성하기</a:t>
            </a:r>
            <a:endParaRPr lang="en-US" altLang="ko-KR" dirty="0"/>
          </a:p>
          <a:p>
            <a:r>
              <a:rPr lang="en-US" altLang="ko-KR" dirty="0"/>
              <a:t>Step 2 </a:t>
            </a:r>
            <a:r>
              <a:rPr lang="ko-KR" altLang="en-US" dirty="0"/>
              <a:t>추출</a:t>
            </a:r>
            <a:r>
              <a:rPr lang="en-US" altLang="ko-KR" dirty="0"/>
              <a:t>: </a:t>
            </a:r>
            <a:r>
              <a:rPr lang="ko-KR" altLang="en-US" dirty="0"/>
              <a:t>키워드 추출하기</a:t>
            </a:r>
            <a:endParaRPr lang="en-US" altLang="ko-KR" dirty="0"/>
          </a:p>
          <a:p>
            <a:pPr lvl="1"/>
            <a:r>
              <a:rPr lang="ko-KR" altLang="en-US" dirty="0"/>
              <a:t>텍스트 데이터 전처리하기</a:t>
            </a:r>
            <a:endParaRPr lang="en-US" altLang="ko-KR" dirty="0"/>
          </a:p>
          <a:p>
            <a:pPr lvl="2"/>
            <a:r>
              <a:rPr lang="en-US" altLang="ko-KR" dirty="0" err="1"/>
              <a:t>text_cleaning</a:t>
            </a:r>
            <a:r>
              <a:rPr lang="en-US" altLang="ko-KR" dirty="0"/>
              <a:t>( ) </a:t>
            </a:r>
            <a:r>
              <a:rPr lang="ko-KR" altLang="en-US" dirty="0"/>
              <a:t>함수로 데이터 프레임에 정규표현식 적용</a:t>
            </a:r>
            <a:endParaRPr lang="en-US" altLang="ko-KR" dirty="0"/>
          </a:p>
          <a:p>
            <a:pPr lvl="1"/>
            <a:r>
              <a:rPr lang="en-US" altLang="ko-KR" dirty="0" err="1"/>
              <a:t>konlpy</a:t>
            </a:r>
            <a:r>
              <a:rPr lang="ko-KR" altLang="en-US" dirty="0"/>
              <a:t>를 이용한 키워드 추출하기</a:t>
            </a:r>
            <a:endParaRPr lang="en-US" altLang="ko-KR" dirty="0"/>
          </a:p>
          <a:p>
            <a:pPr lvl="2"/>
            <a:r>
              <a:rPr lang="ko-KR" altLang="en-US" dirty="0"/>
              <a:t>하나의 열 데이터 단위로 키워드를 추출</a:t>
            </a:r>
            <a:endParaRPr lang="en-US" altLang="ko-KR" dirty="0"/>
          </a:p>
          <a:p>
            <a:r>
              <a:rPr lang="en-US" altLang="ko-KR" dirty="0"/>
              <a:t>Step 3 </a:t>
            </a:r>
            <a:r>
              <a:rPr lang="ko-KR" altLang="en-US" dirty="0"/>
              <a:t>분석</a:t>
            </a:r>
            <a:r>
              <a:rPr lang="en-US" altLang="ko-KR" dirty="0"/>
              <a:t>: </a:t>
            </a:r>
            <a:r>
              <a:rPr lang="ko-KR" altLang="en-US" dirty="0"/>
              <a:t>연관 분석을 이용한 키워드 분석하기</a:t>
            </a:r>
            <a:endParaRPr lang="en-US" altLang="ko-KR" dirty="0"/>
          </a:p>
          <a:p>
            <a:pPr lvl="1"/>
            <a:r>
              <a:rPr lang="ko-KR" altLang="en-US" dirty="0"/>
              <a:t>파이썬에서 연관 분석 사용하기</a:t>
            </a:r>
            <a:endParaRPr lang="en-US" altLang="ko-KR" dirty="0"/>
          </a:p>
          <a:p>
            <a:pPr lvl="2"/>
            <a:r>
              <a:rPr lang="en-US" altLang="ko-KR" dirty="0" err="1"/>
              <a:t>apriori</a:t>
            </a:r>
            <a:r>
              <a:rPr lang="en-US" altLang="ko-KR" dirty="0"/>
              <a:t> ( ) </a:t>
            </a:r>
            <a:r>
              <a:rPr lang="ko-KR" altLang="en-US" dirty="0"/>
              <a:t>함수는 </a:t>
            </a:r>
            <a:r>
              <a:rPr lang="en-US" altLang="ko-KR" dirty="0" err="1"/>
              <a:t>Apriori</a:t>
            </a:r>
            <a:r>
              <a:rPr lang="en-US" altLang="ko-KR" dirty="0"/>
              <a:t> </a:t>
            </a:r>
            <a:r>
              <a:rPr lang="ko-KR" altLang="en-US" dirty="0"/>
              <a:t>알고리즘을 적용하여 연관 규칙을 계산하는 함수</a:t>
            </a:r>
            <a:endParaRPr lang="en-US" altLang="ko-KR" dirty="0"/>
          </a:p>
          <a:p>
            <a:pPr lvl="1"/>
            <a:r>
              <a:rPr lang="ko-KR" altLang="en-US" dirty="0"/>
              <a:t>트위터 연관 키워드 분석하기</a:t>
            </a:r>
            <a:endParaRPr lang="en-US" altLang="ko-KR" dirty="0"/>
          </a:p>
          <a:p>
            <a:pPr lvl="1"/>
            <a:r>
              <a:rPr lang="ko-KR" altLang="en-US" dirty="0"/>
              <a:t>키워드 빈도 추출하기</a:t>
            </a:r>
            <a:endParaRPr lang="en-US" altLang="ko-KR" dirty="0"/>
          </a:p>
          <a:p>
            <a:r>
              <a:rPr lang="en-US" altLang="ko-KR" dirty="0"/>
              <a:t>Step 4 </a:t>
            </a:r>
            <a:r>
              <a:rPr lang="ko-KR" altLang="en-US" dirty="0"/>
              <a:t>시각화</a:t>
            </a:r>
            <a:r>
              <a:rPr lang="en-US" altLang="ko-KR" dirty="0"/>
              <a:t>: </a:t>
            </a:r>
            <a:r>
              <a:rPr lang="ko-KR" altLang="en-US" dirty="0"/>
              <a:t>연관 키워드 네트워크 시각화하기</a:t>
            </a:r>
            <a:endParaRPr lang="en-US" altLang="ko-KR" dirty="0"/>
          </a:p>
          <a:p>
            <a:pPr lvl="1"/>
            <a:r>
              <a:rPr lang="ko-KR" altLang="en-US" dirty="0"/>
              <a:t>연관 키워드 네트워크 시각화하기</a:t>
            </a:r>
            <a:endParaRPr lang="en-US" altLang="ko-KR" dirty="0"/>
          </a:p>
          <a:p>
            <a:pPr lvl="2"/>
            <a:r>
              <a:rPr lang="en-US" altLang="ko-KR" dirty="0"/>
              <a:t>network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05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605594" cy="671349"/>
          </a:xfrm>
        </p:spPr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2-4</a:t>
            </a:r>
            <a:r>
              <a:rPr lang="ko-KR" altLang="en-US" dirty="0"/>
              <a:t> 트위터 </a:t>
            </a:r>
            <a:r>
              <a:rPr lang="en-US" altLang="ko-KR" dirty="0"/>
              <a:t>API</a:t>
            </a:r>
            <a:r>
              <a:rPr lang="ko-KR" altLang="en-US" dirty="0"/>
              <a:t>로 ‘손흥민’과 연관된 키워드 분석하기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CF0909-9E91-4F12-8651-E17E620E0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891872"/>
          </a:xfrm>
        </p:spPr>
        <p:txBody>
          <a:bodyPr>
            <a:normAutofit/>
          </a:bodyPr>
          <a:lstStyle/>
          <a:p>
            <a:r>
              <a:rPr lang="ko-KR" altLang="en-US"/>
              <a:t>표로 정리하는 데이터 분석</a:t>
            </a:r>
            <a:endParaRPr lang="ko-KR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D17BA8-0378-4844-A97B-8B454B24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2247"/>
              </p:ext>
            </p:extLst>
          </p:nvPr>
        </p:nvGraphicFramePr>
        <p:xfrm>
          <a:off x="803275" y="1377873"/>
          <a:ext cx="10106025" cy="1771726"/>
        </p:xfrm>
        <a:graphic>
          <a:graphicData uri="http://schemas.openxmlformats.org/drawingml/2006/table">
            <a:tbl>
              <a:tblPr/>
              <a:tblGrid>
                <a:gridCol w="2434055">
                  <a:extLst>
                    <a:ext uri="{9D8B030D-6E8A-4147-A177-3AD203B41FA5}">
                      <a16:colId xmlns:a16="http://schemas.microsoft.com/office/drawing/2014/main" val="1721968599"/>
                    </a:ext>
                  </a:extLst>
                </a:gridCol>
                <a:gridCol w="7671970">
                  <a:extLst>
                    <a:ext uri="{9D8B030D-6E8A-4147-A177-3AD203B41FA5}">
                      <a16:colId xmlns:a16="http://schemas.microsoft.com/office/drawing/2014/main" val="2633784291"/>
                    </a:ext>
                  </a:extLst>
                </a:gridCol>
              </a:tblGrid>
              <a:tr h="393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내용</a:t>
                      </a:r>
                    </a:p>
                  </a:txBody>
                  <a:tcPr marL="125053" marR="8337" marT="8337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설명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24486"/>
                  </a:ext>
                </a:extLst>
              </a:tr>
              <a:tr h="6892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연관 규칙 분석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5053" marR="8337" marT="8337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트랜잭션 데이터에 연관 규칙을 적용하고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키워드 간의 지지도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(support),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신뢰도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(confidence),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향상도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(lift)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검토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212663"/>
                  </a:ext>
                </a:extLst>
              </a:tr>
              <a:tr h="6892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Apriori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알고리즘 적용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5053" marR="8337" marT="8337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큰 규모의 데이터를 처리하기 위해서는 </a:t>
                      </a: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Apriori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같은 알고리즘을 도입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Apriori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superset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을 이용하여 빈도가 낮은 하위 집합을 가지치기하는 방법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02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49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r>
              <a:rPr lang="ko-KR" altLang="en-US" dirty="0"/>
              <a:t>연습문제</a:t>
            </a:r>
            <a:r>
              <a:rPr lang="en-US" altLang="ko-KR" sz="2400" dirty="0"/>
              <a:t>(1)</a:t>
            </a:r>
            <a:r>
              <a:rPr lang="ko-KR" altLang="en-US" dirty="0"/>
              <a:t> 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 anchor="t" anchorCtr="0">
            <a:normAutofit fontScale="92500" lnSpcReduction="10000"/>
          </a:bodyPr>
          <a:lstStyle/>
          <a:p>
            <a:pPr marL="809625" lvl="1" indent="-363538">
              <a:buFont typeface="+mj-lt"/>
              <a:buAutoNum type="arabicPeriod"/>
            </a:pPr>
            <a:r>
              <a:rPr lang="ko-KR" altLang="en-US" dirty="0"/>
              <a:t>아래의 데이터셋을 기반으로 ①</a:t>
            </a:r>
            <a:r>
              <a:rPr lang="en-US" altLang="ko-KR" dirty="0"/>
              <a:t>~③</a:t>
            </a:r>
            <a:r>
              <a:rPr lang="ko-KR" altLang="en-US" dirty="0"/>
              <a:t>번 문제를 해결해보기</a:t>
            </a: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804863" lvl="1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Description </a:t>
            </a:r>
            <a:r>
              <a:rPr lang="ko-KR" altLang="en-US" dirty="0"/>
              <a:t>피처의 텍스트 정보를 확인하기</a:t>
            </a:r>
            <a:endParaRPr lang="en-US" altLang="ko-KR" dirty="0"/>
          </a:p>
          <a:p>
            <a:pPr marL="804863" lvl="1" indent="0">
              <a:buNone/>
            </a:pPr>
            <a:r>
              <a:rPr lang="en-US" altLang="ko-KR" dirty="0"/>
              <a:t>② </a:t>
            </a:r>
            <a:r>
              <a:rPr lang="ko-KR" altLang="en-US" dirty="0"/>
              <a:t>텍스트 데이터셋에서 단어를 추출</a:t>
            </a:r>
            <a:endParaRPr lang="en-US" altLang="ko-KR" dirty="0"/>
          </a:p>
          <a:p>
            <a:pPr marL="804863" lvl="1" indent="0">
              <a:buNone/>
            </a:pPr>
            <a:r>
              <a:rPr lang="en-US" altLang="ko-KR" dirty="0"/>
              <a:t>③ </a:t>
            </a:r>
            <a:r>
              <a:rPr lang="ko-KR" altLang="en-US" dirty="0"/>
              <a:t>추출한 단어를 이용하여 워드 클라우드를 출력해보기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16AEB-AAF0-4BDC-809A-8EB43E66F8AB}"/>
              </a:ext>
            </a:extLst>
          </p:cNvPr>
          <p:cNvSpPr txBox="1"/>
          <p:nvPr/>
        </p:nvSpPr>
        <p:spPr>
          <a:xfrm>
            <a:off x="1661632" y="1208828"/>
            <a:ext cx="434388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 u="none" strike="noStrike" baseline="0" dirty="0">
                <a:solidFill>
                  <a:srgbClr val="1A1A1A"/>
                </a:solidFill>
                <a:latin typeface="NanumGothicCoding-Bold"/>
              </a:rPr>
              <a:t>&gt;&gt;&gt; </a:t>
            </a:r>
            <a:r>
              <a:rPr lang="en-US" altLang="ko-KR" sz="1400" i="0" u="none" strike="noStrike" baseline="0" dirty="0" err="1">
                <a:solidFill>
                  <a:srgbClr val="1A1A1A"/>
                </a:solidFill>
                <a:latin typeface="NanumGothicCoding-Bold"/>
              </a:rPr>
              <a:t>online_retail</a:t>
            </a:r>
            <a:r>
              <a:rPr lang="en-US" altLang="ko-KR" sz="1400" i="0" u="none" strike="noStrike" baseline="0" dirty="0">
                <a:solidFill>
                  <a:srgbClr val="1A1A1A"/>
                </a:solidFill>
                <a:latin typeface="NanumGothicCoding-Bold"/>
              </a:rPr>
              <a:t> </a:t>
            </a:r>
            <a:r>
              <a:rPr lang="ko-KR" altLang="en-US" sz="1400" i="0" u="none" strike="noStrike" baseline="0" dirty="0">
                <a:solidFill>
                  <a:srgbClr val="1A1A1A"/>
                </a:solidFill>
                <a:latin typeface="NanumGothicCoding-Bold"/>
              </a:rPr>
              <a:t>데이터셋</a:t>
            </a:r>
            <a:endParaRPr lang="en-US" altLang="ko-KR" sz="1400" i="0" u="none" strike="noStrike" baseline="0" dirty="0">
              <a:solidFill>
                <a:srgbClr val="1A1A1A"/>
              </a:solidFill>
              <a:latin typeface="NanumGothicCoding-Bold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# -*- coding: utf-8 -*-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%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matplotlib inline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import 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pandas </a:t>
            </a:r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as 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pd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import </a:t>
            </a:r>
            <a:r>
              <a:rPr lang="en-US" altLang="ko-KR" sz="1400" b="0" i="0" u="none" strike="noStrike" baseline="0" dirty="0" err="1">
                <a:solidFill>
                  <a:srgbClr val="1441FF"/>
                </a:solidFill>
                <a:latin typeface="+mj-ea"/>
                <a:ea typeface="+mj-ea"/>
              </a:rPr>
              <a:t>numpy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 </a:t>
            </a:r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as 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np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import </a:t>
            </a:r>
            <a:r>
              <a:rPr lang="en-US" altLang="ko-KR" sz="1400" b="0" i="0" u="none" strike="noStrike" baseline="0" dirty="0" err="1">
                <a:solidFill>
                  <a:srgbClr val="1441FF"/>
                </a:solidFill>
                <a:latin typeface="+mj-ea"/>
                <a:ea typeface="+mj-ea"/>
              </a:rPr>
              <a:t>matplotlib.pyplot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 </a:t>
            </a:r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as </a:t>
            </a:r>
            <a:r>
              <a:rPr lang="en-US" altLang="ko-KR" sz="1400" b="0" i="0" u="none" strike="noStrike" baseline="0" dirty="0" err="1">
                <a:solidFill>
                  <a:srgbClr val="1441FF"/>
                </a:solidFill>
                <a:latin typeface="+mj-ea"/>
                <a:ea typeface="+mj-ea"/>
              </a:rPr>
              <a:t>plt</a:t>
            </a:r>
            <a:endParaRPr lang="en-US" altLang="ko-KR" sz="1400" b="0" i="0" u="none" strike="noStrike" baseline="0" dirty="0">
              <a:solidFill>
                <a:srgbClr val="1441FF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import 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seaborn </a:t>
            </a:r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as </a:t>
            </a:r>
            <a:r>
              <a:rPr lang="en-US" altLang="ko-KR" sz="1400" b="0" i="0" u="none" strike="noStrike" baseline="0" dirty="0" err="1">
                <a:solidFill>
                  <a:srgbClr val="1441FF"/>
                </a:solidFill>
                <a:latin typeface="+mj-ea"/>
                <a:ea typeface="+mj-ea"/>
              </a:rPr>
              <a:t>sns</a:t>
            </a:r>
            <a:endParaRPr lang="en-US" altLang="ko-KR" sz="1400" b="0" i="0" u="none" strike="noStrike" baseline="0" dirty="0">
              <a:solidFill>
                <a:srgbClr val="1441FF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# Actual transactions from UK retailer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df </a:t>
            </a:r>
            <a:r>
              <a:rPr lang="en-US" altLang="ko-KR" sz="14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pd</a:t>
            </a:r>
            <a:r>
              <a:rPr lang="en-US" altLang="ko-KR" sz="1400" b="0" i="0" u="none" strike="noStrike" baseline="0" dirty="0" err="1">
                <a:solidFill>
                  <a:srgbClr val="445A61"/>
                </a:solidFill>
                <a:latin typeface="+mj-ea"/>
                <a:ea typeface="+mj-ea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read_csv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"../data/online_retail.csv"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dtype</a:t>
            </a:r>
            <a:r>
              <a:rPr lang="en-US" altLang="ko-KR" sz="14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{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400" b="0" i="0" u="none" strike="noStrike" baseline="0" dirty="0" err="1">
                <a:solidFill>
                  <a:srgbClr val="A50100"/>
                </a:solidFill>
                <a:latin typeface="+mj-ea"/>
                <a:ea typeface="+mj-ea"/>
              </a:rPr>
              <a:t>CustomerID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str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400" b="0" i="0" u="none" strike="noStrike" baseline="0" dirty="0" err="1">
                <a:solidFill>
                  <a:srgbClr val="A50100"/>
                </a:solidFill>
                <a:latin typeface="+mj-ea"/>
                <a:ea typeface="+mj-ea"/>
              </a:rPr>
              <a:t>InvoiceID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str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},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encoding</a:t>
            </a:r>
            <a:r>
              <a:rPr lang="en-US" altLang="ko-KR" sz="14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"ISO-8859-1"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df[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400" b="0" i="0" u="none" strike="noStrike" baseline="0" dirty="0" err="1">
                <a:solidFill>
                  <a:srgbClr val="A50100"/>
                </a:solidFill>
                <a:latin typeface="+mj-ea"/>
                <a:ea typeface="+mj-ea"/>
              </a:rPr>
              <a:t>InvoiceDate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] </a:t>
            </a:r>
            <a:r>
              <a:rPr lang="en-US" altLang="ko-KR" sz="14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pd</a:t>
            </a:r>
            <a:r>
              <a:rPr lang="en-US" altLang="ko-KR" sz="1400" b="0" i="0" u="none" strike="noStrike" baseline="0" dirty="0" err="1">
                <a:solidFill>
                  <a:srgbClr val="445A61"/>
                </a:solidFill>
                <a:latin typeface="+mj-ea"/>
                <a:ea typeface="+mj-ea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to_datetime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(df[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400" b="0" i="0" u="none" strike="noStrike" baseline="0" dirty="0" err="1">
                <a:solidFill>
                  <a:srgbClr val="A50100"/>
                </a:solidFill>
                <a:latin typeface="+mj-ea"/>
                <a:ea typeface="+mj-ea"/>
              </a:rPr>
              <a:t>InvoiceDate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],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format</a:t>
            </a:r>
            <a:r>
              <a:rPr lang="en-US" altLang="ko-KR" sz="14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"%m/</a:t>
            </a:r>
            <a:r>
              <a:rPr lang="en-US" altLang="ko-KR" sz="1400" b="0" i="0" u="none" strike="noStrike" baseline="0" dirty="0">
                <a:solidFill>
                  <a:srgbClr val="AA4BB5"/>
                </a:solidFill>
                <a:latin typeface="+mj-ea"/>
                <a:ea typeface="+mj-ea"/>
              </a:rPr>
              <a:t>%d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/%Y %H:%M"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df </a:t>
            </a:r>
            <a:r>
              <a:rPr lang="en-US" altLang="ko-KR" sz="14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df</a:t>
            </a:r>
            <a:r>
              <a:rPr lang="en-US" altLang="ko-KR" sz="1400" b="0" i="0" u="none" strike="noStrike" baseline="0" dirty="0" err="1">
                <a:solidFill>
                  <a:srgbClr val="445A61"/>
                </a:solidFill>
                <a:latin typeface="+mj-ea"/>
                <a:ea typeface="+mj-ea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dropna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df</a:t>
            </a:r>
            <a:r>
              <a:rPr lang="en-US" altLang="ko-KR" sz="1400" b="0" i="0" u="none" strike="noStrike" baseline="0" dirty="0" err="1">
                <a:solidFill>
                  <a:srgbClr val="445A61"/>
                </a:solidFill>
                <a:latin typeface="+mj-ea"/>
                <a:ea typeface="+mj-ea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head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795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r>
              <a:rPr lang="ko-KR" altLang="en-US" dirty="0"/>
              <a:t>연습문제</a:t>
            </a:r>
            <a:r>
              <a:rPr lang="en-US" altLang="ko-KR" sz="2400" dirty="0"/>
              <a:t>(2)</a:t>
            </a:r>
            <a:r>
              <a:rPr lang="ko-KR" altLang="en-US" dirty="0"/>
              <a:t> 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 anchor="t" anchorCtr="0">
            <a:normAutofit/>
          </a:bodyPr>
          <a:lstStyle/>
          <a:p>
            <a:pPr marL="446087" lvl="1" indent="0">
              <a:buNone/>
            </a:pPr>
            <a:r>
              <a:rPr lang="ko-KR" altLang="en-US" dirty="0"/>
              <a:t>연습문제 데이터셋 실행 결과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1F9FDA-A80F-4AA0-9BBC-48183F084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72740"/>
              </p:ext>
            </p:extLst>
          </p:nvPr>
        </p:nvGraphicFramePr>
        <p:xfrm>
          <a:off x="1524000" y="1358900"/>
          <a:ext cx="9664697" cy="4822443"/>
        </p:xfrm>
        <a:graphic>
          <a:graphicData uri="http://schemas.openxmlformats.org/drawingml/2006/table">
            <a:tbl>
              <a:tblPr/>
              <a:tblGrid>
                <a:gridCol w="872572">
                  <a:extLst>
                    <a:ext uri="{9D8B030D-6E8A-4147-A177-3AD203B41FA5}">
                      <a16:colId xmlns:a16="http://schemas.microsoft.com/office/drawing/2014/main" val="720427017"/>
                    </a:ext>
                  </a:extLst>
                </a:gridCol>
                <a:gridCol w="872572">
                  <a:extLst>
                    <a:ext uri="{9D8B030D-6E8A-4147-A177-3AD203B41FA5}">
                      <a16:colId xmlns:a16="http://schemas.microsoft.com/office/drawing/2014/main" val="3153122258"/>
                    </a:ext>
                  </a:extLst>
                </a:gridCol>
                <a:gridCol w="1353656">
                  <a:extLst>
                    <a:ext uri="{9D8B030D-6E8A-4147-A177-3AD203B41FA5}">
                      <a16:colId xmlns:a16="http://schemas.microsoft.com/office/drawing/2014/main" val="3224656672"/>
                    </a:ext>
                  </a:extLst>
                </a:gridCol>
                <a:gridCol w="1378568">
                  <a:extLst>
                    <a:ext uri="{9D8B030D-6E8A-4147-A177-3AD203B41FA5}">
                      <a16:colId xmlns:a16="http://schemas.microsoft.com/office/drawing/2014/main" val="1827206697"/>
                    </a:ext>
                  </a:extLst>
                </a:gridCol>
                <a:gridCol w="955018">
                  <a:extLst>
                    <a:ext uri="{9D8B030D-6E8A-4147-A177-3AD203B41FA5}">
                      <a16:colId xmlns:a16="http://schemas.microsoft.com/office/drawing/2014/main" val="3848236078"/>
                    </a:ext>
                  </a:extLst>
                </a:gridCol>
                <a:gridCol w="955018">
                  <a:extLst>
                    <a:ext uri="{9D8B030D-6E8A-4147-A177-3AD203B41FA5}">
                      <a16:colId xmlns:a16="http://schemas.microsoft.com/office/drawing/2014/main" val="2079360001"/>
                    </a:ext>
                  </a:extLst>
                </a:gridCol>
                <a:gridCol w="955018">
                  <a:extLst>
                    <a:ext uri="{9D8B030D-6E8A-4147-A177-3AD203B41FA5}">
                      <a16:colId xmlns:a16="http://schemas.microsoft.com/office/drawing/2014/main" val="755150520"/>
                    </a:ext>
                  </a:extLst>
                </a:gridCol>
                <a:gridCol w="955018">
                  <a:extLst>
                    <a:ext uri="{9D8B030D-6E8A-4147-A177-3AD203B41FA5}">
                      <a16:colId xmlns:a16="http://schemas.microsoft.com/office/drawing/2014/main" val="1297332388"/>
                    </a:ext>
                  </a:extLst>
                </a:gridCol>
                <a:gridCol w="1367257">
                  <a:extLst>
                    <a:ext uri="{9D8B030D-6E8A-4147-A177-3AD203B41FA5}">
                      <a16:colId xmlns:a16="http://schemas.microsoft.com/office/drawing/2014/main" val="1263010537"/>
                    </a:ext>
                  </a:extLst>
                </a:gridCol>
              </a:tblGrid>
              <a:tr h="570333">
                <a:tc>
                  <a:txBody>
                    <a:bodyPr/>
                    <a:lstStyle/>
                    <a:p>
                      <a:pPr 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Invoice</a:t>
                      </a:r>
                    </a:p>
                    <a:p>
                      <a:pPr 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Stock</a:t>
                      </a:r>
                    </a:p>
                    <a:p>
                      <a:pPr 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Invoice</a:t>
                      </a:r>
                    </a:p>
                    <a:p>
                      <a:pPr 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  <a:p>
                      <a:pPr 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  <a:p>
                      <a:pPr 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45832"/>
                  </a:ext>
                </a:extLst>
              </a:tr>
              <a:tr h="973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536365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85123A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</a:p>
                    <a:p>
                      <a:pPr marL="88900" indent="0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HANGING</a:t>
                      </a:r>
                    </a:p>
                    <a:p>
                      <a:pPr marL="88900" indent="0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HEART</a:t>
                      </a:r>
                    </a:p>
                    <a:p>
                      <a:pPr marL="88900" indent="0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T-LIGHT</a:t>
                      </a:r>
                    </a:p>
                    <a:p>
                      <a:pPr marL="88900" indent="0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HOLDER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2010-12-01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08:26:00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17850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United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Kingdom</a:t>
                      </a:r>
                      <a:endParaRPr lang="ko-KR" altLang="en-US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595990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536365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71053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METAL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LANTERN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2010-12-01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08:26:00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3.39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17850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United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Kingdom</a:t>
                      </a:r>
                      <a:endParaRPr lang="ko-KR" altLang="en-US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380734"/>
                  </a:ext>
                </a:extLst>
              </a:tr>
              <a:tr h="973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536365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84406B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CREAM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CUPID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HEARTS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COAT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2010-12-01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08:26:00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17850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United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Kingdom</a:t>
                      </a:r>
                      <a:endParaRPr lang="ko-KR" altLang="en-US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40852"/>
                  </a:ext>
                </a:extLst>
              </a:tr>
              <a:tr h="780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536365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84029G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KNITTED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FLAG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HOT WATER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BOTTLE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2010-12-01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08:26:00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3.39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17850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United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Kingdom</a:t>
                      </a:r>
                      <a:endParaRPr lang="ko-KR" altLang="en-US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4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536365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84029E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WOOLLY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HOTTIE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2010-12-01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08:26:00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3.39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17850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United</a:t>
                      </a:r>
                    </a:p>
                    <a:p>
                      <a:pPr marL="88900" indent="0" algn="l" defTabSz="914400" rtl="0" eaLnBrk="1" latinLnBrk="1" hangingPunct="1">
                        <a:tabLst>
                          <a:tab pos="88900" algn="l"/>
                        </a:tabLst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Kingdom</a:t>
                      </a:r>
                      <a:endParaRPr lang="ko-KR" altLang="en-US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5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4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b="1" dirty="0"/>
              <a:t>실습 환경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아나콘다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주피터 노트북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b="1" dirty="0"/>
              <a:t>예제 다운로드 및 동영상 강의</a:t>
            </a:r>
            <a:endParaRPr lang="en-US" altLang="ko-KR" b="1" dirty="0"/>
          </a:p>
          <a:p>
            <a:r>
              <a:rPr lang="ko-KR" altLang="en-US" sz="1600" dirty="0"/>
              <a:t>깃허브 </a:t>
            </a:r>
            <a:r>
              <a:rPr lang="en-US" altLang="ko-KR" sz="1600" dirty="0"/>
              <a:t>https://github.com/yoonkt200/python-data-analysis</a:t>
            </a:r>
          </a:p>
          <a:p>
            <a:r>
              <a:rPr lang="ko-KR" altLang="en-US" sz="1600" dirty="0"/>
              <a:t>유튜브 </a:t>
            </a:r>
            <a:r>
              <a:rPr lang="en-US" altLang="ko-KR" sz="1600" dirty="0"/>
              <a:t>https://www.youtube.com/user/HanbitMedia93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저자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윤기태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아주대학교 미디어학과를 졸업하였으며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패스트 캠퍼스에서 파이썬과 데이터 분석을 주제로 강의하였다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현재는 이커머스 분야에서 추천시스템을 만드는 머신러닝 엔지니어로 일하고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주로 랭킹 모델링과 분산처리를 고민하는 데 시간을 보내는 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데이터 분석과 개발이 취미이지만 취미보다는 노는 것이 더 좋다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특히 영화를 아주 좋아해서 돈만 준다면 밥도 안먹고 영화만 볼 수도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그래서 최근에는 영화를 보며 돈을 벌 수 있는 방법을 고민하고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글쓰는 것도 좋아해서 블로그</a:t>
            </a:r>
            <a:r>
              <a:rPr lang="en-US" altLang="ko-KR" sz="1600" dirty="0">
                <a:solidFill>
                  <a:prstClr val="black"/>
                </a:solidFill>
              </a:rPr>
              <a:t>(https://yamalab.tistory.com)</a:t>
            </a:r>
            <a:r>
              <a:rPr lang="ko-KR" altLang="en-US" sz="1600" dirty="0">
                <a:solidFill>
                  <a:prstClr val="black"/>
                </a:solidFill>
              </a:rPr>
              <a:t>에 이것 저것 쓰고 있으며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주로 데이터 분석에 대한 글을 쓴다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029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CHAPTER 00: </a:t>
            </a:r>
            <a:r>
              <a:rPr lang="ko-KR" altLang="en-US" sz="2000" dirty="0"/>
              <a:t>들어가기 전에</a:t>
            </a:r>
          </a:p>
          <a:p>
            <a:pPr lvl="1"/>
            <a:r>
              <a:rPr lang="ko-KR" altLang="en-US" sz="1600" dirty="0"/>
              <a:t>개발환경 구축과 라이브러리 설치</a:t>
            </a:r>
          </a:p>
          <a:p>
            <a:r>
              <a:rPr lang="en-US" altLang="ko-KR" sz="2000" dirty="0"/>
              <a:t>CHAPTER 01: </a:t>
            </a:r>
            <a:r>
              <a:rPr lang="ko-KR" altLang="en-US" sz="2000" dirty="0"/>
              <a:t>데이터에서 인사이트 발견하기</a:t>
            </a:r>
          </a:p>
          <a:p>
            <a:pPr lvl="1"/>
            <a:r>
              <a:rPr lang="ko-KR" altLang="en-US" sz="1600" dirty="0"/>
              <a:t>탐색적 데이터분석</a:t>
            </a:r>
            <a:r>
              <a:rPr lang="en-US" altLang="ko-KR" sz="1600" dirty="0"/>
              <a:t>,</a:t>
            </a:r>
            <a:r>
              <a:rPr lang="ko-KR" altLang="en-US" sz="1600" dirty="0"/>
              <a:t> 라이브러리 활용</a:t>
            </a:r>
            <a:r>
              <a:rPr lang="en-US" altLang="ko-KR" sz="1600" dirty="0"/>
              <a:t>, </a:t>
            </a:r>
            <a:r>
              <a:rPr lang="ko-KR" altLang="en-US" sz="1600" dirty="0"/>
              <a:t>시각화로 인사이트 발견하기</a:t>
            </a:r>
          </a:p>
          <a:p>
            <a:r>
              <a:rPr lang="en-US" altLang="ko-KR" sz="2000" dirty="0"/>
              <a:t>CHAPTER 02: </a:t>
            </a:r>
            <a:r>
              <a:rPr lang="ko-KR" altLang="en-US" sz="2000" dirty="0"/>
              <a:t>텍스트 마이닝 첫걸음</a:t>
            </a:r>
          </a:p>
          <a:p>
            <a:pPr lvl="1"/>
            <a:r>
              <a:rPr lang="ko-KR" altLang="en-US" sz="1600" dirty="0"/>
              <a:t>데이터 수집</a:t>
            </a:r>
            <a:r>
              <a:rPr lang="en-US" altLang="ko-KR" sz="1600" dirty="0"/>
              <a:t>,</a:t>
            </a:r>
            <a:r>
              <a:rPr lang="ko-KR" altLang="en-US" sz="1600" dirty="0"/>
              <a:t> 키워드 추출과 분석 및 분석 결과 시각화</a:t>
            </a:r>
            <a:endParaRPr lang="en-US" altLang="ko-KR" sz="1600" dirty="0"/>
          </a:p>
          <a:p>
            <a:r>
              <a:rPr lang="en-US" altLang="ko-KR" sz="2000" dirty="0"/>
              <a:t>CHAPTER 03: </a:t>
            </a:r>
            <a:r>
              <a:rPr lang="ko-KR" altLang="en-US" sz="2000" dirty="0"/>
              <a:t>미래를 예측하는 데이터 분석</a:t>
            </a:r>
          </a:p>
          <a:p>
            <a:pPr lvl="1"/>
            <a:r>
              <a:rPr lang="ko-KR" altLang="en-US" sz="1600" dirty="0"/>
              <a:t>지도 학습과 비지도 학습 개념</a:t>
            </a:r>
            <a:r>
              <a:rPr lang="en-US" altLang="ko-KR" sz="1600" dirty="0"/>
              <a:t>, </a:t>
            </a:r>
            <a:r>
              <a:rPr lang="ko-KR" altLang="en-US" sz="1600" dirty="0"/>
              <a:t>시계열 데이터 분석과 트렌드 예측</a:t>
            </a:r>
            <a:endParaRPr lang="en-US" altLang="ko-KR" sz="1600" dirty="0"/>
          </a:p>
          <a:p>
            <a:r>
              <a:rPr lang="en-US" altLang="ko-KR" sz="2000" dirty="0"/>
              <a:t>CHAPTER 04: </a:t>
            </a:r>
            <a:r>
              <a:rPr lang="ko-KR" altLang="en-US" sz="2000" dirty="0"/>
              <a:t>데이터 분류 모델</a:t>
            </a:r>
          </a:p>
          <a:p>
            <a:pPr lvl="1"/>
            <a:r>
              <a:rPr lang="ko-KR" altLang="en-US" sz="1600" dirty="0"/>
              <a:t>분류 분석의 개념과 피처 엔지니어링</a:t>
            </a:r>
            <a:endParaRPr lang="en-US" altLang="ko-KR" sz="1600" dirty="0"/>
          </a:p>
          <a:p>
            <a:r>
              <a:rPr lang="en-US" altLang="ko-KR" sz="2000" dirty="0"/>
              <a:t>CHAPTER 05: </a:t>
            </a:r>
            <a:r>
              <a:rPr lang="ko-KR" altLang="en-US" sz="2000" dirty="0"/>
              <a:t>데이터 분석 종합 예제</a:t>
            </a:r>
          </a:p>
          <a:p>
            <a:pPr lvl="1"/>
            <a:r>
              <a:rPr lang="ko-KR" altLang="en-US" sz="1600" dirty="0"/>
              <a:t>전체 복습 및 프로그램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서비스에 응용 가능한 실전 예제 정복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02: </a:t>
            </a:r>
            <a:r>
              <a:rPr lang="ko-KR" altLang="en-US" dirty="0"/>
              <a:t>텍스트 마이닝 첫걸음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sz="2000" dirty="0"/>
              <a:t>SECTION 2-1 </a:t>
            </a:r>
            <a:r>
              <a:rPr lang="ko-KR" altLang="en-US" dirty="0"/>
              <a:t>웹 크롤링으로 기초 데이터 수집하기</a:t>
            </a:r>
            <a:endParaRPr lang="en-US" altLang="ko-KR" sz="2000" dirty="0"/>
          </a:p>
          <a:p>
            <a:r>
              <a:rPr lang="en-US" altLang="ko-KR" sz="2000" dirty="0"/>
              <a:t>SECTION 2-2 </a:t>
            </a:r>
            <a:r>
              <a:rPr lang="ko-KR" altLang="en-US" dirty="0"/>
              <a:t>나무위키 최근 변경 페이지 키워드 분석하기</a:t>
            </a:r>
            <a:endParaRPr lang="en-US" altLang="ko-KR" dirty="0"/>
          </a:p>
          <a:p>
            <a:r>
              <a:rPr lang="en-US" altLang="ko-KR" sz="2000" dirty="0"/>
              <a:t>SECTION 2-3 </a:t>
            </a:r>
            <a:r>
              <a:rPr lang="ko-KR" altLang="en-US" sz="2000" dirty="0"/>
              <a:t>특정 키워드가 있는 게시물 크롤링을 위해 트위터 </a:t>
            </a:r>
            <a:r>
              <a:rPr lang="en-US" altLang="ko-KR" sz="2000" dirty="0"/>
              <a:t>API </a:t>
            </a:r>
            <a:r>
              <a:rPr lang="ko-KR" altLang="en-US" sz="2000" dirty="0"/>
              <a:t>사용하기 </a:t>
            </a:r>
            <a:endParaRPr lang="en-US" altLang="ko-KR" sz="2000" dirty="0"/>
          </a:p>
          <a:p>
            <a:r>
              <a:rPr lang="en-US" altLang="ko-KR" sz="2000" dirty="0"/>
              <a:t>SECTION 2-4 </a:t>
            </a:r>
            <a:r>
              <a:rPr lang="ko-KR" altLang="en-US" sz="2000" dirty="0"/>
              <a:t>트위터 </a:t>
            </a:r>
            <a:r>
              <a:rPr lang="en-US" altLang="ko-KR" sz="2000" dirty="0"/>
              <a:t>API</a:t>
            </a:r>
            <a:r>
              <a:rPr lang="ko-KR" altLang="en-US" sz="2000" dirty="0"/>
              <a:t>로 ‘손흥민’과 연관된 키워드 분석하기</a:t>
            </a:r>
            <a:endParaRPr lang="en-US" altLang="ko-KR" sz="2000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02 </a:t>
            </a:r>
            <a:r>
              <a:rPr lang="ko-KR" altLang="en-US" sz="3600" b="1" dirty="0">
                <a:cs typeface="+mj-cs"/>
              </a:rPr>
              <a:t>텍스트 마이닝 첫걸음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 수집</a:t>
            </a:r>
            <a:r>
              <a:rPr lang="en-US" altLang="ko-KR" sz="1600" dirty="0"/>
              <a:t>, </a:t>
            </a:r>
            <a:r>
              <a:rPr lang="ko-KR" altLang="en-US" sz="1600" dirty="0"/>
              <a:t>키워드 추출과 분석 및 분석 결과 시각화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r>
              <a:rPr lang="ko-KR" altLang="en-US" dirty="0"/>
              <a:t> 웹 크롤링으로 기초 데이터 수집하기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latin typeface="YDVYMjOStd12"/>
              </a:rPr>
              <a:t>키워드의 출현 빈도 분석 학습</a:t>
            </a:r>
            <a:endParaRPr lang="en-US" altLang="ko-KR" sz="1800" b="0" i="0" u="none" strike="noStrike" baseline="0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파이썬 웹크롤링으로 ‘나무위키 최근 변경 페이지’의 텍스트 데이터를 수집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대상 페이지의 구조 살펴보기</a:t>
            </a:r>
            <a:endParaRPr lang="en-US" altLang="ko-KR" dirty="0"/>
          </a:p>
          <a:p>
            <a:pPr lvl="2"/>
            <a:r>
              <a:rPr lang="ko-KR" altLang="en-US" dirty="0"/>
              <a:t>인터넷 익스플로러</a:t>
            </a:r>
            <a:r>
              <a:rPr lang="en-US" altLang="ko-KR" dirty="0"/>
              <a:t>, </a:t>
            </a:r>
            <a:r>
              <a:rPr lang="ko-KR" altLang="en-US" dirty="0"/>
              <a:t>크롬 등의 웹 브라우저를 실행하여 크롤링의 대상이 될 페이지 구조 탐색</a:t>
            </a:r>
            <a:endParaRPr lang="en-US" altLang="ko-KR" dirty="0"/>
          </a:p>
          <a:p>
            <a:pPr lvl="2"/>
            <a:r>
              <a:rPr lang="ko-KR" altLang="en-US" dirty="0"/>
              <a:t>나무위키 ‘최근 변경내역’ 페이지</a:t>
            </a:r>
            <a:r>
              <a:rPr lang="en-US" altLang="ko-KR" dirty="0"/>
              <a:t>(https://namu.wiki/RecentChanges)</a:t>
            </a:r>
            <a:r>
              <a:rPr lang="ko-KR" altLang="en-US" dirty="0"/>
              <a:t>의 텍스트 데이터 대상</a:t>
            </a:r>
            <a:endParaRPr lang="en-US" altLang="ko-KR" dirty="0"/>
          </a:p>
          <a:p>
            <a:pPr lvl="2"/>
            <a:r>
              <a:rPr lang="ko-KR" altLang="en-US" dirty="0"/>
              <a:t>페이지 리스트의 </a:t>
            </a:r>
            <a:r>
              <a:rPr lang="en-US" altLang="ko-KR" dirty="0"/>
              <a:t>URL </a:t>
            </a:r>
            <a:r>
              <a:rPr lang="ko-KR" altLang="en-US" dirty="0"/>
              <a:t>정보를 수집</a:t>
            </a:r>
            <a:endParaRPr lang="en-US" altLang="ko-KR" dirty="0"/>
          </a:p>
          <a:p>
            <a:pPr lvl="1"/>
            <a:r>
              <a:rPr lang="ko-KR" altLang="en-US" dirty="0"/>
              <a:t>웹 크롤링 라이브러리 사용하기</a:t>
            </a:r>
            <a:endParaRPr lang="en-US" altLang="ko-KR" dirty="0"/>
          </a:p>
          <a:p>
            <a:pPr lvl="2"/>
            <a:r>
              <a:rPr lang="ko-KR" altLang="en-US" dirty="0"/>
              <a:t>파이썬 </a:t>
            </a:r>
            <a:r>
              <a:rPr lang="en-US" altLang="ko-KR" dirty="0" err="1"/>
              <a:t>BeautifulSoup</a:t>
            </a:r>
            <a:r>
              <a:rPr lang="ko-KR" altLang="en-US" dirty="0"/>
              <a:t>과 </a:t>
            </a:r>
            <a:r>
              <a:rPr lang="en-US" altLang="ko-KR" dirty="0"/>
              <a:t>requests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pPr lvl="2"/>
            <a:r>
              <a:rPr lang="en-US" altLang="ko-KR" dirty="0"/>
              <a:t>requests:</a:t>
            </a:r>
            <a:r>
              <a:rPr lang="ko-KR" altLang="en-US" dirty="0"/>
              <a:t> 특정 </a:t>
            </a:r>
            <a:r>
              <a:rPr lang="en-US" altLang="ko-KR" dirty="0"/>
              <a:t>URL</a:t>
            </a:r>
            <a:r>
              <a:rPr lang="ko-KR" altLang="en-US" dirty="0"/>
              <a:t>로부터 </a:t>
            </a:r>
            <a:r>
              <a:rPr lang="en-US" altLang="ko-KR" dirty="0"/>
              <a:t>HTML </a:t>
            </a:r>
            <a:r>
              <a:rPr lang="ko-KR" altLang="en-US" dirty="0"/>
              <a:t>문서를 가져오는 작업을 수행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r>
              <a:rPr lang="en-US" altLang="ko-KR" dirty="0"/>
              <a:t>: HTML </a:t>
            </a:r>
            <a:r>
              <a:rPr lang="ko-KR" altLang="en-US" dirty="0"/>
              <a:t>문서에서 데이터를 추출하는 작업을 수행</a:t>
            </a:r>
            <a:endParaRPr lang="en-US" altLang="ko-KR" dirty="0"/>
          </a:p>
          <a:p>
            <a:pPr lvl="1"/>
            <a:r>
              <a:rPr lang="ko-KR" altLang="en-US" dirty="0"/>
              <a:t>텍스트 정보 수집하기</a:t>
            </a:r>
            <a:endParaRPr lang="en-US" altLang="ko-KR" dirty="0"/>
          </a:p>
          <a:p>
            <a:pPr lvl="2"/>
            <a:r>
              <a:rPr lang="en-US" altLang="ko-KR" dirty="0"/>
              <a:t>text ( ) </a:t>
            </a:r>
            <a:r>
              <a:rPr lang="ko-KR" altLang="en-US" dirty="0"/>
              <a:t>함수를 사용하여 태그의 텍스트 정보만을 추출</a:t>
            </a:r>
            <a:endParaRPr lang="en-US" altLang="ko-KR" dirty="0"/>
          </a:p>
          <a:p>
            <a:pPr lvl="2"/>
            <a:r>
              <a:rPr lang="en-US" altLang="ko-KR" dirty="0"/>
              <a:t>URL </a:t>
            </a:r>
            <a:r>
              <a:rPr lang="ko-KR" altLang="en-US" dirty="0"/>
              <a:t>페이지 정보를 기반으로 크롤링하기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76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나무위키 최근 변경 페이지 키워드 분석하기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7852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Step 1 </a:t>
            </a:r>
            <a:r>
              <a:rPr lang="ko-KR" altLang="en-US" dirty="0"/>
              <a:t>크롤링</a:t>
            </a:r>
            <a:r>
              <a:rPr lang="en-US" altLang="ko-KR" dirty="0"/>
              <a:t>: </a:t>
            </a:r>
            <a:r>
              <a:rPr lang="ko-KR" altLang="en-US" dirty="0"/>
              <a:t>웹 데이터 가져오기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URL</a:t>
            </a:r>
            <a:r>
              <a:rPr lang="ko-KR" altLang="en-US" dirty="0"/>
              <a:t>의 데이터를 가져오기</a:t>
            </a:r>
            <a:endParaRPr lang="en-US" altLang="ko-KR" dirty="0"/>
          </a:p>
          <a:p>
            <a:pPr lvl="1"/>
            <a:r>
              <a:rPr lang="en-US" altLang="ko-KR" dirty="0" err="1"/>
              <a:t>BeautifulSoup</a:t>
            </a:r>
            <a:r>
              <a:rPr lang="ko-KR" altLang="en-US" dirty="0"/>
              <a:t>을 이용해 웹 크롤링하기</a:t>
            </a:r>
            <a:endParaRPr lang="en-US" altLang="ko-KR" dirty="0"/>
          </a:p>
          <a:p>
            <a:pPr lvl="1"/>
            <a:r>
              <a:rPr lang="ko-KR" altLang="en-US" dirty="0"/>
              <a:t>나무위키의 최근 변경 데이터 크롤링하기</a:t>
            </a:r>
            <a:endParaRPr lang="en-US" altLang="ko-KR" dirty="0"/>
          </a:p>
          <a:p>
            <a:r>
              <a:rPr lang="en-US" altLang="ko-KR" dirty="0"/>
              <a:t>Step 2 </a:t>
            </a:r>
            <a:r>
              <a:rPr lang="ko-KR" altLang="en-US" dirty="0"/>
              <a:t>추출</a:t>
            </a:r>
            <a:r>
              <a:rPr lang="en-US" altLang="ko-KR" dirty="0"/>
              <a:t>: </a:t>
            </a:r>
            <a:r>
              <a:rPr lang="ko-KR" altLang="en-US" dirty="0"/>
              <a:t>키워드 정보 추출하기</a:t>
            </a:r>
            <a:endParaRPr lang="en-US" altLang="ko-KR" dirty="0"/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GaramondStd-Lt"/>
              </a:rPr>
              <a:t>re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’ 모듈로 </a:t>
            </a:r>
            <a:r>
              <a:rPr lang="ko-KR" altLang="en-US" sz="1800" b="0" i="0" u="none" strike="noStrike" baseline="0" dirty="0">
                <a:solidFill>
                  <a:srgbClr val="1A1A1A"/>
                </a:solidFill>
                <a:latin typeface="YDVYGOStd14"/>
              </a:rPr>
              <a:t>정규표현식</a:t>
            </a:r>
            <a:r>
              <a:rPr lang="ko-KR" altLang="en-US" dirty="0">
                <a:solidFill>
                  <a:srgbClr val="000000"/>
                </a:solidFill>
                <a:latin typeface="YDVYMjOStd12"/>
              </a:rPr>
              <a:t> 사용</a:t>
            </a:r>
            <a:endParaRPr lang="en-US" altLang="ko-KR" dirty="0">
              <a:solidFill>
                <a:srgbClr val="000000"/>
              </a:solidFill>
              <a:latin typeface="YDVYMjOStd12"/>
            </a:endParaRPr>
          </a:p>
          <a:p>
            <a:pPr lvl="1"/>
            <a:r>
              <a:rPr lang="ko-KR" altLang="en-US" dirty="0"/>
              <a:t>텍스트 데이터 전처리하기</a:t>
            </a:r>
            <a:endParaRPr lang="en-US" altLang="ko-KR" dirty="0"/>
          </a:p>
          <a:p>
            <a:pPr lvl="1"/>
            <a:r>
              <a:rPr lang="ko-KR" altLang="en-US" dirty="0"/>
              <a:t>모든 데이터에 전처리 적용하기</a:t>
            </a:r>
            <a:endParaRPr lang="en-US" altLang="ko-KR" dirty="0"/>
          </a:p>
          <a:p>
            <a:pPr lvl="1"/>
            <a:r>
              <a:rPr lang="ko-KR" altLang="en-US" dirty="0"/>
              <a:t>말뭉치 만들기</a:t>
            </a:r>
            <a:endParaRPr lang="en-US" altLang="ko-KR" dirty="0"/>
          </a:p>
          <a:p>
            <a:pPr lvl="2"/>
            <a:r>
              <a:rPr lang="en-US" altLang="ko-KR" dirty="0" err="1"/>
              <a:t>tolist</a:t>
            </a:r>
            <a:r>
              <a:rPr lang="en-US" altLang="ko-KR" dirty="0"/>
              <a:t> ( ) </a:t>
            </a:r>
            <a:r>
              <a:rPr lang="ko-KR" altLang="en-US" dirty="0"/>
              <a:t>함수</a:t>
            </a:r>
            <a:r>
              <a:rPr lang="en-US" altLang="ko-KR" dirty="0"/>
              <a:t>, join 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en-US" altLang="ko-KR" dirty="0" err="1"/>
              <a:t>konlpy</a:t>
            </a:r>
            <a:r>
              <a:rPr lang="ko-KR" altLang="en-US" dirty="0"/>
              <a:t>를 이용해 키워드 추출하기</a:t>
            </a:r>
            <a:endParaRPr lang="en-US" altLang="ko-KR" dirty="0"/>
          </a:p>
          <a:p>
            <a:pPr lvl="2"/>
            <a:r>
              <a:rPr lang="ko-KR" altLang="en-US" dirty="0"/>
              <a:t>키워드 가다듬기</a:t>
            </a:r>
            <a:r>
              <a:rPr lang="en-US" altLang="ko-KR" dirty="0"/>
              <a:t>: </a:t>
            </a:r>
            <a:r>
              <a:rPr lang="ko-KR" altLang="en-US" dirty="0"/>
              <a:t>한 글자 키워드 제거하기</a:t>
            </a:r>
            <a:endParaRPr lang="en-US" altLang="ko-KR" dirty="0"/>
          </a:p>
          <a:p>
            <a:pPr lvl="2"/>
            <a:r>
              <a:rPr lang="ko-KR" altLang="en-US" dirty="0"/>
              <a:t>키워드 가다듬기</a:t>
            </a:r>
            <a:r>
              <a:rPr lang="en-US" altLang="ko-KR" dirty="0"/>
              <a:t>: </a:t>
            </a:r>
            <a:r>
              <a:rPr lang="ko-KR" altLang="en-US" dirty="0"/>
              <a:t>불용어 사전</a:t>
            </a:r>
            <a:endParaRPr lang="en-US" altLang="ko-KR" dirty="0"/>
          </a:p>
          <a:p>
            <a:pPr lvl="2"/>
            <a:r>
              <a:rPr lang="ko-KR" altLang="en-US" dirty="0"/>
              <a:t>키워드 가다듬기</a:t>
            </a:r>
            <a:r>
              <a:rPr lang="en-US" altLang="ko-KR" dirty="0"/>
              <a:t>: </a:t>
            </a:r>
            <a:r>
              <a:rPr lang="ko-KR" altLang="en-US" dirty="0"/>
              <a:t>불용어 제거하기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A6F89-709A-4E29-99CC-82BB4918E158}"/>
              </a:ext>
            </a:extLst>
          </p:cNvPr>
          <p:cNvSpPr txBox="1"/>
          <p:nvPr/>
        </p:nvSpPr>
        <p:spPr>
          <a:xfrm>
            <a:off x="7573950" y="2723172"/>
            <a:ext cx="4117781" cy="3192193"/>
          </a:xfrm>
          <a:prstGeom prst="roundRect">
            <a:avLst>
              <a:gd name="adj" fmla="val 3196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08000" tIns="72000" rIns="108000" bIns="72000">
            <a:spAutoFit/>
          </a:bodyPr>
          <a:lstStyle/>
          <a:p>
            <a:pPr algn="l"/>
            <a:r>
              <a:rPr lang="en-US" altLang="ko-KR" sz="1400" b="1" i="0" u="none" strike="noStrike" baseline="0" dirty="0" err="1">
                <a:latin typeface="+mj-ea"/>
                <a:ea typeface="+mj-ea"/>
              </a:rPr>
              <a:t>konlpy</a:t>
            </a:r>
            <a:r>
              <a:rPr lang="en-US" altLang="ko-KR" sz="1400" b="1" i="0" u="none" strike="noStrike" baseline="0" dirty="0">
                <a:latin typeface="+mj-ea"/>
                <a:ea typeface="+mj-ea"/>
              </a:rPr>
              <a:t> </a:t>
            </a:r>
            <a:r>
              <a:rPr lang="ko-KR" altLang="en-US" sz="1400" b="1" i="0" u="none" strike="noStrike" baseline="0" dirty="0">
                <a:latin typeface="+mj-ea"/>
                <a:ea typeface="+mj-ea"/>
              </a:rPr>
              <a:t>설치 방법</a:t>
            </a:r>
          </a:p>
          <a:p>
            <a:pPr algn="l"/>
            <a:endParaRPr lang="en-US" altLang="ko-KR" sz="1400" b="0" i="0" u="none" strike="noStrike" baseline="0" dirty="0">
              <a:latin typeface="+mj-ea"/>
              <a:ea typeface="+mj-ea"/>
            </a:endParaRPr>
          </a:p>
          <a:p>
            <a:pPr algn="l"/>
            <a:r>
              <a:rPr lang="en-US" altLang="ko-KR" sz="1400" b="0" i="0" u="none" strike="noStrike" baseline="0" dirty="0" err="1">
                <a:latin typeface="+mj-ea"/>
                <a:ea typeface="+mj-ea"/>
              </a:rPr>
              <a:t>konlpy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 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공식 문서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(https://konlpy-ko.readthedocs.io/ko/v0.4.3/install/)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를 참조</a:t>
            </a:r>
            <a:endParaRPr lang="en-US" altLang="ko-KR" sz="1400" b="0" i="0" u="none" strike="noStrike" baseline="0" dirty="0">
              <a:latin typeface="+mj-ea"/>
              <a:ea typeface="+mj-ea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ko-KR" altLang="en-US" sz="1400" b="0" i="0" u="none" strike="noStrike" baseline="0" dirty="0">
                <a:latin typeface="+mj-ea"/>
                <a:ea typeface="+mj-ea"/>
              </a:rPr>
              <a:t>컴퓨터에 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Java SDK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를 설치</a:t>
            </a:r>
            <a:endParaRPr lang="en-US" altLang="ko-KR" sz="1400" b="0" i="0" u="none" strike="noStrike" baseline="0" dirty="0">
              <a:latin typeface="+mj-ea"/>
              <a:ea typeface="+mj-ea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ko-KR" sz="1400" b="0" i="0" u="none" strike="noStrike" baseline="0" dirty="0" err="1">
                <a:latin typeface="+mj-ea"/>
                <a:ea typeface="+mj-ea"/>
              </a:rPr>
              <a:t>c++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 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컴파일러를 설치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b="0" i="0" u="none" strike="noStrike" baseline="0" dirty="0">
                <a:latin typeface="+mj-ea"/>
                <a:ea typeface="+mj-ea"/>
              </a:rPr>
              <a:t>윈도우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: Microsoft Visual C++ 14.0 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설치 권장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/>
            </a:r>
            <a:br>
              <a:rPr lang="en-US" altLang="ko-KR" sz="1400" b="0" i="0" u="none" strike="noStrike" baseline="0" dirty="0">
                <a:latin typeface="+mj-ea"/>
                <a:ea typeface="+mj-ea"/>
              </a:rPr>
            </a:br>
            <a:r>
              <a:rPr lang="ko-KR" altLang="en-US" sz="1400" b="0" i="0" u="none" strike="noStrike" baseline="0" dirty="0">
                <a:latin typeface="+mj-ea"/>
                <a:ea typeface="+mj-ea"/>
              </a:rPr>
              <a:t>맥 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OS: </a:t>
            </a:r>
            <a:r>
              <a:rPr lang="en-US" altLang="ko-KR" sz="1400" b="0" i="0" u="none" strike="noStrike" baseline="0" dirty="0" err="1">
                <a:latin typeface="+mj-ea"/>
                <a:ea typeface="+mj-ea"/>
              </a:rPr>
              <a:t>Xcode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 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설치 권장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/>
            </a:r>
            <a:br>
              <a:rPr lang="en-US" altLang="ko-KR" sz="1400" b="0" i="0" u="none" strike="noStrike" baseline="0" dirty="0">
                <a:latin typeface="+mj-ea"/>
                <a:ea typeface="+mj-ea"/>
              </a:rPr>
            </a:br>
            <a:r>
              <a:rPr lang="ko-KR" altLang="en-US" sz="1400" b="0" i="0" u="none" strike="noStrike" baseline="0" dirty="0">
                <a:latin typeface="+mj-ea"/>
                <a:ea typeface="+mj-ea"/>
              </a:rPr>
              <a:t>리눅스 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OS: </a:t>
            </a:r>
            <a:r>
              <a:rPr lang="en-US" altLang="ko-KR" sz="1400" b="0" i="0" u="none" strike="noStrike" baseline="0" dirty="0" err="1">
                <a:latin typeface="+mj-ea"/>
                <a:ea typeface="+mj-ea"/>
              </a:rPr>
              <a:t>gcc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 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설치 권장</a:t>
            </a:r>
          </a:p>
          <a:p>
            <a:pPr marL="342900" indent="-342900" algn="l">
              <a:buFont typeface="+mj-ea"/>
              <a:buAutoNum type="circleNumDbPlain"/>
            </a:pPr>
            <a:r>
              <a:rPr lang="ko-KR" altLang="en-US" sz="1400" b="0" i="0" u="none" strike="noStrike" baseline="0" dirty="0">
                <a:latin typeface="+mj-ea"/>
                <a:ea typeface="+mj-ea"/>
              </a:rPr>
              <a:t>아래와 같은 파이썬 패키지를 설치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/>
            </a:r>
            <a:br>
              <a:rPr lang="en-US" altLang="ko-KR" sz="1400" b="0" i="0" u="none" strike="noStrike" baseline="0" dirty="0">
                <a:latin typeface="+mj-ea"/>
                <a:ea typeface="+mj-ea"/>
              </a:rPr>
            </a:br>
            <a:r>
              <a:rPr lang="en-US" altLang="ko-KR" sz="1400" b="0" i="0" u="none" strike="noStrike" baseline="0" dirty="0" err="1">
                <a:latin typeface="+mj-ea"/>
                <a:ea typeface="+mj-ea"/>
              </a:rPr>
              <a:t>env_name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) ‘pip install </a:t>
            </a:r>
            <a:r>
              <a:rPr lang="en-US" altLang="ko-KR" sz="1400" b="0" i="0" u="none" strike="noStrike" baseline="0" dirty="0" err="1">
                <a:latin typeface="+mj-ea"/>
                <a:ea typeface="+mj-ea"/>
              </a:rPr>
              <a:t>konlpy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’</a:t>
            </a:r>
            <a:br>
              <a:rPr lang="en-US" altLang="ko-KR" sz="1400" b="0" i="0" u="none" strike="noStrike" baseline="0" dirty="0">
                <a:latin typeface="+mj-ea"/>
                <a:ea typeface="+mj-ea"/>
              </a:rPr>
            </a:br>
            <a:r>
              <a:rPr lang="en-US" altLang="ko-KR" sz="1400" b="0" i="0" u="none" strike="noStrike" baseline="0" dirty="0" err="1">
                <a:latin typeface="+mj-ea"/>
                <a:ea typeface="+mj-ea"/>
              </a:rPr>
              <a:t>env_name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) ‘pip install jpype1’</a:t>
            </a:r>
            <a:br>
              <a:rPr lang="en-US" altLang="ko-KR" sz="1400" b="0" i="0" u="none" strike="noStrike" baseline="0" dirty="0">
                <a:latin typeface="+mj-ea"/>
                <a:ea typeface="+mj-ea"/>
              </a:rPr>
            </a:br>
            <a:r>
              <a:rPr lang="en-US" altLang="ko-KR" sz="1400" b="0" i="0" u="none" strike="noStrike" baseline="0" dirty="0" err="1">
                <a:latin typeface="+mj-ea"/>
                <a:ea typeface="+mj-ea"/>
              </a:rPr>
              <a:t>env_name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) ‘pip install Jpype1-py3’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435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나무위키 최근 변경 페이지 키워드 분석하기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78528"/>
          </a:xfrm>
        </p:spPr>
        <p:txBody>
          <a:bodyPr>
            <a:normAutofit/>
          </a:bodyPr>
          <a:lstStyle/>
          <a:p>
            <a:r>
              <a:rPr lang="en-US" altLang="ko-KR" dirty="0"/>
              <a:t>Step 3 </a:t>
            </a:r>
            <a:r>
              <a:rPr lang="ko-KR" altLang="en-US" dirty="0"/>
              <a:t>시각화</a:t>
            </a:r>
            <a:r>
              <a:rPr lang="en-US" altLang="ko-KR" dirty="0"/>
              <a:t>: </a:t>
            </a:r>
            <a:r>
              <a:rPr lang="ko-KR" altLang="en-US" dirty="0"/>
              <a:t>워드 클라우드 시각화하기</a:t>
            </a:r>
            <a:endParaRPr lang="en-US" altLang="ko-KR" dirty="0"/>
          </a:p>
          <a:p>
            <a:pPr lvl="1"/>
            <a:r>
              <a:rPr lang="ko-KR" altLang="en-US" dirty="0"/>
              <a:t>워드 클라우드 패키지 </a:t>
            </a:r>
            <a:r>
              <a:rPr lang="en-US" altLang="ko-KR" dirty="0" err="1"/>
              <a:t>pytagcloud</a:t>
            </a:r>
            <a:r>
              <a:rPr lang="ko-KR" altLang="en-US" dirty="0"/>
              <a:t>를 설치하고 사용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01. pip</a:t>
            </a:r>
            <a:r>
              <a:rPr lang="ko-KR" altLang="en-US" dirty="0"/>
              <a:t>로 패키지 설치하기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02. </a:t>
            </a:r>
            <a:r>
              <a:rPr lang="ko-KR" altLang="en-US" dirty="0"/>
              <a:t>한글 폰트 다운로드받기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03. </a:t>
            </a:r>
            <a:r>
              <a:rPr lang="en-US" altLang="ko-KR" dirty="0" err="1"/>
              <a:t>pytagcloud</a:t>
            </a:r>
            <a:r>
              <a:rPr lang="ko-KR" altLang="en-US" dirty="0"/>
              <a:t>의 패키지 경로에 한글 폰트 복사하기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04~05. Lib\site-packages\</a:t>
            </a:r>
            <a:r>
              <a:rPr lang="en-US" altLang="ko-KR" dirty="0" err="1"/>
              <a:t>pytagcloud</a:t>
            </a:r>
            <a:r>
              <a:rPr lang="en-US" altLang="ko-KR" dirty="0"/>
              <a:t>\fonts </a:t>
            </a:r>
            <a:r>
              <a:rPr lang="ko-KR" altLang="en-US" dirty="0"/>
              <a:t>폴더로 이동한 뒤</a:t>
            </a:r>
            <a:r>
              <a:rPr lang="en-US" altLang="ko-KR" dirty="0"/>
              <a:t>, </a:t>
            </a:r>
            <a:r>
              <a:rPr lang="ko-KR" altLang="en-US" dirty="0"/>
              <a:t>다운로드한 나눔 고딕 폰트를 복사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06. </a:t>
            </a:r>
            <a:r>
              <a:rPr lang="en-US" altLang="ko-KR" dirty="0" err="1"/>
              <a:t>fonts.json</a:t>
            </a:r>
            <a:r>
              <a:rPr lang="en-US" altLang="ko-KR" dirty="0"/>
              <a:t> </a:t>
            </a:r>
            <a:r>
              <a:rPr lang="ko-KR" altLang="en-US" dirty="0"/>
              <a:t>파일 수정하기</a:t>
            </a:r>
            <a:endParaRPr lang="en-US" altLang="ko-KR" dirty="0"/>
          </a:p>
          <a:p>
            <a:pPr lvl="1"/>
            <a:r>
              <a:rPr lang="en-US" altLang="ko-KR" dirty="0" err="1"/>
              <a:t>pytagcloud</a:t>
            </a:r>
            <a:r>
              <a:rPr lang="ko-KR" altLang="en-US" dirty="0"/>
              <a:t>를 사용하여 키워드 정보 객체</a:t>
            </a:r>
            <a:r>
              <a:rPr lang="en-US" altLang="ko-KR" dirty="0"/>
              <a:t>(Counter)</a:t>
            </a:r>
            <a:r>
              <a:rPr lang="ko-KR" altLang="en-US" dirty="0"/>
              <a:t>로부터 가장 빈도수가 높은 </a:t>
            </a:r>
            <a:r>
              <a:rPr lang="en-US" altLang="ko-KR" dirty="0"/>
              <a:t>n</a:t>
            </a:r>
            <a:r>
              <a:rPr lang="ko-KR" altLang="en-US" dirty="0"/>
              <a:t>개의 키워드를 추출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24CFB-B55E-42B5-8F87-69EA41C4D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141" y="3980726"/>
            <a:ext cx="3533877" cy="2491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4AF902-447F-48B7-BBE8-90E29BE406CD}"/>
              </a:ext>
            </a:extLst>
          </p:cNvPr>
          <p:cNvSpPr txBox="1"/>
          <p:nvPr/>
        </p:nvSpPr>
        <p:spPr>
          <a:xfrm>
            <a:off x="7949436" y="5654443"/>
            <a:ext cx="3533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◀"/>
            </a:pPr>
            <a:r>
              <a:rPr lang="en-US" altLang="ko-KR" sz="1400" i="0" u="none" strike="noStrike" baseline="0" dirty="0" err="1">
                <a:solidFill>
                  <a:srgbClr val="1A1A1A"/>
                </a:solidFill>
                <a:latin typeface="NanumGothicCoding-Bold"/>
              </a:rPr>
              <a:t>pytagcloud</a:t>
            </a:r>
            <a:r>
              <a:rPr lang="en-US" altLang="ko-KR" sz="1400" i="0" u="none" strike="noStrike" baseline="0" dirty="0">
                <a:solidFill>
                  <a:srgbClr val="1A1A1A"/>
                </a:solidFill>
                <a:latin typeface="NanumGothicCoding-Bold"/>
              </a:rPr>
              <a:t> </a:t>
            </a:r>
            <a:r>
              <a:rPr lang="ko-KR" altLang="en-US" sz="1400" i="0" u="none" strike="noStrike" baseline="0" dirty="0">
                <a:solidFill>
                  <a:srgbClr val="1A1A1A"/>
                </a:solidFill>
                <a:latin typeface="NanumGothicCoding-Bold"/>
              </a:rPr>
              <a:t>사용한 빈도수 추출 결과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96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나무위키 최근 변경 페이지 키워드 분석하기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CF0909-9E91-4F12-8651-E17E620E0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표로 정리하는 데이터 분석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A8A028-44A6-4156-89FA-8F0F53F7D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21610"/>
              </p:ext>
            </p:extLst>
          </p:nvPr>
        </p:nvGraphicFramePr>
        <p:xfrm>
          <a:off x="803275" y="1377873"/>
          <a:ext cx="10128940" cy="2698828"/>
        </p:xfrm>
        <a:graphic>
          <a:graphicData uri="http://schemas.openxmlformats.org/drawingml/2006/table">
            <a:tbl>
              <a:tblPr/>
              <a:tblGrid>
                <a:gridCol w="3032125">
                  <a:extLst>
                    <a:ext uri="{9D8B030D-6E8A-4147-A177-3AD203B41FA5}">
                      <a16:colId xmlns:a16="http://schemas.microsoft.com/office/drawing/2014/main" val="1721968599"/>
                    </a:ext>
                  </a:extLst>
                </a:gridCol>
                <a:gridCol w="7096815">
                  <a:extLst>
                    <a:ext uri="{9D8B030D-6E8A-4147-A177-3AD203B41FA5}">
                      <a16:colId xmlns:a16="http://schemas.microsoft.com/office/drawing/2014/main" val="2633784291"/>
                    </a:ext>
                  </a:extLst>
                </a:gridCol>
              </a:tblGrid>
              <a:tr h="3773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내용</a:t>
                      </a:r>
                    </a:p>
                  </a:txBody>
                  <a:tcPr marL="125053" marR="8337" marT="8337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설명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24486"/>
                  </a:ext>
                </a:extLst>
              </a:tr>
              <a:tr h="9241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정규표현식을 활용한 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전처리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5053" marR="8337" marT="8337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분석 방향에 맞는 문자를 선별하는 방법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예제에서는 한글을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추출하기 위한 정규표현식을 적용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212663"/>
                  </a:ext>
                </a:extLst>
              </a:tr>
              <a:tr h="6161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형태소 분석기를 활용한 키워드 추출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5053" marR="8337" marT="8337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konlpy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등의 형태소 분석기를 통해 데이터에서 키워드를 추출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02856"/>
                  </a:ext>
                </a:extLst>
              </a:tr>
              <a:tr h="7811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불용어 사전 적용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5053" marR="8337" marT="8337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많이 등장하지만 실질적인 의미를 갖지 못하는 형태소를 ‘불용어’라고 정의하고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데이터에서 제거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65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64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17045</TotalTime>
  <Words>1277</Words>
  <Application>Microsoft Office PowerPoint</Application>
  <PresentationFormat>와이드스크린</PresentationFormat>
  <Paragraphs>299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ITCGaramondStd-Lt</vt:lpstr>
      <vt:lpstr>NanumGothicCoding-Bold</vt:lpstr>
      <vt:lpstr>YDVYGOStd14</vt:lpstr>
      <vt:lpstr>YDVYMjOStd12</vt:lpstr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이것이 데이터분석이다 with 파이썬</vt:lpstr>
      <vt:lpstr>시작하기전에</vt:lpstr>
      <vt:lpstr>이 책의 학습 목표</vt:lpstr>
      <vt:lpstr>Contents</vt:lpstr>
      <vt:lpstr>PowerPoint 프레젠테이션</vt:lpstr>
      <vt:lpstr>SECTION 2-1 웹 크롤링으로 기초 데이터 수집하기</vt:lpstr>
      <vt:lpstr>SECTION 2-2 나무위키 최근 변경 페이지 키워드 분석하기(1)</vt:lpstr>
      <vt:lpstr>SECTION 2-2 나무위키 최근 변경 페이지 키워드 분석하기(2)</vt:lpstr>
      <vt:lpstr>SECTION 2-2 나무위키 최근 변경 페이지 키워드 분석하기(3)</vt:lpstr>
      <vt:lpstr>SECTION 2-3 특정 키워드가 있는 게시물 크롤링을 위해 트위터 API 사용하기</vt:lpstr>
      <vt:lpstr>SECTION 2-4 트위터 API로 ‘손흥민’과 연관된 키워드 분석하기(1)</vt:lpstr>
      <vt:lpstr>SECTION 2-4 트위터 API로 ‘손흥민’과 연관된 키워드 분석하기(2)</vt:lpstr>
      <vt:lpstr>SECTION 2-4 트위터 API로 ‘손흥민’과 연관된 키워드 분석하기(3)</vt:lpstr>
      <vt:lpstr>SECTION 2 연습문제(1) </vt:lpstr>
      <vt:lpstr>SECTION 2 연습문제(2)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YJ</cp:lastModifiedBy>
  <cp:revision>428</cp:revision>
  <dcterms:created xsi:type="dcterms:W3CDTF">2020-01-31T07:25:46Z</dcterms:created>
  <dcterms:modified xsi:type="dcterms:W3CDTF">2021-11-15T05:32:32Z</dcterms:modified>
</cp:coreProperties>
</file>