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79" r:id="rId8"/>
    <p:sldId id="2380" r:id="rId9"/>
    <p:sldId id="2382" r:id="rId10"/>
    <p:sldId id="2381" r:id="rId11"/>
    <p:sldId id="2383" r:id="rId12"/>
    <p:sldId id="2384" r:id="rId13"/>
    <p:sldId id="2385" r:id="rId14"/>
    <p:sldId id="2387" r:id="rId15"/>
    <p:sldId id="2386" r:id="rId16"/>
    <p:sldId id="2388" r:id="rId17"/>
    <p:sldId id="2389" r:id="rId18"/>
    <p:sldId id="2390" r:id="rId19"/>
    <p:sldId id="2391" r:id="rId20"/>
    <p:sldId id="2393" r:id="rId21"/>
    <p:sldId id="2392" r:id="rId22"/>
    <p:sldId id="2378" r:id="rId23"/>
    <p:sldId id="23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32"/>
      </p:cViewPr>
      <p:guideLst>
        <p:guide orient="horz" pos="2319"/>
        <p:guide pos="3817"/>
        <p:guide pos="3976"/>
        <p:guide orient="horz" pos="2568"/>
        <p:guide pos="960"/>
        <p:guide orient="horz" pos="1865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03 </a:t>
            </a:r>
            <a:r>
              <a:rPr lang="ko-KR" altLang="en-US" dirty="0"/>
              <a:t>미래를 예측하는 데이터 분석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[3-1/3-2]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 anchor="ctr" anchorCtr="0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>
                <a:latin typeface="YDVYMjOStd12"/>
              </a:rPr>
              <a:t>Train score, </a:t>
            </a:r>
            <a:r>
              <a:rPr lang="ko-KR" altLang="en-US" b="0" i="0" u="none" strike="noStrike" baseline="0" dirty="0">
                <a:latin typeface="YDVYMjOStd12"/>
              </a:rPr>
              <a:t>그리고 </a:t>
            </a:r>
            <a:r>
              <a:rPr lang="en-US" altLang="ko-KR" b="0" i="0" u="none" strike="noStrike" baseline="0" dirty="0">
                <a:latin typeface="YDVYMjOStd12"/>
              </a:rPr>
              <a:t>Test score</a:t>
            </a:r>
            <a:r>
              <a:rPr lang="ko-KR" altLang="en-US" b="0" i="0" u="none" strike="noStrike" baseline="0" dirty="0">
                <a:latin typeface="YDVYMjOStd12"/>
              </a:rPr>
              <a:t>의 차이점은 무엇일까</a:t>
            </a:r>
            <a:r>
              <a:rPr lang="en-US" altLang="ko-KR" b="0" i="0" u="none" strike="noStrike" baseline="0" dirty="0">
                <a:latin typeface="YDVYMjOStd12"/>
              </a:rPr>
              <a:t>? </a:t>
            </a:r>
            <a:r>
              <a:rPr lang="ko-KR" altLang="en-US" b="0" i="0" u="none" strike="noStrike" baseline="0" dirty="0">
                <a:latin typeface="YDVYMjOStd12"/>
              </a:rPr>
              <a:t>그리고 어떤 점수가 더 높아야 할까</a:t>
            </a:r>
            <a:r>
              <a:rPr lang="en-US" altLang="ko-KR" b="0" i="0" u="none" strike="noStrike" baseline="0" dirty="0">
                <a:latin typeface="YDVYMjOStd12"/>
              </a:rPr>
              <a:t>?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>
                <a:latin typeface="YDVYMjOStd12"/>
              </a:rPr>
              <a:t>학습 데이터셋을 통해 계산한 점수와 테스트 데이터셋을 통해 계산한 점수 간에는 어떤 차이가 있는것인지 적어보고 </a:t>
            </a:r>
            <a:r>
              <a:rPr lang="en-US" altLang="ko-KR" b="0" i="0" u="none" strike="noStrike" baseline="0" dirty="0">
                <a:latin typeface="YDVYMjOStd12"/>
              </a:rPr>
              <a:t>,</a:t>
            </a:r>
            <a:r>
              <a:rPr lang="ko-KR" altLang="en-US" b="0" i="0" u="none" strike="noStrike" baseline="0" dirty="0">
                <a:latin typeface="YDVYMjOStd12"/>
              </a:rPr>
              <a:t>이 두 점수의 차이가 크다면 어떤 상황을 의미하는 것인지 생각해보기</a:t>
            </a:r>
            <a:endParaRPr lang="en-US" altLang="ko-KR" b="0" i="0" u="none" strike="noStrike" baseline="0" dirty="0">
              <a:latin typeface="YDVYMjOStd1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적절한 피처를 선정하여 다시 학습</a:t>
            </a:r>
            <a:endParaRPr lang="en-US" altLang="ko-KR" dirty="0">
              <a:latin typeface="YDVYMjOStd1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위의 예제로부터 알게 된 사실은 다음과 같음</a:t>
            </a:r>
            <a:r>
              <a:rPr lang="en-US" altLang="ko-KR" dirty="0">
                <a:latin typeface="YDVYMjOStd12"/>
              </a:rPr>
              <a:t>. WAR, </a:t>
            </a:r>
            <a:r>
              <a:rPr lang="ko-KR" altLang="en-US" dirty="0">
                <a:latin typeface="YDVYMjOStd12"/>
              </a:rPr>
              <a:t>연봉</a:t>
            </a:r>
            <a:r>
              <a:rPr lang="en-US" altLang="ko-KR" dirty="0">
                <a:latin typeface="YDVYMjOStd12"/>
              </a:rPr>
              <a:t>(2017 ), FIP, WAR, </a:t>
            </a:r>
            <a:r>
              <a:rPr lang="ko-KR" altLang="en-US" dirty="0">
                <a:latin typeface="YDVYMjOStd12"/>
              </a:rPr>
              <a:t>볼넷</a:t>
            </a:r>
            <a:r>
              <a:rPr lang="en-US" altLang="ko-KR" dirty="0">
                <a:latin typeface="YDVYMjOStd12"/>
              </a:rPr>
              <a:t>/9, </a:t>
            </a:r>
            <a:r>
              <a:rPr lang="ko-KR" altLang="en-US" dirty="0">
                <a:latin typeface="YDVYMjOStd12"/>
              </a:rPr>
              <a:t>삼진</a:t>
            </a:r>
            <a:r>
              <a:rPr lang="en-US" altLang="ko-KR" dirty="0">
                <a:latin typeface="YDVYMjOStd12"/>
              </a:rPr>
              <a:t>/9, </a:t>
            </a:r>
            <a:r>
              <a:rPr lang="ko-KR" altLang="en-US" dirty="0">
                <a:latin typeface="YDVYMjOStd12"/>
              </a:rPr>
              <a:t>홈런</a:t>
            </a:r>
            <a:r>
              <a:rPr lang="en-US" altLang="ko-KR" dirty="0">
                <a:latin typeface="YDVYMjOStd12"/>
              </a:rPr>
              <a:t>/9)</a:t>
            </a:r>
            <a:r>
              <a:rPr lang="ko-KR" altLang="en-US" dirty="0">
                <a:latin typeface="YDVYMjOStd12"/>
              </a:rPr>
              <a:t>이라는 피처들이 회귀식에 큰 영향을 미치고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그중에서 유의미한 피처는 ‘</a:t>
            </a:r>
            <a:r>
              <a:rPr lang="en-US" altLang="ko-KR" dirty="0">
                <a:latin typeface="YDVYMjOStd12"/>
              </a:rPr>
              <a:t>WAR’, ‘</a:t>
            </a:r>
            <a:r>
              <a:rPr lang="ko-KR" altLang="en-US" dirty="0">
                <a:latin typeface="YDVYMjOStd12"/>
              </a:rPr>
              <a:t>연봉</a:t>
            </a:r>
            <a:r>
              <a:rPr lang="en-US" altLang="ko-KR" dirty="0">
                <a:latin typeface="YDVYMjOStd12"/>
              </a:rPr>
              <a:t>(2017)’ </a:t>
            </a:r>
            <a:r>
              <a:rPr lang="ko-KR" altLang="en-US" dirty="0">
                <a:latin typeface="YDVYMjOStd12"/>
              </a:rPr>
              <a:t>정도라는 것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또한 ‘</a:t>
            </a:r>
            <a:r>
              <a:rPr lang="en-US" altLang="ko-KR" dirty="0">
                <a:latin typeface="YDVYMjOStd12"/>
              </a:rPr>
              <a:t>FIP’, ‘</a:t>
            </a:r>
            <a:r>
              <a:rPr lang="en-US" altLang="ko-KR" dirty="0" err="1">
                <a:latin typeface="YDVYMjOStd12"/>
              </a:rPr>
              <a:t>kFIP</a:t>
            </a:r>
            <a:r>
              <a:rPr lang="en-US" altLang="ko-KR" dirty="0">
                <a:latin typeface="YDVYMjOStd12"/>
              </a:rPr>
              <a:t>’</a:t>
            </a:r>
            <a:r>
              <a:rPr lang="ko-KR" altLang="en-US" dirty="0">
                <a:latin typeface="YDVYMjOStd12"/>
              </a:rPr>
              <a:t>와 같이 강한 상호 연관성을 가진 피처들은 높은 </a:t>
            </a:r>
            <a:r>
              <a:rPr lang="en-US" altLang="ko-KR" dirty="0">
                <a:latin typeface="YDVYMjOStd12"/>
              </a:rPr>
              <a:t>VIF </a:t>
            </a:r>
            <a:r>
              <a:rPr lang="ko-KR" altLang="en-US" dirty="0">
                <a:latin typeface="YDVYMjOStd12"/>
              </a:rPr>
              <a:t>수치를 보인다는 것도 알 수 있었음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 </a:t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- </a:t>
            </a:r>
            <a:r>
              <a:rPr lang="ko-KR" altLang="en-US" dirty="0">
                <a:latin typeface="YDVYMjOStd12"/>
              </a:rPr>
              <a:t>이러한 요소들을 고려하여 사용할 피처를 다시 선별한 뒤 회귀 분석을 수행해보기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- </a:t>
            </a:r>
            <a:r>
              <a:rPr lang="ko-KR" altLang="en-US" dirty="0">
                <a:latin typeface="YDVYMjOStd12"/>
              </a:rPr>
              <a:t>이 때의 </a:t>
            </a:r>
            <a:r>
              <a:rPr lang="en-US" altLang="ko-KR" dirty="0">
                <a:latin typeface="YDVYMjOStd12"/>
              </a:rPr>
              <a:t>Train score, Test score</a:t>
            </a:r>
            <a:r>
              <a:rPr lang="ko-KR" altLang="en-US" dirty="0">
                <a:latin typeface="YDVYMjOStd12"/>
              </a:rPr>
              <a:t>가 어떻게 향상되는지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새로운 피처들의 다중 공선성은 얼마나 되는지를 살펴보기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0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4 </a:t>
            </a:r>
            <a:r>
              <a:rPr lang="ko-KR" altLang="en-US" dirty="0">
                <a:latin typeface="YDVYMjOStd12"/>
              </a:rPr>
              <a:t>시각화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분석 결과 시각화하기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분석을 통해 얻어낸 예측연봉과 </a:t>
            </a:r>
            <a:r>
              <a:rPr lang="en-US" altLang="ko-KR" dirty="0">
                <a:latin typeface="YDVYMjOStd12"/>
              </a:rPr>
              <a:t>2018</a:t>
            </a:r>
            <a:r>
              <a:rPr lang="ko-KR" altLang="en-US" dirty="0">
                <a:latin typeface="YDVYMjOStd12"/>
              </a:rPr>
              <a:t>년의 실제연봉 데이터를 비교하는 시각화 학습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예측연봉과 실제연봉 비교하기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회귀 분석 모델의 </a:t>
            </a:r>
            <a:r>
              <a:rPr lang="en-US" altLang="ko-KR" dirty="0">
                <a:latin typeface="YDVYMjOStd12"/>
              </a:rPr>
              <a:t>predict ( ) </a:t>
            </a:r>
            <a:r>
              <a:rPr lang="ko-KR" altLang="en-US" dirty="0">
                <a:latin typeface="YDVYMjOStd12"/>
              </a:rPr>
              <a:t>함수를 사용하여 </a:t>
            </a:r>
            <a:r>
              <a:rPr lang="en-US" altLang="ko-KR" dirty="0">
                <a:latin typeface="YDVYMjOStd12"/>
              </a:rPr>
              <a:t>2018</a:t>
            </a:r>
            <a:r>
              <a:rPr lang="ko-KR" altLang="en-US" dirty="0">
                <a:latin typeface="YDVYMjOStd12"/>
              </a:rPr>
              <a:t>년의 연봉을 예측하고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이를 원래의 데이터 프레임에 ‘예측연봉’이라는 새로운 열로 합치기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8A7BC-1341-423C-B409-6F640A28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60688"/>
            <a:ext cx="3796143" cy="3036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2DC2F-6E9B-49D9-89FD-4B454B2F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74" y="2960688"/>
            <a:ext cx="4374595" cy="2881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D4E4EF-7494-4D5F-9ED9-1C93927B1DD2}"/>
              </a:ext>
            </a:extLst>
          </p:cNvPr>
          <p:cNvSpPr txBox="1"/>
          <p:nvPr/>
        </p:nvSpPr>
        <p:spPr>
          <a:xfrm>
            <a:off x="4889924" y="6018311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예측연봉과 실제연봉 비교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2025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E7FD15-3D6B-4A59-84C0-EDE74391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49549"/>
              </p:ext>
            </p:extLst>
          </p:nvPr>
        </p:nvGraphicFramePr>
        <p:xfrm>
          <a:off x="1524000" y="1365652"/>
          <a:ext cx="9956800" cy="4361961"/>
        </p:xfrm>
        <a:graphic>
          <a:graphicData uri="http://schemas.openxmlformats.org/drawingml/2006/table">
            <a:tbl>
              <a:tblPr/>
              <a:tblGrid>
                <a:gridCol w="1933824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2803276">
                  <a:extLst>
                    <a:ext uri="{9D8B030D-6E8A-4147-A177-3AD203B41FA5}">
                      <a16:colId xmlns:a16="http://schemas.microsoft.com/office/drawing/2014/main" val="1561486865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656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키워드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데이터의 분리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 전용 데이터셋과 테스트</a:t>
                      </a:r>
                    </a:p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전용 데이터셋의 분리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회귀 분석 모델을 학습 전용 데이터셋으로 나누어 학습하고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테스트 전용 데이터셋으로 평가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과정을 ‘지도 학습’이라고 부름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피처의 정규화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데이터의 피처 스케일링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피처 간의 단위를 맞춰주는 피처 스케일링 작업을 수행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77751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범주형 피처의 변환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핫 인코딩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불가능한 범주형 피처를 연산 가능한 벡터 형태의 피처로 변환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27841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회귀 분석의 평가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 score, RMSE score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 score, RMSE score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등의 평가 지표를 통해 회귀 분석이 얼마나 잘 되었는지 평가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다중 공선성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피처 간의 독립성 검정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VIF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계수를 통해 피처 간의 다중 공선성 문제를 검증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3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1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비트코인 시세 예측하기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1 </a:t>
            </a:r>
            <a:r>
              <a:rPr lang="ko-KR" altLang="en-US" dirty="0">
                <a:latin typeface="YDVYMjOStd12"/>
              </a:rPr>
              <a:t>탐색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시간 정보가 포함된 데이터 살펴보기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시계열 데이터셋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market price </a:t>
            </a:r>
            <a:r>
              <a:rPr lang="ko-KR" altLang="en-US" dirty="0">
                <a:latin typeface="YDVYMjOStd12"/>
              </a:rPr>
              <a:t>데이터셋의 기본 정보 구하기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데이터 소스 </a:t>
            </a:r>
            <a:r>
              <a:rPr lang="en-US" altLang="ko-KR" dirty="0">
                <a:latin typeface="YDVYMjOStd12"/>
              </a:rPr>
              <a:t>www.blockchain.com/ko/charts/market-price</a:t>
            </a:r>
          </a:p>
          <a:p>
            <a:r>
              <a:rPr lang="en-US" altLang="ko-KR" dirty="0">
                <a:latin typeface="YDVYMjOStd12"/>
              </a:rPr>
              <a:t>Step 2 </a:t>
            </a:r>
            <a:r>
              <a:rPr lang="ko-KR" altLang="en-US" dirty="0">
                <a:latin typeface="YDVYMjOStd12"/>
              </a:rPr>
              <a:t>예측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파이썬 라이브러리를 활용해 시세 예측하기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ARIMA </a:t>
            </a:r>
            <a:r>
              <a:rPr lang="ko-KR" altLang="en-US" dirty="0">
                <a:latin typeface="YDVYMjOStd12"/>
              </a:rPr>
              <a:t>모델 활용하기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모델 학습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ARIMA </a:t>
            </a:r>
            <a:r>
              <a:rPr lang="ko-KR" altLang="en-US" dirty="0">
                <a:latin typeface="YDVYMjOStd12"/>
              </a:rPr>
              <a:t>모델 활용하기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모델의 성능 </a:t>
            </a:r>
            <a:r>
              <a:rPr lang="en-US" altLang="ko-KR" dirty="0">
                <a:latin typeface="YDVYMjOStd12"/>
              </a:rPr>
              <a:t>&amp; </a:t>
            </a:r>
            <a:r>
              <a:rPr lang="ko-KR" altLang="en-US" dirty="0">
                <a:latin typeface="YDVYMjOStd12"/>
              </a:rPr>
              <a:t>예측 결과 시각화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plot_predict</a:t>
            </a:r>
            <a:r>
              <a:rPr lang="en-US" altLang="ko-KR" dirty="0">
                <a:latin typeface="YDVYMjOStd12"/>
              </a:rPr>
              <a:t> ( )</a:t>
            </a:r>
            <a:r>
              <a:rPr lang="ko-KR" altLang="en-US" dirty="0">
                <a:latin typeface="YDVYMjOStd12"/>
              </a:rPr>
              <a:t> 함수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ARIMA </a:t>
            </a:r>
            <a:r>
              <a:rPr lang="ko-KR" altLang="en-US" dirty="0">
                <a:latin typeface="YDVYMjOStd12"/>
              </a:rPr>
              <a:t>모델 활용하기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실제 데이터와의 비교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Facebook Prophet </a:t>
            </a:r>
            <a:r>
              <a:rPr lang="ko-KR" altLang="en-US" dirty="0">
                <a:latin typeface="YDVYMjOStd12"/>
              </a:rPr>
              <a:t>활용하기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‘</a:t>
            </a:r>
            <a:r>
              <a:rPr lang="en-US" altLang="ko-KR" dirty="0" err="1">
                <a:latin typeface="YDVYMjOStd12"/>
              </a:rPr>
              <a:t>FacebookProphet</a:t>
            </a:r>
            <a:r>
              <a:rPr lang="en-US" altLang="ko-KR" dirty="0">
                <a:latin typeface="YDVYMjOStd12"/>
              </a:rPr>
              <a:t>’</a:t>
            </a:r>
            <a:r>
              <a:rPr lang="ko-KR" altLang="en-US" dirty="0">
                <a:latin typeface="YDVYMjOStd12"/>
              </a:rPr>
              <a:t>은 </a:t>
            </a:r>
            <a:r>
              <a:rPr lang="en-US" altLang="ko-KR" dirty="0">
                <a:latin typeface="YDVYMjOStd12"/>
              </a:rPr>
              <a:t>Additive </a:t>
            </a:r>
            <a:r>
              <a:rPr lang="ko-KR" altLang="en-US" dirty="0">
                <a:latin typeface="YDVYMjOStd12"/>
              </a:rPr>
              <a:t>모델이라는 모델링 방법에 기반한 시계열 예측 모델로서 시계열 데이터의 트렌드성</a:t>
            </a:r>
            <a:r>
              <a:rPr lang="en-US" altLang="ko-KR" dirty="0">
                <a:latin typeface="YDVYMjOStd12"/>
              </a:rPr>
              <a:t>(</a:t>
            </a:r>
            <a:r>
              <a:rPr lang="ko-KR" altLang="en-US" dirty="0">
                <a:latin typeface="YDVYMjOStd12"/>
              </a:rPr>
              <a:t>연간</a:t>
            </a:r>
            <a:r>
              <a:rPr lang="en-US" altLang="ko-KR" dirty="0">
                <a:latin typeface="YDVYMjOStd12"/>
              </a:rPr>
              <a:t>/</a:t>
            </a:r>
            <a:r>
              <a:rPr lang="ko-KR" altLang="en-US" dirty="0">
                <a:latin typeface="YDVYMjOStd12"/>
              </a:rPr>
              <a:t>월간</a:t>
            </a:r>
            <a:r>
              <a:rPr lang="en-US" altLang="ko-KR" dirty="0">
                <a:latin typeface="YDVYMjOStd12"/>
              </a:rPr>
              <a:t>/</a:t>
            </a:r>
            <a:r>
              <a:rPr lang="ko-KR" altLang="en-US" dirty="0">
                <a:latin typeface="YDVYMjOStd12"/>
              </a:rPr>
              <a:t>일간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을 예측하는 것에 초점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Facebook Prophet </a:t>
            </a:r>
            <a:r>
              <a:rPr lang="ko-KR" altLang="en-US" dirty="0">
                <a:latin typeface="YDVYMjOStd12"/>
              </a:rPr>
              <a:t>활용하기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실제 데이터와의 비교</a:t>
            </a:r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3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비트코인 시세 예측하기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3 </a:t>
            </a:r>
            <a:r>
              <a:rPr lang="ko-KR" altLang="en-US" dirty="0">
                <a:latin typeface="YDVYMjOStd12"/>
              </a:rPr>
              <a:t>활용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더 나은 결과를 위한 방법</a:t>
            </a:r>
            <a:endParaRPr lang="en-US" altLang="ko-KR" dirty="0">
              <a:latin typeface="YDVYMjOStd12"/>
            </a:endParaRPr>
          </a:p>
          <a:p>
            <a:pPr marL="914400" lvl="2" indent="0">
              <a:buNone/>
            </a:pPr>
            <a:r>
              <a:rPr lang="en-US" altLang="ko-KR" dirty="0">
                <a:latin typeface="YDVYMjOStd12"/>
              </a:rPr>
              <a:t>1) </a:t>
            </a:r>
            <a:r>
              <a:rPr lang="ko-KR" altLang="en-US" dirty="0">
                <a:latin typeface="YDVYMjOStd12"/>
              </a:rPr>
              <a:t>모델의 성능을 조금 더 향상시키기 위해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상한값 혹은 하한값을 지정</a:t>
            </a:r>
            <a:endParaRPr lang="en-US" altLang="ko-KR" dirty="0">
              <a:latin typeface="YDVYMjOStd12"/>
            </a:endParaRPr>
          </a:p>
          <a:p>
            <a:pPr marL="914400" lvl="2" indent="0">
              <a:buNone/>
            </a:pPr>
            <a:r>
              <a:rPr lang="en-US" altLang="ko-KR" dirty="0">
                <a:latin typeface="YDVYMjOStd12"/>
              </a:rPr>
              <a:t>2) </a:t>
            </a:r>
            <a:r>
              <a:rPr lang="ko-KR" altLang="en-US" dirty="0">
                <a:latin typeface="YDVYMjOStd12"/>
              </a:rPr>
              <a:t>두번째는 상자 그림의 울타리 밖 영역에 있는 이상치 데이터 제거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상한가 및 하한가 설정하기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예측과 실제 비교 그래프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이상치 제거하기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29516-6F3E-4CBD-AB44-E83B4CD6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3145323"/>
            <a:ext cx="3836987" cy="2723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7D34C-8EA7-4164-8AE6-CC86DC627B5F}"/>
              </a:ext>
            </a:extLst>
          </p:cNvPr>
          <p:cNvSpPr txBox="1"/>
          <p:nvPr/>
        </p:nvSpPr>
        <p:spPr>
          <a:xfrm>
            <a:off x="6969125" y="5846634"/>
            <a:ext cx="3670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테스트 데이터의 </a:t>
            </a:r>
            <a:r>
              <a:rPr lang="en-US" altLang="ko-KR" sz="1400" dirty="0">
                <a:latin typeface="+mj-ea"/>
                <a:ea typeface="+mj-ea"/>
              </a:rPr>
              <a:t>RMSE</a:t>
            </a:r>
            <a:r>
              <a:rPr lang="ko-KR" altLang="en-US" sz="1400" dirty="0">
                <a:latin typeface="+mj-ea"/>
                <a:ea typeface="+mj-ea"/>
              </a:rPr>
              <a:t>를 출력 결과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84526F-9E76-432B-9E24-7F33E28B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47" y="3145324"/>
            <a:ext cx="3836987" cy="24956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D9E164-7AC0-417C-B63E-656FCECD5F82}"/>
              </a:ext>
            </a:extLst>
          </p:cNvPr>
          <p:cNvSpPr txBox="1"/>
          <p:nvPr/>
        </p:nvSpPr>
        <p:spPr>
          <a:xfrm>
            <a:off x="2170183" y="5846634"/>
            <a:ext cx="3670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예측과 실제 비교한 그래프 실행 결과</a:t>
            </a:r>
          </a:p>
        </p:txBody>
      </p:sp>
    </p:spTree>
    <p:extLst>
      <p:ext uri="{BB962C8B-B14F-4D97-AF65-F5344CB8AC3E}">
        <p14:creationId xmlns:p14="http://schemas.microsoft.com/office/powerpoint/2010/main" val="15585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비트코인 시세 예측하기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F9C5AB9-389C-4834-9B09-869693A2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791"/>
              </p:ext>
            </p:extLst>
          </p:nvPr>
        </p:nvGraphicFramePr>
        <p:xfrm>
          <a:off x="1524000" y="1365652"/>
          <a:ext cx="9956800" cy="3620916"/>
        </p:xfrm>
        <a:graphic>
          <a:graphicData uri="http://schemas.openxmlformats.org/drawingml/2006/table">
            <a:tbl>
              <a:tblPr/>
              <a:tblGrid>
                <a:gridCol w="1933824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2803276">
                  <a:extLst>
                    <a:ext uri="{9D8B030D-6E8A-4147-A177-3AD203B41FA5}">
                      <a16:colId xmlns:a16="http://schemas.microsoft.com/office/drawing/2014/main" val="1561486865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656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키워드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시계열 데이터</a:t>
                      </a:r>
                    </a:p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시계열 데이터 분석의</a:t>
                      </a:r>
                    </a:p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일자 같은 시간성을 띠는 데이터를 학습하여 미래의 수치를 예측하는 분석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모델링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시계열 예측 분석 방법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ARIMA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모델은 ‘얼마만큼의 나를 돌아보며’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얼마만큼의 차분을 이용하여 규칙성을 줄 것이며’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얼마만큼의 오차를 관찰할 것인지’를 활용한 시계열 예측 분석의 방법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77751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모델의 평가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학습 데이터셋과 테스트</a:t>
                      </a:r>
                    </a:p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데이터셋의 분리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특정한 시간 혹은 일자를 기준으로 학습 데이터셋과 테스트 데이터셋을 분리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27841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 개선의 방법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상한선과 하한선 설정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이상치 제거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 나은 분석을 위해 상한선과 하한선을 설정하거나 이상치를 제거하는 방법을 사용할 수 있음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0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미래에 볼 영화의 평점 예측하기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1 </a:t>
            </a:r>
            <a:r>
              <a:rPr lang="ko-KR" altLang="en-US" dirty="0">
                <a:latin typeface="YDVYMjOStd12"/>
              </a:rPr>
              <a:t>탐색</a:t>
            </a:r>
            <a:r>
              <a:rPr lang="en-US" altLang="ko-KR" dirty="0">
                <a:latin typeface="YDVYMjOStd12"/>
              </a:rPr>
              <a:t>: </a:t>
            </a:r>
            <a:r>
              <a:rPr lang="en-US" altLang="ko-KR" dirty="0" err="1">
                <a:latin typeface="YDVYMjOStd12"/>
              </a:rPr>
              <a:t>MovieLens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데이터 살펴보기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 err="1">
                <a:latin typeface="YDVYMjOStd12"/>
              </a:rPr>
              <a:t>MovieLens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데이터는 </a:t>
            </a:r>
            <a:r>
              <a:rPr lang="en-US" altLang="ko-KR" dirty="0">
                <a:latin typeface="YDVYMjOStd12"/>
              </a:rPr>
              <a:t>U-I-</a:t>
            </a:r>
            <a:r>
              <a:rPr lang="en-US" altLang="ko-KR" dirty="0" err="1">
                <a:latin typeface="YDVYMjOStd12"/>
              </a:rPr>
              <a:t>Ruser</a:t>
            </a:r>
            <a:r>
              <a:rPr lang="en-US" altLang="ko-KR" dirty="0">
                <a:latin typeface="YDVYMjOStd12"/>
              </a:rPr>
              <a:t>-Item-Rating </a:t>
            </a:r>
            <a:r>
              <a:rPr lang="ko-KR" altLang="en-US" dirty="0">
                <a:latin typeface="YDVYMjOStd12"/>
              </a:rPr>
              <a:t>데이터셋이며 행렬로 나타내기에 매우 용이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 err="1">
                <a:latin typeface="YDVYMjOStd12"/>
              </a:rPr>
              <a:t>MovieLens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데이터는 총 </a:t>
            </a:r>
            <a:r>
              <a:rPr lang="en-US" altLang="ko-KR" dirty="0">
                <a:latin typeface="YDVYMjOStd12"/>
              </a:rPr>
              <a:t>3</a:t>
            </a:r>
            <a:r>
              <a:rPr lang="ko-KR" altLang="en-US" dirty="0">
                <a:latin typeface="YDVYMjOStd12"/>
              </a:rPr>
              <a:t>개의 데이터셋으로 분리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 err="1">
                <a:latin typeface="YDVYMjOStd12"/>
              </a:rPr>
              <a:t>MovieLens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데이터셋의 기본 정보 구하기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b="0" i="0" u="none" strike="noStrike" baseline="0" dirty="0">
                <a:latin typeface="ITCGaramondStd-Lt"/>
              </a:rPr>
              <a:t>head</a:t>
            </a:r>
            <a:r>
              <a:rPr lang="en-US" altLang="ko-KR" b="0" i="0" u="none" strike="noStrike" baseline="0" dirty="0">
                <a:latin typeface="YDVYMjOStd12"/>
              </a:rPr>
              <a:t>( ) </a:t>
            </a:r>
            <a:r>
              <a:rPr lang="ko-KR" altLang="en-US" b="0" i="0" u="none" strike="noStrike" baseline="0" dirty="0">
                <a:latin typeface="YDVYMjOStd12"/>
              </a:rPr>
              <a:t>함</a:t>
            </a:r>
            <a:r>
              <a:rPr lang="ko-KR" altLang="en-US" dirty="0">
                <a:latin typeface="YDVYMjOStd12"/>
              </a:rPr>
              <a:t>수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89B7C0-4CAC-4D38-97A7-C5CA1AD8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86103"/>
              </p:ext>
            </p:extLst>
          </p:nvPr>
        </p:nvGraphicFramePr>
        <p:xfrm>
          <a:off x="2413000" y="2145913"/>
          <a:ext cx="5753100" cy="2865015"/>
        </p:xfrm>
        <a:graphic>
          <a:graphicData uri="http://schemas.openxmlformats.org/drawingml/2006/table">
            <a:tbl>
              <a:tblPr/>
              <a:tblGrid>
                <a:gridCol w="1933824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3819276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688876"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rating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user_id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 번호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movie_id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영화 번호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rating(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time(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등록 시간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518322"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movie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indent="-285750" algn="l" font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movie_id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영화 번호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 font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title(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영화 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 font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genre(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77751"/>
                  </a:ext>
                </a:extLst>
              </a:tr>
              <a:tr h="859429"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user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user_id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 번호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gender(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성별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age(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occupation(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직업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개인정보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1)</a:t>
                      </a:r>
                    </a:p>
                    <a:p>
                      <a:pPr marL="540000" indent="-285750" algn="l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zipcode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주소 코드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개인정보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03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미래에 볼 영화의 평점 예측하기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2 </a:t>
            </a:r>
            <a:r>
              <a:rPr lang="ko-KR" altLang="en-US" dirty="0">
                <a:latin typeface="YDVYMjOStd12"/>
              </a:rPr>
              <a:t>분석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탐색적 데이터 분석하기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분석할 영화의 정보 탐색하기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영화의 제목 뒤에 따라붙는 연도 정보를 이용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장르의 속성 탐색하기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분석할 유저의 정보 탐색하기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평점 데이터의 정보 탐색하기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user-movie </a:t>
            </a:r>
            <a:r>
              <a:rPr lang="ko-KR" altLang="en-US" dirty="0">
                <a:latin typeface="YDVYMjOStd12"/>
              </a:rPr>
              <a:t>형태의 표로 살펴보기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0FF5-C8E3-41D6-A6E1-281A49E2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46" y="3543381"/>
            <a:ext cx="5535934" cy="196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008CA-9326-455A-A2FB-A6C80955434B}"/>
              </a:ext>
            </a:extLst>
          </p:cNvPr>
          <p:cNvSpPr txBox="1"/>
          <p:nvPr/>
        </p:nvSpPr>
        <p:spPr>
          <a:xfrm>
            <a:off x="4430713" y="5543609"/>
            <a:ext cx="4408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3-2] U-I-R </a:t>
            </a:r>
            <a:r>
              <a:rPr lang="ko-KR" altLang="en-US" sz="1400" dirty="0">
                <a:latin typeface="+mj-ea"/>
                <a:ea typeface="+mj-ea"/>
              </a:rPr>
              <a:t>데이터의 희소 행렬 시각화</a:t>
            </a:r>
          </a:p>
        </p:txBody>
      </p:sp>
    </p:spTree>
    <p:extLst>
      <p:ext uri="{BB962C8B-B14F-4D97-AF65-F5344CB8AC3E}">
        <p14:creationId xmlns:p14="http://schemas.microsoft.com/office/powerpoint/2010/main" val="365045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[3-3/3-4/3-5]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영화 데이터에 대한 탐색적 데이터 분석을 더 실행하고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위의 내용을 응용하여 영화의 연대별 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개수를 탐색해보기</a:t>
            </a:r>
            <a:endParaRPr lang="en-US" altLang="ko-KR" dirty="0">
              <a:latin typeface="YDVYMjOStd1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유저 데이터에 대한 탐색적 데이터 분석을 실행해봅시다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아래의 질문들에 답하기</a:t>
            </a:r>
            <a:endParaRPr lang="en-US" altLang="ko-KR" dirty="0">
              <a:latin typeface="YDVYMjOStd1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유저의 성별 탐색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유저의 연령대 탐색</a:t>
            </a:r>
            <a:endParaRPr lang="en-US" altLang="ko-KR" sz="1600" b="0" i="0" u="none" strike="noStrike" baseline="0" dirty="0">
              <a:solidFill>
                <a:srgbClr val="262626"/>
              </a:solidFill>
              <a:latin typeface="YDVYMjOStd1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위의 예제와 동일한 방식으로 유저 그룹 단위의 평점 속성을 분석</a:t>
            </a:r>
            <a:endParaRPr lang="en-US" altLang="ko-KR" dirty="0">
              <a:latin typeface="YDVYMjOStd1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유저별로 평가한 영화 개수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유저별로 평가한 평균 영화 점수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유저별로 평가한 영화 점수의 편차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유저별로 평가한 평균 영화 점수 시각화는 </a:t>
            </a:r>
            <a:r>
              <a:rPr lang="en-US" altLang="ko-KR" sz="1600" b="0" i="0" u="none" strike="noStrike" baseline="0" dirty="0">
                <a:solidFill>
                  <a:srgbClr val="262626"/>
                </a:solidFill>
                <a:latin typeface="YDVYMjOStd12"/>
              </a:rPr>
              <a:t/>
            </a:r>
            <a:br>
              <a:rPr lang="en-US" altLang="ko-KR" sz="1600" b="0" i="0" u="none" strike="noStrike" baseline="0" dirty="0">
                <a:solidFill>
                  <a:srgbClr val="262626"/>
                </a:solidFill>
                <a:latin typeface="YDVYMjOStd12"/>
              </a:rPr>
            </a:br>
            <a:r>
              <a:rPr lang="ko-KR" altLang="en-US" sz="1600" b="0" i="0" u="none" strike="noStrike" baseline="0" dirty="0">
                <a:solidFill>
                  <a:srgbClr val="262626"/>
                </a:solidFill>
                <a:latin typeface="YDVYMjOStd12"/>
              </a:rPr>
              <a:t>오른쪽의 그래프처럼 나와야 함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C401B-2656-4B88-BF3E-BA1C2362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70" y="2960688"/>
            <a:ext cx="2928417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미래에 볼 영화의 평점 예측하기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3 </a:t>
            </a:r>
            <a:r>
              <a:rPr lang="ko-KR" altLang="en-US" dirty="0">
                <a:latin typeface="YDVYMjOStd12"/>
              </a:rPr>
              <a:t>예측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수학적 기법을 활용해 평점 예측하기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행렬 분해</a:t>
            </a:r>
            <a:r>
              <a:rPr lang="en-US" altLang="ko-KR" dirty="0">
                <a:latin typeface="YDVYMjOStd12"/>
              </a:rPr>
              <a:t>(Matrix Factorization) : </a:t>
            </a:r>
            <a:r>
              <a:rPr lang="ko-KR" altLang="en-US" dirty="0">
                <a:latin typeface="YDVYMjOStd12"/>
              </a:rPr>
              <a:t>수학적 성질을 이용하여 하나의 행렬을 여러 개의 행렬 곱으로 나타내는 방법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가장 활용도가 높은 특이값 분해</a:t>
            </a:r>
            <a:r>
              <a:rPr lang="en-US" altLang="ko-KR" dirty="0">
                <a:latin typeface="YDVYMjOStd12"/>
              </a:rPr>
              <a:t>(Singular Value Decomposition, SVD)</a:t>
            </a:r>
            <a:r>
              <a:rPr lang="ko-KR" altLang="en-US" dirty="0">
                <a:latin typeface="YDVYMjOStd12"/>
              </a:rPr>
              <a:t> 방법을 활용하여 영화 평점을 예측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 err="1">
                <a:latin typeface="YDVYMjOStd12"/>
              </a:rPr>
              <a:t>MovieLens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데이터에 </a:t>
            </a:r>
            <a:r>
              <a:rPr lang="en-US" altLang="ko-KR" dirty="0">
                <a:latin typeface="YDVYMjOStd12"/>
              </a:rPr>
              <a:t>SVD </a:t>
            </a:r>
            <a:r>
              <a:rPr lang="ko-KR" altLang="en-US" dirty="0">
                <a:latin typeface="YDVYMjOStd12"/>
              </a:rPr>
              <a:t>적용하기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영화의 점수를 예측할 타겟 유저 선정하기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타겟 유저가 보지 않은 영화 중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예상 평점이 높은 </a:t>
            </a:r>
            <a:r>
              <a:rPr lang="en-US" altLang="ko-KR" dirty="0">
                <a:latin typeface="YDVYMjOStd12"/>
              </a:rPr>
              <a:t>10</a:t>
            </a:r>
            <a:r>
              <a:rPr lang="ko-KR" altLang="en-US" dirty="0">
                <a:latin typeface="YDVYMjOStd12"/>
              </a:rPr>
              <a:t>개 선정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model.test</a:t>
            </a:r>
            <a:r>
              <a:rPr lang="en-US" altLang="ko-KR" dirty="0">
                <a:latin typeface="YDVYMjOStd12"/>
              </a:rPr>
              <a:t> ( ) </a:t>
            </a:r>
            <a:r>
              <a:rPr lang="ko-KR" altLang="en-US" dirty="0">
                <a:latin typeface="YDVYMjOStd12"/>
              </a:rPr>
              <a:t>함수</a:t>
            </a:r>
            <a:endParaRPr lang="en-US" altLang="ko-KR" dirty="0">
              <a:latin typeface="YDVYMjOStd12"/>
            </a:endParaRPr>
          </a:p>
          <a:p>
            <a:r>
              <a:rPr lang="en-US" altLang="ko-KR" dirty="0">
                <a:latin typeface="YDVYMjOStd12"/>
              </a:rPr>
              <a:t>Step 4 </a:t>
            </a:r>
            <a:r>
              <a:rPr lang="ko-KR" altLang="en-US" dirty="0">
                <a:latin typeface="YDVYMjOStd12"/>
              </a:rPr>
              <a:t>평가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예측 모델 평가하기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예측 모델의 평가 방법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테스트 데이터로 </a:t>
            </a:r>
            <a:r>
              <a:rPr lang="en-US" altLang="ko-KR" dirty="0">
                <a:latin typeface="YDVYMjOStd12"/>
              </a:rPr>
              <a:t>predictions</a:t>
            </a:r>
            <a:r>
              <a:rPr lang="ko-KR" altLang="en-US" dirty="0">
                <a:latin typeface="YDVYMjOStd12"/>
              </a:rPr>
              <a:t>라는 예측값을 생성하여 </a:t>
            </a:r>
            <a:r>
              <a:rPr lang="en-US" altLang="ko-KR" dirty="0">
                <a:latin typeface="YDVYMjOStd12"/>
              </a:rPr>
              <a:t>RMSE</a:t>
            </a:r>
            <a:r>
              <a:rPr lang="ko-KR" altLang="en-US" dirty="0">
                <a:latin typeface="YDVYMjOStd12"/>
              </a:rPr>
              <a:t>를 계산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실제 평점과의 비교 시각화하기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평점 예측 단계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실제 평점과의 비교 시각화하기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예측 점수와 실제 점수를 영화 타이틀에 매핑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실제 평점과의 비교 시각화하기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막대 그래프로 출력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3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좋아해서 블로그</a:t>
            </a:r>
            <a:r>
              <a:rPr lang="en-US" altLang="ko-KR" sz="1600" dirty="0">
                <a:solidFill>
                  <a:prstClr val="black"/>
                </a:solidFill>
              </a:rPr>
              <a:t>(https://yamalab.tistory.com)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[3-6]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 anchor="ctr" anchorCtr="0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YDVYMjOStd12"/>
              </a:rPr>
              <a:t>surprise </a:t>
            </a:r>
            <a:r>
              <a:rPr lang="ko-KR" altLang="en-US" dirty="0">
                <a:latin typeface="YDVYMjOStd12"/>
              </a:rPr>
              <a:t>패키지의 </a:t>
            </a:r>
            <a:r>
              <a:rPr lang="en-US" altLang="ko-KR" dirty="0">
                <a:latin typeface="YDVYMjOStd12"/>
              </a:rPr>
              <a:t>SVD</a:t>
            </a:r>
            <a:r>
              <a:rPr lang="ko-KR" altLang="en-US" dirty="0">
                <a:latin typeface="YDVYMjOStd12"/>
              </a:rPr>
              <a:t>에는 </a:t>
            </a:r>
            <a:r>
              <a:rPr lang="en-US" altLang="ko-KR" dirty="0" err="1">
                <a:latin typeface="YDVYMjOStd12"/>
              </a:rPr>
              <a:t>n_factors</a:t>
            </a:r>
            <a:r>
              <a:rPr lang="ko-KR" altLang="en-US" dirty="0">
                <a:latin typeface="YDVYMjOStd12"/>
              </a:rPr>
              <a:t>와 같은 파라미터들이 존재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사용자가 설정하는 이러한 파라미터를 ‘하이퍼 파라미터’라고 함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위의 예제에서 하이퍼 파라미터를 바꿔가며 </a:t>
            </a:r>
            <a:r>
              <a:rPr lang="en-US" altLang="ko-KR" dirty="0">
                <a:latin typeface="YDVYMjOStd12"/>
              </a:rPr>
              <a:t>RMSE</a:t>
            </a:r>
            <a:r>
              <a:rPr lang="ko-KR" altLang="en-US" dirty="0">
                <a:latin typeface="YDVYMjOStd12"/>
              </a:rPr>
              <a:t>를 출력해보기</a:t>
            </a:r>
            <a:endParaRPr lang="en-US" altLang="ko-KR" dirty="0">
              <a:latin typeface="YDVYMjOStd12"/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>
                <a:latin typeface="YDVYMjOStd12"/>
              </a:rPr>
              <a:t>RMSE</a:t>
            </a:r>
            <a:r>
              <a:rPr lang="ko-KR" altLang="en-US" dirty="0">
                <a:latin typeface="YDVYMjOStd12"/>
              </a:rPr>
              <a:t>를 이용해 적당한 하이퍼 파라미터 </a:t>
            </a:r>
            <a:r>
              <a:rPr lang="en-US" altLang="ko-KR" dirty="0" err="1">
                <a:latin typeface="YDVYMjOStd12"/>
              </a:rPr>
              <a:t>n_factors</a:t>
            </a:r>
            <a:r>
              <a:rPr lang="ko-KR" altLang="en-US" dirty="0">
                <a:latin typeface="YDVYMjOStd12"/>
              </a:rPr>
              <a:t>를 찾아보기</a:t>
            </a:r>
            <a:endParaRPr lang="en-US" altLang="ko-KR" dirty="0">
              <a:latin typeface="YDVYMjOStd12"/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하이퍼 파라미터 </a:t>
            </a:r>
            <a:r>
              <a:rPr lang="en-US" altLang="ko-KR" dirty="0" err="1">
                <a:latin typeface="YDVYMjOStd12"/>
              </a:rPr>
              <a:t>n_factors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설정 변화에 따른 </a:t>
            </a:r>
            <a:r>
              <a:rPr lang="en-US" altLang="ko-KR" dirty="0">
                <a:latin typeface="YDVYMjOStd12"/>
              </a:rPr>
              <a:t>RMSE </a:t>
            </a:r>
            <a:r>
              <a:rPr lang="ko-KR" altLang="en-US" dirty="0">
                <a:latin typeface="YDVYMjOStd12"/>
              </a:rPr>
              <a:t>그래프를 출력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21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미래에 볼 영화의 평점 예측하기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1D918D-D9C5-4B39-A1F6-622771B06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5835"/>
              </p:ext>
            </p:extLst>
          </p:nvPr>
        </p:nvGraphicFramePr>
        <p:xfrm>
          <a:off x="1524000" y="1370682"/>
          <a:ext cx="9842500" cy="3417217"/>
        </p:xfrm>
        <a:graphic>
          <a:graphicData uri="http://schemas.openxmlformats.org/drawingml/2006/table">
            <a:tbl>
              <a:tblPr/>
              <a:tblGrid>
                <a:gridCol w="1510506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2782094">
                  <a:extLst>
                    <a:ext uri="{9D8B030D-6E8A-4147-A177-3AD203B41FA5}">
                      <a16:colId xmlns:a16="http://schemas.microsoft.com/office/drawing/2014/main" val="4158356937"/>
                    </a:ext>
                  </a:extLst>
                </a:gridCol>
                <a:gridCol w="5549900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402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주요 키워드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핵심 내용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100481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행렬 완성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평점 예측을 위해 행렬의 빈</a:t>
                      </a:r>
                    </a:p>
                    <a:p>
                      <a:pPr marL="72000" algn="l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공간을 완성하는 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U-I-R(User-Item-Rating)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데이터셋은 행렬로 나타낼 수</a:t>
                      </a:r>
                    </a:p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있으며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행렬의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R(Rating)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을 예측하는 것이 행렬 완성의 목적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100481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행렬 분해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SVD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를 이용한 행렬 분해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행렬 분해를 역이용하여 행렬을 완성할 수 있음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그중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</a:p>
                    <a:p>
                      <a:pPr marL="72000" algn="l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SVD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라는 방법이 가장 널리 사용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77751"/>
                  </a:ext>
                </a:extLst>
              </a:tr>
              <a:tr h="100481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예상 평점의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정확도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행렬의 예측 요소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(Rating)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를</a:t>
                      </a:r>
                    </a:p>
                    <a:p>
                      <a:pPr marL="72000" algn="l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RMSE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로 평가하는 방법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원래의 행렬을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A, SVD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로 생성된 행렬을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라고 할 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A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에서</a:t>
                      </a:r>
                    </a:p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값이 존재하는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Rating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의 값들과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에서 예측된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Rating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의 값</a:t>
                      </a:r>
                    </a:p>
                    <a:p>
                      <a:pPr marL="72000" algn="l"/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들을 비교하여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RMSE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를 계산할 수 있음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5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연습문제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t" anchorCtr="0">
            <a:normAutofit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sz="1800" b="0" i="0" u="none" strike="noStrike" baseline="0" dirty="0">
                <a:latin typeface="YDVYMjOStd12"/>
              </a:rPr>
              <a:t>아래의 데이터셋을 기반으로 ①</a:t>
            </a:r>
            <a:r>
              <a:rPr lang="en-US" altLang="ko-KR" sz="1800" b="0" i="0" u="none" strike="noStrike" baseline="0" dirty="0">
                <a:latin typeface="YDVYMjOStd12"/>
              </a:rPr>
              <a:t>~④</a:t>
            </a:r>
            <a:r>
              <a:rPr lang="ko-KR" altLang="en-US" sz="1800" b="0" i="0" u="none" strike="noStrike" baseline="0" dirty="0">
                <a:latin typeface="YDVYMjOStd12"/>
              </a:rPr>
              <a:t>번 문제를 해결하기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arabicPeriod"/>
            </a:pPr>
            <a:endParaRPr lang="en-US" altLang="ko-KR" dirty="0">
              <a:latin typeface="YDVYMjOStd12"/>
            </a:endParaRPr>
          </a:p>
          <a:p>
            <a:pPr marL="1266825" lvl="2" indent="-363538">
              <a:buFont typeface="+mj-ea"/>
              <a:buAutoNum type="circleNumDbPlain"/>
            </a:pPr>
            <a:r>
              <a:rPr lang="en-US" altLang="ko-KR" dirty="0" err="1"/>
              <a:t>BostonHousing</a:t>
            </a:r>
            <a:r>
              <a:rPr lang="en-US" altLang="ko-KR" dirty="0"/>
              <a:t> </a:t>
            </a:r>
            <a:r>
              <a:rPr lang="ko-KR" altLang="en-US" dirty="0"/>
              <a:t>데이터셋으로 회귀 분석을 수행하기 위한 데이터셋을 분리</a:t>
            </a:r>
            <a:endParaRPr lang="en-US" altLang="ko-KR" dirty="0"/>
          </a:p>
          <a:p>
            <a:pPr marL="1266825" lvl="2" indent="-363538">
              <a:buFont typeface="+mj-ea"/>
              <a:buAutoNum type="circleNumDbPlain"/>
            </a:pPr>
            <a:r>
              <a:rPr lang="ko-KR" altLang="en-US" dirty="0"/>
              <a:t>분리한 데이터셋으로 회귀 분석을 수행</a:t>
            </a:r>
            <a:endParaRPr lang="en-US" altLang="ko-KR" dirty="0"/>
          </a:p>
          <a:p>
            <a:pPr marL="1266825" lvl="2" indent="-363538">
              <a:buFont typeface="+mj-ea"/>
              <a:buAutoNum type="circleNumDbPlain"/>
            </a:pPr>
            <a:r>
              <a:rPr lang="ko-KR" altLang="en-US" dirty="0"/>
              <a:t>학습 완료된 모델의 </a:t>
            </a:r>
            <a:r>
              <a:rPr lang="en-US" altLang="ko-KR" dirty="0"/>
              <a:t>R2 score</a:t>
            </a:r>
            <a:r>
              <a:rPr lang="ko-KR" altLang="en-US" dirty="0"/>
              <a:t>를 평가</a:t>
            </a:r>
            <a:endParaRPr lang="en-US" altLang="ko-KR" dirty="0"/>
          </a:p>
          <a:p>
            <a:pPr marL="1266825" lvl="2" indent="-363538">
              <a:buFont typeface="+mj-ea"/>
              <a:buAutoNum type="circleNumDbPlain"/>
            </a:pPr>
            <a:r>
              <a:rPr lang="ko-KR" altLang="en-US" dirty="0"/>
              <a:t>회귀 모델 피처의 계수를 출력</a:t>
            </a: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BD0EE-272A-4D73-B7DB-DD8ABBA7C35D}"/>
              </a:ext>
            </a:extLst>
          </p:cNvPr>
          <p:cNvSpPr txBox="1"/>
          <p:nvPr/>
        </p:nvSpPr>
        <p:spPr>
          <a:xfrm>
            <a:off x="1885950" y="1337489"/>
            <a:ext cx="61087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u="none" strike="noStrike" baseline="0" dirty="0" err="1">
                <a:solidFill>
                  <a:srgbClr val="1A1A1A"/>
                </a:solidFill>
                <a:latin typeface="+mj-ea"/>
                <a:ea typeface="+mj-ea"/>
              </a:rPr>
              <a:t>BostonHousing</a:t>
            </a:r>
            <a:r>
              <a:rPr lang="en-US" altLang="ko-KR" sz="1600" b="1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 </a:t>
            </a:r>
            <a:r>
              <a:rPr lang="ko-KR" altLang="en-US" sz="1600" b="1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데이터셋</a:t>
            </a:r>
            <a:endParaRPr lang="en-US" altLang="ko-KR" sz="1600" b="1" i="0" u="none" strike="noStrike" baseline="0" dirty="0">
              <a:solidFill>
                <a:srgbClr val="1A1A1A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-*- coding: utf-8 -*-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%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matplotlib inline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pandas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pd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numpy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np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plt</a:t>
            </a:r>
            <a:endParaRPr lang="en-US" altLang="ko-KR" sz="14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seaborn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sns</a:t>
            </a:r>
            <a:endParaRPr lang="en-US" altLang="ko-KR" sz="14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Data Source : http://lib.stat.cmu.edu/datasets/boston_corrected.txt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file_path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'../data/BostonHousing2.csv'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housing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read_csv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file_path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housing 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housing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rename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(columns</a:t>
            </a:r>
            <a:r>
              <a:rPr lang="en-US" altLang="ko-KR" sz="14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'CMEDV'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'y'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})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housing</a:t>
            </a:r>
            <a:r>
              <a:rPr lang="en-US" altLang="ko-KR" sz="14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head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09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연습문제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t" anchorCtr="0">
            <a:normAutofit/>
          </a:bodyPr>
          <a:lstStyle/>
          <a:p>
            <a:pPr marL="809625" lvl="1" indent="-363538"/>
            <a:r>
              <a:rPr lang="ko-KR" altLang="en-US" sz="1800" b="0" i="0" u="none" strike="noStrike" baseline="0">
                <a:latin typeface="YDVYMjOStd12"/>
              </a:rPr>
              <a:t>연습문제의 </a:t>
            </a:r>
            <a:r>
              <a:rPr lang="ko-KR" altLang="en-US" sz="1800" b="0" i="0" u="none" strike="noStrike" baseline="0" smtClean="0">
                <a:latin typeface="YDVYMjOStd12"/>
              </a:rPr>
              <a:t>데이터셋 </a:t>
            </a:r>
            <a:r>
              <a:rPr lang="ko-KR" altLang="en-US" sz="1800" b="0" i="0" u="none" strike="noStrike" baseline="0" dirty="0">
                <a:latin typeface="YDVYMjOStd12"/>
              </a:rPr>
              <a:t>실행 결과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31FB3-64CF-4CE4-8EF0-2ECC92F6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2874"/>
            <a:ext cx="9934207" cy="25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03: </a:t>
            </a:r>
            <a:r>
              <a:rPr lang="ko-KR" altLang="en-US" dirty="0"/>
              <a:t>미래를 예측하는 데이터 분석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3-1 </a:t>
            </a:r>
            <a:r>
              <a:rPr lang="ko-KR" altLang="en-US" dirty="0"/>
              <a:t>프로야구 선수의 다음 해 연봉 예측하기</a:t>
            </a:r>
            <a:endParaRPr lang="en-US" altLang="ko-KR" sz="2000" dirty="0"/>
          </a:p>
          <a:p>
            <a:r>
              <a:rPr lang="en-US" altLang="ko-KR" sz="2000" dirty="0"/>
              <a:t>SECTION 3-2 </a:t>
            </a:r>
            <a:r>
              <a:rPr lang="ko-KR" altLang="en-US" dirty="0"/>
              <a:t>비트코인 시세 예측하기</a:t>
            </a:r>
            <a:endParaRPr lang="en-US" altLang="ko-KR" dirty="0"/>
          </a:p>
          <a:p>
            <a:r>
              <a:rPr lang="en-US" altLang="ko-KR" sz="2000" dirty="0"/>
              <a:t>SECTION 3-3 </a:t>
            </a:r>
            <a:r>
              <a:rPr lang="ko-KR" altLang="en-US" sz="2000" dirty="0"/>
              <a:t>미래에 볼 영화의 평점 예측하기</a:t>
            </a:r>
            <a:endParaRPr lang="en-US" altLang="ko-KR" sz="2000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03 </a:t>
            </a:r>
            <a:r>
              <a:rPr lang="ko-KR" altLang="en-US" sz="3600" b="1" dirty="0">
                <a:cs typeface="+mj-cs"/>
              </a:rPr>
              <a:t>미래를 예측하는 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latin typeface="YDVYMjOStd12"/>
              </a:rPr>
              <a:t>회귀 분석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독립변수</a:t>
            </a:r>
            <a:r>
              <a:rPr lang="en-US" altLang="ko-KR" b="0" i="0" u="none" strike="noStrike" baseline="0" dirty="0">
                <a:latin typeface="YDVYMjOStd12"/>
              </a:rPr>
              <a:t>(X)</a:t>
            </a:r>
            <a:r>
              <a:rPr lang="ko-KR" altLang="en-US" b="0" i="0" u="none" strike="noStrike" baseline="0" dirty="0">
                <a:latin typeface="YDVYMjOStd12"/>
              </a:rPr>
              <a:t>와 종속변수</a:t>
            </a:r>
            <a:r>
              <a:rPr lang="en-US" altLang="ko-KR" b="0" i="0" u="none" strike="noStrike" baseline="0" dirty="0">
                <a:latin typeface="YDVYMjOStd12"/>
              </a:rPr>
              <a:t>(Y) </a:t>
            </a:r>
            <a:r>
              <a:rPr lang="ko-KR" altLang="en-US" b="0" i="0" u="none" strike="noStrike" baseline="0" dirty="0">
                <a:latin typeface="YDVYMjOStd12"/>
              </a:rPr>
              <a:t>간의 관계를 찾아내는 것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분석을 데이터 분석에 적용하기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키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몸무게 </a:t>
            </a:r>
            <a:r>
              <a:rPr lang="en-US" altLang="ko-KR" dirty="0">
                <a:latin typeface="YDVYMjOStd12"/>
              </a:rPr>
              <a:t>[</a:t>
            </a:r>
            <a:r>
              <a:rPr lang="ko-KR" altLang="en-US" dirty="0">
                <a:latin typeface="YDVYMjOStd12"/>
              </a:rPr>
              <a:t>표</a:t>
            </a:r>
            <a:r>
              <a:rPr lang="en-US" altLang="ko-KR" dirty="0">
                <a:latin typeface="YDVYMjOStd12"/>
              </a:rPr>
              <a:t> 3-1]</a:t>
            </a:r>
            <a:r>
              <a:rPr lang="ko-KR" altLang="en-US" dirty="0">
                <a:latin typeface="YDVYMjOStd12"/>
              </a:rPr>
              <a:t>에서 </a:t>
            </a:r>
            <a:r>
              <a:rPr lang="en-US" altLang="ko-KR" dirty="0">
                <a:latin typeface="YDVYMjOStd12"/>
              </a:rPr>
              <a:t>4</a:t>
            </a:r>
            <a:r>
              <a:rPr lang="ko-KR" altLang="en-US" dirty="0">
                <a:latin typeface="YDVYMjOStd12"/>
              </a:rPr>
              <a:t>번 데이터의 키를 예측하는 방정식 이해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‘나이’</a:t>
            </a:r>
            <a:r>
              <a:rPr lang="en-US" altLang="ko-KR" dirty="0">
                <a:latin typeface="YDVYMjOStd12"/>
              </a:rPr>
              <a:t>, ‘</a:t>
            </a:r>
            <a:r>
              <a:rPr lang="ko-KR" altLang="en-US" dirty="0">
                <a:latin typeface="YDVYMjOStd12"/>
              </a:rPr>
              <a:t>몸무게’ 피처는 방정식의 </a:t>
            </a:r>
            <a:r>
              <a:rPr lang="en-US" altLang="ko-KR" dirty="0">
                <a:latin typeface="YDVYMjOStd12"/>
              </a:rPr>
              <a:t>X1, X2, </a:t>
            </a:r>
            <a:r>
              <a:rPr lang="ko-KR" altLang="en-US" dirty="0">
                <a:latin typeface="YDVYMjOStd12"/>
              </a:rPr>
              <a:t>그리고 ‘키’는 방정식의 </a:t>
            </a:r>
            <a:r>
              <a:rPr lang="en-US" altLang="ko-KR" dirty="0">
                <a:latin typeface="YDVYMjOStd12"/>
              </a:rPr>
              <a:t>Y</a:t>
            </a:r>
            <a:r>
              <a:rPr lang="ko-KR" altLang="en-US" dirty="0">
                <a:latin typeface="YDVYMjOStd12"/>
              </a:rPr>
              <a:t>로 정의할 수 있음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X1</a:t>
            </a:r>
            <a:r>
              <a:rPr lang="ko-KR" altLang="en-US" dirty="0">
                <a:latin typeface="YDVYMjOStd12"/>
              </a:rPr>
              <a:t>의 영향력을 나타내는 </a:t>
            </a:r>
            <a:r>
              <a:rPr lang="en-US" altLang="ko-KR" dirty="0">
                <a:latin typeface="YDVYMjOStd12"/>
              </a:rPr>
              <a:t>w1, X2</a:t>
            </a:r>
            <a:r>
              <a:rPr lang="ko-KR" altLang="en-US" dirty="0">
                <a:latin typeface="YDVYMjOStd12"/>
              </a:rPr>
              <a:t>의 영향력을 나타내는 </a:t>
            </a:r>
            <a:r>
              <a:rPr lang="en-US" altLang="ko-KR" dirty="0">
                <a:latin typeface="YDVYMjOStd12"/>
              </a:rPr>
              <a:t>w2, </a:t>
            </a:r>
            <a:r>
              <a:rPr lang="ko-KR" altLang="en-US" dirty="0">
                <a:latin typeface="YDVYMjOStd12"/>
              </a:rPr>
              <a:t>상수 </a:t>
            </a:r>
            <a:r>
              <a:rPr lang="en-US" altLang="ko-KR" dirty="0">
                <a:latin typeface="YDVYMjOStd12"/>
              </a:rPr>
              <a:t>b</a:t>
            </a:r>
            <a:r>
              <a:rPr lang="ko-KR" altLang="en-US" dirty="0">
                <a:latin typeface="YDVYMjOStd12"/>
              </a:rPr>
              <a:t>를 사용하면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Y =w1X1 + w2X2 + b</a:t>
            </a:r>
            <a:r>
              <a:rPr lang="ko-KR" altLang="en-US" dirty="0">
                <a:latin typeface="YDVYMjOStd12"/>
              </a:rPr>
              <a:t>라는 방정식이 완성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1~3</a:t>
            </a:r>
            <a:r>
              <a:rPr lang="ko-KR" altLang="en-US" dirty="0">
                <a:latin typeface="YDVYMjOStd12"/>
              </a:rPr>
              <a:t>번 데이터는 학습 전용 데이터셋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 </a:t>
            </a:r>
            <a:r>
              <a:rPr lang="en-US" altLang="ko-KR" dirty="0">
                <a:latin typeface="YDVYMjOStd12"/>
              </a:rPr>
              <a:t>4</a:t>
            </a:r>
            <a:r>
              <a:rPr lang="ko-KR" altLang="en-US" dirty="0">
                <a:latin typeface="YDVYMjOStd12"/>
              </a:rPr>
              <a:t>번 데이터는 테스트 전용 데이터셋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이러한 학습 방식을 지도 학습이라 함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972B62-5F42-49AF-AC6C-228EBC1C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6161"/>
              </p:ext>
            </p:extLst>
          </p:nvPr>
        </p:nvGraphicFramePr>
        <p:xfrm>
          <a:off x="2654300" y="3776367"/>
          <a:ext cx="6883399" cy="1666875"/>
        </p:xfrm>
        <a:graphic>
          <a:graphicData uri="http://schemas.openxmlformats.org/drawingml/2006/table">
            <a:tbl>
              <a:tblPr/>
              <a:tblGrid>
                <a:gridCol w="1208003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2460395">
                  <a:extLst>
                    <a:ext uri="{9D8B030D-6E8A-4147-A177-3AD203B41FA5}">
                      <a16:colId xmlns:a16="http://schemas.microsoft.com/office/drawing/2014/main" val="1561486865"/>
                    </a:ext>
                  </a:extLst>
                </a:gridCol>
                <a:gridCol w="1322145">
                  <a:extLst>
                    <a:ext uri="{9D8B030D-6E8A-4147-A177-3AD203B41FA5}">
                      <a16:colId xmlns:a16="http://schemas.microsoft.com/office/drawing/2014/main" val="3001558946"/>
                    </a:ext>
                  </a:extLst>
                </a:gridCol>
                <a:gridCol w="1892856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X2 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175.5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141.0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278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166.4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368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AB00DF-77F4-4E39-9344-034E889CB79E}"/>
              </a:ext>
            </a:extLst>
          </p:cNvPr>
          <p:cNvSpPr txBox="1"/>
          <p:nvPr/>
        </p:nvSpPr>
        <p:spPr>
          <a:xfrm>
            <a:off x="4235896" y="5542571"/>
            <a:ext cx="3460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b="0" i="0" u="none" strike="noStrike" baseline="0" dirty="0">
                <a:latin typeface="+mj-ea"/>
                <a:ea typeface="+mj-ea"/>
              </a:rPr>
              <a:t>[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표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3-1]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나이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,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몸무게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,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키 데이터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1 </a:t>
            </a:r>
            <a:r>
              <a:rPr lang="ko-KR" altLang="en-US" b="0" i="0" u="none" strike="noStrike" baseline="0" dirty="0">
                <a:latin typeface="YDVYMjOStd12"/>
              </a:rPr>
              <a:t>탐색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프로야구 연봉 데이터 살펴보기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프로야구 연봉 데이터셋의 기본 정보 구하기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http ://www.statiz.co.kr</a:t>
            </a:r>
            <a:r>
              <a:rPr lang="ko-KR" altLang="en-US" sz="1600" dirty="0">
                <a:latin typeface="+mj-ea"/>
                <a:ea typeface="+mj-ea"/>
              </a:rPr>
              <a:t>의 연봉 데이터를 수집하여 분석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b="0" i="0" u="none" strike="noStrike" baseline="0" dirty="0">
                <a:latin typeface="YDVYMjOStd12"/>
              </a:rPr>
              <a:t>프로야구 연봉 데이터셋은 총 </a:t>
            </a:r>
            <a:r>
              <a:rPr lang="en-US" altLang="ko-KR" b="0" i="0" u="none" strike="noStrike" baseline="0" dirty="0">
                <a:latin typeface="YDVYMjOStd12"/>
              </a:rPr>
              <a:t>152</a:t>
            </a:r>
            <a:r>
              <a:rPr lang="ko-KR" altLang="en-US" b="0" i="0" u="none" strike="noStrike" baseline="0" dirty="0">
                <a:latin typeface="YDVYMjOStd12"/>
              </a:rPr>
              <a:t>개이며</a:t>
            </a:r>
            <a:r>
              <a:rPr lang="en-US" altLang="ko-KR" b="0" i="0" u="none" strike="noStrike" baseline="0" dirty="0">
                <a:latin typeface="YDVYMjOStd12"/>
              </a:rPr>
              <a:t>, 22</a:t>
            </a:r>
            <a:r>
              <a:rPr lang="ko-KR" altLang="en-US" b="0" i="0" u="none" strike="noStrike" baseline="0" dirty="0">
                <a:latin typeface="YDVYMjOStd12"/>
              </a:rPr>
              <a:t>개 피처로 구성</a:t>
            </a:r>
            <a:r>
              <a:rPr lang="en-US" altLang="ko-KR" b="0" i="0" u="none" strike="noStrike" baseline="0" dirty="0">
                <a:latin typeface="YDVYMjOStd12"/>
              </a:rPr>
              <a:t/>
            </a:r>
            <a:br>
              <a:rPr lang="en-US" altLang="ko-KR" b="0" i="0" u="none" strike="noStrike" baseline="0" dirty="0">
                <a:latin typeface="YDVYMjOStd12"/>
              </a:rPr>
            </a:br>
            <a:r>
              <a:rPr lang="ko-KR" altLang="en-US" b="0" i="0" u="none" strike="noStrike" baseline="0" dirty="0">
                <a:latin typeface="YDVYMjOStd12"/>
              </a:rPr>
              <a:t>이 </a:t>
            </a:r>
            <a:r>
              <a:rPr lang="en-US" altLang="ko-KR" b="0" i="0" u="none" strike="noStrike" baseline="0" dirty="0">
                <a:latin typeface="YDVYMjOStd12"/>
              </a:rPr>
              <a:t>22</a:t>
            </a:r>
            <a:r>
              <a:rPr lang="ko-KR" altLang="en-US" b="0" i="0" u="none" strike="noStrike" baseline="0" dirty="0">
                <a:latin typeface="YDVYMjOStd12"/>
              </a:rPr>
              <a:t>개의 피처는 선수가 가지고 있는 기록</a:t>
            </a:r>
            <a:r>
              <a:rPr lang="en-US" altLang="ko-KR" b="0" i="0" u="none" strike="noStrike" baseline="0" dirty="0">
                <a:latin typeface="YDVYMjOStd12"/>
              </a:rPr>
              <a:t>(</a:t>
            </a:r>
            <a:r>
              <a:rPr lang="ko-KR" altLang="en-US" b="0" i="0" u="none" strike="noStrike" baseline="0" dirty="0">
                <a:latin typeface="YDVYMjOStd12"/>
              </a:rPr>
              <a:t>승</a:t>
            </a:r>
            <a:r>
              <a:rPr lang="en-US" altLang="ko-KR" b="0" i="0" u="none" strike="noStrike" baseline="0" dirty="0">
                <a:latin typeface="YDVYMjOStd12"/>
              </a:rPr>
              <a:t>, </a:t>
            </a:r>
            <a:r>
              <a:rPr lang="ko-KR" altLang="en-US" b="0" i="0" u="none" strike="noStrike" baseline="0" dirty="0">
                <a:latin typeface="YDVYMjOStd12"/>
              </a:rPr>
              <a:t>패</a:t>
            </a:r>
            <a:r>
              <a:rPr lang="en-US" altLang="ko-KR" b="0" i="0" u="none" strike="noStrike" baseline="0" dirty="0">
                <a:latin typeface="YDVYMjOStd12"/>
              </a:rPr>
              <a:t>, </a:t>
            </a:r>
            <a:r>
              <a:rPr lang="ko-KR" altLang="en-US" b="0" i="0" u="none" strike="noStrike" baseline="0" dirty="0">
                <a:latin typeface="YDVYMjOStd12"/>
              </a:rPr>
              <a:t>홈런 등의 수치</a:t>
            </a:r>
            <a:r>
              <a:rPr lang="en-US" altLang="ko-KR" b="0" i="0" u="none" strike="noStrike" baseline="0" dirty="0">
                <a:latin typeface="YDVYMjOStd12"/>
              </a:rPr>
              <a:t>)</a:t>
            </a:r>
            <a:br>
              <a:rPr lang="en-US" altLang="ko-KR" b="0" i="0" u="none" strike="noStrike" baseline="0" dirty="0">
                <a:latin typeface="YDVYMjOStd12"/>
              </a:rPr>
            </a:br>
            <a:r>
              <a:rPr lang="ko-KR" altLang="en-US" b="0" i="0" u="none" strike="noStrike" baseline="0" dirty="0">
                <a:latin typeface="YDVYMjOStd12"/>
              </a:rPr>
              <a:t>에 대한 세부 정보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예측할 대상인 </a:t>
            </a:r>
            <a:r>
              <a:rPr lang="en-US" altLang="ko-KR" b="0" i="0" u="none" strike="noStrike" baseline="0" dirty="0">
                <a:latin typeface="YDVYMjOStd12"/>
              </a:rPr>
              <a:t>'</a:t>
            </a:r>
            <a:r>
              <a:rPr lang="ko-KR" altLang="en-US" b="0" i="0" u="none" strike="noStrike" baseline="0" dirty="0">
                <a:latin typeface="YDVYMjOStd12"/>
              </a:rPr>
              <a:t>연봉</a:t>
            </a:r>
            <a:r>
              <a:rPr lang="en-US" altLang="ko-KR" b="0" i="0" u="none" strike="noStrike" baseline="0" dirty="0">
                <a:latin typeface="YDVYMjOStd12"/>
              </a:rPr>
              <a:t>'</a:t>
            </a:r>
            <a:r>
              <a:rPr lang="ko-KR" altLang="en-US" b="0" i="0" u="none" strike="noStrike" baseline="0" dirty="0">
                <a:latin typeface="YDVYMjOStd12"/>
              </a:rPr>
              <a:t>에 대한 정보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회귀 분석에 사용할 피처 살펴보기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FAD8B-5226-4EFD-8513-C9B4BCD2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63" y="1008345"/>
            <a:ext cx="2926337" cy="425775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1BAF99-FA53-4E0F-9086-4B4F94CBAB81}"/>
              </a:ext>
            </a:extLst>
          </p:cNvPr>
          <p:cNvSpPr txBox="1"/>
          <p:nvPr/>
        </p:nvSpPr>
        <p:spPr>
          <a:xfrm>
            <a:off x="7585687" y="5340030"/>
            <a:ext cx="41060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latin typeface="+mj-ea"/>
                <a:ea typeface="+mj-ea"/>
              </a:rPr>
              <a:t>상자 그림</a:t>
            </a:r>
            <a:r>
              <a:rPr lang="en-US" altLang="ko-KR" sz="1400" dirty="0">
                <a:latin typeface="+mj-ea"/>
                <a:ea typeface="+mj-ea"/>
              </a:rPr>
              <a:t>(Box Plot)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데이터의 사분위값 특성을 이용하여 데이터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분포를 파악하는 그림 표현 방법</a:t>
            </a:r>
          </a:p>
        </p:txBody>
      </p:sp>
    </p:spTree>
    <p:extLst>
      <p:ext uri="{BB962C8B-B14F-4D97-AF65-F5344CB8AC3E}">
        <p14:creationId xmlns:p14="http://schemas.microsoft.com/office/powerpoint/2010/main" val="67818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2 </a:t>
            </a:r>
            <a:r>
              <a:rPr lang="ko-KR" altLang="en-US" b="0" i="0" u="none" strike="noStrike" baseline="0" dirty="0">
                <a:latin typeface="YDVYMjOStd12"/>
              </a:rPr>
              <a:t>예측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투수의 연봉 예측하기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피처들의 단위 맞춰주기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피처 스케일링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피처 스케일링의 방법 중 표준화 방법을 적용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피처들의 단위 맞춰주기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원</a:t>
            </a:r>
            <a:r>
              <a:rPr lang="en-US" altLang="ko-KR" dirty="0">
                <a:latin typeface="YDVYMjOStd12"/>
              </a:rPr>
              <a:t>-</a:t>
            </a:r>
            <a:r>
              <a:rPr lang="ko-KR" altLang="en-US" dirty="0">
                <a:latin typeface="YDVYMjOStd12"/>
              </a:rPr>
              <a:t>핫 인코딩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연속형이 아닌 범주형 피처에는 원</a:t>
            </a:r>
            <a:r>
              <a:rPr lang="en-US" altLang="ko-KR" dirty="0">
                <a:latin typeface="YDVYMjOStd12"/>
              </a:rPr>
              <a:t>-</a:t>
            </a:r>
            <a:r>
              <a:rPr lang="ko-KR" altLang="en-US" dirty="0">
                <a:latin typeface="YDVYMjOStd12"/>
              </a:rPr>
              <a:t>핫 인코딩 방법을 적용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분석을 위한 학습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테스트 데이터셋 분리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분석 계수 학습 </a:t>
            </a:r>
            <a:r>
              <a:rPr lang="en-US" altLang="ko-KR" dirty="0">
                <a:latin typeface="YDVYMjOStd12"/>
              </a:rPr>
              <a:t>&amp; </a:t>
            </a:r>
            <a:r>
              <a:rPr lang="ko-KR" altLang="en-US" dirty="0">
                <a:latin typeface="YDVYMjOStd12"/>
              </a:rPr>
              <a:t>학습된 계수 출력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6CB54-42CA-4FEB-BF3D-891768F9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87" y="2201863"/>
            <a:ext cx="4238625" cy="302895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B5008C-6C8E-49DC-ACAB-FEB1612955F1}"/>
              </a:ext>
            </a:extLst>
          </p:cNvPr>
          <p:cNvSpPr txBox="1"/>
          <p:nvPr/>
        </p:nvSpPr>
        <p:spPr>
          <a:xfrm>
            <a:off x="7365984" y="5266515"/>
            <a:ext cx="358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과일 종류</a:t>
            </a:r>
            <a:r>
              <a:rPr lang="en-US" altLang="ko-KR" sz="1400" dirty="0">
                <a:latin typeface="+mj-ea"/>
                <a:ea typeface="+mj-ea"/>
              </a:rPr>
              <a:t>’ 5</a:t>
            </a:r>
            <a:r>
              <a:rPr lang="ko-KR" altLang="en-US" sz="1400" dirty="0">
                <a:latin typeface="+mj-ea"/>
                <a:ea typeface="+mj-ea"/>
              </a:rPr>
              <a:t>개를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r>
              <a:rPr lang="ko-KR" altLang="en-US" sz="1400" dirty="0">
                <a:latin typeface="+mj-ea"/>
                <a:ea typeface="+mj-ea"/>
              </a:rPr>
              <a:t>개의 벡터로 표현한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원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핫 인코딩</a:t>
            </a:r>
            <a:r>
              <a:rPr lang="en-US" altLang="ko-KR" sz="1400" dirty="0">
                <a:latin typeface="+mj-ea"/>
                <a:ea typeface="+mj-ea"/>
              </a:rPr>
              <a:t>(One-Hot Encoding)</a:t>
            </a:r>
            <a:r>
              <a:rPr lang="ko-KR" altLang="en-US" sz="1400" dirty="0">
                <a:latin typeface="+mj-ea"/>
                <a:ea typeface="+mj-ea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347044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프로야구 선수의 다음 해 연봉 예측하기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6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3 </a:t>
            </a:r>
            <a:r>
              <a:rPr lang="ko-KR" altLang="en-US" dirty="0">
                <a:latin typeface="YDVYMjOStd12"/>
              </a:rPr>
              <a:t>평가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예측 모델 평가하기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어떤 피처가 가장 영향력이 강한 피처일까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statsmodel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라이브러리 </a:t>
            </a:r>
            <a:r>
              <a:rPr lang="en-US" altLang="ko-KR" dirty="0">
                <a:latin typeface="YDVYMjOStd12"/>
              </a:rPr>
              <a:t>OLS </a:t>
            </a:r>
            <a:r>
              <a:rPr lang="ko-KR" altLang="en-US" dirty="0">
                <a:latin typeface="YDVYMjOStd12"/>
              </a:rPr>
              <a:t>클래스의  </a:t>
            </a:r>
            <a:r>
              <a:rPr lang="en-US" altLang="ko-KR" dirty="0">
                <a:latin typeface="YDVYMjOStd12"/>
              </a:rPr>
              <a:t>summary( ) </a:t>
            </a:r>
            <a:r>
              <a:rPr lang="ko-KR" altLang="en-US" dirty="0">
                <a:latin typeface="YDVYMjOStd12"/>
              </a:rPr>
              <a:t>함수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어떤 피처가 가장 영향력이 강한 피처일까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지금까지 학습한 </a:t>
            </a:r>
            <a:r>
              <a:rPr lang="en-US" altLang="ko-KR" dirty="0" err="1">
                <a:latin typeface="YDVYMjOStd12"/>
              </a:rPr>
              <a:t>coef</a:t>
            </a:r>
            <a:r>
              <a:rPr lang="en-US" altLang="ko-KR" dirty="0">
                <a:latin typeface="YDVYMjOStd12"/>
              </a:rPr>
              <a:t> (</a:t>
            </a:r>
            <a:r>
              <a:rPr lang="ko-KR" altLang="en-US" dirty="0">
                <a:latin typeface="YDVYMjOStd12"/>
              </a:rPr>
              <a:t>계수</a:t>
            </a:r>
            <a:r>
              <a:rPr lang="en-US" altLang="ko-KR" dirty="0">
                <a:latin typeface="YDVYMjOStd12"/>
              </a:rPr>
              <a:t>) </a:t>
            </a:r>
            <a:r>
              <a:rPr lang="ko-KR" altLang="en-US" dirty="0">
                <a:latin typeface="YDVYMjOStd12"/>
              </a:rPr>
              <a:t>값들을 시각화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예측 모델의 평가하기</a:t>
            </a:r>
            <a:r>
              <a:rPr lang="en-US" altLang="ko-KR" dirty="0">
                <a:latin typeface="YDVYMjOStd12"/>
              </a:rPr>
              <a:t>: R2 score</a:t>
            </a:r>
          </a:p>
          <a:p>
            <a:pPr lvl="1"/>
            <a:r>
              <a:rPr lang="ko-KR" altLang="en-US" dirty="0">
                <a:latin typeface="YDVYMjOStd12"/>
              </a:rPr>
              <a:t>예측 모델의 평가하기</a:t>
            </a:r>
            <a:r>
              <a:rPr lang="en-US" altLang="ko-KR" dirty="0">
                <a:latin typeface="YDVYMjOStd12"/>
              </a:rPr>
              <a:t>: RMSE score</a:t>
            </a:r>
          </a:p>
          <a:p>
            <a:pPr lvl="1"/>
            <a:r>
              <a:rPr lang="ko-KR" altLang="en-US" dirty="0">
                <a:latin typeface="YDVYMjOStd12"/>
              </a:rPr>
              <a:t>피처들의 상관 관계 분석하기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heatmap </a:t>
            </a:r>
            <a:r>
              <a:rPr lang="ko-KR" altLang="en-US" dirty="0">
                <a:latin typeface="YDVYMjOStd12"/>
              </a:rPr>
              <a:t>방식의 시각화를 사용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분석 예측 성능을 높이기 위한 방법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다중 공선성 확인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다중 공선성은 분산팽창요인</a:t>
            </a:r>
            <a:r>
              <a:rPr lang="en-US" altLang="ko-KR" dirty="0">
                <a:latin typeface="YDVYMjOStd12"/>
              </a:rPr>
              <a:t>Variance Inflation Factor (VIF)</a:t>
            </a:r>
            <a:r>
              <a:rPr lang="ko-KR" altLang="en-US" dirty="0">
                <a:latin typeface="YDVYMjOStd12"/>
              </a:rPr>
              <a:t>이라는 계수로 평가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일반적으로 </a:t>
            </a:r>
            <a:r>
              <a:rPr lang="en-US" altLang="ko-KR" dirty="0">
                <a:latin typeface="YDVYMjOStd12"/>
              </a:rPr>
              <a:t>VIF </a:t>
            </a:r>
            <a:r>
              <a:rPr lang="ko-KR" altLang="en-US" dirty="0">
                <a:latin typeface="YDVYMjOStd12"/>
              </a:rPr>
              <a:t>계수가 </a:t>
            </a:r>
            <a:r>
              <a:rPr lang="en-US" altLang="ko-KR" dirty="0">
                <a:latin typeface="YDVYMjOStd12"/>
              </a:rPr>
              <a:t>10~15 </a:t>
            </a:r>
            <a:r>
              <a:rPr lang="ko-KR" altLang="en-US" dirty="0">
                <a:latin typeface="YDVYMjOStd12"/>
              </a:rPr>
              <a:t>정도를 넘으면 그 피처는 다중 공선성의 문제가 발생했다고 판단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17181</TotalTime>
  <Words>1915</Words>
  <Application>Microsoft Office PowerPoint</Application>
  <PresentationFormat>와이드스크린</PresentationFormat>
  <Paragraphs>325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ITCGaramondStd-Lt</vt:lpstr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프레젠테이션</vt:lpstr>
      <vt:lpstr>SECTION 3-1 프로야구 선수의 다음 해 연봉 예측하기(1)</vt:lpstr>
      <vt:lpstr>SECTION 3-1 프로야구 선수의 다음 해 연봉 예측하기(2)</vt:lpstr>
      <vt:lpstr>SECTION 3-1 프로야구 선수의 다음 해 연봉 예측하기(3)</vt:lpstr>
      <vt:lpstr>SECTION 3-1 프로야구 선수의 다음 해 연봉 예측하기(4)</vt:lpstr>
      <vt:lpstr>미니퀴즈[3-1/3-2]</vt:lpstr>
      <vt:lpstr>SECTION 3-1 프로야구 선수의 다음 해 연봉 예측하기(5)</vt:lpstr>
      <vt:lpstr>SECTION 3-1 프로야구 선수의 다음 해 연봉 예측하기(6)</vt:lpstr>
      <vt:lpstr>SECTION 3-2 비트코인 시세 예측하기(1)</vt:lpstr>
      <vt:lpstr>SECTION 3-2 비트코인 시세 예측하기(2)</vt:lpstr>
      <vt:lpstr>SECTION 3-2 비트코인 시세 예측하기(3)</vt:lpstr>
      <vt:lpstr>SECTION 3-3 미래에 볼 영화의 평점 예측하기 (1)</vt:lpstr>
      <vt:lpstr>SECTION 3-3 미래에 볼 영화의 평점 예측하기 (2)</vt:lpstr>
      <vt:lpstr>미니퀴즈[3-3/3-4/3-5]</vt:lpstr>
      <vt:lpstr>SECTION 3-3 미래에 볼 영화의 평점 예측하기 (3)</vt:lpstr>
      <vt:lpstr>미니퀴즈[3-6]</vt:lpstr>
      <vt:lpstr>SECTION 3-3 미래에 볼 영화의 평점 예측하기 (4)</vt:lpstr>
      <vt:lpstr>SECTION 3 연습문제(1)</vt:lpstr>
      <vt:lpstr>SECTION 3 연습문제(2)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YJ</cp:lastModifiedBy>
  <cp:revision>444</cp:revision>
  <dcterms:created xsi:type="dcterms:W3CDTF">2020-01-31T07:25:46Z</dcterms:created>
  <dcterms:modified xsi:type="dcterms:W3CDTF">2021-11-15T05:52:24Z</dcterms:modified>
</cp:coreProperties>
</file>