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333" r:id="rId2"/>
    <p:sldId id="2101" r:id="rId3"/>
    <p:sldId id="2334" r:id="rId4"/>
    <p:sldId id="2345" r:id="rId5"/>
    <p:sldId id="2341" r:id="rId6"/>
    <p:sldId id="2369" r:id="rId7"/>
    <p:sldId id="2390" r:id="rId8"/>
    <p:sldId id="2396" r:id="rId9"/>
    <p:sldId id="2395" r:id="rId10"/>
    <p:sldId id="2394" r:id="rId11"/>
    <p:sldId id="2397" r:id="rId12"/>
    <p:sldId id="2398" r:id="rId13"/>
    <p:sldId id="2399" r:id="rId14"/>
    <p:sldId id="2400" r:id="rId15"/>
    <p:sldId id="2401" r:id="rId16"/>
    <p:sldId id="2402" r:id="rId17"/>
    <p:sldId id="2404" r:id="rId18"/>
    <p:sldId id="2406" r:id="rId19"/>
    <p:sldId id="2403" r:id="rId20"/>
    <p:sldId id="240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3976" userDrawn="1">
          <p15:clr>
            <a:srgbClr val="A4A3A4"/>
          </p15:clr>
        </p15:guide>
        <p15:guide id="5" orient="horz" pos="2591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orient="horz" pos="1865" userDrawn="1">
          <p15:clr>
            <a:srgbClr val="A4A3A4"/>
          </p15:clr>
        </p15:guide>
        <p15:guide id="8" orient="horz" pos="482" userDrawn="1">
          <p15:clr>
            <a:srgbClr val="A4A3A4"/>
          </p15:clr>
        </p15:guide>
        <p15:guide id="9" pos="506" userDrawn="1">
          <p15:clr>
            <a:srgbClr val="A4A3A4"/>
          </p15:clr>
        </p15:guide>
        <p15:guide id="10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 varScale="1">
        <p:scale>
          <a:sx n="89" d="100"/>
          <a:sy n="89" d="100"/>
        </p:scale>
        <p:origin x="114" y="132"/>
      </p:cViewPr>
      <p:guideLst>
        <p:guide orient="horz" pos="2319"/>
        <p:guide pos="3817"/>
        <p:guide pos="3976"/>
        <p:guide orient="horz" pos="2591"/>
        <p:guide pos="960"/>
        <p:guide orient="horz" pos="1865"/>
        <p:guide orient="horz" pos="482"/>
        <p:guide pos="506"/>
        <p:guide pos="7174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0FCC723C-E12E-4134-80CF-8ADAED2921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바닥글 개체 틀 36">
            <a:extLst>
              <a:ext uri="{FF2B5EF4-FFF2-40B4-BE49-F238E27FC236}">
                <a16:creationId xmlns:a16="http://schemas.microsoft.com/office/drawing/2014/main" id="{12D54CD0-D251-442B-89E6-AE3B9602A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36">
            <a:extLst>
              <a:ext uri="{FF2B5EF4-FFF2-40B4-BE49-F238E27FC236}">
                <a16:creationId xmlns:a16="http://schemas.microsoft.com/office/drawing/2014/main" id="{06254993-0E3E-4DD1-B5D1-E7E9E2205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 순서 안내 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3A06B168-836F-4E64-80CE-16BDB7CE93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sp>
        <p:nvSpPr>
          <p:cNvPr id="8" name="텍스트 개체 틀 34">
            <a:extLst>
              <a:ext uri="{FF2B5EF4-FFF2-40B4-BE49-F238E27FC236}">
                <a16:creationId xmlns:a16="http://schemas.microsoft.com/office/drawing/2014/main" id="{7E4D1FAF-1A2D-466E-9891-8D941F5FB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457200" indent="-457200">
              <a:lnSpc>
                <a:spcPct val="120000"/>
              </a:lnSpc>
              <a:buClr>
                <a:srgbClr val="4BB0A0"/>
              </a:buClr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20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289439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  <p:sldLayoutId id="2147483686" r:id="rId7"/>
    <p:sldLayoutId id="2147483692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608409" cy="3591827"/>
          </a:xfrm>
        </p:spPr>
        <p:txBody>
          <a:bodyPr/>
          <a:lstStyle/>
          <a:p>
            <a:r>
              <a:rPr lang="ko-KR" altLang="en-US" sz="4800" dirty="0"/>
              <a:t>이것이 데이터분석이다 </a:t>
            </a:r>
            <a:r>
              <a:rPr lang="en-US" altLang="ko-KR" sz="3600" dirty="0"/>
              <a:t>with</a:t>
            </a:r>
            <a:r>
              <a:rPr lang="en-US" altLang="ko-KR" sz="4800" dirty="0"/>
              <a:t> </a:t>
            </a:r>
            <a:r>
              <a:rPr lang="ko-KR" altLang="en-US" sz="3600" dirty="0"/>
              <a:t>파이썬</a:t>
            </a:r>
            <a:endParaRPr lang="ko-Kore-KR" sz="4800" b="1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20350" y="866451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04 </a:t>
            </a:r>
            <a:r>
              <a:rPr lang="ko-KR" altLang="en-US" dirty="0"/>
              <a:t>데이터 분류 모델</a:t>
            </a:r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DFF8C6-313B-446A-A2A9-05C93D9ED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205" y="1484044"/>
            <a:ext cx="2514356" cy="32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미니퀴즈</a:t>
            </a:r>
            <a:r>
              <a:rPr lang="en-US" altLang="ko-KR" dirty="0"/>
              <a:t>[4-2]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71492"/>
          </a:xfrm>
        </p:spPr>
        <p:txBody>
          <a:bodyPr anchor="ctr" anchorCtr="0">
            <a:normAutofit/>
          </a:bodyPr>
          <a:lstStyle/>
          <a:p>
            <a:pPr marL="809625" lvl="1" indent="-363538"/>
            <a:r>
              <a:rPr lang="en-US" altLang="ko-KR" sz="1800" b="0" i="0" u="none" strike="noStrike" baseline="0" dirty="0">
                <a:latin typeface="YDVYMjOStd12"/>
              </a:rPr>
              <a:t>cabin </a:t>
            </a:r>
            <a:r>
              <a:rPr lang="ko-KR" altLang="en-US" sz="1800" b="0" i="0" u="none" strike="noStrike" baseline="0" dirty="0">
                <a:latin typeface="YDVYMjOStd12"/>
              </a:rPr>
              <a:t>피처와 마찬가지로 </a:t>
            </a:r>
            <a:r>
              <a:rPr lang="en-US" altLang="ko-KR" sz="1800" b="0" i="0" u="none" strike="noStrike" baseline="0" dirty="0">
                <a:latin typeface="YDVYMjOStd12"/>
              </a:rPr>
              <a:t>name </a:t>
            </a:r>
            <a:r>
              <a:rPr lang="ko-KR" altLang="en-US" sz="1800" b="0" i="0" u="none" strike="noStrike" baseline="0" dirty="0">
                <a:latin typeface="YDVYMjOStd12"/>
              </a:rPr>
              <a:t>피처에 대해 생존자</a:t>
            </a:r>
            <a:r>
              <a:rPr lang="en-US" altLang="ko-KR" sz="1800" b="0" i="0" u="none" strike="noStrike" baseline="0" dirty="0">
                <a:latin typeface="YDVYMjOStd12"/>
              </a:rPr>
              <a:t>/</a:t>
            </a:r>
            <a:r>
              <a:rPr lang="ko-KR" altLang="en-US" sz="1800" b="0" i="0" u="none" strike="noStrike" baseline="0" dirty="0">
                <a:latin typeface="YDVYMjOStd12"/>
              </a:rPr>
              <a:t>비생존자 그룹 간의 차이를 탐색하기</a:t>
            </a:r>
            <a:endParaRPr lang="en-US" altLang="ko-KR" sz="1800" b="0" i="0" u="none" strike="noStrike" baseline="0" dirty="0">
              <a:latin typeface="YDVYMjOStd12"/>
            </a:endParaRPr>
          </a:p>
          <a:p>
            <a:pPr marL="809625" lvl="1" indent="-363538"/>
            <a:r>
              <a:rPr lang="ko-KR" altLang="en-US" sz="1800" b="0" i="0" u="none" strike="noStrike" baseline="0" dirty="0">
                <a:latin typeface="YDVYMjOStd12"/>
              </a:rPr>
              <a:t>위와 동일한 방법을 이용하여 생존자와 비생존자 그룹 간의 분포가 어떻게 다른지 시각적으로 탐색하기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16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4-1</a:t>
            </a:r>
            <a:r>
              <a:rPr lang="ko-KR" altLang="en-US" dirty="0"/>
              <a:t> 타이타닉의 생존자 가려내기</a:t>
            </a:r>
            <a:r>
              <a:rPr lang="en-US" altLang="ko-KR" sz="2400" dirty="0"/>
              <a:t>(4)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95292"/>
          </a:xfrm>
        </p:spPr>
        <p:txBody>
          <a:bodyPr>
            <a:normAutofit/>
          </a:bodyPr>
          <a:lstStyle/>
          <a:p>
            <a:r>
              <a:rPr lang="en-US" altLang="ko-KR" b="0" i="0" u="none" strike="noStrike" baseline="0" dirty="0">
                <a:latin typeface="YDVYMjOStd12"/>
              </a:rPr>
              <a:t>Step 4 </a:t>
            </a:r>
            <a:r>
              <a:rPr lang="ko-KR" altLang="en-US" b="0" i="0" u="none" strike="noStrike" baseline="0" dirty="0">
                <a:latin typeface="YDVYMjOStd12"/>
              </a:rPr>
              <a:t>평가</a:t>
            </a:r>
            <a:r>
              <a:rPr lang="en-US" altLang="ko-KR" b="0" i="0" u="none" strike="noStrike" baseline="0" dirty="0">
                <a:latin typeface="YDVYMjOStd12"/>
              </a:rPr>
              <a:t>: </a:t>
            </a:r>
            <a:r>
              <a:rPr lang="ko-KR" altLang="en-US" b="0" i="0" u="none" strike="noStrike" baseline="0" dirty="0">
                <a:latin typeface="YDVYMjOStd12"/>
              </a:rPr>
              <a:t>모델 검증하기</a:t>
            </a:r>
            <a:endParaRPr lang="en-US" altLang="ko-KR" b="0" i="0" u="none" strike="noStrike" baseline="0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모델의 과적합 여부를 검증</a:t>
            </a:r>
            <a:r>
              <a:rPr lang="en-US" altLang="ko-KR" dirty="0">
                <a:latin typeface="YDVYMjOStd12"/>
              </a:rPr>
              <a:t/>
            </a:r>
            <a:br>
              <a:rPr lang="en-US" altLang="ko-KR" dirty="0">
                <a:latin typeface="YDVYMjOStd12"/>
              </a:rPr>
            </a:br>
            <a:r>
              <a:rPr lang="en-US" altLang="ko-KR" dirty="0"/>
              <a:t>① </a:t>
            </a:r>
            <a:r>
              <a:rPr lang="en-US" altLang="ko-KR" dirty="0">
                <a:latin typeface="YDVYMjOStd12"/>
              </a:rPr>
              <a:t>K-fold </a:t>
            </a:r>
            <a:r>
              <a:rPr lang="ko-KR" altLang="en-US" dirty="0">
                <a:latin typeface="YDVYMjOStd12"/>
              </a:rPr>
              <a:t>교차 검증</a:t>
            </a:r>
            <a:r>
              <a:rPr lang="en-US" altLang="ko-KR" dirty="0">
                <a:latin typeface="YDVYMjOStd12"/>
              </a:rPr>
              <a:t>(K-fold cross validation) </a:t>
            </a:r>
            <a:br>
              <a:rPr lang="en-US" altLang="ko-KR" dirty="0">
                <a:latin typeface="YDVYMjOStd12"/>
              </a:rPr>
            </a:br>
            <a:r>
              <a:rPr lang="en-US" altLang="ko-KR" dirty="0"/>
              <a:t>②</a:t>
            </a:r>
            <a:r>
              <a:rPr lang="ko-KR" altLang="en-US" dirty="0">
                <a:latin typeface="YDVYMjOStd12"/>
              </a:rPr>
              <a:t>학습 곡선</a:t>
            </a:r>
            <a:r>
              <a:rPr lang="en-US" altLang="ko-KR" dirty="0">
                <a:latin typeface="YDVYMjOStd12"/>
              </a:rPr>
              <a:t>(Learning Curve)</a:t>
            </a:r>
          </a:p>
          <a:p>
            <a:pPr lvl="1"/>
            <a:r>
              <a:rPr lang="en-US" altLang="ko-KR" dirty="0">
                <a:latin typeface="YDVYMjOStd12"/>
              </a:rPr>
              <a:t>K-fold </a:t>
            </a:r>
            <a:r>
              <a:rPr lang="ko-KR" altLang="en-US" dirty="0">
                <a:latin typeface="YDVYMjOStd12"/>
              </a:rPr>
              <a:t>교차 검증 수행하기</a:t>
            </a:r>
            <a:endParaRPr lang="en-US" altLang="ko-KR" dirty="0">
              <a:latin typeface="YDVYMjOStd12"/>
            </a:endParaRPr>
          </a:p>
          <a:p>
            <a:pPr lvl="2"/>
            <a:r>
              <a:rPr lang="en-US" altLang="ko-KR" dirty="0" err="1">
                <a:latin typeface="YDVYMjOStd12"/>
              </a:rPr>
              <a:t>sklearn.model_selection</a:t>
            </a:r>
            <a:r>
              <a:rPr lang="ko-KR" altLang="en-US" dirty="0">
                <a:latin typeface="YDVYMjOStd12"/>
              </a:rPr>
              <a:t>의 </a:t>
            </a:r>
            <a:r>
              <a:rPr lang="en-US" altLang="ko-KR" dirty="0" err="1">
                <a:latin typeface="YDVYMjOStd12"/>
              </a:rPr>
              <a:t>KFold</a:t>
            </a:r>
            <a:r>
              <a:rPr lang="en-US" altLang="ko-KR" dirty="0">
                <a:latin typeface="YDVYMjOStd12"/>
              </a:rPr>
              <a:t> </a:t>
            </a:r>
            <a:r>
              <a:rPr lang="ko-KR" altLang="en-US" dirty="0">
                <a:latin typeface="YDVYMjOStd12"/>
              </a:rPr>
              <a:t>클래스로 </a:t>
            </a:r>
            <a:r>
              <a:rPr lang="en-US" altLang="ko-KR" dirty="0">
                <a:latin typeface="YDVYMjOStd12"/>
              </a:rPr>
              <a:t>cv</a:t>
            </a:r>
            <a:r>
              <a:rPr lang="ko-KR" altLang="en-US" dirty="0">
                <a:latin typeface="YDVYMjOStd12"/>
              </a:rPr>
              <a:t>라는 객체를 </a:t>
            </a:r>
            <a:r>
              <a:rPr lang="en-US" altLang="ko-KR" dirty="0">
                <a:latin typeface="YDVYMjOStd12"/>
              </a:rPr>
              <a:t/>
            </a:r>
            <a:br>
              <a:rPr lang="en-US" altLang="ko-KR" dirty="0">
                <a:latin typeface="YDVYMjOStd12"/>
              </a:rPr>
            </a:br>
            <a:r>
              <a:rPr lang="ko-KR" altLang="en-US" dirty="0">
                <a:latin typeface="YDVYMjOStd12"/>
              </a:rPr>
              <a:t>반환하고 이 객체의 </a:t>
            </a:r>
            <a:r>
              <a:rPr lang="en-US" altLang="ko-KR" dirty="0">
                <a:latin typeface="YDVYMjOStd12"/>
              </a:rPr>
              <a:t>split </a:t>
            </a:r>
            <a:r>
              <a:rPr lang="ko-KR" altLang="en-US" dirty="0">
                <a:latin typeface="YDVYMjOStd12"/>
              </a:rPr>
              <a:t>함수를 </a:t>
            </a:r>
            <a:r>
              <a:rPr lang="en-US" altLang="ko-KR" dirty="0">
                <a:latin typeface="YDVYMjOStd12"/>
              </a:rPr>
              <a:t>for </a:t>
            </a:r>
            <a:r>
              <a:rPr lang="ko-KR" altLang="en-US" dirty="0">
                <a:latin typeface="YDVYMjOStd12"/>
              </a:rPr>
              <a:t>반복문과 같이 사용</a:t>
            </a:r>
            <a:r>
              <a:rPr lang="en-US" altLang="ko-KR" dirty="0">
                <a:latin typeface="YDVYMjOStd12"/>
              </a:rPr>
              <a:t/>
            </a:r>
            <a:br>
              <a:rPr lang="en-US" altLang="ko-KR" dirty="0">
                <a:latin typeface="YDVYMjOStd12"/>
              </a:rPr>
            </a:br>
            <a:r>
              <a:rPr lang="ko-KR" altLang="en-US" dirty="0">
                <a:latin typeface="YDVYMjOStd12"/>
              </a:rPr>
              <a:t>반복문에서는 전체 데이터를 </a:t>
            </a:r>
            <a:r>
              <a:rPr lang="en-US" altLang="ko-KR" dirty="0">
                <a:latin typeface="YDVYMjOStd12"/>
              </a:rPr>
              <a:t>k</a:t>
            </a:r>
            <a:r>
              <a:rPr lang="ko-KR" altLang="en-US" dirty="0">
                <a:latin typeface="YDVYMjOStd12"/>
              </a:rPr>
              <a:t>개로 분리하여 학습과 </a:t>
            </a:r>
            <a:r>
              <a:rPr lang="en-US" altLang="ko-KR" dirty="0">
                <a:latin typeface="YDVYMjOStd12"/>
              </a:rPr>
              <a:t/>
            </a:r>
            <a:br>
              <a:rPr lang="en-US" altLang="ko-KR" dirty="0">
                <a:latin typeface="YDVYMjOStd12"/>
              </a:rPr>
            </a:br>
            <a:r>
              <a:rPr lang="ko-KR" altLang="en-US" dirty="0">
                <a:latin typeface="YDVYMjOStd12"/>
              </a:rPr>
              <a:t>평가를 반복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학습 곡선 분석하기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학습 데이터와 테스트 데이터의 점수가 벌어지는 </a:t>
            </a:r>
            <a:r>
              <a:rPr lang="en-US" altLang="ko-KR" dirty="0">
                <a:latin typeface="YDVYMjOStd12"/>
              </a:rPr>
              <a:t/>
            </a:r>
            <a:br>
              <a:rPr lang="en-US" altLang="ko-KR" dirty="0">
                <a:latin typeface="YDVYMjOStd12"/>
              </a:rPr>
            </a:br>
            <a:r>
              <a:rPr lang="ko-KR" altLang="en-US" dirty="0">
                <a:latin typeface="YDVYMjOStd12"/>
              </a:rPr>
              <a:t>과적합 상황은 학습 곡선을 관찰함으로써 더 쉽게 관찰</a:t>
            </a:r>
            <a:endParaRPr lang="en-US" altLang="ko-KR" dirty="0">
              <a:latin typeface="YDVYMjOStd12"/>
            </a:endParaRPr>
          </a:p>
          <a:p>
            <a:pPr lvl="1"/>
            <a:endParaRPr lang="en-US" altLang="ko-KR" dirty="0">
              <a:latin typeface="YDVYMjOStd12"/>
            </a:endParaRPr>
          </a:p>
          <a:p>
            <a:pPr lvl="2"/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12A0C-95F0-45B5-AA47-F9D885353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580" y="1769313"/>
            <a:ext cx="4156145" cy="27111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84EDBE-E583-4696-9B4F-B3730A88A0FC}"/>
              </a:ext>
            </a:extLst>
          </p:cNvPr>
          <p:cNvSpPr txBox="1"/>
          <p:nvPr/>
        </p:nvSpPr>
        <p:spPr>
          <a:xfrm>
            <a:off x="8324720" y="4516121"/>
            <a:ext cx="2042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en-US" altLang="ko-KR" sz="1400" dirty="0">
                <a:latin typeface="+mj-ea"/>
                <a:ea typeface="+mj-ea"/>
              </a:rPr>
              <a:t>K-fold </a:t>
            </a:r>
            <a:r>
              <a:rPr lang="ko-KR" altLang="en-US" sz="1400" dirty="0">
                <a:latin typeface="+mj-ea"/>
                <a:ea typeface="+mj-ea"/>
              </a:rPr>
              <a:t>교차 검증</a:t>
            </a:r>
          </a:p>
        </p:txBody>
      </p:sp>
    </p:spTree>
    <p:extLst>
      <p:ext uri="{BB962C8B-B14F-4D97-AF65-F5344CB8AC3E}">
        <p14:creationId xmlns:p14="http://schemas.microsoft.com/office/powerpoint/2010/main" val="278821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4-1</a:t>
            </a:r>
            <a:r>
              <a:rPr lang="ko-KR" altLang="en-US" dirty="0"/>
              <a:t> 타이타닉의 생존자 가려내기</a:t>
            </a:r>
            <a:r>
              <a:rPr lang="en-US" altLang="ko-KR" sz="2400" dirty="0"/>
              <a:t>(5)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95292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latin typeface="YDVYMjOStd12"/>
              </a:rPr>
              <a:t>표로 정리하는 데이터 분석</a:t>
            </a:r>
            <a:endParaRPr lang="en-US" altLang="ko-KR" dirty="0">
              <a:latin typeface="YDVYMjOStd12"/>
            </a:endParaRPr>
          </a:p>
          <a:p>
            <a:pPr lvl="2"/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12151A-70E5-4B1D-8AED-5B5554EBA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868671"/>
              </p:ext>
            </p:extLst>
          </p:nvPr>
        </p:nvGraphicFramePr>
        <p:xfrm>
          <a:off x="1524000" y="1336984"/>
          <a:ext cx="9997440" cy="4004530"/>
        </p:xfrm>
        <a:graphic>
          <a:graphicData uri="http://schemas.openxmlformats.org/drawingml/2006/table">
            <a:tbl>
              <a:tblPr/>
              <a:tblGrid>
                <a:gridCol w="1731264">
                  <a:extLst>
                    <a:ext uri="{9D8B030D-6E8A-4147-A177-3AD203B41FA5}">
                      <a16:colId xmlns:a16="http://schemas.microsoft.com/office/drawing/2014/main" val="2551487297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3349427031"/>
                    </a:ext>
                  </a:extLst>
                </a:gridCol>
                <a:gridCol w="5766816">
                  <a:extLst>
                    <a:ext uri="{9D8B030D-6E8A-4147-A177-3AD203B41FA5}">
                      <a16:colId xmlns:a16="http://schemas.microsoft.com/office/drawing/2014/main" val="2990105399"/>
                    </a:ext>
                  </a:extLst>
                </a:gridCol>
              </a:tblGrid>
              <a:tr h="3942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주요 키워드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핵심 내용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설명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040888"/>
                  </a:ext>
                </a:extLst>
              </a:tr>
              <a:tr h="722050"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로지스틱 회귀 모델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로지스틱 회귀를 이용한 분류 모델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모델의 결과인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0~1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사이의 확률값을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0, 1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 분류하는 방법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피처 영향력을 분석하기 용이하다는 장점을 가지고 있음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057230"/>
                  </a:ext>
                </a:extLst>
              </a:tr>
              <a:tr h="7220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결측값 처리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모델 학습의 과정에서 결측값을 처리하는 방법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결측값을 처리하는 방법은 결측값을 삭제해버리는 방법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그리고 임의의 수치로 채워 넣는 방법이 존재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595803"/>
                  </a:ext>
                </a:extLst>
              </a:tr>
              <a:tr h="7220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분류 모델의 평가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Confusion Matrix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를 기반으</a:t>
                      </a:r>
                    </a:p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 한 분류 모델의 평가지표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Confusion Matrix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를 통해 계산된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Accuracy, Precision, Recall, F1-score, AUC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등의 수치로 분류 모델을 평가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436264"/>
                  </a:ext>
                </a:extLst>
              </a:tr>
              <a:tr h="7220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분류 모델의 개선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피처 엔지니어링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피처 엔지니어링이란 모델에 사용할 피처를 가공하는 분석 작업을 의미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973713"/>
                  </a:ext>
                </a:extLst>
              </a:tr>
              <a:tr h="7220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분류 모델의 검증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모델의 과적합 검증하는 방법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분류 모델의 성능을 검증하기 위해서는 모델의 과적합 여부를 판단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/>
                      </a:r>
                      <a:b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</a:b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그 방법으로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K-fold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교차 검증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학습 곡선의 관찰 등의 방법이 있음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208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938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강남역 맛집 리뷰로 알아보는 감성 분류</a:t>
            </a:r>
            <a:r>
              <a:rPr lang="en-US" altLang="ko-KR" sz="2400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95292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latin typeface="YDVYMjOStd12"/>
              </a:rPr>
              <a:t>감성 분류</a:t>
            </a:r>
            <a:endParaRPr lang="en-US" altLang="ko-KR" b="0" i="0" u="none" strike="noStrike" baseline="0" dirty="0">
              <a:latin typeface="YDVYMjOStd12"/>
            </a:endParaRPr>
          </a:p>
          <a:p>
            <a:pPr lvl="2"/>
            <a:r>
              <a:rPr lang="ko-KR" altLang="en-US" b="0" i="0" u="none" strike="noStrike" baseline="0" dirty="0">
                <a:latin typeface="YDVYMjOStd12"/>
              </a:rPr>
              <a:t>문서</a:t>
            </a:r>
            <a:r>
              <a:rPr lang="en-US" altLang="ko-KR" b="0" i="0" u="none" strike="noStrike" baseline="0" dirty="0">
                <a:latin typeface="YDVYMjOStd12"/>
              </a:rPr>
              <a:t>(</a:t>
            </a:r>
            <a:r>
              <a:rPr lang="ko-KR" altLang="en-US" b="0" i="0" u="none" strike="noStrike" baseline="0" dirty="0">
                <a:latin typeface="YDVYMjOStd12"/>
              </a:rPr>
              <a:t>텍스트 데이터</a:t>
            </a:r>
            <a:r>
              <a:rPr lang="en-US" altLang="ko-KR" b="0" i="0" u="none" strike="noStrike" baseline="0" dirty="0">
                <a:latin typeface="YDVYMjOStd12"/>
              </a:rPr>
              <a:t>)</a:t>
            </a:r>
            <a:r>
              <a:rPr lang="ko-KR" altLang="en-US" b="0" i="0" u="none" strike="noStrike" baseline="0" dirty="0">
                <a:latin typeface="YDVYMjOStd12"/>
              </a:rPr>
              <a:t>를 긍정</a:t>
            </a:r>
            <a:r>
              <a:rPr lang="en-US" altLang="ko-KR" b="0" i="0" u="none" strike="noStrike" baseline="0" dirty="0">
                <a:latin typeface="YDVYMjOStd12"/>
              </a:rPr>
              <a:t> </a:t>
            </a:r>
            <a:r>
              <a:rPr lang="ko-KR" altLang="en-US" b="0" i="0" u="none" strike="noStrike" baseline="0" dirty="0">
                <a:latin typeface="YDVYMjOStd12"/>
              </a:rPr>
              <a:t>의견 또는 부정</a:t>
            </a:r>
            <a:r>
              <a:rPr lang="en-US" altLang="ko-KR" b="0" i="0" u="none" strike="noStrike" baseline="0" dirty="0">
                <a:latin typeface="YDVYMjOStd12"/>
              </a:rPr>
              <a:t> </a:t>
            </a:r>
            <a:r>
              <a:rPr lang="ko-KR" altLang="en-US" b="0" i="0" u="none" strike="noStrike" baseline="0" dirty="0">
                <a:latin typeface="YDVYMjOStd12"/>
              </a:rPr>
              <a:t>의견으로 나누어 분류</a:t>
            </a:r>
            <a:endParaRPr lang="en-US" altLang="ko-KR" b="0" i="0" u="none" strike="noStrike" baseline="0" dirty="0">
              <a:latin typeface="YDVYMjOStd12"/>
            </a:endParaRPr>
          </a:p>
          <a:p>
            <a:r>
              <a:rPr lang="en-US" altLang="ko-KR" b="0" i="0" u="none" strike="noStrike" baseline="0" dirty="0">
                <a:latin typeface="YDVYMjOStd12"/>
              </a:rPr>
              <a:t>Step 1 </a:t>
            </a:r>
            <a:r>
              <a:rPr lang="ko-KR" altLang="en-US" b="0" i="0" u="none" strike="noStrike" baseline="0" dirty="0">
                <a:latin typeface="YDVYMjOStd12"/>
              </a:rPr>
              <a:t>크롤링</a:t>
            </a:r>
            <a:r>
              <a:rPr lang="en-US" altLang="ko-KR" b="0" i="0" u="none" strike="noStrike" baseline="0" dirty="0">
                <a:latin typeface="YDVYMjOStd12"/>
              </a:rPr>
              <a:t>: </a:t>
            </a:r>
            <a:r>
              <a:rPr lang="ko-KR" altLang="en-US" b="0" i="0" u="none" strike="noStrike" baseline="0" dirty="0">
                <a:latin typeface="YDVYMjOStd12"/>
              </a:rPr>
              <a:t>네이버 플레이스 리뷰 크롤링</a:t>
            </a:r>
            <a:endParaRPr lang="en-US" altLang="ko-KR" b="0" i="0" u="none" strike="noStrike" baseline="0" dirty="0">
              <a:latin typeface="YDVYMjOStd12"/>
            </a:endParaRPr>
          </a:p>
          <a:p>
            <a:pPr lvl="1"/>
            <a:r>
              <a:rPr lang="ko-KR" altLang="en-US" b="0" i="0" u="none" strike="noStrike" baseline="0" dirty="0">
                <a:latin typeface="YDVYMjOStd12"/>
              </a:rPr>
              <a:t>네이버 플레이스의 음식점 랭킹 정보 크롤링</a:t>
            </a:r>
            <a:endParaRPr lang="en-US" altLang="ko-KR" b="0" i="0" u="none" strike="noStrike" baseline="0" dirty="0">
              <a:latin typeface="YDVYMjOStd12"/>
            </a:endParaRPr>
          </a:p>
          <a:p>
            <a:pPr lvl="2"/>
            <a:r>
              <a:rPr lang="en-US" altLang="ko-KR" b="0" i="0" u="none" strike="noStrike" baseline="0" dirty="0" err="1">
                <a:latin typeface="YDVYMjOStd12"/>
              </a:rPr>
              <a:t>source_url</a:t>
            </a:r>
            <a:r>
              <a:rPr lang="ko-KR" altLang="en-US" b="0" i="0" u="none" strike="noStrike" baseline="0" dirty="0">
                <a:latin typeface="YDVYMjOStd12"/>
              </a:rPr>
              <a:t>에 검색 규칙을 추가</a:t>
            </a:r>
            <a:r>
              <a:rPr lang="ko-KR" altLang="en-US" dirty="0">
                <a:latin typeface="YDVYMjOStd12"/>
              </a:rPr>
              <a:t>하여</a:t>
            </a:r>
            <a:r>
              <a:rPr lang="ko-KR" altLang="en-US" b="0" i="0" u="none" strike="noStrike" baseline="0" dirty="0">
                <a:latin typeface="YDVYMjOStd12"/>
              </a:rPr>
              <a:t> 크롤링 적용</a:t>
            </a:r>
            <a:endParaRPr lang="en-US" altLang="ko-KR" b="0" i="0" u="none" strike="noStrike" baseline="0" dirty="0">
              <a:latin typeface="YDVYMjOStd12"/>
            </a:endParaRPr>
          </a:p>
          <a:p>
            <a:pPr lvl="1"/>
            <a:r>
              <a:rPr lang="ko-KR" altLang="en-US" b="0" i="0" u="none" strike="noStrike" baseline="0" dirty="0">
                <a:latin typeface="YDVYMjOStd12"/>
              </a:rPr>
              <a:t>관련도순 상위 </a:t>
            </a:r>
            <a:r>
              <a:rPr lang="en-US" altLang="ko-KR" b="0" i="0" u="none" strike="noStrike" baseline="0" dirty="0">
                <a:latin typeface="YDVYMjOStd12"/>
              </a:rPr>
              <a:t>100</a:t>
            </a:r>
            <a:r>
              <a:rPr lang="ko-KR" altLang="en-US" b="0" i="0" u="none" strike="noStrike" baseline="0" dirty="0">
                <a:latin typeface="YDVYMjOStd12"/>
              </a:rPr>
              <a:t>개의 고기집 리스트 정보 </a:t>
            </a:r>
            <a:r>
              <a:rPr lang="en-US" altLang="ko-KR" b="0" i="0" u="none" strike="noStrike" baseline="0" dirty="0">
                <a:latin typeface="YDVYMjOStd12"/>
              </a:rPr>
              <a:t>API </a:t>
            </a:r>
            <a:r>
              <a:rPr lang="ko-KR" altLang="en-US" b="0" i="0" u="none" strike="noStrike" baseline="0" dirty="0">
                <a:latin typeface="YDVYMjOStd12"/>
              </a:rPr>
              <a:t>구하기</a:t>
            </a:r>
            <a:endParaRPr lang="en-US" altLang="ko-KR" b="0" i="0" u="none" strike="noStrike" baseline="0" dirty="0">
              <a:latin typeface="YDVYMjOStd12"/>
            </a:endParaRPr>
          </a:p>
          <a:p>
            <a:pPr lvl="2"/>
            <a:r>
              <a:rPr lang="en-US" altLang="ko-KR" b="0" i="0" u="none" strike="noStrike" baseline="0" dirty="0" err="1">
                <a:latin typeface="YDVYMjOStd12"/>
              </a:rPr>
              <a:t>url_concat</a:t>
            </a:r>
            <a:r>
              <a:rPr lang="ko-KR" altLang="en-US" b="0" i="0" u="none" strike="noStrike" baseline="0" dirty="0">
                <a:latin typeface="YDVYMjOStd12"/>
              </a:rPr>
              <a:t>에 </a:t>
            </a:r>
            <a:r>
              <a:rPr lang="en-US" altLang="ko-KR" b="0" i="0" u="none" strike="noStrike" baseline="0" dirty="0" err="1">
                <a:latin typeface="YDVYMjOStd12"/>
              </a:rPr>
              <a:t>requests.get</a:t>
            </a:r>
            <a:r>
              <a:rPr lang="en-US" altLang="ko-KR" b="0" i="0" u="none" strike="noStrike" baseline="0" dirty="0">
                <a:latin typeface="YDVYMjOStd12"/>
              </a:rPr>
              <a:t> </a:t>
            </a:r>
            <a:r>
              <a:rPr lang="ko-KR" altLang="en-US" b="0" i="0" u="none" strike="noStrike" baseline="0" dirty="0">
                <a:latin typeface="YDVYMjOStd12"/>
              </a:rPr>
              <a:t>함수와 </a:t>
            </a:r>
            <a:r>
              <a:rPr lang="en-US" altLang="ko-KR" b="0" i="0" u="none" strike="noStrike" baseline="0" dirty="0" err="1">
                <a:latin typeface="YDVYMjOStd12"/>
              </a:rPr>
              <a:t>json.loads</a:t>
            </a:r>
            <a:r>
              <a:rPr lang="en-US" altLang="ko-KR" b="0" i="0" u="none" strike="noStrike" baseline="0" dirty="0">
                <a:latin typeface="YDVYMjOStd12"/>
              </a:rPr>
              <a:t> </a:t>
            </a:r>
            <a:r>
              <a:rPr lang="ko-KR" altLang="en-US" b="0" i="0" u="none" strike="noStrike" baseline="0" dirty="0">
                <a:latin typeface="YDVYMjOStd12"/>
              </a:rPr>
              <a:t>함수</a:t>
            </a:r>
            <a:endParaRPr lang="en-US" altLang="ko-KR" b="0" i="0" u="none" strike="noStrike" baseline="0" dirty="0">
              <a:latin typeface="YDVYMjOStd12"/>
            </a:endParaRPr>
          </a:p>
          <a:p>
            <a:pPr lvl="1"/>
            <a:r>
              <a:rPr lang="ko-KR" altLang="en-US" b="0" i="0" u="none" strike="noStrike" baseline="0" dirty="0">
                <a:latin typeface="YDVYMjOStd12"/>
              </a:rPr>
              <a:t>크롤링에 필요한 </a:t>
            </a:r>
            <a:r>
              <a:rPr lang="en-US" altLang="ko-KR" b="0" i="0" u="none" strike="noStrike" baseline="0" dirty="0">
                <a:latin typeface="YDVYMjOStd12"/>
              </a:rPr>
              <a:t>id </a:t>
            </a:r>
            <a:r>
              <a:rPr lang="ko-KR" altLang="en-US" b="0" i="0" u="none" strike="noStrike" baseline="0" dirty="0">
                <a:latin typeface="YDVYMjOStd12"/>
              </a:rPr>
              <a:t>정보 추출하기</a:t>
            </a:r>
            <a:endParaRPr lang="en-US" altLang="ko-KR" b="0" i="0" u="none" strike="noStrike" baseline="0" dirty="0">
              <a:latin typeface="YDVYMjOStd12"/>
            </a:endParaRPr>
          </a:p>
          <a:p>
            <a:pPr lvl="2"/>
            <a:r>
              <a:rPr lang="ko-KR" altLang="en-US" b="0" i="0" u="none" strike="noStrike" baseline="0" dirty="0">
                <a:latin typeface="YDVYMjOStd12"/>
              </a:rPr>
              <a:t>랭킹 목록의 상세 페이지로 이동</a:t>
            </a:r>
            <a:r>
              <a:rPr lang="en-US" altLang="ko-KR" b="0" i="0" u="none" strike="noStrike" baseline="0" dirty="0">
                <a:latin typeface="YDVYMjOStd12"/>
              </a:rPr>
              <a:t>, </a:t>
            </a:r>
            <a:r>
              <a:rPr lang="ko-KR" altLang="en-US" b="0" i="0" u="none" strike="noStrike" baseline="0" dirty="0">
                <a:latin typeface="YDVYMjOStd12"/>
              </a:rPr>
              <a:t>검색 파라미터 추가하여</a:t>
            </a:r>
            <a:r>
              <a:rPr lang="en-US" altLang="ko-KR" b="0" i="0" u="none" strike="noStrike" baseline="0" dirty="0">
                <a:latin typeface="YDVYMjOStd12"/>
              </a:rPr>
              <a:t/>
            </a:r>
            <a:br>
              <a:rPr lang="en-US" altLang="ko-KR" b="0" i="0" u="none" strike="noStrike" baseline="0" dirty="0">
                <a:latin typeface="YDVYMjOStd12"/>
              </a:rPr>
            </a:br>
            <a:r>
              <a:rPr lang="en-US" altLang="ko-KR" b="0" i="0" u="none" strike="noStrike" baseline="0" dirty="0">
                <a:latin typeface="YDVYMjOStd12"/>
              </a:rPr>
              <a:t>i</a:t>
            </a:r>
            <a:r>
              <a:rPr lang="en-US" altLang="ko-KR" dirty="0">
                <a:latin typeface="YDVYMjOStd12"/>
              </a:rPr>
              <a:t>d </a:t>
            </a:r>
            <a:r>
              <a:rPr lang="ko-KR" altLang="en-US" dirty="0">
                <a:latin typeface="YDVYMjOStd12"/>
              </a:rPr>
              <a:t>정보 추출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b="0" i="0" u="none" strike="noStrike" baseline="0" dirty="0">
                <a:latin typeface="YDVYMjOStd12"/>
              </a:rPr>
              <a:t>가져온 맛집 리스트의 리뷰 정보 크롤링하기</a:t>
            </a:r>
            <a:endParaRPr lang="en-US" altLang="ko-KR" b="0" i="0" u="none" strike="noStrike" baseline="0" dirty="0">
              <a:latin typeface="YDVYMjOStd12"/>
            </a:endParaRPr>
          </a:p>
          <a:p>
            <a:pPr lvl="2"/>
            <a:r>
              <a:rPr lang="ko-KR" altLang="en-US" b="0" i="0" u="none" strike="noStrike" baseline="0" dirty="0">
                <a:latin typeface="YDVYMjOStd12"/>
              </a:rPr>
              <a:t>각 페이지에서 리뷰 데이터와 평점 데이터를 크롤링</a:t>
            </a:r>
            <a:endParaRPr lang="en-US" altLang="ko-KR" b="0" i="0" u="none" strike="noStrike" baseline="0" dirty="0">
              <a:latin typeface="YDVYMjOStd12"/>
            </a:endParaRPr>
          </a:p>
          <a:p>
            <a:pPr lvl="2"/>
            <a:r>
              <a:rPr lang="en-US" altLang="ko-KR" b="0" i="0" u="none" strike="noStrike" baseline="0" dirty="0">
                <a:latin typeface="YDVYMjOStd12"/>
              </a:rPr>
              <a:t>4</a:t>
            </a:r>
            <a:r>
              <a:rPr lang="ko-KR" altLang="en-US" b="0" i="0" u="none" strike="noStrike" baseline="0" dirty="0">
                <a:latin typeface="YDVYMjOStd12"/>
              </a:rPr>
              <a:t>점 이상의 리뷰를 긍정 리뷰</a:t>
            </a:r>
            <a:r>
              <a:rPr lang="en-US" altLang="ko-KR" b="0" i="0" u="none" strike="noStrike" baseline="0" dirty="0">
                <a:latin typeface="YDVYMjOStd12"/>
              </a:rPr>
              <a:t>(1), 3</a:t>
            </a:r>
            <a:r>
              <a:rPr lang="ko-KR" altLang="en-US" b="0" i="0" u="none" strike="noStrike" baseline="0" dirty="0">
                <a:latin typeface="YDVYMjOStd12"/>
              </a:rPr>
              <a:t>점 이하의 리뷰를 </a:t>
            </a:r>
            <a:r>
              <a:rPr lang="en-US" altLang="ko-KR" b="0" i="0" u="none" strike="noStrike" baseline="0" dirty="0">
                <a:latin typeface="YDVYMjOStd12"/>
              </a:rPr>
              <a:t/>
            </a:r>
            <a:br>
              <a:rPr lang="en-US" altLang="ko-KR" b="0" i="0" u="none" strike="noStrike" baseline="0" dirty="0">
                <a:latin typeface="YDVYMjOStd12"/>
              </a:rPr>
            </a:br>
            <a:r>
              <a:rPr lang="ko-KR" altLang="en-US" b="0" i="0" u="none" strike="noStrike" baseline="0" dirty="0">
                <a:latin typeface="YDVYMjOStd12"/>
              </a:rPr>
              <a:t>부정 리뷰</a:t>
            </a:r>
            <a:r>
              <a:rPr lang="en-US" altLang="ko-KR" b="0" i="0" u="none" strike="noStrike" baseline="0" dirty="0">
                <a:latin typeface="YDVYMjOStd12"/>
              </a:rPr>
              <a:t>(0)</a:t>
            </a:r>
            <a:r>
              <a:rPr lang="ko-KR" altLang="en-US" b="0" i="0" u="none" strike="noStrike" baseline="0" dirty="0">
                <a:latin typeface="YDVYMjOStd12"/>
              </a:rPr>
              <a:t>라고 평가</a:t>
            </a:r>
            <a:endParaRPr lang="en-US" altLang="ko-KR" b="0" i="0" u="none" strike="noStrike" baseline="0" dirty="0">
              <a:latin typeface="YDVYMjOStd12"/>
            </a:endParaRPr>
          </a:p>
          <a:p>
            <a:pPr lvl="1"/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342ADC-92AA-4751-BFBC-2FF001C99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638" y="2462544"/>
            <a:ext cx="3875087" cy="21292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27F7B4-0D22-4A24-9BB3-2363113DD95E}"/>
              </a:ext>
            </a:extLst>
          </p:cNvPr>
          <p:cNvSpPr txBox="1"/>
          <p:nvPr/>
        </p:nvSpPr>
        <p:spPr>
          <a:xfrm>
            <a:off x="7689024" y="4719340"/>
            <a:ext cx="3875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en-US" altLang="ko-KR" sz="1400" b="0" i="0" u="none" strike="noStrike" baseline="0" dirty="0">
                <a:latin typeface="+mj-ea"/>
                <a:ea typeface="+mj-ea"/>
              </a:rPr>
              <a:t>[</a:t>
            </a:r>
            <a:r>
              <a:rPr lang="ko-KR" altLang="en-US" sz="1400" b="0" i="0" u="none" strike="noStrike" baseline="0" dirty="0">
                <a:latin typeface="+mj-ea"/>
                <a:ea typeface="+mj-ea"/>
              </a:rPr>
              <a:t>그림 </a:t>
            </a:r>
            <a:r>
              <a:rPr lang="en-US" altLang="ko-KR" sz="1400" b="0" i="0" u="none" strike="noStrike" baseline="0" dirty="0">
                <a:latin typeface="+mj-ea"/>
                <a:ea typeface="+mj-ea"/>
              </a:rPr>
              <a:t>4-1] ‘</a:t>
            </a:r>
            <a:r>
              <a:rPr lang="ko-KR" altLang="en-US" sz="1400" b="0" i="0" u="none" strike="noStrike" baseline="0" dirty="0">
                <a:latin typeface="+mj-ea"/>
                <a:ea typeface="+mj-ea"/>
              </a:rPr>
              <a:t>강남역 고기집’이라고 검색한</a:t>
            </a:r>
            <a:r>
              <a:rPr lang="en-US" altLang="ko-KR" sz="1400" b="0" i="0" u="none" strike="noStrike" baseline="0" dirty="0">
                <a:latin typeface="+mj-ea"/>
                <a:ea typeface="+mj-ea"/>
              </a:rPr>
              <a:t/>
            </a:r>
            <a:br>
              <a:rPr lang="en-US" altLang="ko-KR" sz="1400" b="0" i="0" u="none" strike="noStrike" baseline="0" dirty="0">
                <a:latin typeface="+mj-ea"/>
                <a:ea typeface="+mj-ea"/>
              </a:rPr>
            </a:br>
            <a:r>
              <a:rPr lang="ko-KR" altLang="en-US" sz="1400" b="0" i="0" u="none" strike="noStrike" baseline="0" dirty="0">
                <a:latin typeface="+mj-ea"/>
                <a:ea typeface="+mj-ea"/>
              </a:rPr>
              <a:t>네이버 플레이스 페이지 검색 결과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203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강남역 맛집 리뷰로 알아보는 감성 분류</a:t>
            </a:r>
            <a:r>
              <a:rPr lang="en-US" altLang="ko-KR" sz="2400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95292"/>
          </a:xfrm>
        </p:spPr>
        <p:txBody>
          <a:bodyPr>
            <a:normAutofit/>
          </a:bodyPr>
          <a:lstStyle/>
          <a:p>
            <a:r>
              <a:rPr lang="en-US" altLang="ko-KR" b="0" i="0" u="none" strike="noStrike" baseline="0" dirty="0">
                <a:latin typeface="YDVYMjOStd12"/>
              </a:rPr>
              <a:t>Step 2 </a:t>
            </a:r>
            <a:r>
              <a:rPr lang="ko-KR" altLang="en-US" b="0" i="0" u="none" strike="noStrike" baseline="0" dirty="0">
                <a:latin typeface="YDVYMjOStd12"/>
              </a:rPr>
              <a:t>텍스트 전처리</a:t>
            </a:r>
            <a:r>
              <a:rPr lang="en-US" altLang="ko-KR" b="0" i="0" u="none" strike="noStrike" baseline="0" dirty="0">
                <a:latin typeface="YDVYMjOStd12"/>
              </a:rPr>
              <a:t>: </a:t>
            </a:r>
            <a:r>
              <a:rPr lang="ko-KR" altLang="en-US" b="0" i="0" u="none" strike="noStrike" baseline="0" dirty="0">
                <a:latin typeface="YDVYMjOStd12"/>
              </a:rPr>
              <a:t>분류 모델 피처로 변환하기</a:t>
            </a:r>
            <a:endParaRPr lang="en-US" altLang="ko-KR" b="0" i="0" u="none" strike="noStrike" baseline="0" dirty="0">
              <a:latin typeface="YDVYMjOStd12"/>
            </a:endParaRPr>
          </a:p>
          <a:p>
            <a:pPr lvl="2"/>
            <a:r>
              <a:rPr lang="en-US" altLang="ko-KR" dirty="0">
                <a:latin typeface="YDVYMjOStd12"/>
              </a:rPr>
              <a:t>Chapter 02</a:t>
            </a:r>
            <a:r>
              <a:rPr lang="ko-KR" altLang="en-US" dirty="0">
                <a:latin typeface="YDVYMjOStd12"/>
              </a:rPr>
              <a:t>에서 했던 것과 동일한 방식의 텍스트 전처리를 적용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한글 텍스트로 전처리하기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형태소 단위의 추출 함수 정의하기</a:t>
            </a:r>
            <a:endParaRPr lang="en-US" altLang="ko-KR" dirty="0">
              <a:latin typeface="YDVYMjOStd12"/>
            </a:endParaRPr>
          </a:p>
          <a:p>
            <a:pPr lvl="2"/>
            <a:r>
              <a:rPr lang="en-US" altLang="ko-KR" dirty="0" err="1">
                <a:latin typeface="YDVYMjOStd12"/>
              </a:rPr>
              <a:t>get_pos</a:t>
            </a:r>
            <a:r>
              <a:rPr lang="en-US" altLang="ko-KR" dirty="0">
                <a:latin typeface="YDVYMjOStd12"/>
              </a:rPr>
              <a:t>( )</a:t>
            </a:r>
            <a:r>
              <a:rPr lang="ko-KR" altLang="en-US" dirty="0">
                <a:latin typeface="YDVYMjOStd12"/>
              </a:rPr>
              <a:t> 함수로 ‘형태소</a:t>
            </a:r>
            <a:r>
              <a:rPr lang="en-US" altLang="ko-KR" dirty="0">
                <a:latin typeface="YDVYMjOStd12"/>
              </a:rPr>
              <a:t>/</a:t>
            </a:r>
            <a:r>
              <a:rPr lang="ko-KR" altLang="en-US" dirty="0">
                <a:latin typeface="YDVYMjOStd12"/>
              </a:rPr>
              <a:t>품사’의 형태로 데이터 추출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분류 모델의 학습 데이터로 변환하기</a:t>
            </a:r>
            <a:r>
              <a:rPr lang="en-US" altLang="ko-KR" dirty="0">
                <a:latin typeface="YDVYMjOStd12"/>
              </a:rPr>
              <a:t>: corpus index </a:t>
            </a:r>
            <a:r>
              <a:rPr lang="ko-KR" altLang="en-US" dirty="0">
                <a:latin typeface="YDVYMjOStd12"/>
              </a:rPr>
              <a:t>생성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분류 모델의 학습 데이터로 변환하기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분류 모델의 학습 데이터로 변환하기</a:t>
            </a:r>
            <a:r>
              <a:rPr lang="en-US" altLang="ko-KR" dirty="0">
                <a:latin typeface="YDVYMjOStd12"/>
              </a:rPr>
              <a:t>: TF-IDF</a:t>
            </a:r>
            <a:r>
              <a:rPr lang="ko-KR" altLang="en-US" dirty="0">
                <a:latin typeface="YDVYMjOStd12"/>
              </a:rPr>
              <a:t>로 변환</a:t>
            </a:r>
            <a:endParaRPr lang="en-US" altLang="ko-KR" dirty="0">
              <a:latin typeface="YDVYMjOStd12"/>
            </a:endParaRPr>
          </a:p>
          <a:p>
            <a:pPr lvl="1"/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B746A9-6779-4071-AB7C-BAFECAEF0292}"/>
              </a:ext>
            </a:extLst>
          </p:cNvPr>
          <p:cNvGrpSpPr/>
          <p:nvPr/>
        </p:nvGrpSpPr>
        <p:grpSpPr>
          <a:xfrm>
            <a:off x="3698241" y="4113213"/>
            <a:ext cx="7858125" cy="2039840"/>
            <a:chOff x="3664712" y="4100688"/>
            <a:chExt cx="7858125" cy="20398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743091-7043-4893-8EAD-AB6F0CCAF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4712" y="4254578"/>
              <a:ext cx="7858125" cy="18859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314CB5-7C08-4754-A210-0EB911DE7894}"/>
                </a:ext>
              </a:extLst>
            </p:cNvPr>
            <p:cNvSpPr txBox="1"/>
            <p:nvPr/>
          </p:nvSpPr>
          <p:spPr>
            <a:xfrm>
              <a:off x="4029456" y="4100688"/>
              <a:ext cx="160324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i="0" u="none" strike="noStrike" baseline="0" dirty="0">
                  <a:solidFill>
                    <a:schemeClr val="accent2"/>
                  </a:solidFill>
                  <a:latin typeface="+mj-ea"/>
                  <a:ea typeface="+mj-ea"/>
                </a:rPr>
                <a:t>① raw </a:t>
              </a:r>
              <a:r>
                <a:rPr lang="ko-KR" altLang="en-US" sz="1400" b="1" i="0" u="none" strike="noStrike" baseline="0" dirty="0">
                  <a:solidFill>
                    <a:schemeClr val="accent2"/>
                  </a:solidFill>
                  <a:latin typeface="+mj-ea"/>
                  <a:ea typeface="+mj-ea"/>
                </a:rPr>
                <a:t>데이터셋</a:t>
              </a:r>
              <a:endParaRPr lang="ko-KR" altLang="en-US" sz="1400" b="1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E04878-C5A1-4BD0-A669-ED091A553FDC}"/>
                </a:ext>
              </a:extLst>
            </p:cNvPr>
            <p:cNvSpPr txBox="1"/>
            <p:nvPr/>
          </p:nvSpPr>
          <p:spPr>
            <a:xfrm>
              <a:off x="6792150" y="4100688"/>
              <a:ext cx="160324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i="0" u="none" strike="noStrike" baseline="0" dirty="0">
                  <a:solidFill>
                    <a:schemeClr val="accent2"/>
                  </a:solidFill>
                  <a:latin typeface="+mj-ea"/>
                  <a:ea typeface="+mj-ea"/>
                </a:rPr>
                <a:t>② 말뭉치</a:t>
              </a:r>
              <a:r>
                <a:rPr lang="en-US" altLang="ko-KR" sz="1400" b="1" i="0" u="none" strike="noStrike" baseline="0" dirty="0">
                  <a:solidFill>
                    <a:schemeClr val="accent2"/>
                  </a:solidFill>
                  <a:latin typeface="+mj-ea"/>
                  <a:ea typeface="+mj-ea"/>
                </a:rPr>
                <a:t>(corpus)</a:t>
              </a:r>
              <a:endParaRPr lang="ko-KR" altLang="en-US" sz="1400" b="1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972BED-52D8-423D-8476-8722858ED650}"/>
                </a:ext>
              </a:extLst>
            </p:cNvPr>
            <p:cNvSpPr txBox="1"/>
            <p:nvPr/>
          </p:nvSpPr>
          <p:spPr>
            <a:xfrm>
              <a:off x="9307636" y="4100688"/>
              <a:ext cx="160324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i="0" u="none" strike="noStrike" baseline="0" dirty="0">
                  <a:solidFill>
                    <a:schemeClr val="accent2"/>
                  </a:solidFill>
                  <a:latin typeface="+mj-ea"/>
                  <a:ea typeface="+mj-ea"/>
                </a:rPr>
                <a:t>③ 학습 데이터셋</a:t>
              </a:r>
              <a:endParaRPr lang="ko-KR" altLang="en-US" sz="1400" b="1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CB009C5-22B9-4CCA-BCCE-05294E1775AD}"/>
              </a:ext>
            </a:extLst>
          </p:cNvPr>
          <p:cNvSpPr txBox="1"/>
          <p:nvPr/>
        </p:nvSpPr>
        <p:spPr>
          <a:xfrm>
            <a:off x="1343151" y="5360172"/>
            <a:ext cx="26111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latin typeface="+mj-ea"/>
                <a:ea typeface="+mj-ea"/>
              </a:rPr>
              <a:t>[</a:t>
            </a:r>
            <a:r>
              <a:rPr lang="ko-KR" altLang="en-US" sz="1400" b="0" i="0" u="none" strike="noStrike" baseline="0" dirty="0">
                <a:latin typeface="+mj-ea"/>
                <a:ea typeface="+mj-ea"/>
              </a:rPr>
              <a:t>그림 </a:t>
            </a:r>
            <a:r>
              <a:rPr lang="en-US" altLang="ko-KR" sz="1400" b="0" i="0" u="none" strike="noStrike" baseline="0" dirty="0">
                <a:latin typeface="+mj-ea"/>
                <a:ea typeface="+mj-ea"/>
              </a:rPr>
              <a:t>4-3] </a:t>
            </a:r>
            <a:r>
              <a:rPr lang="ko-KR" altLang="en-US" sz="1400" b="0" i="0" u="none" strike="noStrike" baseline="0" dirty="0">
                <a:latin typeface="+mj-ea"/>
                <a:ea typeface="+mj-ea"/>
              </a:rPr>
              <a:t>감성 분류의  </a:t>
            </a:r>
            <a:r>
              <a:rPr lang="ko-KR" altLang="en-US" sz="1400" dirty="0">
                <a:latin typeface="+mj-ea"/>
                <a:ea typeface="+mj-ea"/>
              </a:rPr>
              <a:t>▶</a:t>
            </a:r>
            <a:r>
              <a:rPr lang="ko-KR" altLang="en-US" sz="1400" b="0" i="0" u="none" strike="noStrike" baseline="0" dirty="0">
                <a:latin typeface="+mj-ea"/>
                <a:ea typeface="+mj-ea"/>
              </a:rPr>
              <a:t> </a:t>
            </a:r>
            <a:r>
              <a:rPr lang="en-US" altLang="ko-KR" sz="1400" b="0" i="0" u="none" strike="noStrike" baseline="0" dirty="0">
                <a:latin typeface="+mj-ea"/>
                <a:ea typeface="+mj-ea"/>
              </a:rPr>
              <a:t/>
            </a:r>
            <a:br>
              <a:rPr lang="en-US" altLang="ko-KR" sz="1400" b="0" i="0" u="none" strike="noStrike" baseline="0" dirty="0">
                <a:latin typeface="+mj-ea"/>
                <a:ea typeface="+mj-ea"/>
              </a:rPr>
            </a:br>
            <a:r>
              <a:rPr lang="en-US" altLang="ko-KR" sz="1400" b="0" i="0" u="none" strike="noStrike" baseline="0" dirty="0">
                <a:latin typeface="+mj-ea"/>
                <a:ea typeface="+mj-ea"/>
              </a:rPr>
              <a:t>X </a:t>
            </a:r>
            <a:r>
              <a:rPr lang="ko-KR" altLang="en-US" sz="1400" b="0" i="0" u="none" strike="noStrike" baseline="0" dirty="0">
                <a:latin typeface="+mj-ea"/>
                <a:ea typeface="+mj-ea"/>
              </a:rPr>
              <a:t>피처 생성 과정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5898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강남역 맛집 리뷰로 알아보는 감성 분류</a:t>
            </a:r>
            <a:r>
              <a:rPr lang="en-US" altLang="ko-KR" sz="2400" dirty="0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95292"/>
          </a:xfrm>
        </p:spPr>
        <p:txBody>
          <a:bodyPr>
            <a:normAutofit/>
          </a:bodyPr>
          <a:lstStyle/>
          <a:p>
            <a:r>
              <a:rPr lang="en-US" altLang="ko-KR" b="0" i="0" u="none" strike="noStrike" baseline="0" dirty="0">
                <a:latin typeface="YDVYMjOStd12"/>
              </a:rPr>
              <a:t>Step 3 </a:t>
            </a:r>
            <a:r>
              <a:rPr lang="ko-KR" altLang="en-US" b="0" i="0" u="none" strike="noStrike" baseline="0" dirty="0">
                <a:latin typeface="YDVYMjOStd12"/>
              </a:rPr>
              <a:t>분류</a:t>
            </a:r>
            <a:r>
              <a:rPr lang="en-US" altLang="ko-KR" b="0" i="0" u="none" strike="noStrike" baseline="0" dirty="0">
                <a:latin typeface="YDVYMjOStd12"/>
              </a:rPr>
              <a:t>: </a:t>
            </a:r>
            <a:r>
              <a:rPr lang="ko-KR" altLang="en-US" b="0" i="0" u="none" strike="noStrike" baseline="0" dirty="0">
                <a:latin typeface="YDVYMjOStd12"/>
              </a:rPr>
              <a:t>긍정</a:t>
            </a:r>
            <a:r>
              <a:rPr lang="en-US" altLang="ko-KR" b="0" i="0" u="none" strike="noStrike" baseline="0" dirty="0">
                <a:latin typeface="YDVYMjOStd12"/>
              </a:rPr>
              <a:t>/</a:t>
            </a:r>
            <a:r>
              <a:rPr lang="ko-KR" altLang="en-US" b="0" i="0" u="none" strike="noStrike" baseline="0" dirty="0">
                <a:latin typeface="YDVYMjOStd12"/>
              </a:rPr>
              <a:t>부정 리뷰 분류하기</a:t>
            </a:r>
            <a:endParaRPr lang="en-US" altLang="ko-KR" b="0" i="0" u="none" strike="noStrike" baseline="0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분류 모델링</a:t>
            </a:r>
            <a:r>
              <a:rPr lang="en-US" altLang="ko-KR" dirty="0">
                <a:latin typeface="YDVYMjOStd12"/>
              </a:rPr>
              <a:t>: </a:t>
            </a:r>
            <a:r>
              <a:rPr lang="ko-KR" altLang="en-US" dirty="0">
                <a:latin typeface="YDVYMjOStd12"/>
              </a:rPr>
              <a:t>데이터셋 분리</a:t>
            </a:r>
            <a:endParaRPr lang="en-US" altLang="ko-KR" dirty="0">
              <a:latin typeface="YDVYMjOStd12"/>
            </a:endParaRPr>
          </a:p>
          <a:p>
            <a:pPr lvl="2"/>
            <a:r>
              <a:rPr lang="en-US" altLang="ko-KR" dirty="0" err="1">
                <a:latin typeface="YDVYMjOStd12"/>
              </a:rPr>
              <a:t>sklearn.model_selection</a:t>
            </a:r>
            <a:r>
              <a:rPr lang="ko-KR" altLang="en-US" dirty="0">
                <a:latin typeface="YDVYMjOStd12"/>
              </a:rPr>
              <a:t>이 제공하는 </a:t>
            </a:r>
            <a:r>
              <a:rPr lang="en-US" altLang="ko-KR" dirty="0" err="1">
                <a:latin typeface="YDVYMjOStd12"/>
              </a:rPr>
              <a:t>train_test_split</a:t>
            </a:r>
            <a:r>
              <a:rPr lang="en-US" altLang="ko-KR" dirty="0">
                <a:latin typeface="YDVYMjOStd12"/>
              </a:rPr>
              <a:t> ( ) </a:t>
            </a:r>
            <a:r>
              <a:rPr lang="ko-KR" altLang="en-US" dirty="0">
                <a:latin typeface="YDVYMjOStd12"/>
              </a:rPr>
              <a:t>함수 사용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분류 모델링</a:t>
            </a:r>
            <a:r>
              <a:rPr lang="en-US" altLang="ko-KR" dirty="0">
                <a:latin typeface="YDVYMjOStd12"/>
              </a:rPr>
              <a:t>: </a:t>
            </a:r>
            <a:r>
              <a:rPr lang="ko-KR" altLang="en-US" dirty="0">
                <a:latin typeface="YDVYMjOStd12"/>
              </a:rPr>
              <a:t>로지스틱 회귀 모델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클래스 불균형 문제 해결하기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클래스의 불균형 문제는 데이터의 </a:t>
            </a:r>
            <a:r>
              <a:rPr lang="en-US" altLang="ko-KR" dirty="0">
                <a:latin typeface="YDVYMjOStd12"/>
              </a:rPr>
              <a:t>Positive sample(1)</a:t>
            </a:r>
            <a:r>
              <a:rPr lang="ko-KR" altLang="en-US" dirty="0">
                <a:latin typeface="YDVYMjOStd12"/>
              </a:rPr>
              <a:t>과 </a:t>
            </a:r>
            <a:r>
              <a:rPr lang="en-US" altLang="ko-KR" dirty="0">
                <a:latin typeface="YDVYMjOStd12"/>
              </a:rPr>
              <a:t>Negative sample(0)</a:t>
            </a:r>
            <a:r>
              <a:rPr lang="ko-KR" altLang="en-US" dirty="0">
                <a:latin typeface="YDVYMjOStd12"/>
              </a:rPr>
              <a:t>의 비율이 크게 차이가 나는 경우에 발생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클래스 불균형 문제 해결하기</a:t>
            </a:r>
            <a:r>
              <a:rPr lang="en-US" altLang="ko-KR" dirty="0">
                <a:latin typeface="YDVYMjOStd12"/>
              </a:rPr>
              <a:t>: 1:1 </a:t>
            </a:r>
            <a:r>
              <a:rPr lang="ko-KR" altLang="en-US" dirty="0">
                <a:latin typeface="YDVYMjOStd12"/>
              </a:rPr>
              <a:t>비율의 랜덤 샘플링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두 클래스 간의 비율을 동일하게 맞추고 학습 데이터셋</a:t>
            </a:r>
            <a:r>
              <a:rPr lang="en-US" altLang="ko-KR" dirty="0">
                <a:latin typeface="YDVYMjOStd12"/>
              </a:rPr>
              <a:t>(70</a:t>
            </a:r>
            <a:r>
              <a:rPr lang="ko-KR" altLang="en-US" dirty="0">
                <a:latin typeface="YDVYMjOStd12"/>
              </a:rPr>
              <a:t>개</a:t>
            </a:r>
            <a:r>
              <a:rPr lang="en-US" altLang="ko-KR" dirty="0">
                <a:latin typeface="YDVYMjOStd12"/>
              </a:rPr>
              <a:t>)</a:t>
            </a:r>
            <a:r>
              <a:rPr lang="ko-KR" altLang="en-US" dirty="0">
                <a:latin typeface="YDVYMjOStd12"/>
              </a:rPr>
              <a:t>와 테스트 데이터셋</a:t>
            </a:r>
            <a:r>
              <a:rPr lang="en-US" altLang="ko-KR" dirty="0">
                <a:latin typeface="YDVYMjOStd12"/>
              </a:rPr>
              <a:t>(30</a:t>
            </a:r>
            <a:r>
              <a:rPr lang="ko-KR" altLang="en-US" dirty="0">
                <a:latin typeface="YDVYMjOStd12"/>
              </a:rPr>
              <a:t>개</a:t>
            </a:r>
            <a:r>
              <a:rPr lang="en-US" altLang="ko-KR" dirty="0">
                <a:latin typeface="YDVYMjOStd12"/>
              </a:rPr>
              <a:t>)</a:t>
            </a:r>
            <a:r>
              <a:rPr lang="ko-KR" altLang="en-US" dirty="0">
                <a:latin typeface="YDVYMjOStd12"/>
              </a:rPr>
              <a:t>로 분리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로지스틱 회귀 모델 다시 학습하기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문제가 잘 해결되었는지 확인하기 위해 </a:t>
            </a:r>
            <a:r>
              <a:rPr lang="en-US" altLang="ko-KR" dirty="0">
                <a:latin typeface="YDVYMjOStd12"/>
              </a:rPr>
              <a:t>confusion matrix</a:t>
            </a:r>
            <a:r>
              <a:rPr lang="ko-KR" altLang="en-US" dirty="0">
                <a:latin typeface="YDVYMjOStd12"/>
              </a:rPr>
              <a:t>를 다시 실행</a:t>
            </a:r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37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강남역 맛집 리뷰로 알아보는 감성 분류</a:t>
            </a:r>
            <a:r>
              <a:rPr lang="en-US" altLang="ko-KR" sz="2400" dirty="0"/>
              <a:t>(4)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95292"/>
          </a:xfrm>
        </p:spPr>
        <p:txBody>
          <a:bodyPr>
            <a:normAutofit/>
          </a:bodyPr>
          <a:lstStyle/>
          <a:p>
            <a:r>
              <a:rPr lang="en-US" altLang="ko-KR" b="0" i="0" u="none" strike="noStrike" baseline="0" dirty="0">
                <a:latin typeface="YDVYMjOStd12"/>
              </a:rPr>
              <a:t>Step 4 </a:t>
            </a:r>
            <a:r>
              <a:rPr lang="ko-KR" altLang="en-US" b="0" i="0" u="none" strike="noStrike" baseline="0" dirty="0">
                <a:latin typeface="YDVYMjOStd12"/>
              </a:rPr>
              <a:t>분석</a:t>
            </a:r>
            <a:r>
              <a:rPr lang="en-US" altLang="ko-KR" b="0" i="0" u="none" strike="noStrike" baseline="0" dirty="0">
                <a:latin typeface="YDVYMjOStd12"/>
              </a:rPr>
              <a:t>: </a:t>
            </a:r>
            <a:r>
              <a:rPr lang="ko-KR" altLang="en-US" b="0" i="0" u="none" strike="noStrike" baseline="0" dirty="0">
                <a:latin typeface="YDVYMjOStd12"/>
              </a:rPr>
              <a:t>중요 키워드 분석하기</a:t>
            </a:r>
            <a:endParaRPr lang="en-US" altLang="ko-KR" b="0" i="0" u="none" strike="noStrike" baseline="0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회귀 모델의 피처 영향력 추출하기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중요 변수의 형태소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긍정 형태소와 부정 형태소를 출력하기 위해 계수를 기준으로 하여 형태소를 정렬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정렬된 벡터는 </a:t>
            </a:r>
            <a:r>
              <a:rPr lang="en-US" altLang="ko-KR" dirty="0" err="1">
                <a:latin typeface="YDVYMjOStd12"/>
              </a:rPr>
              <a:t>index_vectorizer</a:t>
            </a:r>
            <a:r>
              <a:rPr lang="en-US" altLang="ko-KR" dirty="0">
                <a:latin typeface="YDVYMjOStd12"/>
              </a:rPr>
              <a:t> </a:t>
            </a:r>
            <a:r>
              <a:rPr lang="ko-KR" altLang="en-US" dirty="0">
                <a:latin typeface="YDVYMjOStd12"/>
              </a:rPr>
              <a:t>객체에 다시 결과를 맵핑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상위 </a:t>
            </a:r>
            <a:r>
              <a:rPr lang="en-US" altLang="ko-KR" dirty="0">
                <a:latin typeface="YDVYMjOStd12"/>
              </a:rPr>
              <a:t>20</a:t>
            </a:r>
            <a:r>
              <a:rPr lang="ko-KR" altLang="en-US" dirty="0">
                <a:latin typeface="YDVYMjOStd12"/>
              </a:rPr>
              <a:t>개 긍정 형태소 출력하기</a:t>
            </a:r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1741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미니퀴즈</a:t>
            </a:r>
            <a:r>
              <a:rPr lang="en-US" altLang="ko-KR" dirty="0"/>
              <a:t>[4-3]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71492"/>
          </a:xfrm>
        </p:spPr>
        <p:txBody>
          <a:bodyPr anchor="ctr" anchorCtr="0">
            <a:normAutofit/>
          </a:bodyPr>
          <a:lstStyle/>
          <a:p>
            <a:pPr marL="809625" lvl="1" indent="-363538"/>
            <a:r>
              <a:rPr lang="ko-KR" altLang="en-US" sz="1800" b="0" i="0" u="none" strike="noStrike" baseline="0" dirty="0">
                <a:latin typeface="YDVYMjOStd12"/>
              </a:rPr>
              <a:t>피처 영향력에 따라 정렬된 형태소에서 품사</a:t>
            </a:r>
            <a:r>
              <a:rPr lang="en-US" altLang="ko-KR" sz="1800" b="0" i="0" u="none" strike="noStrike" baseline="0" dirty="0">
                <a:latin typeface="YDVYMjOStd12"/>
              </a:rPr>
              <a:t>(</a:t>
            </a:r>
            <a:r>
              <a:rPr lang="ko-KR" altLang="en-US" sz="1800" b="0" i="0" u="none" strike="noStrike" baseline="0" dirty="0">
                <a:latin typeface="YDVYMjOStd12"/>
              </a:rPr>
              <a:t>명사</a:t>
            </a:r>
            <a:r>
              <a:rPr lang="en-US" altLang="ko-KR" sz="1800" b="0" i="0" u="none" strike="noStrike" baseline="0" dirty="0">
                <a:latin typeface="YDVYMjOStd12"/>
              </a:rPr>
              <a:t>, </a:t>
            </a:r>
            <a:r>
              <a:rPr lang="ko-KR" altLang="en-US" sz="1800" b="0" i="0" u="none" strike="noStrike" baseline="0" dirty="0">
                <a:latin typeface="YDVYMjOStd12"/>
              </a:rPr>
              <a:t>동사</a:t>
            </a:r>
            <a:r>
              <a:rPr lang="en-US" altLang="ko-KR" sz="1800" b="0" i="0" u="none" strike="noStrike" baseline="0" dirty="0">
                <a:latin typeface="YDVYMjOStd12"/>
              </a:rPr>
              <a:t>...)</a:t>
            </a:r>
            <a:r>
              <a:rPr lang="ko-KR" altLang="en-US" sz="1800" b="0" i="0" u="none" strike="noStrike" baseline="0" dirty="0">
                <a:latin typeface="YDVYMjOStd12"/>
              </a:rPr>
              <a:t>별 긍정 형태소 </a:t>
            </a:r>
            <a:r>
              <a:rPr lang="en-US" altLang="ko-KR" sz="1800" b="0" i="0" u="none" strike="noStrike" baseline="0" dirty="0">
                <a:latin typeface="YDVYMjOStd12"/>
              </a:rPr>
              <a:t>10</a:t>
            </a:r>
            <a:r>
              <a:rPr lang="ko-KR" altLang="en-US" sz="1800" b="0" i="0" u="none" strike="noStrike" baseline="0" dirty="0">
                <a:latin typeface="YDVYMjOStd12"/>
              </a:rPr>
              <a:t>개와 부정 형태소 </a:t>
            </a:r>
            <a:r>
              <a:rPr lang="en-US" altLang="ko-KR" sz="1800" b="0" i="0" u="none" strike="noStrike" baseline="0" dirty="0">
                <a:latin typeface="YDVYMjOStd12"/>
              </a:rPr>
              <a:t>10</a:t>
            </a:r>
            <a:r>
              <a:rPr lang="ko-KR" altLang="en-US" sz="1800" b="0" i="0" u="none" strike="noStrike" baseline="0" dirty="0">
                <a:latin typeface="YDVYMjOStd12"/>
              </a:rPr>
              <a:t>개를 </a:t>
            </a:r>
            <a:r>
              <a:rPr lang="en-US" altLang="ko-KR" sz="1800" b="0" i="0" u="none" strike="noStrike" baseline="0" dirty="0">
                <a:latin typeface="YDVYMjOStd12"/>
              </a:rPr>
              <a:t/>
            </a:r>
            <a:br>
              <a:rPr lang="en-US" altLang="ko-KR" sz="1800" b="0" i="0" u="none" strike="noStrike" baseline="0" dirty="0">
                <a:latin typeface="YDVYMjOStd12"/>
              </a:rPr>
            </a:br>
            <a:r>
              <a:rPr lang="ko-KR" altLang="en-US" sz="1800" b="0" i="0" u="none" strike="noStrike" baseline="0" dirty="0">
                <a:latin typeface="YDVYMjOStd12"/>
              </a:rPr>
              <a:t>탐색해보기</a:t>
            </a:r>
            <a:r>
              <a:rPr lang="en-US" altLang="ko-KR" dirty="0">
                <a:latin typeface="YDVYMjOStd12"/>
              </a:rPr>
              <a:t/>
            </a:r>
            <a:br>
              <a:rPr lang="en-US" altLang="ko-KR" dirty="0">
                <a:latin typeface="YDVYMjOStd12"/>
              </a:rPr>
            </a:br>
            <a:r>
              <a:rPr lang="en-US" altLang="ko-KR" dirty="0">
                <a:latin typeface="YDVYMjOStd12"/>
              </a:rPr>
              <a:t>(</a:t>
            </a:r>
            <a:r>
              <a:rPr lang="en-US" altLang="ko-KR" sz="1800" b="0" i="0" u="none" strike="noStrike" baseline="0" dirty="0">
                <a:latin typeface="YDVYMjOStd12"/>
              </a:rPr>
              <a:t>“/”</a:t>
            </a:r>
            <a:r>
              <a:rPr lang="ko-KR" altLang="en-US" sz="1800" b="0" i="0" u="none" strike="noStrike" baseline="0" dirty="0">
                <a:latin typeface="YDVYMjOStd12"/>
              </a:rPr>
              <a:t>로 구분되어 있는 정보를 활용하여 품사별 형태소를 추출할 수 있음</a:t>
            </a:r>
            <a:r>
              <a:rPr lang="en-US" altLang="ko-KR" sz="1800" b="0" i="0" u="none" strike="noStrike" baseline="0" dirty="0">
                <a:latin typeface="YDVYMjOStd12"/>
              </a:rPr>
              <a:t>)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162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강남역 맛집 리뷰로 알아보는 감성 분류</a:t>
            </a:r>
            <a:r>
              <a:rPr lang="en-US" altLang="ko-KR" sz="2400" dirty="0"/>
              <a:t>(5)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95292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latin typeface="YDVYMjOStd12"/>
              </a:rPr>
              <a:t>표로 정리하는 데이터 분석</a:t>
            </a:r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BC6A7C-8326-4A61-B0B1-36C5947A5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981033"/>
              </p:ext>
            </p:extLst>
          </p:nvPr>
        </p:nvGraphicFramePr>
        <p:xfrm>
          <a:off x="1524000" y="1336984"/>
          <a:ext cx="9997440" cy="3612969"/>
        </p:xfrm>
        <a:graphic>
          <a:graphicData uri="http://schemas.openxmlformats.org/drawingml/2006/table">
            <a:tbl>
              <a:tblPr/>
              <a:tblGrid>
                <a:gridCol w="1731264">
                  <a:extLst>
                    <a:ext uri="{9D8B030D-6E8A-4147-A177-3AD203B41FA5}">
                      <a16:colId xmlns:a16="http://schemas.microsoft.com/office/drawing/2014/main" val="2551487297"/>
                    </a:ext>
                  </a:extLst>
                </a:gridCol>
                <a:gridCol w="2499360">
                  <a:extLst>
                    <a:ext uri="{9D8B030D-6E8A-4147-A177-3AD203B41FA5}">
                      <a16:colId xmlns:a16="http://schemas.microsoft.com/office/drawing/2014/main" val="3349427031"/>
                    </a:ext>
                  </a:extLst>
                </a:gridCol>
                <a:gridCol w="5766816">
                  <a:extLst>
                    <a:ext uri="{9D8B030D-6E8A-4147-A177-3AD203B41FA5}">
                      <a16:colId xmlns:a16="http://schemas.microsoft.com/office/drawing/2014/main" val="2990105399"/>
                    </a:ext>
                  </a:extLst>
                </a:gridCol>
              </a:tblGrid>
              <a:tr h="4339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주요 키워드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핵심 내용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설명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040888"/>
                  </a:ext>
                </a:extLst>
              </a:tr>
              <a:tr h="794748"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감성 분류의 피처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텍스트를 분류 모델의 피처로</a:t>
                      </a:r>
                    </a:p>
                    <a:p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만드는 방법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텍스트를 피처로 사용하기 위해 말뭉치 개념을 사용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말뭉치에 등장한 형태소 셋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(set)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만큼을 벡터의 길이로 한 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형태소 위치에 해당하는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/>
                      </a:r>
                      <a:b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</a:b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피처의 값을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 지정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057230"/>
                  </a:ext>
                </a:extLst>
              </a:tr>
              <a:tr h="7947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TF-IDF</a:t>
                      </a: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단어의 중요도를 파악하는</a:t>
                      </a:r>
                    </a:p>
                    <a:p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TF-IDF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현재 문서에서의 빈도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그리고 전체 문서에서의 빈도를 이용하여 단</a:t>
                      </a:r>
                    </a:p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어의 중요도를 파악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그리고 이를 피처로 사용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595803"/>
                  </a:ext>
                </a:extLst>
              </a:tr>
              <a:tr h="7947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클래스 불균형</a:t>
                      </a: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분류 모델에서의 클래스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/>
                      </a:r>
                      <a:b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</a:b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불균형 문제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분류 모델에서는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Positive sample, Negative sample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의 비율 때문에 클래스 불균형 문제가 발생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436264"/>
                  </a:ext>
                </a:extLst>
              </a:tr>
              <a:tr h="7947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감성 키워드 분석</a:t>
                      </a:r>
                    </a:p>
                  </a:txBody>
                  <a:tcPr marL="7144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피처 영향력을 이용한 형태소</a:t>
                      </a:r>
                    </a:p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감성 키워드 분석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로지스틱 회귀 모델에서의 변수 중요도를 활용하여 형태소의 감성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/>
                      </a:r>
                      <a:b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</a:b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영향력을 분석할 수 있음</a:t>
                      </a:r>
                    </a:p>
                  </a:txBody>
                  <a:tcPr marL="71443" marR="4763" marT="4763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973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183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 </a:t>
            </a:r>
            <a:r>
              <a:rPr lang="ko-KR" altLang="en-US" dirty="0"/>
              <a:t>연습문제</a:t>
            </a:r>
            <a:r>
              <a:rPr lang="en-US" altLang="ko-KR" sz="2400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71492"/>
          </a:xfrm>
        </p:spPr>
        <p:txBody>
          <a:bodyPr anchor="t" anchorCtr="0">
            <a:normAutofit/>
          </a:bodyPr>
          <a:lstStyle/>
          <a:p>
            <a:pPr marL="809625" lvl="1" indent="-363538">
              <a:buFont typeface="+mj-lt"/>
              <a:buAutoNum type="arabicPeriod"/>
            </a:pPr>
            <a:r>
              <a:rPr lang="ko-KR" altLang="en-US" sz="1800" b="0" i="0" u="none" strike="noStrike" baseline="0" dirty="0">
                <a:latin typeface="YDVYMjOStd12"/>
              </a:rPr>
              <a:t>아래의 데이터셋을 기반으로 다음 문제 해결하기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08CADD-2E26-4DC7-A92A-686B54DB123B}"/>
              </a:ext>
            </a:extLst>
          </p:cNvPr>
          <p:cNvSpPr txBox="1"/>
          <p:nvPr/>
        </p:nvSpPr>
        <p:spPr>
          <a:xfrm>
            <a:off x="1822768" y="1209329"/>
            <a:ext cx="8516048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latin typeface="+mj-ea"/>
                <a:ea typeface="+mj-ea"/>
              </a:rPr>
              <a:t>winequality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ko-KR" altLang="en-US" sz="1400" b="1" dirty="0">
                <a:latin typeface="+mj-ea"/>
                <a:ea typeface="+mj-ea"/>
              </a:rPr>
              <a:t>데이터셋</a:t>
            </a:r>
            <a:endParaRPr lang="en-US" altLang="ko-KR" sz="1400" b="1" dirty="0">
              <a:latin typeface="+mj-ea"/>
              <a:ea typeface="+mj-ea"/>
            </a:endParaRPr>
          </a:p>
          <a:p>
            <a:pPr algn="l"/>
            <a:r>
              <a:rPr lang="en-US" altLang="ko-KR" sz="1200" b="0" i="0" u="none" strike="noStrike" baseline="0" dirty="0">
                <a:solidFill>
                  <a:srgbClr val="3A937E"/>
                </a:solidFill>
                <a:latin typeface="+mj-ea"/>
                <a:ea typeface="+mj-ea"/>
              </a:rPr>
              <a:t># -*- coding: utf-8 -*-</a:t>
            </a:r>
          </a:p>
          <a:p>
            <a:pPr algn="l"/>
            <a:r>
              <a:rPr lang="en-US" altLang="ko-KR" sz="1200" b="0" i="0" u="none" strike="noStrike" baseline="0" dirty="0">
                <a:solidFill>
                  <a:srgbClr val="445A61"/>
                </a:solidFill>
                <a:latin typeface="+mj-ea"/>
                <a:ea typeface="+mj-ea"/>
              </a:rPr>
              <a:t>%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matplotlib inline</a:t>
            </a:r>
          </a:p>
          <a:p>
            <a:pPr algn="l"/>
            <a:r>
              <a:rPr lang="en-US" altLang="ko-KR" sz="1200" b="0" i="0" u="none" strike="noStrike" baseline="0" dirty="0">
                <a:solidFill>
                  <a:srgbClr val="229B00"/>
                </a:solidFill>
                <a:latin typeface="+mj-ea"/>
                <a:ea typeface="+mj-ea"/>
              </a:rPr>
              <a:t>import </a:t>
            </a:r>
            <a:r>
              <a:rPr lang="en-US" altLang="ko-KR" sz="1200" b="0" i="0" u="none" strike="noStrike" baseline="0" dirty="0">
                <a:solidFill>
                  <a:srgbClr val="1441FF"/>
                </a:solidFill>
                <a:latin typeface="+mj-ea"/>
                <a:ea typeface="+mj-ea"/>
              </a:rPr>
              <a:t>pandas </a:t>
            </a:r>
            <a:r>
              <a:rPr lang="en-US" altLang="ko-KR" sz="1200" b="0" i="0" u="none" strike="noStrike" baseline="0" dirty="0">
                <a:solidFill>
                  <a:srgbClr val="229B00"/>
                </a:solidFill>
                <a:latin typeface="+mj-ea"/>
                <a:ea typeface="+mj-ea"/>
              </a:rPr>
              <a:t>as </a:t>
            </a:r>
            <a:r>
              <a:rPr lang="en-US" altLang="ko-KR" sz="1200" b="0" i="0" u="none" strike="noStrike" baseline="0" dirty="0">
                <a:solidFill>
                  <a:srgbClr val="1441FF"/>
                </a:solidFill>
                <a:latin typeface="+mj-ea"/>
                <a:ea typeface="+mj-ea"/>
              </a:rPr>
              <a:t>pd</a:t>
            </a:r>
          </a:p>
          <a:p>
            <a:pPr algn="l"/>
            <a:r>
              <a:rPr lang="en-US" altLang="ko-KR" sz="1200" b="0" i="0" u="none" strike="noStrike" baseline="0" dirty="0">
                <a:solidFill>
                  <a:srgbClr val="229B00"/>
                </a:solidFill>
                <a:latin typeface="+mj-ea"/>
                <a:ea typeface="+mj-ea"/>
              </a:rPr>
              <a:t>import </a:t>
            </a:r>
            <a:r>
              <a:rPr lang="en-US" altLang="ko-KR" sz="1200" b="0" i="0" u="none" strike="noStrike" baseline="0" dirty="0" err="1">
                <a:solidFill>
                  <a:srgbClr val="1441FF"/>
                </a:solidFill>
                <a:latin typeface="+mj-ea"/>
                <a:ea typeface="+mj-ea"/>
              </a:rPr>
              <a:t>numpy</a:t>
            </a:r>
            <a:r>
              <a:rPr lang="en-US" altLang="ko-KR" sz="1200" b="0" i="0" u="none" strike="noStrike" baseline="0" dirty="0">
                <a:solidFill>
                  <a:srgbClr val="1441FF"/>
                </a:solidFill>
                <a:latin typeface="+mj-ea"/>
                <a:ea typeface="+mj-ea"/>
              </a:rPr>
              <a:t> </a:t>
            </a:r>
            <a:r>
              <a:rPr lang="en-US" altLang="ko-KR" sz="1200" b="0" i="0" u="none" strike="noStrike" baseline="0" dirty="0">
                <a:solidFill>
                  <a:srgbClr val="229B00"/>
                </a:solidFill>
                <a:latin typeface="+mj-ea"/>
                <a:ea typeface="+mj-ea"/>
              </a:rPr>
              <a:t>as </a:t>
            </a:r>
            <a:r>
              <a:rPr lang="en-US" altLang="ko-KR" sz="1200" b="0" i="0" u="none" strike="noStrike" baseline="0" dirty="0">
                <a:solidFill>
                  <a:srgbClr val="1441FF"/>
                </a:solidFill>
                <a:latin typeface="+mj-ea"/>
                <a:ea typeface="+mj-ea"/>
              </a:rPr>
              <a:t>np</a:t>
            </a:r>
          </a:p>
          <a:p>
            <a:pPr algn="l"/>
            <a:r>
              <a:rPr lang="en-US" altLang="ko-KR" sz="1200" b="0" i="0" u="none" strike="noStrike" baseline="0" dirty="0">
                <a:solidFill>
                  <a:srgbClr val="229B00"/>
                </a:solidFill>
                <a:latin typeface="+mj-ea"/>
                <a:ea typeface="+mj-ea"/>
              </a:rPr>
              <a:t>import </a:t>
            </a:r>
            <a:r>
              <a:rPr lang="en-US" altLang="ko-KR" sz="1200" b="0" i="0" u="none" strike="noStrike" baseline="0" dirty="0" err="1">
                <a:solidFill>
                  <a:srgbClr val="1441FF"/>
                </a:solidFill>
                <a:latin typeface="+mj-ea"/>
                <a:ea typeface="+mj-ea"/>
              </a:rPr>
              <a:t>matplotlib.pyplot</a:t>
            </a:r>
            <a:r>
              <a:rPr lang="en-US" altLang="ko-KR" sz="1200" b="0" i="0" u="none" strike="noStrike" baseline="0" dirty="0">
                <a:solidFill>
                  <a:srgbClr val="1441FF"/>
                </a:solidFill>
                <a:latin typeface="+mj-ea"/>
                <a:ea typeface="+mj-ea"/>
              </a:rPr>
              <a:t> </a:t>
            </a:r>
            <a:r>
              <a:rPr lang="en-US" altLang="ko-KR" sz="1200" b="0" i="0" u="none" strike="noStrike" baseline="0" dirty="0">
                <a:solidFill>
                  <a:srgbClr val="229B00"/>
                </a:solidFill>
                <a:latin typeface="+mj-ea"/>
                <a:ea typeface="+mj-ea"/>
              </a:rPr>
              <a:t>as </a:t>
            </a:r>
            <a:r>
              <a:rPr lang="en-US" altLang="ko-KR" sz="1200" b="0" i="0" u="none" strike="noStrike" baseline="0" dirty="0" err="1">
                <a:solidFill>
                  <a:srgbClr val="1441FF"/>
                </a:solidFill>
                <a:latin typeface="+mj-ea"/>
                <a:ea typeface="+mj-ea"/>
              </a:rPr>
              <a:t>plt</a:t>
            </a:r>
            <a:endParaRPr lang="en-US" altLang="ko-KR" sz="1200" b="0" i="0" u="none" strike="noStrike" baseline="0" dirty="0">
              <a:solidFill>
                <a:srgbClr val="1441FF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200" b="0" i="0" u="none" strike="noStrike" baseline="0" dirty="0">
                <a:solidFill>
                  <a:srgbClr val="229B00"/>
                </a:solidFill>
                <a:latin typeface="+mj-ea"/>
                <a:ea typeface="+mj-ea"/>
              </a:rPr>
              <a:t>import </a:t>
            </a:r>
            <a:r>
              <a:rPr lang="en-US" altLang="ko-KR" sz="1200" b="0" i="0" u="none" strike="noStrike" baseline="0" dirty="0">
                <a:solidFill>
                  <a:srgbClr val="1441FF"/>
                </a:solidFill>
                <a:latin typeface="+mj-ea"/>
                <a:ea typeface="+mj-ea"/>
              </a:rPr>
              <a:t>seaborn </a:t>
            </a:r>
            <a:r>
              <a:rPr lang="en-US" altLang="ko-KR" sz="1200" b="0" i="0" u="none" strike="noStrike" baseline="0" dirty="0">
                <a:solidFill>
                  <a:srgbClr val="229B00"/>
                </a:solidFill>
                <a:latin typeface="+mj-ea"/>
                <a:ea typeface="+mj-ea"/>
              </a:rPr>
              <a:t>as </a:t>
            </a:r>
            <a:r>
              <a:rPr lang="en-US" altLang="ko-KR" sz="1200" b="0" i="0" u="none" strike="noStrike" baseline="0" dirty="0" err="1">
                <a:solidFill>
                  <a:srgbClr val="1441FF"/>
                </a:solidFill>
                <a:latin typeface="+mj-ea"/>
                <a:ea typeface="+mj-ea"/>
              </a:rPr>
              <a:t>sns</a:t>
            </a:r>
            <a:endParaRPr lang="en-US" altLang="ko-KR" sz="1200" b="0" i="0" u="none" strike="noStrike" baseline="0" dirty="0">
              <a:solidFill>
                <a:srgbClr val="1441FF"/>
              </a:solidFill>
              <a:latin typeface="+mj-ea"/>
              <a:ea typeface="+mj-ea"/>
            </a:endParaRPr>
          </a:p>
          <a:p>
            <a:pPr algn="l"/>
            <a:r>
              <a:rPr lang="en-US" altLang="ko-KR" sz="1200" b="0" i="0" u="none" strike="noStrike" baseline="0" dirty="0">
                <a:solidFill>
                  <a:srgbClr val="3A937E"/>
                </a:solidFill>
                <a:latin typeface="+mj-ea"/>
                <a:ea typeface="+mj-ea"/>
              </a:rPr>
              <a:t># Data Source : https://archive.ics.uci.edu/ml/machine-learning-databases/</a:t>
            </a:r>
          </a:p>
          <a:p>
            <a:pPr algn="l"/>
            <a:r>
              <a:rPr lang="en-US" altLang="ko-KR" sz="1200" b="0" i="0" u="none" strike="noStrike" baseline="0" dirty="0">
                <a:solidFill>
                  <a:srgbClr val="3A937E"/>
                </a:solidFill>
                <a:latin typeface="+mj-ea"/>
                <a:ea typeface="+mj-ea"/>
              </a:rPr>
              <a:t>wine-quality/</a:t>
            </a:r>
          </a:p>
          <a:p>
            <a:pPr algn="l"/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red_path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b="0" i="0" u="none" strike="noStrike" baseline="0" dirty="0">
                <a:solidFill>
                  <a:srgbClr val="445A61"/>
                </a:solidFill>
                <a:latin typeface="+mj-ea"/>
                <a:ea typeface="+mj-ea"/>
              </a:rPr>
              <a:t>= </a:t>
            </a:r>
            <a:r>
              <a:rPr lang="en-US" altLang="ko-KR" sz="12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"../data/winequality-red.csv"</a:t>
            </a:r>
          </a:p>
          <a:p>
            <a:pPr algn="l"/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white_path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b="0" i="0" u="none" strike="noStrike" baseline="0" dirty="0">
                <a:solidFill>
                  <a:srgbClr val="445A61"/>
                </a:solidFill>
                <a:latin typeface="+mj-ea"/>
                <a:ea typeface="+mj-ea"/>
              </a:rPr>
              <a:t>= </a:t>
            </a:r>
            <a:r>
              <a:rPr lang="en-US" altLang="ko-KR" sz="12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"../data/winequality-white.csv"</a:t>
            </a:r>
          </a:p>
          <a:p>
            <a:pPr algn="l"/>
            <a:r>
              <a:rPr lang="en-US" altLang="ko-KR" sz="1200" b="0" i="0" u="none" strike="noStrike" baseline="0" dirty="0">
                <a:solidFill>
                  <a:srgbClr val="3A937E"/>
                </a:solidFill>
                <a:latin typeface="+mj-ea"/>
                <a:ea typeface="+mj-ea"/>
              </a:rPr>
              <a:t># </a:t>
            </a:r>
            <a:r>
              <a:rPr lang="ko-KR" altLang="en-US" sz="1200" b="0" i="0" u="none" strike="noStrike" baseline="0" dirty="0">
                <a:solidFill>
                  <a:srgbClr val="3A937E"/>
                </a:solidFill>
                <a:latin typeface="+mj-ea"/>
                <a:ea typeface="+mj-ea"/>
              </a:rPr>
              <a:t>화이트 와인에 대한 데이터셋을 </a:t>
            </a:r>
            <a:r>
              <a:rPr lang="en-US" altLang="ko-KR" sz="1200" b="0" i="0" u="none" strike="noStrike" baseline="0" dirty="0">
                <a:solidFill>
                  <a:srgbClr val="3A937E"/>
                </a:solidFill>
                <a:latin typeface="+mj-ea"/>
                <a:ea typeface="+mj-ea"/>
              </a:rPr>
              <a:t>1</a:t>
            </a:r>
            <a:r>
              <a:rPr lang="ko-KR" altLang="en-US" sz="1200" b="0" i="0" u="none" strike="noStrike" baseline="0" dirty="0">
                <a:solidFill>
                  <a:srgbClr val="3A937E"/>
                </a:solidFill>
                <a:latin typeface="+mj-ea"/>
                <a:ea typeface="+mj-ea"/>
              </a:rPr>
              <a:t>로</a:t>
            </a:r>
            <a:r>
              <a:rPr lang="en-US" altLang="ko-KR" sz="1200" b="0" i="0" u="none" strike="noStrike" baseline="0" dirty="0">
                <a:solidFill>
                  <a:srgbClr val="3A937E"/>
                </a:solidFill>
                <a:latin typeface="+mj-ea"/>
                <a:ea typeface="+mj-ea"/>
              </a:rPr>
              <a:t>, </a:t>
            </a:r>
            <a:r>
              <a:rPr lang="ko-KR" altLang="en-US" sz="1200" b="0" i="0" u="none" strike="noStrike" baseline="0" dirty="0">
                <a:solidFill>
                  <a:srgbClr val="3A937E"/>
                </a:solidFill>
                <a:latin typeface="+mj-ea"/>
                <a:ea typeface="+mj-ea"/>
              </a:rPr>
              <a:t>레드 와인에 대한 데이터셋을 </a:t>
            </a:r>
            <a:r>
              <a:rPr lang="en-US" altLang="ko-KR" sz="1200" b="0" i="0" u="none" strike="noStrike" baseline="0" dirty="0">
                <a:solidFill>
                  <a:srgbClr val="3A937E"/>
                </a:solidFill>
                <a:latin typeface="+mj-ea"/>
                <a:ea typeface="+mj-ea"/>
              </a:rPr>
              <a:t>0</a:t>
            </a:r>
            <a:r>
              <a:rPr lang="ko-KR" altLang="en-US" sz="1200" b="0" i="0" u="none" strike="noStrike" baseline="0" dirty="0">
                <a:solidFill>
                  <a:srgbClr val="3A937E"/>
                </a:solidFill>
                <a:latin typeface="+mj-ea"/>
                <a:ea typeface="+mj-ea"/>
              </a:rPr>
              <a:t>으로 하여 데이터 프레임을 병합합니다</a:t>
            </a:r>
            <a:r>
              <a:rPr lang="en-US" altLang="ko-KR" sz="1200" b="0" i="0" u="none" strike="noStrike" baseline="0" dirty="0">
                <a:solidFill>
                  <a:srgbClr val="3A937E"/>
                </a:solidFill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red_df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b="0" i="0" u="none" strike="noStrike" baseline="0" dirty="0">
                <a:solidFill>
                  <a:srgbClr val="445A61"/>
                </a:solidFill>
                <a:latin typeface="+mj-ea"/>
                <a:ea typeface="+mj-ea"/>
              </a:rPr>
              <a:t>= 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pd</a:t>
            </a:r>
            <a:r>
              <a:rPr lang="en-US" altLang="ko-KR" sz="1200" b="0" i="0" u="none" strike="noStrike" baseline="0" dirty="0" err="1">
                <a:solidFill>
                  <a:srgbClr val="445A61"/>
                </a:solidFill>
                <a:latin typeface="+mj-ea"/>
                <a:ea typeface="+mj-ea"/>
              </a:rPr>
              <a:t>.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read_csv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red_path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sep</a:t>
            </a:r>
            <a:r>
              <a:rPr lang="en-US" altLang="ko-KR" sz="1200" b="0" i="0" u="none" strike="noStrike" baseline="0" dirty="0">
                <a:solidFill>
                  <a:srgbClr val="445A61"/>
                </a:solidFill>
                <a:latin typeface="+mj-ea"/>
                <a:ea typeface="+mj-ea"/>
              </a:rPr>
              <a:t>=</a:t>
            </a:r>
            <a:r>
              <a:rPr lang="en-US" altLang="ko-KR" sz="12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";"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</a:p>
          <a:p>
            <a:pPr algn="l"/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white_df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b="0" i="0" u="none" strike="noStrike" baseline="0" dirty="0">
                <a:solidFill>
                  <a:srgbClr val="445A61"/>
                </a:solidFill>
                <a:latin typeface="+mj-ea"/>
                <a:ea typeface="+mj-ea"/>
              </a:rPr>
              <a:t>= 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pd</a:t>
            </a:r>
            <a:r>
              <a:rPr lang="en-US" altLang="ko-KR" sz="1200" b="0" i="0" u="none" strike="noStrike" baseline="0" dirty="0" err="1">
                <a:solidFill>
                  <a:srgbClr val="445A61"/>
                </a:solidFill>
                <a:latin typeface="+mj-ea"/>
                <a:ea typeface="+mj-ea"/>
              </a:rPr>
              <a:t>.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read_csv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white_path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sep</a:t>
            </a:r>
            <a:r>
              <a:rPr lang="en-US" altLang="ko-KR" sz="1200" b="0" i="0" u="none" strike="noStrike" baseline="0" dirty="0">
                <a:solidFill>
                  <a:srgbClr val="445A61"/>
                </a:solidFill>
                <a:latin typeface="+mj-ea"/>
                <a:ea typeface="+mj-ea"/>
              </a:rPr>
              <a:t>=</a:t>
            </a:r>
            <a:r>
              <a:rPr lang="en-US" altLang="ko-KR" sz="12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";"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</a:p>
          <a:p>
            <a:pPr algn="l"/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white_df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[</a:t>
            </a:r>
            <a:r>
              <a:rPr lang="en-US" altLang="ko-KR" sz="12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</a:t>
            </a:r>
            <a:r>
              <a:rPr lang="en-US" altLang="ko-KR" sz="1200" b="0" i="0" u="none" strike="noStrike" baseline="0" dirty="0" err="1">
                <a:solidFill>
                  <a:srgbClr val="A50100"/>
                </a:solidFill>
                <a:latin typeface="+mj-ea"/>
                <a:ea typeface="+mj-ea"/>
              </a:rPr>
              <a:t>wine_kind</a:t>
            </a:r>
            <a:r>
              <a:rPr lang="en-US" altLang="ko-KR" sz="12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] </a:t>
            </a:r>
            <a:r>
              <a:rPr lang="en-US" altLang="ko-KR" sz="1200" b="0" i="0" u="none" strike="noStrike" baseline="0" dirty="0">
                <a:solidFill>
                  <a:srgbClr val="445A61"/>
                </a:solidFill>
                <a:latin typeface="+mj-ea"/>
                <a:ea typeface="+mj-ea"/>
              </a:rPr>
              <a:t>= 1</a:t>
            </a:r>
          </a:p>
          <a:p>
            <a:pPr algn="l"/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red_df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[</a:t>
            </a:r>
            <a:r>
              <a:rPr lang="en-US" altLang="ko-KR" sz="12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</a:t>
            </a:r>
            <a:r>
              <a:rPr lang="en-US" altLang="ko-KR" sz="1200" b="0" i="0" u="none" strike="noStrike" baseline="0" dirty="0" err="1">
                <a:solidFill>
                  <a:srgbClr val="A50100"/>
                </a:solidFill>
                <a:latin typeface="+mj-ea"/>
                <a:ea typeface="+mj-ea"/>
              </a:rPr>
              <a:t>wine_kind</a:t>
            </a:r>
            <a:r>
              <a:rPr lang="en-US" altLang="ko-KR" sz="12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] </a:t>
            </a:r>
            <a:r>
              <a:rPr lang="en-US" altLang="ko-KR" sz="1200" b="0" i="0" u="none" strike="noStrike" baseline="0" dirty="0">
                <a:solidFill>
                  <a:srgbClr val="445A61"/>
                </a:solidFill>
                <a:latin typeface="+mj-ea"/>
                <a:ea typeface="+mj-ea"/>
              </a:rPr>
              <a:t>= 0</a:t>
            </a:r>
          </a:p>
          <a:p>
            <a:pPr algn="l"/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result_col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b="0" i="0" u="none" strike="noStrike" baseline="0" dirty="0">
                <a:solidFill>
                  <a:srgbClr val="445A61"/>
                </a:solidFill>
                <a:latin typeface="+mj-ea"/>
                <a:ea typeface="+mj-ea"/>
              </a:rPr>
              <a:t>= 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[</a:t>
            </a:r>
            <a:r>
              <a:rPr lang="en-US" altLang="ko-KR" sz="12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'fixed acidity'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2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'volatile acidity'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2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'citric acid'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,</a:t>
            </a:r>
          </a:p>
          <a:p>
            <a:pPr algn="l"/>
            <a:r>
              <a:rPr lang="en-US" altLang="ko-KR" sz="12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'residual sugar'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2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'chlorides'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2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'free sulfur dioxide'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,</a:t>
            </a:r>
          </a:p>
          <a:p>
            <a:pPr algn="l"/>
            <a:r>
              <a:rPr lang="en-US" altLang="ko-KR" sz="12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'total sulfur dioxide'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2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'density'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2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'pH'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2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'sulphates'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,</a:t>
            </a:r>
          </a:p>
          <a:p>
            <a:pPr algn="l"/>
            <a:r>
              <a:rPr lang="en-US" altLang="ko-KR" sz="12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'alcohol'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2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'quality'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2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</a:t>
            </a:r>
            <a:r>
              <a:rPr lang="en-US" altLang="ko-KR" sz="1200" b="0" i="0" u="none" strike="noStrike" baseline="0" dirty="0" err="1">
                <a:solidFill>
                  <a:srgbClr val="A50100"/>
                </a:solidFill>
                <a:latin typeface="+mj-ea"/>
                <a:ea typeface="+mj-ea"/>
              </a:rPr>
              <a:t>wine_kind</a:t>
            </a:r>
            <a:r>
              <a:rPr lang="en-US" altLang="ko-KR" sz="12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]</a:t>
            </a:r>
          </a:p>
          <a:p>
            <a:pPr algn="l"/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df </a:t>
            </a:r>
            <a:r>
              <a:rPr lang="en-US" altLang="ko-KR" sz="1200" b="0" i="0" u="none" strike="noStrike" baseline="0" dirty="0">
                <a:solidFill>
                  <a:srgbClr val="445A61"/>
                </a:solidFill>
                <a:latin typeface="+mj-ea"/>
                <a:ea typeface="+mj-ea"/>
              </a:rPr>
              <a:t>= 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pd</a:t>
            </a:r>
            <a:r>
              <a:rPr lang="en-US" altLang="ko-KR" sz="1200" b="0" i="0" u="none" strike="noStrike" baseline="0" dirty="0" err="1">
                <a:solidFill>
                  <a:srgbClr val="445A61"/>
                </a:solidFill>
                <a:latin typeface="+mj-ea"/>
                <a:ea typeface="+mj-ea"/>
              </a:rPr>
              <a:t>.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DataFrame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(columns</a:t>
            </a:r>
            <a:r>
              <a:rPr lang="en-US" altLang="ko-KR" sz="1200" b="0" i="0" u="none" strike="noStrike" baseline="0" dirty="0">
                <a:solidFill>
                  <a:srgbClr val="445A61"/>
                </a:solidFill>
                <a:latin typeface="+mj-ea"/>
                <a:ea typeface="+mj-ea"/>
              </a:rPr>
              <a:t>=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result_col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</a:p>
          <a:p>
            <a:pPr algn="l"/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df </a:t>
            </a:r>
            <a:r>
              <a:rPr lang="en-US" altLang="ko-KR" sz="1200" b="0" i="0" u="none" strike="noStrike" baseline="0" dirty="0">
                <a:solidFill>
                  <a:srgbClr val="445A61"/>
                </a:solidFill>
                <a:latin typeface="+mj-ea"/>
                <a:ea typeface="+mj-ea"/>
              </a:rPr>
              <a:t>= 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df</a:t>
            </a:r>
            <a:r>
              <a:rPr lang="en-US" altLang="ko-KR" sz="1200" b="0" i="0" u="none" strike="noStrike" baseline="0" dirty="0" err="1">
                <a:solidFill>
                  <a:srgbClr val="445A61"/>
                </a:solidFill>
                <a:latin typeface="+mj-ea"/>
                <a:ea typeface="+mj-ea"/>
              </a:rPr>
              <a:t>.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append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white_df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</a:p>
          <a:p>
            <a:pPr algn="l"/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df </a:t>
            </a:r>
            <a:r>
              <a:rPr lang="en-US" altLang="ko-KR" sz="1200" b="0" i="0" u="none" strike="noStrike" baseline="0" dirty="0">
                <a:solidFill>
                  <a:srgbClr val="445A61"/>
                </a:solidFill>
                <a:latin typeface="+mj-ea"/>
                <a:ea typeface="+mj-ea"/>
              </a:rPr>
              <a:t>= 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df</a:t>
            </a:r>
            <a:r>
              <a:rPr lang="en-US" altLang="ko-KR" sz="1200" b="0" i="0" u="none" strike="noStrike" baseline="0" dirty="0" err="1">
                <a:solidFill>
                  <a:srgbClr val="445A61"/>
                </a:solidFill>
                <a:latin typeface="+mj-ea"/>
                <a:ea typeface="+mj-ea"/>
              </a:rPr>
              <a:t>.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append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red_df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</a:p>
          <a:p>
            <a:pPr algn="l"/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df[</a:t>
            </a:r>
            <a:r>
              <a:rPr lang="en-US" altLang="ko-KR" sz="12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'quality'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] </a:t>
            </a:r>
            <a:r>
              <a:rPr lang="en-US" altLang="ko-KR" sz="1200" b="0" i="0" u="none" strike="noStrike" baseline="0" dirty="0">
                <a:solidFill>
                  <a:srgbClr val="445A61"/>
                </a:solidFill>
                <a:latin typeface="+mj-ea"/>
                <a:ea typeface="+mj-ea"/>
              </a:rPr>
              <a:t>= 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df[</a:t>
            </a:r>
            <a:r>
              <a:rPr lang="en-US" altLang="ko-KR" sz="12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'quality'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]</a:t>
            </a:r>
            <a:r>
              <a:rPr lang="en-US" altLang="ko-KR" sz="1200" b="0" i="0" u="none" strike="noStrike" baseline="0" dirty="0">
                <a:solidFill>
                  <a:srgbClr val="445A61"/>
                </a:solidFill>
                <a:latin typeface="+mj-ea"/>
                <a:ea typeface="+mj-ea"/>
              </a:rPr>
              <a:t>.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astype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2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'str'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</a:p>
          <a:p>
            <a:pPr algn="l"/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df[</a:t>
            </a:r>
            <a:r>
              <a:rPr lang="en-US" altLang="ko-KR" sz="12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</a:t>
            </a:r>
            <a:r>
              <a:rPr lang="en-US" altLang="ko-KR" sz="1200" b="0" i="0" u="none" strike="noStrike" baseline="0" dirty="0" err="1">
                <a:solidFill>
                  <a:srgbClr val="A50100"/>
                </a:solidFill>
                <a:latin typeface="+mj-ea"/>
                <a:ea typeface="+mj-ea"/>
              </a:rPr>
              <a:t>wine_kind</a:t>
            </a:r>
            <a:r>
              <a:rPr lang="en-US" altLang="ko-KR" sz="12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] </a:t>
            </a:r>
            <a:r>
              <a:rPr lang="en-US" altLang="ko-KR" sz="1200" b="0" i="0" u="none" strike="noStrike" baseline="0" dirty="0">
                <a:solidFill>
                  <a:srgbClr val="445A61"/>
                </a:solidFill>
                <a:latin typeface="+mj-ea"/>
                <a:ea typeface="+mj-ea"/>
              </a:rPr>
              <a:t>= 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df[</a:t>
            </a:r>
            <a:r>
              <a:rPr lang="en-US" altLang="ko-KR" sz="12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</a:t>
            </a:r>
            <a:r>
              <a:rPr lang="en-US" altLang="ko-KR" sz="1200" b="0" i="0" u="none" strike="noStrike" baseline="0" dirty="0" err="1">
                <a:solidFill>
                  <a:srgbClr val="A50100"/>
                </a:solidFill>
                <a:latin typeface="+mj-ea"/>
                <a:ea typeface="+mj-ea"/>
              </a:rPr>
              <a:t>wine_kind</a:t>
            </a:r>
            <a:r>
              <a:rPr lang="en-US" altLang="ko-KR" sz="12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]</a:t>
            </a:r>
            <a:r>
              <a:rPr lang="en-US" altLang="ko-KR" sz="1200" b="0" i="0" u="none" strike="noStrike" baseline="0" dirty="0">
                <a:solidFill>
                  <a:srgbClr val="445A61"/>
                </a:solidFill>
                <a:latin typeface="+mj-ea"/>
                <a:ea typeface="+mj-ea"/>
              </a:rPr>
              <a:t>.</a:t>
            </a:r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astype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200" b="0" i="0" u="none" strike="noStrike" baseline="0" dirty="0">
                <a:solidFill>
                  <a:srgbClr val="A50100"/>
                </a:solidFill>
                <a:latin typeface="+mj-ea"/>
                <a:ea typeface="+mj-ea"/>
              </a:rPr>
              <a:t>'int'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</a:p>
          <a:p>
            <a:pPr algn="l"/>
            <a:r>
              <a:rPr lang="en-US" altLang="ko-KR" sz="1200" b="0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origin_df</a:t>
            </a: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b="0" i="0" u="none" strike="noStrike" baseline="0" dirty="0">
                <a:solidFill>
                  <a:srgbClr val="445A61"/>
                </a:solidFill>
                <a:latin typeface="+mj-ea"/>
                <a:ea typeface="+mj-ea"/>
              </a:rPr>
              <a:t>=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34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7502D5-0DE6-43F9-8F2E-D2C7BA7481E7}"/>
              </a:ext>
            </a:extLst>
          </p:cNvPr>
          <p:cNvSpPr/>
          <p:nvPr/>
        </p:nvSpPr>
        <p:spPr>
          <a:xfrm>
            <a:off x="4976031" y="963877"/>
            <a:ext cx="6500853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b="1" dirty="0"/>
              <a:t>실습 환경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아나콘다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주피터 노트북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b="1" dirty="0"/>
              <a:t>예제 다운로드 및 동영상 강의</a:t>
            </a:r>
            <a:endParaRPr lang="en-US" altLang="ko-KR" b="1" dirty="0"/>
          </a:p>
          <a:p>
            <a:r>
              <a:rPr lang="ko-KR" altLang="en-US" sz="1600" dirty="0"/>
              <a:t>깃허브 </a:t>
            </a:r>
            <a:r>
              <a:rPr lang="en-US" altLang="ko-KR" sz="1600" dirty="0"/>
              <a:t>https://github.com/yoonkt200/python-data-analysis</a:t>
            </a:r>
          </a:p>
          <a:p>
            <a:r>
              <a:rPr lang="ko-KR" altLang="en-US" sz="1600" dirty="0"/>
              <a:t>유튜브 </a:t>
            </a:r>
            <a:r>
              <a:rPr lang="en-US" altLang="ko-KR" sz="1600" dirty="0"/>
              <a:t>https://www.youtube.com/user/HanbitMedia93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pPr lvl="0"/>
            <a:r>
              <a:rPr lang="ko-KR" altLang="en-US" b="1" dirty="0">
                <a:solidFill>
                  <a:prstClr val="black"/>
                </a:solidFill>
              </a:rPr>
              <a:t>저자 </a:t>
            </a:r>
            <a:r>
              <a:rPr lang="en-US" altLang="ko-KR" b="1" dirty="0">
                <a:solidFill>
                  <a:prstClr val="black"/>
                </a:solidFill>
              </a:rPr>
              <a:t>: </a:t>
            </a:r>
            <a:r>
              <a:rPr lang="ko-KR" altLang="en-US" b="1" dirty="0">
                <a:solidFill>
                  <a:prstClr val="black"/>
                </a:solidFill>
              </a:rPr>
              <a:t>윤기태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0"/>
            <a:r>
              <a:rPr lang="ko-KR" altLang="en-US" sz="1600" dirty="0">
                <a:solidFill>
                  <a:prstClr val="black"/>
                </a:solidFill>
              </a:rPr>
              <a:t>아주대학교 미디어학과를 졸업하였으며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패스트 캠퍼스에서 파이썬과 데이터 분석을 주제로 강의하였다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현재는 이커머스 분야에서 추천시스템을 만드는 머신러닝 엔지니어로 일하고 있다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주로 랭킹 모델링과 분산처리를 고민하는 데 시간을 보내는 편이다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데이터 분석과 개발이 취미이지만 취미보다는 노는 것이 더 좋다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특히 영화를 아주 좋아해서 돈만 준다면 밥도 안먹고 영화만 볼 수도 있다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그래서 최근에는 영화를 보며 돈을 벌 수 있는 방법을 고민하고 있다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글쓰는 것도 좋아해서 블로그</a:t>
            </a:r>
            <a:r>
              <a:rPr lang="en-US" altLang="ko-KR" sz="1600" dirty="0">
                <a:solidFill>
                  <a:prstClr val="black"/>
                </a:solidFill>
              </a:rPr>
              <a:t>(https://yamalab.tistory.com)</a:t>
            </a:r>
            <a:r>
              <a:rPr lang="ko-KR" altLang="en-US" sz="1600" dirty="0">
                <a:solidFill>
                  <a:prstClr val="black"/>
                </a:solidFill>
              </a:rPr>
              <a:t>에 이것 저것 쓰고 있으며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주로 데이터 분석에 대한 글을 쓴다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en-US" altLang="ko-KR" sz="1600" dirty="0"/>
          </a:p>
        </p:txBody>
      </p:sp>
      <p:sp>
        <p:nvSpPr>
          <p:cNvPr id="10" name="바닥글 개체 틀 36">
            <a:extLst>
              <a:ext uri="{FF2B5EF4-FFF2-40B4-BE49-F238E27FC236}">
                <a16:creationId xmlns:a16="http://schemas.microsoft.com/office/drawing/2014/main" id="{5220374A-E2BF-4F2C-BE2B-8A4F0B1BCC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66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 </a:t>
            </a:r>
            <a:r>
              <a:rPr lang="ko-KR" altLang="en-US" dirty="0"/>
              <a:t>연습문제</a:t>
            </a:r>
            <a:r>
              <a:rPr lang="en-US" altLang="ko-KR" sz="2400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71492"/>
          </a:xfrm>
        </p:spPr>
        <p:txBody>
          <a:bodyPr anchor="t" anchorCtr="0">
            <a:normAutofit/>
          </a:bodyPr>
          <a:lstStyle/>
          <a:p>
            <a:pPr marL="446087" lvl="1" indent="0">
              <a:buNone/>
            </a:pPr>
            <a:r>
              <a:rPr lang="ko-KR" altLang="en-US" sz="1800" b="0" i="0" u="none" strike="noStrike" baseline="0" dirty="0">
                <a:latin typeface="YDVYMjOStd12"/>
              </a:rPr>
              <a:t>데이터셋 실행 결과</a:t>
            </a:r>
            <a:endParaRPr lang="en-US" altLang="ko-KR" dirty="0">
              <a:latin typeface="YDVYMjOStd12"/>
            </a:endParaRPr>
          </a:p>
          <a:p>
            <a:pPr marL="809625" lvl="1" indent="-363538">
              <a:buFont typeface="+mj-lt"/>
              <a:buAutoNum type="circleNumDbPlain"/>
            </a:pPr>
            <a:endParaRPr lang="en-US" altLang="ko-KR" dirty="0">
              <a:latin typeface="YDVYMjOStd12"/>
            </a:endParaRPr>
          </a:p>
          <a:p>
            <a:pPr marL="809625" lvl="1" indent="-363538">
              <a:buFont typeface="+mj-lt"/>
              <a:buAutoNum type="circleNumDbPlain"/>
            </a:pPr>
            <a:endParaRPr lang="en-US" altLang="ko-KR" dirty="0">
              <a:latin typeface="YDVYMjOStd12"/>
            </a:endParaRPr>
          </a:p>
          <a:p>
            <a:pPr marL="809625" lvl="1" indent="-363538">
              <a:buFont typeface="+mj-lt"/>
              <a:buAutoNum type="circleNumDbPlain"/>
            </a:pPr>
            <a:endParaRPr lang="en-US" altLang="ko-KR" dirty="0">
              <a:latin typeface="YDVYMjOStd12"/>
            </a:endParaRPr>
          </a:p>
          <a:p>
            <a:pPr marL="809625" lvl="1" indent="-363538">
              <a:buFont typeface="+mj-lt"/>
              <a:buAutoNum type="circleNumDbPlain"/>
            </a:pPr>
            <a:endParaRPr lang="en-US" altLang="ko-KR" dirty="0">
              <a:latin typeface="YDVYMjOStd12"/>
            </a:endParaRPr>
          </a:p>
          <a:p>
            <a:pPr marL="809625" lvl="1" indent="-363538">
              <a:buFont typeface="+mj-lt"/>
              <a:buAutoNum type="circleNumDbPlain"/>
            </a:pPr>
            <a:endParaRPr lang="en-US" altLang="ko-KR" dirty="0">
              <a:latin typeface="YDVYMjOStd12"/>
            </a:endParaRPr>
          </a:p>
          <a:p>
            <a:pPr marL="809625" lvl="1" indent="-363538">
              <a:buFont typeface="+mj-lt"/>
              <a:buAutoNum type="circleNumDbPlain"/>
            </a:pPr>
            <a:endParaRPr lang="en-US" altLang="ko-KR" dirty="0">
              <a:latin typeface="YDVYMjOStd12"/>
            </a:endParaRPr>
          </a:p>
          <a:p>
            <a:pPr marL="809625" lvl="1" indent="-363538">
              <a:buFont typeface="+mj-lt"/>
              <a:buAutoNum type="circleNumDbPlain"/>
            </a:pPr>
            <a:endParaRPr lang="en-US" altLang="ko-KR" dirty="0">
              <a:latin typeface="YDVYMjOStd12"/>
            </a:endParaRPr>
          </a:p>
          <a:p>
            <a:pPr marL="809625" lvl="1" indent="-363538">
              <a:buFont typeface="+mj-ea"/>
              <a:buAutoNum type="circleNumDbPlain"/>
            </a:pPr>
            <a:r>
              <a:rPr lang="ko-KR" altLang="en-US" dirty="0"/>
              <a:t>분류 분석을 수행하기 위한 데이터셋을 분리</a:t>
            </a:r>
            <a:endParaRPr lang="en-US" altLang="ko-KR" dirty="0"/>
          </a:p>
          <a:p>
            <a:pPr marL="809625" lvl="1" indent="-363538">
              <a:buFont typeface="+mj-ea"/>
              <a:buAutoNum type="circleNumDbPlain"/>
            </a:pPr>
            <a:r>
              <a:rPr lang="ko-KR" altLang="en-US" dirty="0"/>
              <a:t>로지스틱 회귀 분석으로 분류 모델을 학습</a:t>
            </a:r>
            <a:endParaRPr lang="en-US" altLang="ko-KR" dirty="0"/>
          </a:p>
          <a:p>
            <a:pPr marL="809625" lvl="1" indent="-363538">
              <a:buFont typeface="+mj-ea"/>
              <a:buAutoNum type="circleNumDbPlain"/>
            </a:pPr>
            <a:r>
              <a:rPr lang="ko-KR" altLang="en-US" dirty="0"/>
              <a:t>학습 완료된 모델의 </a:t>
            </a:r>
            <a:r>
              <a:rPr lang="en-US" altLang="ko-KR" dirty="0"/>
              <a:t>F1 score, recall, precision, accuracy</a:t>
            </a:r>
            <a:r>
              <a:rPr lang="ko-KR" altLang="en-US" dirty="0"/>
              <a:t>를 평가</a:t>
            </a:r>
            <a:endParaRPr lang="en-US" altLang="ko-KR" dirty="0"/>
          </a:p>
          <a:p>
            <a:pPr marL="809625" lvl="1" indent="-363538">
              <a:buFont typeface="+mj-ea"/>
              <a:buAutoNum type="circleNumDbPlain"/>
            </a:pPr>
            <a:r>
              <a:rPr lang="en-US" altLang="ko-KR" dirty="0"/>
              <a:t>Confusion Matrix</a:t>
            </a:r>
            <a:r>
              <a:rPr lang="ko-KR" altLang="en-US" dirty="0"/>
              <a:t>를 출력</a:t>
            </a:r>
            <a:endParaRPr lang="en-US" altLang="ko-KR" dirty="0"/>
          </a:p>
          <a:p>
            <a:pPr marL="809625" lvl="1" indent="-363538">
              <a:buFont typeface="+mj-ea"/>
              <a:buAutoNum type="circleNumDbPlain"/>
            </a:pPr>
            <a:r>
              <a:rPr lang="en-US" altLang="ko-KR" dirty="0"/>
              <a:t>AUC &amp; ROC curve</a:t>
            </a:r>
            <a:r>
              <a:rPr lang="ko-KR" altLang="en-US" dirty="0"/>
              <a:t>를 출력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55517-8F2C-4DF1-8D64-E2EC1C08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25" y="1195387"/>
            <a:ext cx="93821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8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301C5D93-70E4-4CBC-BBF8-FCC3AFED18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45AC3E0-CE34-1C49-9C60-9D85619F3E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40291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CHAPTER 00: </a:t>
            </a:r>
            <a:r>
              <a:rPr lang="ko-KR" altLang="en-US" sz="2000" dirty="0"/>
              <a:t>들어가기 전에</a:t>
            </a:r>
          </a:p>
          <a:p>
            <a:pPr lvl="1"/>
            <a:r>
              <a:rPr lang="ko-KR" altLang="en-US" sz="1600" dirty="0"/>
              <a:t>개발환경 구축과 라이브러리 설치</a:t>
            </a:r>
          </a:p>
          <a:p>
            <a:r>
              <a:rPr lang="en-US" altLang="ko-KR" sz="2000" dirty="0"/>
              <a:t>CHAPTER 01: </a:t>
            </a:r>
            <a:r>
              <a:rPr lang="ko-KR" altLang="en-US" sz="2000" dirty="0"/>
              <a:t>데이터에서 인사이트 발견하기</a:t>
            </a:r>
          </a:p>
          <a:p>
            <a:pPr lvl="1"/>
            <a:r>
              <a:rPr lang="ko-KR" altLang="en-US" sz="1600" dirty="0"/>
              <a:t>탐색적 데이터분석</a:t>
            </a:r>
            <a:r>
              <a:rPr lang="en-US" altLang="ko-KR" sz="1600" dirty="0"/>
              <a:t>,</a:t>
            </a:r>
            <a:r>
              <a:rPr lang="ko-KR" altLang="en-US" sz="1600" dirty="0"/>
              <a:t> 라이브러리 활용</a:t>
            </a:r>
            <a:r>
              <a:rPr lang="en-US" altLang="ko-KR" sz="1600" dirty="0"/>
              <a:t>, </a:t>
            </a:r>
            <a:r>
              <a:rPr lang="ko-KR" altLang="en-US" sz="1600" dirty="0"/>
              <a:t>시각화로 인사이트 발견하기</a:t>
            </a:r>
          </a:p>
          <a:p>
            <a:r>
              <a:rPr lang="en-US" altLang="ko-KR" sz="2000" dirty="0"/>
              <a:t>CHAPTER 02: </a:t>
            </a:r>
            <a:r>
              <a:rPr lang="ko-KR" altLang="en-US" sz="2000" dirty="0"/>
              <a:t>텍스트 마이닝 첫걸음</a:t>
            </a:r>
          </a:p>
          <a:p>
            <a:pPr lvl="1"/>
            <a:r>
              <a:rPr lang="ko-KR" altLang="en-US" sz="1600" dirty="0"/>
              <a:t>데이터 수집</a:t>
            </a:r>
            <a:r>
              <a:rPr lang="en-US" altLang="ko-KR" sz="1600" dirty="0"/>
              <a:t>,</a:t>
            </a:r>
            <a:r>
              <a:rPr lang="ko-KR" altLang="en-US" sz="1600" dirty="0"/>
              <a:t> 키워드 추출과 분석 및 분석 결과 시각화</a:t>
            </a:r>
            <a:endParaRPr lang="en-US" altLang="ko-KR" sz="1600" dirty="0"/>
          </a:p>
          <a:p>
            <a:r>
              <a:rPr lang="en-US" altLang="ko-KR" sz="2000" dirty="0"/>
              <a:t>CHAPTER 03: </a:t>
            </a:r>
            <a:r>
              <a:rPr lang="ko-KR" altLang="en-US" sz="2000" dirty="0"/>
              <a:t>미래를 예측하는 데이터 분석</a:t>
            </a:r>
          </a:p>
          <a:p>
            <a:pPr lvl="1"/>
            <a:r>
              <a:rPr lang="ko-KR" altLang="en-US" sz="1600" dirty="0"/>
              <a:t>지도 학습과 비지도 학습 개념</a:t>
            </a:r>
            <a:r>
              <a:rPr lang="en-US" altLang="ko-KR" sz="1600" dirty="0"/>
              <a:t>, </a:t>
            </a:r>
            <a:r>
              <a:rPr lang="ko-KR" altLang="en-US" sz="1600" dirty="0"/>
              <a:t>시계열 데이터 분석과 트렌드 예측</a:t>
            </a:r>
            <a:endParaRPr lang="en-US" altLang="ko-KR" sz="1600" dirty="0"/>
          </a:p>
          <a:p>
            <a:r>
              <a:rPr lang="en-US" altLang="ko-KR" sz="2000" dirty="0"/>
              <a:t>CHAPTER 04: </a:t>
            </a:r>
            <a:r>
              <a:rPr lang="ko-KR" altLang="en-US" sz="2000" dirty="0"/>
              <a:t>데이터 분류 모델</a:t>
            </a:r>
          </a:p>
          <a:p>
            <a:pPr lvl="1"/>
            <a:r>
              <a:rPr lang="ko-KR" altLang="en-US" sz="1600" dirty="0"/>
              <a:t>분류 분석의 개념과 피처 엔지니어링</a:t>
            </a:r>
            <a:endParaRPr lang="en-US" altLang="ko-KR" sz="1600" dirty="0"/>
          </a:p>
          <a:p>
            <a:r>
              <a:rPr lang="en-US" altLang="ko-KR" sz="2000" dirty="0"/>
              <a:t>CHAPTER 05: </a:t>
            </a:r>
            <a:r>
              <a:rPr lang="ko-KR" altLang="en-US" sz="2000" dirty="0"/>
              <a:t>데이터 분석 종합 예제</a:t>
            </a:r>
          </a:p>
          <a:p>
            <a:pPr lvl="1"/>
            <a:r>
              <a:rPr lang="ko-KR" altLang="en-US" sz="1600" dirty="0"/>
              <a:t>전체 복습 및 프로그램</a:t>
            </a:r>
            <a:r>
              <a:rPr lang="en-US" altLang="ko-KR" sz="1600" dirty="0"/>
              <a:t>, </a:t>
            </a:r>
            <a:r>
              <a:rPr lang="ko-KR" altLang="en-US" sz="1600" dirty="0"/>
              <a:t>서비스에 응용 가능한 실전 예제 정복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8019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ko-Kore-KR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CHAPTER 04: </a:t>
            </a:r>
            <a:r>
              <a:rPr lang="ko-KR" altLang="en-US" dirty="0"/>
              <a:t>데이터 분류 모델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sz="2000" dirty="0"/>
              <a:t>SECTION 4-1 </a:t>
            </a:r>
            <a:r>
              <a:rPr lang="ko-KR" altLang="en-US" dirty="0"/>
              <a:t>타이타닉의 생존자 가려내기</a:t>
            </a:r>
            <a:endParaRPr lang="en-US" altLang="ko-KR" sz="2000" dirty="0"/>
          </a:p>
          <a:p>
            <a:r>
              <a:rPr lang="en-US" altLang="ko-KR" sz="2000" dirty="0"/>
              <a:t>SECTION 4-2 </a:t>
            </a:r>
            <a:r>
              <a:rPr lang="ko-KR" altLang="en-US" dirty="0"/>
              <a:t>강남역 맛집 리뷰로 알아보는 감성 분류</a:t>
            </a:r>
            <a:endParaRPr lang="en-US" altLang="ko-KR" dirty="0"/>
          </a:p>
        </p:txBody>
      </p:sp>
      <p:sp>
        <p:nvSpPr>
          <p:cNvPr id="12" name="바닥글 개체 틀 36">
            <a:extLst>
              <a:ext uri="{FF2B5EF4-FFF2-40B4-BE49-F238E27FC236}">
                <a16:creationId xmlns:a16="http://schemas.microsoft.com/office/drawing/2014/main" id="{8D9C2507-1000-48C0-BCD3-1F511BF9F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9831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ore-KR" sz="3600" b="1" dirty="0">
                <a:cs typeface="+mj-cs"/>
              </a:rPr>
              <a:t>CHAPTER </a:t>
            </a:r>
            <a:r>
              <a:rPr lang="en-US" altLang="ko-KR" sz="3600" b="1" dirty="0">
                <a:cs typeface="+mj-cs"/>
              </a:rPr>
              <a:t>04 </a:t>
            </a:r>
            <a:r>
              <a:rPr lang="ko-KR" altLang="en-US" sz="3600" b="1" dirty="0">
                <a:cs typeface="+mj-cs"/>
              </a:rPr>
              <a:t>데이터 분류 모델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분류 분석의 개념과 피처 엔지니어링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4-1</a:t>
            </a:r>
            <a:r>
              <a:rPr lang="ko-KR" altLang="en-US" dirty="0"/>
              <a:t> 타이타닉의 생존자 가려내기</a:t>
            </a:r>
            <a:r>
              <a:rPr lang="en-US" altLang="ko-KR" sz="2400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9529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0" i="0" u="none" strike="noStrike" baseline="0" dirty="0">
                <a:latin typeface="YDVYMjOStd12"/>
              </a:rPr>
              <a:t>Step 1 </a:t>
            </a:r>
            <a:r>
              <a:rPr lang="ko-KR" altLang="en-US" b="0" i="0" u="none" strike="noStrike" baseline="0" dirty="0">
                <a:latin typeface="YDVYMjOStd12"/>
              </a:rPr>
              <a:t>탐색</a:t>
            </a:r>
            <a:r>
              <a:rPr lang="en-US" altLang="ko-KR" b="0" i="0" u="none" strike="noStrike" baseline="0" dirty="0">
                <a:latin typeface="YDVYMjOStd12"/>
              </a:rPr>
              <a:t>: </a:t>
            </a:r>
            <a:r>
              <a:rPr lang="ko-KR" altLang="en-US" b="0" i="0" u="none" strike="noStrike" baseline="0" dirty="0">
                <a:latin typeface="YDVYMjOStd12"/>
              </a:rPr>
              <a:t>타이타닉 데이터 살펴보기</a:t>
            </a:r>
            <a:endParaRPr lang="en-US" altLang="ko-KR" b="0" i="0" u="none" strike="noStrike" baseline="0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타이타닉 데이터셋의 구성</a:t>
            </a:r>
            <a:endParaRPr lang="en-US" altLang="ko-KR" dirty="0">
              <a:latin typeface="YDVYMjOStd12"/>
            </a:endParaRPr>
          </a:p>
          <a:p>
            <a:pPr lvl="1"/>
            <a:endParaRPr lang="en-US" altLang="ko-KR" dirty="0">
              <a:latin typeface="YDVYMjOStd12"/>
            </a:endParaRPr>
          </a:p>
          <a:p>
            <a:pPr lvl="1"/>
            <a:endParaRPr lang="en-US" altLang="ko-KR" dirty="0">
              <a:latin typeface="YDVYMjOStd12"/>
            </a:endParaRPr>
          </a:p>
          <a:p>
            <a:pPr lvl="1"/>
            <a:endParaRPr lang="en-US" altLang="ko-KR" dirty="0">
              <a:latin typeface="YDVYMjOStd12"/>
            </a:endParaRPr>
          </a:p>
          <a:p>
            <a:pPr lvl="1"/>
            <a:endParaRPr lang="en-US" altLang="ko-KR" dirty="0">
              <a:latin typeface="YDVYMjOStd12"/>
            </a:endParaRPr>
          </a:p>
          <a:p>
            <a:pPr lvl="1"/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타이타닉 데이터셋의 기본 정보 구하기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데이터의 </a:t>
            </a:r>
            <a:r>
              <a:rPr lang="en-US" altLang="ko-KR" dirty="0">
                <a:latin typeface="YDVYMjOStd12"/>
              </a:rPr>
              <a:t>age, cabin, body, </a:t>
            </a:r>
            <a:r>
              <a:rPr lang="en-US" altLang="ko-KR" dirty="0" err="1">
                <a:latin typeface="YDVYMjOStd12"/>
              </a:rPr>
              <a:t>home.dest</a:t>
            </a:r>
            <a:r>
              <a:rPr lang="en-US" altLang="ko-KR" dirty="0">
                <a:latin typeface="YDVYMjOStd12"/>
              </a:rPr>
              <a:t> </a:t>
            </a:r>
            <a:r>
              <a:rPr lang="ko-KR" altLang="en-US" dirty="0">
                <a:latin typeface="YDVYMjOStd12"/>
              </a:rPr>
              <a:t>피처에는 결측치가 존재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불필요한 피처 제거하기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당장 분석에 활용할 수 없거나</a:t>
            </a:r>
            <a:r>
              <a:rPr lang="en-US" altLang="ko-KR" dirty="0">
                <a:latin typeface="YDVYMjOStd12"/>
              </a:rPr>
              <a:t>(name, cabin ), </a:t>
            </a:r>
            <a:r>
              <a:rPr lang="ko-KR" altLang="en-US" dirty="0">
                <a:latin typeface="YDVYMjOStd12"/>
              </a:rPr>
              <a:t>큰 의미를 가지고 있지 않은 피처</a:t>
            </a:r>
            <a:r>
              <a:rPr lang="en-US" altLang="ko-KR" dirty="0">
                <a:latin typeface="YDVYMjOStd12"/>
              </a:rPr>
              <a:t>(ticket, </a:t>
            </a:r>
            <a:r>
              <a:rPr lang="en-US" altLang="ko-KR" dirty="0" err="1">
                <a:latin typeface="YDVYMjOStd12"/>
              </a:rPr>
              <a:t>home.dest</a:t>
            </a:r>
            <a:r>
              <a:rPr lang="en-US" altLang="ko-KR" dirty="0">
                <a:latin typeface="YDVYMjOStd12"/>
              </a:rPr>
              <a:t>, body) </a:t>
            </a:r>
            <a:r>
              <a:rPr lang="ko-KR" altLang="en-US" dirty="0">
                <a:latin typeface="YDVYMjOStd12"/>
              </a:rPr>
              <a:t>등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탐색적 데이터 분석하기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데이터를 그룹</a:t>
            </a:r>
            <a:r>
              <a:rPr lang="en-US" altLang="ko-KR" dirty="0">
                <a:latin typeface="YDVYMjOStd12"/>
              </a:rPr>
              <a:t>(</a:t>
            </a:r>
            <a:r>
              <a:rPr lang="ko-KR" altLang="en-US" dirty="0">
                <a:latin typeface="YDVYMjOStd12"/>
              </a:rPr>
              <a:t>생존자 그룹</a:t>
            </a:r>
            <a:r>
              <a:rPr lang="en-US" altLang="ko-KR" dirty="0">
                <a:latin typeface="YDVYMjOStd12"/>
              </a:rPr>
              <a:t>/</a:t>
            </a:r>
            <a:r>
              <a:rPr lang="ko-KR" altLang="en-US" dirty="0">
                <a:latin typeface="YDVYMjOStd12"/>
              </a:rPr>
              <a:t>비생존자 그룹</a:t>
            </a:r>
            <a:r>
              <a:rPr lang="en-US" altLang="ko-KR" dirty="0">
                <a:latin typeface="YDVYMjOStd12"/>
              </a:rPr>
              <a:t>)</a:t>
            </a:r>
            <a:r>
              <a:rPr lang="ko-KR" altLang="en-US" dirty="0">
                <a:latin typeface="YDVYMjOStd12"/>
              </a:rPr>
              <a:t>으로 나누어 피처의 그룹 간 차이를 탐색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변수 탐색작업 자동화하기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자동화 함수 실행하기</a:t>
            </a:r>
            <a:r>
              <a:rPr lang="en-US" altLang="ko-KR" dirty="0">
                <a:latin typeface="YDVYMjOStd12"/>
              </a:rPr>
              <a:t>: </a:t>
            </a:r>
            <a:r>
              <a:rPr lang="en-US" altLang="ko-KR" dirty="0" err="1">
                <a:latin typeface="YDVYMjOStd12"/>
              </a:rPr>
              <a:t>valid_features</a:t>
            </a:r>
            <a:r>
              <a:rPr lang="en-US" altLang="ko-KR" dirty="0">
                <a:latin typeface="YDVYMjOStd12"/>
              </a:rPr>
              <a:t> ( )</a:t>
            </a: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99FB94-913C-414B-A63B-4FB593EB036E}"/>
              </a:ext>
            </a:extLst>
          </p:cNvPr>
          <p:cNvSpPr txBox="1"/>
          <p:nvPr/>
        </p:nvSpPr>
        <p:spPr>
          <a:xfrm>
            <a:off x="1524000" y="1487091"/>
            <a:ext cx="9639300" cy="1853009"/>
          </a:xfrm>
          <a:prstGeom prst="rect">
            <a:avLst/>
          </a:prstGeom>
          <a:noFill/>
        </p:spPr>
        <p:txBody>
          <a:bodyPr wrap="square" numCol="2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accent2"/>
                </a:solidFill>
              </a:rPr>
              <a:t>pclass</a:t>
            </a:r>
            <a:r>
              <a:rPr lang="en-US" altLang="ko-KR" sz="1600" dirty="0">
                <a:solidFill>
                  <a:schemeClr val="accent2"/>
                </a:solidFill>
              </a:rPr>
              <a:t>: Passenger Class, </a:t>
            </a:r>
            <a:r>
              <a:rPr lang="ko-KR" altLang="en-US" sz="1600" dirty="0">
                <a:solidFill>
                  <a:schemeClr val="accent2"/>
                </a:solidFill>
              </a:rPr>
              <a:t>승객 등급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2"/>
                </a:solidFill>
              </a:rPr>
              <a:t>survived : </a:t>
            </a:r>
            <a:r>
              <a:rPr lang="ko-KR" altLang="en-US" sz="1600" dirty="0">
                <a:solidFill>
                  <a:schemeClr val="accent2"/>
                </a:solidFill>
              </a:rPr>
              <a:t>생존 여부</a:t>
            </a:r>
            <a:r>
              <a:rPr lang="en-US" altLang="ko-KR" sz="1600" dirty="0">
                <a:solidFill>
                  <a:schemeClr val="accent2"/>
                </a:solidFill>
              </a:rPr>
              <a:t>(</a:t>
            </a:r>
            <a:r>
              <a:rPr lang="ko-KR" altLang="en-US" sz="1600" dirty="0">
                <a:solidFill>
                  <a:schemeClr val="accent2"/>
                </a:solidFill>
              </a:rPr>
              <a:t>생존은 </a:t>
            </a:r>
            <a:r>
              <a:rPr lang="en-US" altLang="ko-KR" sz="1600" dirty="0">
                <a:solidFill>
                  <a:schemeClr val="accent2"/>
                </a:solidFill>
              </a:rPr>
              <a:t>1, </a:t>
            </a:r>
            <a:r>
              <a:rPr lang="ko-KR" altLang="en-US" sz="1600" dirty="0">
                <a:solidFill>
                  <a:schemeClr val="accent2"/>
                </a:solidFill>
              </a:rPr>
              <a:t>아닌 경우는 </a:t>
            </a:r>
            <a:r>
              <a:rPr lang="en-US" altLang="ko-KR" sz="1600" dirty="0">
                <a:solidFill>
                  <a:schemeClr val="accent2"/>
                </a:solidFill>
              </a:rPr>
              <a:t>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2"/>
                </a:solidFill>
              </a:rPr>
              <a:t>name: </a:t>
            </a:r>
            <a:r>
              <a:rPr lang="ko-KR" altLang="en-US" sz="1600" dirty="0">
                <a:solidFill>
                  <a:schemeClr val="accent2"/>
                </a:solidFill>
              </a:rPr>
              <a:t>승객 이름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2"/>
                </a:solidFill>
              </a:rPr>
              <a:t>sex: </a:t>
            </a:r>
            <a:r>
              <a:rPr lang="ko-KR" altLang="en-US" sz="1600" dirty="0">
                <a:solidFill>
                  <a:schemeClr val="accent2"/>
                </a:solidFill>
              </a:rPr>
              <a:t>승객 성별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2"/>
                </a:solidFill>
              </a:rPr>
              <a:t>age: </a:t>
            </a:r>
            <a:r>
              <a:rPr lang="ko-KR" altLang="en-US" sz="1600" dirty="0">
                <a:solidFill>
                  <a:schemeClr val="accent2"/>
                </a:solidFill>
              </a:rPr>
              <a:t>승객 나이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accent2"/>
                </a:solidFill>
              </a:rPr>
              <a:t>sibsp</a:t>
            </a:r>
            <a:r>
              <a:rPr lang="en-US" altLang="ko-KR" sz="1600" dirty="0">
                <a:solidFill>
                  <a:schemeClr val="accent2"/>
                </a:solidFill>
              </a:rPr>
              <a:t>: </a:t>
            </a:r>
            <a:r>
              <a:rPr lang="ko-KR" altLang="en-US" sz="1600" dirty="0">
                <a:solidFill>
                  <a:schemeClr val="accent2"/>
                </a:solidFill>
              </a:rPr>
              <a:t>동승한 형제 또는 배우자 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2"/>
                </a:solidFill>
              </a:rPr>
              <a:t>parch: </a:t>
            </a:r>
            <a:r>
              <a:rPr lang="ko-KR" altLang="en-US" sz="1600" dirty="0">
                <a:solidFill>
                  <a:schemeClr val="accent2"/>
                </a:solidFill>
              </a:rPr>
              <a:t>동승한 부모 또는 자녀 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2"/>
                </a:solidFill>
              </a:rPr>
              <a:t>ticket : </a:t>
            </a:r>
            <a:r>
              <a:rPr lang="ko-KR" altLang="en-US" sz="1600" dirty="0">
                <a:solidFill>
                  <a:schemeClr val="accent2"/>
                </a:solidFill>
              </a:rPr>
              <a:t>티켓 번호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2"/>
                </a:solidFill>
              </a:rPr>
              <a:t>fare : </a:t>
            </a:r>
            <a:r>
              <a:rPr lang="ko-KR" altLang="en-US" sz="1600" dirty="0">
                <a:solidFill>
                  <a:schemeClr val="accent2"/>
                </a:solidFill>
              </a:rPr>
              <a:t>승객 지불 요금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2"/>
                </a:solidFill>
              </a:rPr>
              <a:t>cabin: </a:t>
            </a:r>
            <a:r>
              <a:rPr lang="ko-KR" altLang="en-US" sz="1600" dirty="0">
                <a:solidFill>
                  <a:schemeClr val="accent2"/>
                </a:solidFill>
              </a:rPr>
              <a:t>선실 이름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2"/>
                </a:solidFill>
              </a:rPr>
              <a:t>embarked: </a:t>
            </a:r>
            <a:r>
              <a:rPr lang="ko-KR" altLang="en-US" sz="1600" dirty="0">
                <a:solidFill>
                  <a:schemeClr val="accent2"/>
                </a:solidFill>
              </a:rPr>
              <a:t>승선항</a:t>
            </a:r>
            <a:r>
              <a:rPr lang="en-US" altLang="ko-KR" sz="1600" dirty="0">
                <a:solidFill>
                  <a:schemeClr val="accent2"/>
                </a:solidFill>
              </a:rPr>
              <a:t>(C=</a:t>
            </a:r>
            <a:r>
              <a:rPr lang="ko-KR" altLang="en-US" sz="1600" dirty="0">
                <a:solidFill>
                  <a:schemeClr val="accent2"/>
                </a:solidFill>
              </a:rPr>
              <a:t>쉘 부르크</a:t>
            </a:r>
            <a:r>
              <a:rPr lang="en-US" altLang="ko-KR" sz="1600" dirty="0">
                <a:solidFill>
                  <a:schemeClr val="accent2"/>
                </a:solidFill>
              </a:rPr>
              <a:t>, Q=</a:t>
            </a:r>
            <a:r>
              <a:rPr lang="ko-KR" altLang="en-US" sz="1600" dirty="0">
                <a:solidFill>
                  <a:schemeClr val="accent2"/>
                </a:solidFill>
              </a:rPr>
              <a:t>퀸즈타운</a:t>
            </a:r>
            <a:r>
              <a:rPr lang="en-US" altLang="ko-KR" sz="1600" dirty="0">
                <a:solidFill>
                  <a:schemeClr val="accent2"/>
                </a:solidFill>
              </a:rPr>
              <a:t>, </a:t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>
                <a:solidFill>
                  <a:schemeClr val="accent2"/>
                </a:solidFill>
              </a:rPr>
              <a:t>S=</a:t>
            </a:r>
            <a:r>
              <a:rPr lang="ko-KR" altLang="en-US" sz="1600" dirty="0">
                <a:solidFill>
                  <a:schemeClr val="accent2"/>
                </a:solidFill>
              </a:rPr>
              <a:t>사우스 햄튼</a:t>
            </a:r>
            <a:r>
              <a:rPr lang="en-US" altLang="ko-KR" sz="1600" dirty="0">
                <a:solidFill>
                  <a:schemeClr val="accent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2"/>
                </a:solidFill>
              </a:rPr>
              <a:t>body: </a:t>
            </a:r>
            <a:r>
              <a:rPr lang="ko-KR" altLang="en-US" sz="1600" dirty="0">
                <a:solidFill>
                  <a:schemeClr val="accent2"/>
                </a:solidFill>
              </a:rPr>
              <a:t>사망자 확인 번호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accent2"/>
                </a:solidFill>
              </a:rPr>
              <a:t>home.dest</a:t>
            </a:r>
            <a:r>
              <a:rPr lang="en-US" altLang="ko-KR" sz="1600" dirty="0">
                <a:solidFill>
                  <a:schemeClr val="accent2"/>
                </a:solidFill>
              </a:rPr>
              <a:t>: </a:t>
            </a:r>
            <a:r>
              <a:rPr lang="ko-KR" altLang="en-US" sz="1600" dirty="0">
                <a:solidFill>
                  <a:schemeClr val="accent2"/>
                </a:solidFill>
              </a:rPr>
              <a:t>고향</a:t>
            </a:r>
            <a:r>
              <a:rPr lang="en-US" altLang="ko-KR" sz="1600" dirty="0">
                <a:solidFill>
                  <a:schemeClr val="accent2"/>
                </a:solidFill>
              </a:rPr>
              <a:t>/</a:t>
            </a:r>
            <a:r>
              <a:rPr lang="ko-KR" altLang="en-US" sz="1600" dirty="0">
                <a:solidFill>
                  <a:schemeClr val="accent2"/>
                </a:solidFill>
              </a:rPr>
              <a:t>목적지</a:t>
            </a:r>
          </a:p>
        </p:txBody>
      </p:sp>
    </p:spTree>
    <p:extLst>
      <p:ext uri="{BB962C8B-B14F-4D97-AF65-F5344CB8AC3E}">
        <p14:creationId xmlns:p14="http://schemas.microsoft.com/office/powerpoint/2010/main" val="161676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2285E5-6246-4216-9E59-C933643A50AF}"/>
              </a:ext>
            </a:extLst>
          </p:cNvPr>
          <p:cNvSpPr/>
          <p:nvPr/>
        </p:nvSpPr>
        <p:spPr>
          <a:xfrm>
            <a:off x="2133600" y="2743200"/>
            <a:ext cx="8178800" cy="3200400"/>
          </a:xfrm>
          <a:prstGeom prst="roundRect">
            <a:avLst>
              <a:gd name="adj" fmla="val 621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미니퀴즈</a:t>
            </a:r>
            <a:r>
              <a:rPr lang="en-US" altLang="ko-KR" dirty="0"/>
              <a:t>[4-1]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04249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atin typeface="YDVYMjOStd12"/>
              </a:rPr>
              <a:t>parch, fare, sex, embarked </a:t>
            </a:r>
            <a:r>
              <a:rPr lang="ko-KR" altLang="en-US" dirty="0">
                <a:latin typeface="YDVYMjOStd12"/>
              </a:rPr>
              <a:t>피처에 대해 생존자</a:t>
            </a:r>
            <a:r>
              <a:rPr lang="en-US" altLang="ko-KR" dirty="0">
                <a:latin typeface="YDVYMjOStd12"/>
              </a:rPr>
              <a:t>/</a:t>
            </a:r>
            <a:r>
              <a:rPr lang="ko-KR" altLang="en-US" dirty="0">
                <a:latin typeface="YDVYMjOStd12"/>
              </a:rPr>
              <a:t>비생존자 간의 차이를 탐색해보기</a:t>
            </a:r>
            <a:endParaRPr lang="en-US" altLang="ko-KR" dirty="0">
              <a:latin typeface="YDVYMjOStd1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YDVYMjOStd12"/>
              </a:rPr>
              <a:t>위에서와 동일한 방법을 이용하여 생존자와 비생존자 그룹 간의 평균과 분포가 어떻게 다른지</a:t>
            </a:r>
            <a:r>
              <a:rPr lang="en-US" altLang="ko-KR" dirty="0">
                <a:latin typeface="YDVYMjOStd12"/>
              </a:rPr>
              <a:t>, </a:t>
            </a:r>
            <a:r>
              <a:rPr lang="ko-KR" altLang="en-US" dirty="0">
                <a:latin typeface="YDVYMjOStd12"/>
              </a:rPr>
              <a:t>혹은 통계적 유의성이 얼마나 있는지 대해 살펴보기</a:t>
            </a:r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AAD9CD-0953-4A93-84C2-FD94D1F8C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201081"/>
              </p:ext>
            </p:extLst>
          </p:nvPr>
        </p:nvGraphicFramePr>
        <p:xfrm>
          <a:off x="3435350" y="3214870"/>
          <a:ext cx="5753100" cy="2563813"/>
        </p:xfrm>
        <a:graphic>
          <a:graphicData uri="http://schemas.openxmlformats.org/drawingml/2006/table">
            <a:tbl>
              <a:tblPr/>
              <a:tblGrid>
                <a:gridCol w="1933824">
                  <a:extLst>
                    <a:ext uri="{9D8B030D-6E8A-4147-A177-3AD203B41FA5}">
                      <a16:colId xmlns:a16="http://schemas.microsoft.com/office/drawing/2014/main" val="1225307313"/>
                    </a:ext>
                  </a:extLst>
                </a:gridCol>
                <a:gridCol w="3819276">
                  <a:extLst>
                    <a:ext uri="{9D8B030D-6E8A-4147-A177-3AD203B41FA5}">
                      <a16:colId xmlns:a16="http://schemas.microsoft.com/office/drawing/2014/main" val="3470204374"/>
                    </a:ext>
                  </a:extLst>
                </a:gridCol>
              </a:tblGrid>
              <a:tr h="366259">
                <a:tc>
                  <a:txBody>
                    <a:bodyPr/>
                    <a:lstStyle/>
                    <a:p>
                      <a:pPr marL="0" algn="ctr" fontAlgn="ctr"/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탐색 대상 피처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두 그룹 간의 분포 혹은 평균의 차이가 있는가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?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942370"/>
                  </a:ext>
                </a:extLst>
              </a:tr>
              <a:tr h="366259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pclass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◯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879613"/>
                  </a:ext>
                </a:extLst>
              </a:tr>
              <a:tr h="366259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age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277751"/>
                  </a:ext>
                </a:extLst>
              </a:tr>
              <a:tr h="366259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altLang="ko-KR" sz="1400" b="0" i="0" u="none" strike="noStrike" kern="1200" baseline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sibsp</a:t>
                      </a:r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, parch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△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479517"/>
                  </a:ext>
                </a:extLst>
              </a:tr>
              <a:tr h="366259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fare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◯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401331"/>
                  </a:ext>
                </a:extLst>
              </a:tr>
              <a:tr h="366259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sex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◯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170868"/>
                  </a:ext>
                </a:extLst>
              </a:tr>
              <a:tr h="366259">
                <a:tc>
                  <a:txBody>
                    <a:bodyPr/>
                    <a:lstStyle/>
                    <a:p>
                      <a:pPr marL="0" algn="ctr" fontAlgn="ctr"/>
                      <a:r>
                        <a:rPr lang="en-US" altLang="ko-KR" sz="14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embarked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ko-KR" altLang="en-US" sz="1600" b="0" i="0" u="none" strike="noStrike" kern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△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2770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AD28C43-EB1C-430C-B2ED-0D151D932FAD}"/>
              </a:ext>
            </a:extLst>
          </p:cNvPr>
          <p:cNvSpPr txBox="1"/>
          <p:nvPr/>
        </p:nvSpPr>
        <p:spPr>
          <a:xfrm>
            <a:off x="2292350" y="2834631"/>
            <a:ext cx="3524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u="none" strike="noStrike" baseline="0" dirty="0">
                <a:latin typeface="YDVYMjOStd12"/>
              </a:rPr>
              <a:t>※ </a:t>
            </a:r>
            <a:r>
              <a:rPr lang="ko-KR" altLang="en-US" sz="1400" b="1" dirty="0">
                <a:latin typeface="YDVYMjOStd12"/>
              </a:rPr>
              <a:t>이 단원에서</a:t>
            </a:r>
            <a:r>
              <a:rPr lang="ko-KR" altLang="en-US" sz="1400" b="1" i="0" u="none" strike="noStrike" baseline="0" dirty="0">
                <a:latin typeface="YDVYMjOStd12"/>
              </a:rPr>
              <a:t> 탐색한 피처의 내용 </a:t>
            </a:r>
            <a:r>
              <a:rPr lang="ko-KR" altLang="en-US" sz="1400" b="1" dirty="0">
                <a:latin typeface="YDVYMjOStd12"/>
              </a:rPr>
              <a:t>복습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3514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A603CE-2200-422E-A75D-867CE7797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38" y="2114847"/>
            <a:ext cx="3622431" cy="3363686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4-1</a:t>
            </a:r>
            <a:r>
              <a:rPr lang="ko-KR" altLang="en-US" dirty="0"/>
              <a:t> 타이타닉의 생존자 가려내기</a:t>
            </a:r>
            <a:r>
              <a:rPr lang="en-US" altLang="ko-KR" sz="2400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95292"/>
          </a:xfrm>
        </p:spPr>
        <p:txBody>
          <a:bodyPr>
            <a:normAutofit lnSpcReduction="10000"/>
          </a:bodyPr>
          <a:lstStyle/>
          <a:p>
            <a:r>
              <a:rPr lang="en-US" altLang="ko-KR" b="0" i="0" u="none" strike="noStrike" baseline="0" dirty="0">
                <a:latin typeface="YDVYMjOStd12"/>
              </a:rPr>
              <a:t>Step 2 </a:t>
            </a:r>
            <a:r>
              <a:rPr lang="ko-KR" altLang="en-US" b="0" i="0" u="none" strike="noStrike" baseline="0" dirty="0">
                <a:latin typeface="YDVYMjOStd12"/>
              </a:rPr>
              <a:t>분류</a:t>
            </a:r>
            <a:r>
              <a:rPr lang="en-US" altLang="ko-KR" b="0" i="0" u="none" strike="noStrike" baseline="0" dirty="0">
                <a:latin typeface="YDVYMjOStd12"/>
              </a:rPr>
              <a:t>: </a:t>
            </a:r>
            <a:r>
              <a:rPr lang="ko-KR" altLang="en-US" b="0" i="0" u="none" strike="noStrike" baseline="0" dirty="0">
                <a:latin typeface="YDVYMjOStd12"/>
              </a:rPr>
              <a:t>생존자 분류 모델 만들기</a:t>
            </a:r>
            <a:endParaRPr lang="en-US" altLang="ko-KR" b="0" i="0" u="none" strike="noStrike" baseline="0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로지스틱 회귀 모델</a:t>
            </a:r>
            <a:r>
              <a:rPr lang="en-US" altLang="ko-KR" dirty="0">
                <a:latin typeface="YDVYMjOStd12"/>
              </a:rPr>
              <a:t>(Logistic regression)</a:t>
            </a:r>
            <a:r>
              <a:rPr lang="ko-KR" altLang="en-US" dirty="0">
                <a:latin typeface="YDVYMjOStd12"/>
              </a:rPr>
              <a:t>을 이용한 분류 학습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결측값이 존재하는 피처를 전처리</a:t>
            </a:r>
            <a:r>
              <a:rPr lang="en-US" altLang="ko-KR" dirty="0">
                <a:latin typeface="YDVYMjOStd12"/>
              </a:rPr>
              <a:t/>
            </a:r>
            <a:br>
              <a:rPr lang="en-US" altLang="ko-KR" dirty="0">
                <a:latin typeface="YDVYMjOStd12"/>
              </a:rPr>
            </a:br>
            <a:r>
              <a:rPr lang="ko-KR" altLang="en-US" dirty="0">
                <a:latin typeface="YDVYMjOStd12"/>
              </a:rPr>
              <a:t>① 결측이 존재하는 데이터들을 삭제하는 방법</a:t>
            </a:r>
            <a:r>
              <a:rPr lang="en-US" altLang="ko-KR" dirty="0">
                <a:latin typeface="YDVYMjOStd12"/>
              </a:rPr>
              <a:t/>
            </a:r>
            <a:br>
              <a:rPr lang="en-US" altLang="ko-KR" dirty="0">
                <a:latin typeface="YDVYMjOStd12"/>
              </a:rPr>
            </a:br>
            <a:r>
              <a:rPr lang="ko-KR" altLang="en-US" dirty="0">
                <a:latin typeface="YDVYMjOStd12"/>
              </a:rPr>
              <a:t>② 평균값</a:t>
            </a:r>
            <a:r>
              <a:rPr lang="en-US" altLang="ko-KR" dirty="0">
                <a:latin typeface="YDVYMjOStd12"/>
              </a:rPr>
              <a:t>, </a:t>
            </a:r>
            <a:r>
              <a:rPr lang="ko-KR" altLang="en-US" dirty="0">
                <a:latin typeface="YDVYMjOStd12"/>
              </a:rPr>
              <a:t>혹은 중앙값이나 최빈값 등의 임의의 수치로 채워 넣는 방법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분류 모델을 위해 전처리하기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두 데이터를 합친 </a:t>
            </a:r>
            <a:r>
              <a:rPr lang="en-US" altLang="ko-KR" dirty="0" err="1">
                <a:latin typeface="YDVYMjOStd12"/>
              </a:rPr>
              <a:t>whole_df</a:t>
            </a:r>
            <a:r>
              <a:rPr lang="ko-KR" altLang="en-US" dirty="0">
                <a:latin typeface="YDVYMjOStd12"/>
              </a:rPr>
              <a:t>에 원</a:t>
            </a:r>
            <a:r>
              <a:rPr lang="en-US" altLang="ko-KR" dirty="0">
                <a:latin typeface="YDVYMjOStd12"/>
              </a:rPr>
              <a:t>-</a:t>
            </a:r>
            <a:r>
              <a:rPr lang="ko-KR" altLang="en-US" dirty="0">
                <a:latin typeface="YDVYMjOStd12"/>
              </a:rPr>
              <a:t>핫 인코딩을 적용한 뒤</a:t>
            </a:r>
            <a:r>
              <a:rPr lang="en-US" altLang="ko-KR" dirty="0">
                <a:latin typeface="YDVYMjOStd12"/>
              </a:rPr>
              <a:t>, </a:t>
            </a:r>
            <a:br>
              <a:rPr lang="en-US" altLang="ko-KR" dirty="0">
                <a:latin typeface="YDVYMjOStd12"/>
              </a:rPr>
            </a:br>
            <a:r>
              <a:rPr lang="ko-KR" altLang="en-US" dirty="0">
                <a:latin typeface="YDVYMjOStd12"/>
              </a:rPr>
              <a:t>다시 </a:t>
            </a:r>
            <a:r>
              <a:rPr lang="en-US" altLang="ko-KR" dirty="0">
                <a:latin typeface="YDVYMjOStd12"/>
              </a:rPr>
              <a:t>train</a:t>
            </a:r>
            <a:r>
              <a:rPr lang="ko-KR" altLang="en-US" dirty="0">
                <a:latin typeface="YDVYMjOStd12"/>
              </a:rPr>
              <a:t>과 </a:t>
            </a:r>
            <a:r>
              <a:rPr lang="en-US" altLang="ko-KR" dirty="0">
                <a:latin typeface="YDVYMjOStd12"/>
              </a:rPr>
              <a:t>test</a:t>
            </a:r>
            <a:r>
              <a:rPr lang="ko-KR" altLang="en-US" dirty="0">
                <a:latin typeface="YDVYMjOStd12"/>
              </a:rPr>
              <a:t>로 데이터를 분리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분류 모델링</a:t>
            </a:r>
            <a:r>
              <a:rPr lang="en-US" altLang="ko-KR" dirty="0">
                <a:latin typeface="YDVYMjOStd12"/>
              </a:rPr>
              <a:t>: </a:t>
            </a:r>
            <a:r>
              <a:rPr lang="ko-KR" altLang="en-US" dirty="0">
                <a:latin typeface="YDVYMjOStd12"/>
              </a:rPr>
              <a:t>로지스틱 회귀 모델</a:t>
            </a:r>
            <a:endParaRPr lang="en-US" altLang="ko-KR" dirty="0">
              <a:latin typeface="YDVYMjOStd12"/>
            </a:endParaRPr>
          </a:p>
          <a:p>
            <a:pPr lvl="2"/>
            <a:r>
              <a:rPr lang="en-US" altLang="ko-KR" dirty="0" err="1">
                <a:latin typeface="YDVYMjOStd12"/>
              </a:rPr>
              <a:t>sklearn</a:t>
            </a:r>
            <a:r>
              <a:rPr lang="en-US" altLang="ko-KR" dirty="0">
                <a:latin typeface="YDVYMjOStd12"/>
              </a:rPr>
              <a:t> </a:t>
            </a:r>
            <a:r>
              <a:rPr lang="ko-KR" altLang="en-US" dirty="0">
                <a:latin typeface="YDVYMjOStd12"/>
              </a:rPr>
              <a:t>모듈의 </a:t>
            </a:r>
            <a:r>
              <a:rPr lang="en-US" altLang="ko-KR" dirty="0" err="1">
                <a:latin typeface="YDVYMjOStd12"/>
              </a:rPr>
              <a:t>LogisticRegression</a:t>
            </a:r>
            <a:r>
              <a:rPr lang="en-US" altLang="ko-KR" dirty="0">
                <a:latin typeface="YDVYMjOStd12"/>
              </a:rPr>
              <a:t> </a:t>
            </a:r>
            <a:r>
              <a:rPr lang="ko-KR" altLang="en-US" dirty="0">
                <a:latin typeface="YDVYMjOStd12"/>
              </a:rPr>
              <a:t>클래스로 모델을 학습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분류 모델 평가하기</a:t>
            </a:r>
            <a:endParaRPr lang="en-US" altLang="ko-KR" dirty="0">
              <a:latin typeface="YDVYMjOStd12"/>
            </a:endParaRPr>
          </a:p>
          <a:p>
            <a:pPr lvl="2"/>
            <a:r>
              <a:rPr lang="en-US" altLang="ko-KR" dirty="0">
                <a:latin typeface="YDVYMjOStd12"/>
              </a:rPr>
              <a:t>Confusion Matrix</a:t>
            </a:r>
          </a:p>
          <a:p>
            <a:pPr lvl="2"/>
            <a:r>
              <a:rPr lang="en-US" altLang="ko-KR" dirty="0">
                <a:latin typeface="YDVYMjOStd12"/>
              </a:rPr>
              <a:t>F1-score</a:t>
            </a:r>
            <a:r>
              <a:rPr lang="ko-KR" altLang="en-US" dirty="0">
                <a:latin typeface="YDVYMjOStd12"/>
              </a:rPr>
              <a:t>와 </a:t>
            </a:r>
            <a:r>
              <a:rPr lang="en-US" altLang="ko-KR" dirty="0">
                <a:latin typeface="YDVYMjOStd12"/>
              </a:rPr>
              <a:t>ROC Curve</a:t>
            </a:r>
          </a:p>
          <a:p>
            <a:pPr lvl="1"/>
            <a:r>
              <a:rPr lang="ko-KR" altLang="en-US" dirty="0">
                <a:latin typeface="YDVYMjOStd12"/>
              </a:rPr>
              <a:t>로지스틱 회귀 모델의 </a:t>
            </a:r>
            <a:r>
              <a:rPr lang="en-US" altLang="ko-KR" dirty="0">
                <a:latin typeface="YDVYMjOStd12"/>
              </a:rPr>
              <a:t>AUC </a:t>
            </a:r>
            <a:r>
              <a:rPr lang="ko-KR" altLang="en-US" dirty="0">
                <a:latin typeface="YDVYMjOStd12"/>
              </a:rPr>
              <a:t>구하기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의사결정 나무</a:t>
            </a:r>
            <a:endParaRPr lang="en-US" altLang="ko-KR" dirty="0">
              <a:latin typeface="YDVYMjOStd12"/>
            </a:endParaRPr>
          </a:p>
          <a:p>
            <a:pPr lvl="2"/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F6403-CA0D-401D-988C-2DBAF03475B9}"/>
              </a:ext>
            </a:extLst>
          </p:cNvPr>
          <p:cNvSpPr txBox="1"/>
          <p:nvPr/>
        </p:nvSpPr>
        <p:spPr>
          <a:xfrm>
            <a:off x="8741507" y="5506980"/>
            <a:ext cx="21492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en-US" altLang="ko-KR" sz="1400" b="0" i="0" u="none" strike="noStrike" baseline="0" dirty="0">
                <a:solidFill>
                  <a:srgbClr val="1A1A1A"/>
                </a:solidFill>
                <a:latin typeface="+mj-ea"/>
                <a:ea typeface="+mj-ea"/>
              </a:rPr>
              <a:t>Confusion Matrix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855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4-1</a:t>
            </a:r>
            <a:r>
              <a:rPr lang="ko-KR" altLang="en-US" dirty="0"/>
              <a:t> 타이타닉의 생존자 가려내기</a:t>
            </a:r>
            <a:r>
              <a:rPr lang="en-US" altLang="ko-KR" sz="2400" dirty="0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95292"/>
          </a:xfrm>
        </p:spPr>
        <p:txBody>
          <a:bodyPr>
            <a:normAutofit/>
          </a:bodyPr>
          <a:lstStyle/>
          <a:p>
            <a:r>
              <a:rPr lang="en-US" altLang="ko-KR" b="0" i="0" u="none" strike="noStrike" baseline="0" dirty="0">
                <a:latin typeface="YDVYMjOStd12"/>
              </a:rPr>
              <a:t>Step 3 </a:t>
            </a:r>
            <a:r>
              <a:rPr lang="ko-KR" altLang="en-US" b="0" i="0" u="none" strike="noStrike" baseline="0" dirty="0">
                <a:latin typeface="YDVYMjOStd12"/>
              </a:rPr>
              <a:t>모델 개선</a:t>
            </a:r>
            <a:r>
              <a:rPr lang="en-US" altLang="ko-KR" b="0" i="0" u="none" strike="noStrike" baseline="0" dirty="0">
                <a:latin typeface="YDVYMjOStd12"/>
              </a:rPr>
              <a:t>: </a:t>
            </a:r>
            <a:r>
              <a:rPr lang="ko-KR" altLang="en-US" b="0" i="0" u="none" strike="noStrike" baseline="0" dirty="0">
                <a:latin typeface="YDVYMjOStd12"/>
              </a:rPr>
              <a:t>피처 엔지니어링 첫걸음</a:t>
            </a:r>
            <a:endParaRPr lang="en-US" altLang="ko-KR" b="0" i="0" u="none" strike="noStrike" baseline="0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피처 엔지니어링</a:t>
            </a:r>
            <a:r>
              <a:rPr lang="en-US" altLang="ko-KR" dirty="0">
                <a:latin typeface="YDVYMjOStd12"/>
              </a:rPr>
              <a:t>(Feature engineering): </a:t>
            </a:r>
            <a:r>
              <a:rPr lang="ko-KR" altLang="en-US" dirty="0">
                <a:latin typeface="YDVYMjOStd12"/>
              </a:rPr>
              <a:t>모델에 사용할 피처를 가공하는 분석 작업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분류 모델을 위해 전처리하기</a:t>
            </a:r>
            <a:endParaRPr lang="en-US" altLang="ko-KR" dirty="0">
              <a:latin typeface="YDVYMjOStd12"/>
            </a:endParaRPr>
          </a:p>
          <a:p>
            <a:pPr lvl="1"/>
            <a:r>
              <a:rPr lang="en-US" altLang="ko-KR" dirty="0">
                <a:latin typeface="YDVYMjOStd12"/>
              </a:rPr>
              <a:t>cabin </a:t>
            </a:r>
            <a:r>
              <a:rPr lang="ko-KR" altLang="en-US" dirty="0">
                <a:latin typeface="YDVYMjOStd12"/>
              </a:rPr>
              <a:t>피처 활용하기</a:t>
            </a:r>
            <a:endParaRPr lang="en-US" altLang="ko-KR" dirty="0">
              <a:latin typeface="YDVYMjOStd12"/>
            </a:endParaRPr>
          </a:p>
          <a:p>
            <a:pPr lvl="2"/>
            <a:r>
              <a:rPr lang="en-US" altLang="ko-KR" dirty="0">
                <a:latin typeface="YDVYMjOStd12"/>
              </a:rPr>
              <a:t>cabin </a:t>
            </a:r>
            <a:r>
              <a:rPr lang="ko-KR" altLang="en-US" dirty="0">
                <a:latin typeface="YDVYMjOStd12"/>
              </a:rPr>
              <a:t>피처는 선실의 정보를 나타내는 데이터로</a:t>
            </a:r>
            <a:r>
              <a:rPr lang="en-US" altLang="ko-KR" dirty="0">
                <a:latin typeface="YDVYMjOStd12"/>
              </a:rPr>
              <a:t>, </a:t>
            </a:r>
            <a:r>
              <a:rPr lang="ko-KR" altLang="en-US" dirty="0">
                <a:latin typeface="YDVYMjOStd12"/>
              </a:rPr>
              <a:t>선실을 대표하는 알파벳이 반드시 첫 글자에 등장하는 패턴</a:t>
            </a:r>
            <a:endParaRPr lang="en-US" altLang="ko-KR" dirty="0">
              <a:latin typeface="YDVYMjOStd12"/>
            </a:endParaRPr>
          </a:p>
          <a:p>
            <a:pPr lvl="1"/>
            <a:r>
              <a:rPr lang="en-US" altLang="ko-KR" dirty="0">
                <a:latin typeface="YDVYMjOStd12"/>
              </a:rPr>
              <a:t>name </a:t>
            </a:r>
            <a:r>
              <a:rPr lang="ko-KR" altLang="en-US" dirty="0">
                <a:latin typeface="YDVYMjOStd12"/>
              </a:rPr>
              <a:t>피처 활용하기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이름의 구성 중간에 들어가는 호칭 정보</a:t>
            </a:r>
            <a:r>
              <a:rPr lang="en-US" altLang="ko-KR" dirty="0">
                <a:latin typeface="YDVYMjOStd12"/>
              </a:rPr>
              <a:t>: Miss, Mr. Master </a:t>
            </a:r>
            <a:r>
              <a:rPr lang="ko-KR" altLang="en-US" dirty="0">
                <a:latin typeface="YDVYMjOStd12"/>
              </a:rPr>
              <a:t>등</a:t>
            </a:r>
            <a:endParaRPr lang="en-US" altLang="ko-KR" dirty="0">
              <a:latin typeface="YDVYMjOStd12"/>
            </a:endParaRPr>
          </a:p>
          <a:p>
            <a:pPr lvl="2"/>
            <a:r>
              <a:rPr lang="en-US" altLang="ko-KR" dirty="0" err="1">
                <a:latin typeface="YDVYMjOStd12"/>
              </a:rPr>
              <a:t>give_grade</a:t>
            </a:r>
            <a:r>
              <a:rPr lang="en-US" altLang="ko-KR" dirty="0">
                <a:latin typeface="YDVYMjOStd12"/>
              </a:rPr>
              <a:t>( ) </a:t>
            </a:r>
            <a:r>
              <a:rPr lang="ko-KR" altLang="en-US" dirty="0">
                <a:latin typeface="YDVYMjOStd12"/>
              </a:rPr>
              <a:t>함수로 </a:t>
            </a:r>
            <a:r>
              <a:rPr lang="en-US" altLang="ko-KR" dirty="0" err="1">
                <a:latin typeface="YDVYMjOStd12"/>
              </a:rPr>
              <a:t>whole_df</a:t>
            </a:r>
            <a:r>
              <a:rPr lang="ko-KR" altLang="en-US" dirty="0">
                <a:latin typeface="YDVYMjOStd12"/>
              </a:rPr>
              <a:t>의 </a:t>
            </a:r>
            <a:r>
              <a:rPr lang="en-US" altLang="ko-KR" dirty="0">
                <a:latin typeface="YDVYMjOStd12"/>
              </a:rPr>
              <a:t>name </a:t>
            </a:r>
            <a:r>
              <a:rPr lang="ko-KR" altLang="en-US" dirty="0">
                <a:latin typeface="YDVYMjOStd12"/>
              </a:rPr>
              <a:t>피처를 </a:t>
            </a:r>
            <a:r>
              <a:rPr lang="en-US" altLang="ko-KR" dirty="0">
                <a:latin typeface="YDVYMjOStd12"/>
              </a:rPr>
              <a:t>A~F</a:t>
            </a:r>
            <a:r>
              <a:rPr lang="ko-KR" altLang="en-US" dirty="0">
                <a:latin typeface="YDVYMjOStd12"/>
              </a:rPr>
              <a:t>의 범주형 데이터로 변환하는 작업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원</a:t>
            </a:r>
            <a:r>
              <a:rPr lang="en-US" altLang="ko-KR" dirty="0">
                <a:latin typeface="YDVYMjOStd12"/>
              </a:rPr>
              <a:t>-</a:t>
            </a:r>
            <a:r>
              <a:rPr lang="ko-KR" altLang="en-US" dirty="0">
                <a:latin typeface="YDVYMjOStd12"/>
              </a:rPr>
              <a:t>핫 인코딩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모든 범주형 피처들에 원</a:t>
            </a:r>
            <a:r>
              <a:rPr lang="en-US" altLang="ko-KR" dirty="0">
                <a:latin typeface="YDVYMjOStd12"/>
              </a:rPr>
              <a:t>-</a:t>
            </a:r>
            <a:r>
              <a:rPr lang="ko-KR" altLang="en-US" dirty="0">
                <a:latin typeface="YDVYMjOStd12"/>
              </a:rPr>
              <a:t>핫 인코딩을 적용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피처 엔지니어링이 완료된 데이터셋 학습</a:t>
            </a:r>
            <a:endParaRPr lang="en-US" altLang="ko-KR" dirty="0">
              <a:latin typeface="YDVYMjOStd12"/>
            </a:endParaRPr>
          </a:p>
          <a:p>
            <a:pPr lvl="1"/>
            <a:r>
              <a:rPr lang="ko-KR" altLang="en-US" dirty="0">
                <a:latin typeface="YDVYMjOStd12"/>
              </a:rPr>
              <a:t>피처 영향력 살펴보기</a:t>
            </a:r>
            <a:endParaRPr lang="en-US" altLang="ko-KR" dirty="0">
              <a:latin typeface="YDVYMjOStd12"/>
            </a:endParaRPr>
          </a:p>
          <a:p>
            <a:pPr lvl="2"/>
            <a:endParaRPr lang="en-US" altLang="ko-KR" dirty="0">
              <a:latin typeface="YDVYMjOStd12"/>
            </a:endParaRPr>
          </a:p>
          <a:p>
            <a:pPr lvl="2"/>
            <a:endParaRPr lang="en-US" altLang="ko-KR" dirty="0">
              <a:latin typeface="YDVYMjOStd12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21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17319</TotalTime>
  <Words>1622</Words>
  <Application>Microsoft Office PowerPoint</Application>
  <PresentationFormat>와이드스크린</PresentationFormat>
  <Paragraphs>287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YDVYMjOStd12</vt:lpstr>
      <vt:lpstr>Malgun Gothic</vt:lpstr>
      <vt:lpstr>Malgun Gothic</vt:lpstr>
      <vt:lpstr>시스템 서체</vt:lpstr>
      <vt:lpstr>Arial</vt:lpstr>
      <vt:lpstr>Calibri</vt:lpstr>
      <vt:lpstr>Wingdings</vt:lpstr>
      <vt:lpstr>Office 테마</vt:lpstr>
      <vt:lpstr>이것이 데이터분석이다 with 파이썬</vt:lpstr>
      <vt:lpstr>시작하기전에</vt:lpstr>
      <vt:lpstr>이 책의 학습 목표</vt:lpstr>
      <vt:lpstr>Contents</vt:lpstr>
      <vt:lpstr>PowerPoint 프레젠테이션</vt:lpstr>
      <vt:lpstr>SECTION 4-1 타이타닉의 생존자 가려내기(1)</vt:lpstr>
      <vt:lpstr>미니퀴즈[4-1]</vt:lpstr>
      <vt:lpstr>SECTION 4-1 타이타닉의 생존자 가려내기(2)</vt:lpstr>
      <vt:lpstr>SECTION 4-1 타이타닉의 생존자 가려내기(3)</vt:lpstr>
      <vt:lpstr>미니퀴즈[4-2]</vt:lpstr>
      <vt:lpstr>SECTION 4-1 타이타닉의 생존자 가려내기(4)</vt:lpstr>
      <vt:lpstr>SECTION 4-1 타이타닉의 생존자 가려내기(5)</vt:lpstr>
      <vt:lpstr>SECTION 4-2 강남역 맛집 리뷰로 알아보는 감성 분류(1)</vt:lpstr>
      <vt:lpstr>SECTION 4-2 강남역 맛집 리뷰로 알아보는 감성 분류(2)</vt:lpstr>
      <vt:lpstr>SECTION 4-2 강남역 맛집 리뷰로 알아보는 감성 분류(3)</vt:lpstr>
      <vt:lpstr>SECTION 4-2 강남역 맛집 리뷰로 알아보는 감성 분류(4)</vt:lpstr>
      <vt:lpstr>미니퀴즈[4-3]</vt:lpstr>
      <vt:lpstr>SECTION 4-2 강남역 맛집 리뷰로 알아보는 감성 분류(5)</vt:lpstr>
      <vt:lpstr>SECTION 4 연습문제(1)</vt:lpstr>
      <vt:lpstr>SECTION 4 연습문제(2)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YJ</cp:lastModifiedBy>
  <cp:revision>460</cp:revision>
  <dcterms:created xsi:type="dcterms:W3CDTF">2020-01-31T07:25:46Z</dcterms:created>
  <dcterms:modified xsi:type="dcterms:W3CDTF">2021-11-15T05:52:08Z</dcterms:modified>
</cp:coreProperties>
</file>