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408" r:id="rId8"/>
    <p:sldId id="2409" r:id="rId9"/>
    <p:sldId id="2410" r:id="rId10"/>
    <p:sldId id="2411" r:id="rId11"/>
    <p:sldId id="2412" r:id="rId12"/>
    <p:sldId id="2413" r:id="rId13"/>
    <p:sldId id="2414" r:id="rId14"/>
    <p:sldId id="2415" r:id="rId15"/>
    <p:sldId id="2416" r:id="rId16"/>
    <p:sldId id="2417" r:id="rId17"/>
    <p:sldId id="2390" r:id="rId18"/>
    <p:sldId id="2418" r:id="rId19"/>
    <p:sldId id="2419" r:id="rId20"/>
    <p:sldId id="2420" r:id="rId21"/>
    <p:sldId id="2421" r:id="rId22"/>
    <p:sldId id="2422" r:id="rId23"/>
    <p:sldId id="242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5" orient="horz" pos="2591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79" d="100"/>
          <a:sy n="79" d="100"/>
        </p:scale>
        <p:origin x="126" y="156"/>
      </p:cViewPr>
      <p:guideLst>
        <p:guide orient="horz" pos="2319"/>
        <p:guide pos="3817"/>
        <p:guide pos="3976"/>
        <p:guide orient="horz" pos="2591"/>
        <p:guide pos="960"/>
        <p:guide orient="horz" pos="1865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05 </a:t>
            </a:r>
            <a:r>
              <a:rPr lang="ko-KR" altLang="en-US" dirty="0"/>
              <a:t>데이터 분석 종합 예제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>
                <a:latin typeface="YDVYMjOStd12"/>
              </a:rPr>
              <a:t>create_date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피처를 분석에 활용하기 위해 ‘시간 점수’ 만들기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>
                <a:latin typeface="YDVYMjOStd12"/>
              </a:rPr>
              <a:t>create_date</a:t>
            </a:r>
            <a:r>
              <a:rPr lang="ko-KR" altLang="en-US" dirty="0">
                <a:latin typeface="YDVYMjOStd12"/>
              </a:rPr>
              <a:t>를 </a:t>
            </a:r>
            <a:r>
              <a:rPr lang="en-US" altLang="ko-KR" dirty="0" err="1">
                <a:latin typeface="YDVYMjOStd12"/>
              </a:rPr>
              <a:t>unixtime</a:t>
            </a:r>
            <a:r>
              <a:rPr lang="ko-KR" altLang="en-US" dirty="0">
                <a:latin typeface="YDVYMjOStd12"/>
              </a:rPr>
              <a:t>으로 변환</a:t>
            </a:r>
            <a:r>
              <a:rPr lang="en-US" altLang="ko-KR" dirty="0">
                <a:latin typeface="YDVYMjOStd12"/>
              </a:rPr>
              <a:t>. </a:t>
            </a:r>
            <a:r>
              <a:rPr lang="en-US" altLang="ko-KR" dirty="0" err="1">
                <a:latin typeface="YDVYMjOStd12"/>
              </a:rPr>
              <a:t>unixtime</a:t>
            </a:r>
            <a:r>
              <a:rPr lang="ko-KR" altLang="en-US" dirty="0">
                <a:latin typeface="YDVYMjOStd12"/>
              </a:rPr>
              <a:t>은 시간을 정수로 표현한 것이며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값이 클수록 ‘최근’에 가까워짐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>
                <a:latin typeface="YDVYMjOStd12"/>
              </a:rPr>
              <a:t>min-max </a:t>
            </a:r>
            <a:r>
              <a:rPr lang="ko-KR" altLang="en-US" dirty="0">
                <a:latin typeface="YDVYMjOStd12"/>
              </a:rPr>
              <a:t>스케일링을 적용하여 </a:t>
            </a:r>
            <a:r>
              <a:rPr lang="en-US" altLang="ko-KR" dirty="0" err="1">
                <a:latin typeface="YDVYMjOStd12"/>
              </a:rPr>
              <a:t>unixtime</a:t>
            </a:r>
            <a:r>
              <a:rPr lang="ko-KR" altLang="en-US" dirty="0">
                <a:latin typeface="YDVYMjOStd12"/>
              </a:rPr>
              <a:t>을 상</a:t>
            </a:r>
            <a:r>
              <a:rPr lang="en-US" altLang="ko-KR" dirty="0">
                <a:latin typeface="YDVYMjOStd12"/>
              </a:rPr>
              <a:t>`</a:t>
            </a:r>
            <a:r>
              <a:rPr lang="ko-KR" altLang="en-US" dirty="0">
                <a:latin typeface="YDVYMjOStd12"/>
              </a:rPr>
              <a:t>대적인 점수로 계산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점수가 </a:t>
            </a:r>
            <a:r>
              <a:rPr lang="en-US" altLang="ko-KR" dirty="0">
                <a:latin typeface="YDVYMjOStd12"/>
              </a:rPr>
              <a:t>1</a:t>
            </a:r>
            <a:r>
              <a:rPr lang="ko-KR" altLang="en-US" dirty="0">
                <a:latin typeface="YDVYMjOStd12"/>
              </a:rPr>
              <a:t>에 가까울수록 최근에 작성한 게시물을 의미하며</a:t>
            </a:r>
            <a:r>
              <a:rPr lang="en-US" altLang="ko-KR" dirty="0">
                <a:latin typeface="YDVYMjOStd12"/>
              </a:rPr>
              <a:t>, 0</a:t>
            </a:r>
            <a:r>
              <a:rPr lang="ko-KR" altLang="en-US" dirty="0">
                <a:latin typeface="YDVYMjOStd12"/>
              </a:rPr>
              <a:t>에 가까울수록 오래된 게시물을 의미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기존 피처 가공하기</a:t>
            </a:r>
            <a:r>
              <a:rPr lang="en-US" altLang="ko-KR" dirty="0">
                <a:latin typeface="YDVYMjOStd12"/>
              </a:rPr>
              <a:t>: '</a:t>
            </a:r>
            <a:r>
              <a:rPr lang="en-US" altLang="ko-KR" dirty="0" err="1">
                <a:latin typeface="YDVYMjOStd12"/>
              </a:rPr>
              <a:t>create_date</a:t>
            </a:r>
            <a:r>
              <a:rPr lang="en-US" altLang="ko-KR" dirty="0">
                <a:latin typeface="YDVYMjOStd12"/>
              </a:rPr>
              <a:t>'</a:t>
            </a:r>
          </a:p>
          <a:p>
            <a:pPr lvl="1"/>
            <a:r>
              <a:rPr lang="ko-KR" altLang="en-US" dirty="0">
                <a:latin typeface="YDVYMjOStd12"/>
              </a:rPr>
              <a:t>기존 피처의 가공</a:t>
            </a:r>
            <a:r>
              <a:rPr lang="en-US" altLang="ko-KR" dirty="0">
                <a:latin typeface="YDVYMjOStd12"/>
              </a:rPr>
              <a:t>: </a:t>
            </a:r>
            <a:r>
              <a:rPr lang="en-US" altLang="ko-KR" dirty="0" err="1">
                <a:latin typeface="YDVYMjOStd12"/>
              </a:rPr>
              <a:t>phone_model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‘</a:t>
            </a:r>
            <a:r>
              <a:rPr lang="ko-KR" altLang="en-US" dirty="0">
                <a:latin typeface="YDVYMjOStd12"/>
              </a:rPr>
              <a:t>저장 용량</a:t>
            </a:r>
            <a:r>
              <a:rPr lang="en-US" altLang="ko-KR" dirty="0">
                <a:latin typeface="YDVYMjOStd12"/>
              </a:rPr>
              <a:t>’</a:t>
            </a:r>
            <a:r>
              <a:rPr lang="ko-KR" altLang="en-US" dirty="0">
                <a:latin typeface="YDVYMjOStd12"/>
              </a:rPr>
              <a:t> 피처와 </a:t>
            </a:r>
            <a:r>
              <a:rPr lang="en-US" altLang="ko-KR" dirty="0">
                <a:latin typeface="YDVYMjOStd12"/>
              </a:rPr>
              <a:t>‘</a:t>
            </a:r>
            <a:r>
              <a:rPr lang="ko-KR" altLang="en-US" dirty="0">
                <a:latin typeface="YDVYMjOStd12"/>
              </a:rPr>
              <a:t>세부명 </a:t>
            </a:r>
            <a:r>
              <a:rPr lang="en-US" altLang="ko-KR" dirty="0">
                <a:latin typeface="YDVYMjOStd12"/>
              </a:rPr>
              <a:t>‘</a:t>
            </a:r>
            <a:r>
              <a:rPr lang="ko-KR" altLang="en-US" dirty="0">
                <a:latin typeface="YDVYMjOStd12"/>
              </a:rPr>
              <a:t>피처 분리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피처 분리 이전과 이후의 분포를 상자 그림으로 비교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감성 분류를 위해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‘기종별 가격의 분포는 정규분포다’라는 정보를 활용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>
                <a:latin typeface="YDVYMjOStd12"/>
              </a:rPr>
              <a:t>price </a:t>
            </a:r>
            <a:r>
              <a:rPr lang="ko-KR" altLang="en-US" dirty="0">
                <a:latin typeface="YDVYMjOStd12"/>
              </a:rPr>
              <a:t>피처를 같은 기종 내에서의 </a:t>
            </a:r>
            <a:r>
              <a:rPr lang="en-US" altLang="ko-KR" dirty="0">
                <a:latin typeface="YDVYMjOStd12"/>
              </a:rPr>
              <a:t>z-score</a:t>
            </a:r>
            <a:r>
              <a:rPr lang="ko-KR" altLang="en-US" dirty="0">
                <a:latin typeface="YDVYMjOStd12"/>
              </a:rPr>
              <a:t>로 변환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>
                <a:latin typeface="YDVYMjOStd12"/>
              </a:rPr>
              <a:t>z-score </a:t>
            </a:r>
            <a:r>
              <a:rPr lang="ko-KR" altLang="en-US" dirty="0">
                <a:latin typeface="YDVYMjOStd12"/>
              </a:rPr>
              <a:t>기준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상위 </a:t>
            </a:r>
            <a:r>
              <a:rPr lang="en-US" altLang="ko-KR" dirty="0">
                <a:latin typeface="YDVYMjOStd12"/>
              </a:rPr>
              <a:t>5%</a:t>
            </a:r>
            <a:r>
              <a:rPr lang="ko-KR" altLang="en-US" dirty="0">
                <a:latin typeface="YDVYMjOStd12"/>
              </a:rPr>
              <a:t>에 속하는 가격의 게시글은 ‘상태가 좋음’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하위 </a:t>
            </a:r>
            <a:r>
              <a:rPr lang="en-US" altLang="ko-KR" dirty="0">
                <a:latin typeface="YDVYMjOStd12"/>
              </a:rPr>
              <a:t>5%</a:t>
            </a:r>
            <a:r>
              <a:rPr lang="ko-KR" altLang="en-US" dirty="0">
                <a:latin typeface="YDVYMjOStd12"/>
              </a:rPr>
              <a:t>는 ‘상태가 나쁨’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그리고 그 외는 ‘보통’으로 판단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상위 </a:t>
            </a:r>
            <a:r>
              <a:rPr lang="en-US" altLang="ko-KR" dirty="0">
                <a:latin typeface="YDVYMjOStd12"/>
              </a:rPr>
              <a:t>n%</a:t>
            </a:r>
            <a:r>
              <a:rPr lang="ko-KR" altLang="en-US" dirty="0">
                <a:latin typeface="YDVYMjOStd12"/>
              </a:rPr>
              <a:t>의 판단은 </a:t>
            </a:r>
            <a:r>
              <a:rPr lang="en-US" altLang="ko-KR" dirty="0">
                <a:latin typeface="YDVYMjOStd12"/>
              </a:rPr>
              <a:t>quantile ( ) </a:t>
            </a:r>
            <a:r>
              <a:rPr lang="ko-KR" altLang="en-US" dirty="0">
                <a:latin typeface="YDVYMjOStd12"/>
              </a:rPr>
              <a:t>함수를 사용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정의한 세 가지 상태를 감성 분류의 정답 데이터로 사용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6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YDVYMjOStd12"/>
              </a:rPr>
              <a:t>감성 분류로 물품의 상태 분류하기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price_level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그리고 </a:t>
            </a:r>
            <a:r>
              <a:rPr lang="en-US" altLang="ko-KR" dirty="0">
                <a:latin typeface="YDVYMjOStd12"/>
              </a:rPr>
              <a:t>text </a:t>
            </a:r>
            <a:r>
              <a:rPr lang="ko-KR" altLang="en-US" dirty="0">
                <a:latin typeface="YDVYMjOStd12"/>
              </a:rPr>
              <a:t>피처를 이용하여 감성 분류를 수행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텍스트 전처리하기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실습 폴더에 있는 </a:t>
            </a:r>
            <a:r>
              <a:rPr lang="en-US" altLang="ko-KR" dirty="0" err="1">
                <a:latin typeface="YDVYMjOStd12"/>
              </a:rPr>
              <a:t>used_mobile_phone_stopwords.pkl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파일 사용</a:t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(</a:t>
            </a:r>
            <a:r>
              <a:rPr lang="ko-KR" altLang="en-US" dirty="0">
                <a:latin typeface="YDVYMjOStd12"/>
              </a:rPr>
              <a:t>중고나라 텍스트 분석에 사용되는 불용어를 미리 저장해놓은 파일임</a:t>
            </a:r>
            <a:r>
              <a:rPr lang="en-US" altLang="ko-KR" dirty="0">
                <a:latin typeface="YDVYMjOStd12"/>
              </a:rPr>
              <a:t>)</a:t>
            </a:r>
          </a:p>
          <a:p>
            <a:pPr lvl="1"/>
            <a:r>
              <a:rPr lang="ko-KR" altLang="en-US" dirty="0">
                <a:latin typeface="YDVYMjOStd12"/>
              </a:rPr>
              <a:t>빈출 형태소 </a:t>
            </a:r>
            <a:r>
              <a:rPr lang="en-US" altLang="ko-KR" dirty="0">
                <a:latin typeface="YDVYMjOStd12"/>
              </a:rPr>
              <a:t>2,500</a:t>
            </a:r>
            <a:r>
              <a:rPr lang="ko-KR" altLang="en-US" dirty="0">
                <a:latin typeface="YDVYMjOStd12"/>
              </a:rPr>
              <a:t>개 선정하기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TF-IDF </a:t>
            </a:r>
            <a:r>
              <a:rPr lang="ko-KR" altLang="en-US" dirty="0">
                <a:latin typeface="YDVYMjOStd12"/>
              </a:rPr>
              <a:t>벡터 생성하기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전처리가 완료된 텍스트 데이터를 학습 데이터셋의 형태로 변환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상품의 상태 분류하기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TF-IDF </a:t>
            </a:r>
            <a:r>
              <a:rPr lang="ko-KR" altLang="en-US" dirty="0">
                <a:latin typeface="YDVYMjOStd12"/>
              </a:rPr>
              <a:t>피처 변환이 완료된 데이터셋으로 분류 모델 </a:t>
            </a:r>
            <a:r>
              <a:rPr lang="en-US" altLang="ko-KR" dirty="0">
                <a:latin typeface="YDVYMjOStd12"/>
              </a:rPr>
              <a:t>SVM</a:t>
            </a:r>
            <a:r>
              <a:rPr lang="ko-KR" altLang="en-US" dirty="0">
                <a:latin typeface="YDVYMjOStd12"/>
              </a:rPr>
              <a:t>을 학습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76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3 </a:t>
            </a:r>
            <a:r>
              <a:rPr lang="ko-KR" altLang="en-US" dirty="0">
                <a:latin typeface="YDVYMjOStd12"/>
              </a:rPr>
              <a:t>예측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중고 휴대폰 거래가 예측하기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피처 엔지니어링의 과정에서 새롭게 생성되거나 정리된 피처를 활용</a:t>
            </a:r>
            <a:r>
              <a:rPr lang="en-US" altLang="ko-KR" dirty="0">
                <a:latin typeface="YDVYMjOStd12"/>
              </a:rPr>
              <a:t>,</a:t>
            </a:r>
            <a:r>
              <a:rPr lang="ko-KR" altLang="en-US" dirty="0">
                <a:latin typeface="YDVYMjOStd12"/>
              </a:rPr>
              <a:t> 다시 한번 가격 예측 모델을 학습</a:t>
            </a:r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Random forest regressor </a:t>
            </a:r>
            <a:r>
              <a:rPr lang="ko-KR" altLang="en-US" dirty="0">
                <a:latin typeface="YDVYMjOStd12"/>
              </a:rPr>
              <a:t>재학습하기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예측 결과 산점도 그래프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최적의 모델 파라미터 찾기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최적 모델 학습 결과와 예측 결과 산점도 그래프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6230DD-7372-4C69-A1F3-0DC9484D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22333"/>
              </p:ext>
            </p:extLst>
          </p:nvPr>
        </p:nvGraphicFramePr>
        <p:xfrm>
          <a:off x="1694290" y="1680684"/>
          <a:ext cx="9095630" cy="1784419"/>
        </p:xfrm>
        <a:graphic>
          <a:graphicData uri="http://schemas.openxmlformats.org/drawingml/2006/table">
            <a:tbl>
              <a:tblPr/>
              <a:tblGrid>
                <a:gridCol w="1951118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7144512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4275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create_time_score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create_date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피처를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unixtime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바꾸어 얼마나 오래된 게시물인지를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0~1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사이의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값으로 계산하여 표현합니다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 가까울수록 최근에 작성한 게시물을 의미합니다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phone_model_storage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phone_model_detail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phone_model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피처를 둘로 나눈 것입니다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product_status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동일 기종 내 상대 가격을 기준으로 텍스트 데이터의 감성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상태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분류한 것입니다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상품의 상태는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개의 범주로 표현합니다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4 </a:t>
            </a:r>
            <a:r>
              <a:rPr lang="ko-KR" altLang="en-US" dirty="0">
                <a:latin typeface="YDVYMjOStd12"/>
              </a:rPr>
              <a:t>프로토타입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얼마고</a:t>
            </a:r>
            <a:r>
              <a:rPr lang="en-US" altLang="ko-KR" dirty="0">
                <a:latin typeface="YDVYMjOStd12"/>
              </a:rPr>
              <a:t>(</a:t>
            </a:r>
            <a:r>
              <a:rPr lang="en-US" altLang="ko-KR" dirty="0" err="1">
                <a:latin typeface="YDVYMjOStd12"/>
              </a:rPr>
              <a:t>Almhago</a:t>
            </a:r>
            <a:r>
              <a:rPr lang="en-US" altLang="ko-KR" dirty="0">
                <a:latin typeface="YDVYMjOStd12"/>
              </a:rPr>
              <a:t>?)</a:t>
            </a:r>
          </a:p>
          <a:p>
            <a:pPr lvl="1"/>
            <a:r>
              <a:rPr lang="ko-KR" altLang="en-US" sz="1600" dirty="0">
                <a:latin typeface="YDVYMjOStd12"/>
              </a:rPr>
              <a:t>학습을 위해 모델과 피처 정보를 파일 형태로 미리 저장해야 함</a:t>
            </a:r>
            <a:endParaRPr lang="en-US" altLang="ko-KR" sz="1600" dirty="0">
              <a:latin typeface="YDVYMjOStd12"/>
            </a:endParaRPr>
          </a:p>
          <a:p>
            <a:pPr lvl="2"/>
            <a:r>
              <a:rPr lang="en-US" altLang="ko-KR" sz="1400" dirty="0" err="1">
                <a:latin typeface="YDVYMjOStd12"/>
              </a:rPr>
              <a:t>model_to_factory_price_dict</a:t>
            </a:r>
            <a:r>
              <a:rPr lang="en-US" altLang="ko-KR" sz="1400" dirty="0">
                <a:latin typeface="YDVYMjOStd12"/>
              </a:rPr>
              <a:t> : </a:t>
            </a:r>
            <a:r>
              <a:rPr lang="ko-KR" altLang="en-US" sz="1400" dirty="0">
                <a:latin typeface="YDVYMjOStd12"/>
              </a:rPr>
              <a:t>모델명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>
                <a:latin typeface="YDVYMjOStd12"/>
              </a:rPr>
              <a:t>용량으로 </a:t>
            </a:r>
            <a:r>
              <a:rPr lang="en-US" altLang="ko-KR" sz="1400" dirty="0" err="1">
                <a:latin typeface="YDVYMjOStd12"/>
              </a:rPr>
              <a:t>factory_price</a:t>
            </a:r>
            <a:r>
              <a:rPr lang="ko-KR" altLang="en-US" sz="1400" dirty="0">
                <a:latin typeface="YDVYMjOStd12"/>
              </a:rPr>
              <a:t>를 찾을 수 있는 파이썬 딕셔너리</a:t>
            </a:r>
          </a:p>
          <a:p>
            <a:pPr lvl="2"/>
            <a:r>
              <a:rPr lang="en-US" altLang="ko-KR" sz="1400" dirty="0" err="1">
                <a:latin typeface="YDVYMjOStd12"/>
              </a:rPr>
              <a:t>col_to_index_dict</a:t>
            </a:r>
            <a:r>
              <a:rPr lang="en-US" altLang="ko-KR" sz="1400" dirty="0">
                <a:latin typeface="YDVYMjOStd12"/>
              </a:rPr>
              <a:t> : </a:t>
            </a:r>
            <a:r>
              <a:rPr lang="ko-KR" altLang="en-US" sz="1400" dirty="0">
                <a:latin typeface="YDVYMjOStd12"/>
              </a:rPr>
              <a:t>데이터 프레임의 피처를 번호로 표현한 파이썬 딕셔너리</a:t>
            </a:r>
          </a:p>
          <a:p>
            <a:pPr lvl="2"/>
            <a:r>
              <a:rPr lang="en-US" altLang="ko-KR" sz="1400" dirty="0" err="1">
                <a:latin typeface="YDVYMjOStd12"/>
              </a:rPr>
              <a:t>common_words</a:t>
            </a:r>
            <a:r>
              <a:rPr lang="en-US" altLang="ko-KR" sz="1400" dirty="0">
                <a:latin typeface="YDVYMjOStd12"/>
              </a:rPr>
              <a:t>: </a:t>
            </a:r>
            <a:r>
              <a:rPr lang="ko-KR" altLang="en-US" sz="1400" dirty="0">
                <a:latin typeface="YDVYMjOStd12"/>
              </a:rPr>
              <a:t>가장 많이 등장하는 형태소 </a:t>
            </a:r>
            <a:r>
              <a:rPr lang="en-US" altLang="ko-KR" sz="1400" dirty="0">
                <a:latin typeface="YDVYMjOStd12"/>
              </a:rPr>
              <a:t>3,000</a:t>
            </a:r>
            <a:r>
              <a:rPr lang="ko-KR" altLang="en-US" sz="1400" dirty="0">
                <a:latin typeface="YDVYMjOStd12"/>
              </a:rPr>
              <a:t>개의 정보</a:t>
            </a:r>
            <a:endParaRPr lang="en-US" altLang="ko-KR" sz="1400" dirty="0">
              <a:latin typeface="YDVYMjOStd12"/>
            </a:endParaRPr>
          </a:p>
          <a:p>
            <a:pPr lvl="2"/>
            <a:r>
              <a:rPr lang="en-US" altLang="ko-KR" sz="1400" dirty="0" err="1">
                <a:latin typeface="YDVYMjOStd12"/>
              </a:rPr>
              <a:t>index_vectorizer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en-US" altLang="ko-KR" sz="1400" dirty="0" err="1">
                <a:latin typeface="YDVYMjOStd12"/>
              </a:rPr>
              <a:t>tfidf_vectorizer</a:t>
            </a:r>
            <a:r>
              <a:rPr lang="en-US" altLang="ko-KR" sz="1400" dirty="0">
                <a:latin typeface="YDVYMjOStd12"/>
              </a:rPr>
              <a:t> : </a:t>
            </a:r>
            <a:r>
              <a:rPr lang="ko-KR" altLang="en-US" sz="1400" dirty="0">
                <a:latin typeface="YDVYMjOStd12"/>
              </a:rPr>
              <a:t>텍스트 정보를 </a:t>
            </a:r>
            <a:r>
              <a:rPr lang="en-US" altLang="ko-KR" sz="1400" dirty="0">
                <a:latin typeface="YDVYMjOStd12"/>
              </a:rPr>
              <a:t>TF-IDF </a:t>
            </a:r>
            <a:r>
              <a:rPr lang="ko-KR" altLang="en-US" sz="1400" dirty="0">
                <a:latin typeface="YDVYMjOStd12"/>
              </a:rPr>
              <a:t>피처로 변환해주는 </a:t>
            </a:r>
            <a:r>
              <a:rPr lang="en-US" altLang="ko-KR" sz="1400" dirty="0">
                <a:latin typeface="YDVYMjOStd12"/>
              </a:rPr>
              <a:t>vectorizer</a:t>
            </a:r>
          </a:p>
          <a:p>
            <a:pPr lvl="2"/>
            <a:r>
              <a:rPr lang="en-US" altLang="ko-KR" sz="1400" dirty="0" err="1">
                <a:latin typeface="YDVYMjOStd12"/>
              </a:rPr>
              <a:t>svm</a:t>
            </a:r>
            <a:r>
              <a:rPr lang="en-US" altLang="ko-KR" sz="1400" dirty="0">
                <a:latin typeface="YDVYMjOStd12"/>
              </a:rPr>
              <a:t>: </a:t>
            </a:r>
            <a:r>
              <a:rPr lang="ko-KR" altLang="en-US" sz="1400" dirty="0">
                <a:latin typeface="YDVYMjOStd12"/>
              </a:rPr>
              <a:t>텍스트 정보를 바탕으로 물품의 상태를 판별해주는 분류 모델 </a:t>
            </a:r>
            <a:r>
              <a:rPr lang="en-US" altLang="ko-KR" sz="1400" dirty="0">
                <a:latin typeface="YDVYMjOStd12"/>
              </a:rPr>
              <a:t>(</a:t>
            </a:r>
            <a:r>
              <a:rPr lang="en-US" altLang="ko-KR" sz="1400" dirty="0" err="1">
                <a:latin typeface="YDVYMjOStd12"/>
              </a:rPr>
              <a:t>svm</a:t>
            </a:r>
            <a:r>
              <a:rPr lang="en-US" altLang="ko-KR" sz="1400" dirty="0">
                <a:latin typeface="YDVYMjOStd12"/>
              </a:rPr>
              <a:t> </a:t>
            </a:r>
            <a:r>
              <a:rPr lang="ko-KR" altLang="en-US" sz="1400" dirty="0">
                <a:latin typeface="YDVYMjOStd12"/>
              </a:rPr>
              <a:t>분류 모델</a:t>
            </a:r>
            <a:r>
              <a:rPr lang="en-US" altLang="ko-KR" sz="1400" dirty="0">
                <a:latin typeface="YDVYMjOStd12"/>
              </a:rPr>
              <a:t>)</a:t>
            </a:r>
          </a:p>
          <a:p>
            <a:pPr lvl="2"/>
            <a:r>
              <a:rPr lang="en-US" altLang="ko-KR" sz="1400" dirty="0" err="1">
                <a:latin typeface="YDVYMjOStd12"/>
              </a:rPr>
              <a:t>optimal_forest</a:t>
            </a:r>
            <a:r>
              <a:rPr lang="en-US" altLang="ko-KR" sz="1400" dirty="0">
                <a:latin typeface="YDVYMjOStd12"/>
              </a:rPr>
              <a:t> : </a:t>
            </a:r>
            <a:r>
              <a:rPr lang="ko-KR" altLang="en-US" sz="1400" dirty="0">
                <a:latin typeface="YDVYMjOStd12"/>
              </a:rPr>
              <a:t>최적의 파라미터로 학습한 가격 예측 모델</a:t>
            </a:r>
            <a:endParaRPr lang="en-US" altLang="ko-KR" sz="1400" dirty="0">
              <a:latin typeface="YDVYMjOStd12"/>
            </a:endParaRPr>
          </a:p>
          <a:p>
            <a:pPr lvl="1"/>
            <a:r>
              <a:rPr lang="ko-KR" altLang="en-US" sz="1600" dirty="0">
                <a:latin typeface="YDVYMjOStd12"/>
              </a:rPr>
              <a:t>프로그램</a:t>
            </a:r>
            <a:r>
              <a:rPr lang="en-US" altLang="ko-KR" sz="1600" dirty="0">
                <a:latin typeface="YDVYMjOStd12"/>
              </a:rPr>
              <a:t>(</a:t>
            </a:r>
            <a:r>
              <a:rPr lang="ko-KR" altLang="en-US" sz="1600" dirty="0">
                <a:latin typeface="YDVYMjOStd12"/>
              </a:rPr>
              <a:t>클래스</a:t>
            </a:r>
            <a:r>
              <a:rPr lang="en-US" altLang="ko-KR" sz="1600" dirty="0">
                <a:latin typeface="YDVYMjOStd12"/>
              </a:rPr>
              <a:t>) </a:t>
            </a:r>
            <a:r>
              <a:rPr lang="ko-KR" altLang="en-US" sz="1600" dirty="0">
                <a:latin typeface="YDVYMjOStd12"/>
              </a:rPr>
              <a:t>만들기</a:t>
            </a:r>
            <a:endParaRPr lang="en-US" altLang="ko-KR" sz="1600" dirty="0">
              <a:latin typeface="YDVYMjOStd12"/>
            </a:endParaRPr>
          </a:p>
          <a:p>
            <a:pPr lvl="2"/>
            <a:r>
              <a:rPr lang="ko-KR" altLang="en-US" sz="1400" dirty="0">
                <a:latin typeface="YDVYMjOStd12"/>
              </a:rPr>
              <a:t>지금까지의 모든 분석의 과정에 사용된 함수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>
                <a:latin typeface="YDVYMjOStd12"/>
              </a:rPr>
              <a:t>전처리 방법 등을 하나의 클래스로 만들기</a:t>
            </a:r>
            <a:endParaRPr lang="en-US" altLang="ko-KR" sz="1400" dirty="0">
              <a:latin typeface="YDVYMjOStd12"/>
            </a:endParaRPr>
          </a:p>
          <a:p>
            <a:pPr lvl="1"/>
            <a:r>
              <a:rPr lang="ko-KR" altLang="en-US" sz="1600" dirty="0">
                <a:latin typeface="YDVYMjOStd12"/>
              </a:rPr>
              <a:t>프로그램 테스트하기</a:t>
            </a:r>
            <a:endParaRPr lang="en-US" altLang="ko-KR" sz="1600" dirty="0">
              <a:latin typeface="YDVYMjOStd12"/>
            </a:endParaRPr>
          </a:p>
          <a:p>
            <a:pPr lvl="2"/>
            <a:r>
              <a:rPr lang="ko-KR" altLang="en-US" sz="1400" dirty="0">
                <a:latin typeface="YDVYMjOStd12"/>
              </a:rPr>
              <a:t>물가 정보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>
                <a:latin typeface="YDVYMjOStd12"/>
              </a:rPr>
              <a:t>시간 정보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>
                <a:latin typeface="YDVYMjOStd12"/>
              </a:rPr>
              <a:t>모델 정보</a:t>
            </a:r>
            <a:r>
              <a:rPr lang="en-US" altLang="ko-KR" sz="1400" dirty="0">
                <a:latin typeface="YDVYMjOStd12"/>
              </a:rPr>
              <a:t>, </a:t>
            </a:r>
            <a:r>
              <a:rPr lang="ko-KR" altLang="en-US" sz="1400" dirty="0">
                <a:latin typeface="YDVYMjOStd12"/>
              </a:rPr>
              <a:t>물품 판매글 등을 입력하면 미리 학습해둔 모델로 예상 가격을 출력</a:t>
            </a:r>
            <a:endParaRPr lang="en-US" altLang="ko-KR" sz="1400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6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sz="1400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E89D03-EC14-4642-ADDA-2DB0F0B19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94467"/>
              </p:ext>
            </p:extLst>
          </p:nvPr>
        </p:nvGraphicFramePr>
        <p:xfrm>
          <a:off x="1313180" y="1390036"/>
          <a:ext cx="10391805" cy="4855963"/>
        </p:xfrm>
        <a:graphic>
          <a:graphicData uri="http://schemas.openxmlformats.org/drawingml/2006/table">
            <a:tbl>
              <a:tblPr/>
              <a:tblGrid>
                <a:gridCol w="1470060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2371858">
                  <a:extLst>
                    <a:ext uri="{9D8B030D-6E8A-4147-A177-3AD203B41FA5}">
                      <a16:colId xmlns:a16="http://schemas.microsoft.com/office/drawing/2014/main" val="3349427031"/>
                    </a:ext>
                  </a:extLst>
                </a:gridCol>
                <a:gridCol w="6549887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4738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주요 키워드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핵심 내용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랜덤 포레스트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랜덤 포레스트 예측 모델을</a:t>
                      </a:r>
                    </a:p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활용한 데이터 분석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랜덤 포레스트 모델은 의사결정 나무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(Decision Tree)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응용한 모델로 회귀와 분류를 모두 수행할 수 있습니다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또한 피처 중요도를 분석할 수 있기 때문에 탐색적 데이터 분석의 과정에서도 유용하게 사용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그룹 내 피처의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표준화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z-score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계산하여 피처</a:t>
                      </a:r>
                    </a:p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표준화 하는 방법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피처의 평균값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그리고 표준편차 값을 이용하여 그룹 내의 피처를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z-score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변환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이를 통해 데이터의 상대적 위치를 점수로 표현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시계열 데이터의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활용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unixtime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이용한 시간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점수 계산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시간을 피처로 활용하기 위해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unixtime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이용하여 ‘얼마나 오래되었는가’를 점수로 나타냄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그리고 이를 다시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min-max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스케일링을 적용하여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0~1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사이의 값으로 변환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 값이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 가까울수록 최근의 데이터를 의미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감성 분류의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과정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직접 감성 분류를 설계하여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평가하는 방법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z-score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가격의 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하를 결정한 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이를 감성 분류의 정답 데이터셋으로 활용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피처를 만들기 위해 빈출 단어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3,000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 내에서의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변환을 사용하였고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감성 분류 모델은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SVM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사용함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최적 파라미터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튜닝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분류 모델에서의 클래스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불균형 문제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분류 모델에서는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Positive sample, Negative sample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비율 때문에 클래스 불균형 문제가 발생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08643"/>
                  </a:ext>
                </a:extLst>
              </a:tr>
              <a:tr h="730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 응용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모델을 프로그램으로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만들기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분석의 과정에서 생성된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Dictionary,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모델 객체 등을 모두 파일 형태로 저장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이를 활용하여 입력 데이터를 피처로 변환하고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변환된 피처를 모델의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predict()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함수에 입력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 결과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과정에서와 똑같은 결과를 프로그램에서 실행할 수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57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57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YDVYMjOStd12"/>
              </a:rPr>
              <a:t>구매 데이터 분석에 기반한 온라인 스토어 상품 추천 시뮬레이션 예제 학습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피처 엔지니어링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그리고 행렬 완성 기반 점수 예측 방법을 이용하여 상품 추천 시뮬레이션을 수행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‘</a:t>
            </a:r>
            <a:r>
              <a:rPr lang="en-US" altLang="ko-KR" dirty="0">
                <a:latin typeface="YDVYMjOStd12"/>
              </a:rPr>
              <a:t>UK Retail’ </a:t>
            </a:r>
            <a:r>
              <a:rPr lang="ko-KR" altLang="en-US" dirty="0">
                <a:latin typeface="YDVYMjOStd12"/>
              </a:rPr>
              <a:t>데이터는 영국의 한 선물 판매 온라인 스토어에서 발생한 거래 데이터로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주 고객은 선물 도매상</a:t>
            </a:r>
            <a:endParaRPr lang="en-US" altLang="ko-KR" dirty="0">
              <a:latin typeface="YDVYMjOStd12"/>
            </a:endParaRPr>
          </a:p>
          <a:p>
            <a:r>
              <a:rPr lang="en-US" altLang="ko-KR" dirty="0">
                <a:latin typeface="YDVYMjOStd12"/>
              </a:rPr>
              <a:t>Step 1 </a:t>
            </a:r>
            <a:r>
              <a:rPr lang="ko-KR" altLang="en-US" dirty="0">
                <a:latin typeface="YDVYMjOStd12"/>
              </a:rPr>
              <a:t>탐색적 분석</a:t>
            </a:r>
            <a:r>
              <a:rPr lang="en-US" altLang="ko-KR" dirty="0">
                <a:latin typeface="YDVYMjOStd12"/>
              </a:rPr>
              <a:t>: UK Retail </a:t>
            </a:r>
            <a:r>
              <a:rPr lang="ko-KR" altLang="en-US" dirty="0">
                <a:latin typeface="YDVYMjOStd12"/>
              </a:rPr>
              <a:t>데이터 분석하기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UK Retail </a:t>
            </a:r>
            <a:r>
              <a:rPr lang="ko-KR" altLang="en-US" dirty="0">
                <a:latin typeface="YDVYMjOStd12"/>
              </a:rPr>
              <a:t>데이터셋의 피처 구성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데이터셋 살펴보기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약 </a:t>
            </a:r>
            <a:r>
              <a:rPr lang="en-US" altLang="ko-KR" dirty="0">
                <a:latin typeface="YDVYMjOStd12"/>
              </a:rPr>
              <a:t>54</a:t>
            </a:r>
            <a:r>
              <a:rPr lang="ko-KR" altLang="en-US" dirty="0">
                <a:latin typeface="YDVYMjOStd12"/>
              </a:rPr>
              <a:t>만 개 정도의 데이터가 존재하며 그 중 </a:t>
            </a:r>
            <a:r>
              <a:rPr lang="en-US" altLang="ko-KR" dirty="0">
                <a:latin typeface="YDVYMjOStd12"/>
              </a:rPr>
              <a:t>14</a:t>
            </a:r>
            <a:r>
              <a:rPr lang="ko-KR" altLang="en-US" dirty="0">
                <a:latin typeface="YDVYMjOStd12"/>
              </a:rPr>
              <a:t>만 개의 데이터는 구매자 정보가 결측값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결측 데이터 제거하기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탐색 데이터의 조건 필터링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상품 수량이 </a:t>
            </a:r>
            <a:r>
              <a:rPr lang="en-US" altLang="ko-KR" dirty="0">
                <a:latin typeface="+mj-ea"/>
                <a:ea typeface="+mj-ea"/>
              </a:rPr>
              <a:t>0 </a:t>
            </a:r>
            <a:r>
              <a:rPr lang="ko-KR" altLang="en-US" dirty="0">
                <a:latin typeface="+mj-ea"/>
                <a:ea typeface="+mj-ea"/>
              </a:rPr>
              <a:t>이하인 경우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탐색 데이터의 조건 필터링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상품가격이 </a:t>
            </a:r>
            <a:r>
              <a:rPr lang="en-US" altLang="ko-KR" dirty="0">
                <a:latin typeface="+mj-ea"/>
                <a:ea typeface="+mj-ea"/>
              </a:rPr>
              <a:t>0 </a:t>
            </a:r>
            <a:r>
              <a:rPr lang="ko-KR" altLang="en-US" dirty="0">
                <a:latin typeface="+mj-ea"/>
                <a:ea typeface="+mj-ea"/>
              </a:rPr>
              <a:t>이하인 경우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탐색 데이터의 조건 필터링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상품 코드가 일반적이지 않은 경우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CF456-8728-4F32-A88D-EB2AC7865B9E}"/>
              </a:ext>
            </a:extLst>
          </p:cNvPr>
          <p:cNvSpPr txBox="1"/>
          <p:nvPr/>
        </p:nvSpPr>
        <p:spPr>
          <a:xfrm>
            <a:off x="1524000" y="2643075"/>
            <a:ext cx="6784848" cy="1038338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InvoiceNo : 거래 고유 번호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StockCode : 상품 고유 번호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Description : 상품명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Quantity : 거래 수량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InvoiceDate : 거래 일시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UnitPrice : 상품 단가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CustomerID : 구매자 고유 번호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/>
                </a:solidFill>
              </a:rPr>
              <a:t>Country : 구매 국가</a:t>
            </a:r>
          </a:p>
        </p:txBody>
      </p:sp>
    </p:spTree>
    <p:extLst>
      <p:ext uri="{BB962C8B-B14F-4D97-AF65-F5344CB8AC3E}">
        <p14:creationId xmlns:p14="http://schemas.microsoft.com/office/powerpoint/2010/main" val="425229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YDVYMjOStd12"/>
              </a:rPr>
              <a:t>‘연말에 온라인 스토어에 방문하는 유저들에게 어떤 상품을 추천해줄 수 있을까</a:t>
            </a:r>
            <a:r>
              <a:rPr lang="en-US" altLang="ko-KR" dirty="0">
                <a:latin typeface="YDVYMjOStd12"/>
              </a:rPr>
              <a:t>?’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간의 구매 확률을 예측해보는 시뮬레이션 분석 과정</a:t>
            </a:r>
            <a:endParaRPr lang="en-US" altLang="ko-KR" dirty="0">
              <a:latin typeface="+mj-ea"/>
              <a:ea typeface="+mj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연말 이전까지의 데이터를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간의 구매를 예측하는 모델의 학습 데이터셋으로 사용</a:t>
            </a:r>
            <a:endParaRPr lang="en-US" altLang="ko-KR" dirty="0">
              <a:latin typeface="+mj-ea"/>
              <a:ea typeface="+mj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실제 연말에 구매한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간의 정보를 테스트 데이터셋으로 사용</a:t>
            </a:r>
            <a:endParaRPr lang="en-US" altLang="ko-KR" dirty="0">
              <a:latin typeface="+mj-ea"/>
              <a:ea typeface="+mj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모델이 예측한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간의 구매 정보와 실제 구매 정보를 비교하여 추천이 잘 되었는지 평가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특정 시간을 기준으로 데이터를 나누고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데이터에서 구매 패턴과 같은 특징을 찾기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데이터의 기간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일자별 거래 수량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일자별 거래 횟수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일자별 거래 상품 개수 탐색하기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전체 데이터에서 등장한 유저들의 구매 패턴을 탐색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전체 유저의 수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거래 횟수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거래 횟수 시각화하기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상품 구매 종류 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상품 구매 종류 시각화하기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23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[5-2]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85920"/>
          </a:xfrm>
        </p:spPr>
        <p:txBody>
          <a:bodyPr anchor="ctr" anchorCtr="0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이번에는 유저가 아닌 상품을 기준으로 탐색적 데이터 분석을 실시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아래의 내용을 탐색적으로 </a:t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분석해보기</a:t>
            </a:r>
            <a:endParaRPr lang="en-US" altLang="ko-KR" dirty="0">
              <a:latin typeface="YDVYMjOStd12"/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총 상품 개수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가장 거래가 많은 상품 </a:t>
            </a:r>
            <a:r>
              <a:rPr lang="en-US" altLang="ko-KR" dirty="0">
                <a:latin typeface="YDVYMjOStd12"/>
              </a:rPr>
              <a:t>Top 10 </a:t>
            </a:r>
            <a:r>
              <a:rPr lang="ko-KR" altLang="en-US" dirty="0">
                <a:latin typeface="YDVYMjOStd12"/>
              </a:rPr>
              <a:t>탐색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상품별 판매수량 분포 탐색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>
                <a:latin typeface="YDVYMjOStd12"/>
              </a:rPr>
              <a:t>거래별 가격 탐색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14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YDVYMjOStd12"/>
              </a:rPr>
              <a:t>특정 시점을 기준으로 데이터를 분리하여 구매의 패턴을 분석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일자를 기준으로 데이터 분리하기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이전 유저별로 구매했던 상품의 집합 추출하기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구매 사전 구축하기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이후 유저별로 구매했던 상품의 집합 추출하기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유저별 구매 사전 업데이트하기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구매 사전을 데이터 프레임으로 정리하기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정리된 데이터 프레임을 활용하여 재구매와 신규 구매가 어떤 패턴으로 발생하였는지 탐색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재구매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신규 구매 유저 분석하기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신규 구매 상품 종류 탐색하기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49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DC976A-37F5-4CF0-8481-074788C4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29669"/>
              </p:ext>
            </p:extLst>
          </p:nvPr>
        </p:nvGraphicFramePr>
        <p:xfrm>
          <a:off x="1313179" y="1390037"/>
          <a:ext cx="10075545" cy="3535530"/>
        </p:xfrm>
        <a:graphic>
          <a:graphicData uri="http://schemas.openxmlformats.org/drawingml/2006/table">
            <a:tbl>
              <a:tblPr/>
              <a:tblGrid>
                <a:gridCol w="2332642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7742903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589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탐색 주제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인사이트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589255"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일자별 거래 데이터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거래 수량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횟수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상품의 개수 모두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10~11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월을 기점으로 상승함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589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유저별 거래 횟수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유저별 구매 횟수는 일반적으로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1~5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사이에 분포되어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589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유저별 구매 상품 종류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유저별 구매 상품 종류는 다양한 편이며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유저당 약 수십 여 개의 상품을 구매한다고 할 수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  <a:tr h="589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유저별 재구매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구매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월을 기준으로 나누면 전체 유저 중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은 재구매를 하였고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은 신규 구매를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하였음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  <a:tr h="589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구매 상품 종류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구매 유저의 경우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기존 구매 종류에 비해 많은 종류의 상품을 구매하지는 않았음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0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좋아해서 블로그</a:t>
            </a:r>
            <a:r>
              <a:rPr lang="en-US" altLang="ko-KR" sz="1600" dirty="0">
                <a:solidFill>
                  <a:prstClr val="black"/>
                </a:solidFill>
              </a:rPr>
              <a:t>(https://yamalab.tistory.com)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2 </a:t>
            </a:r>
            <a:r>
              <a:rPr lang="ko-KR" altLang="en-US" dirty="0">
                <a:latin typeface="YDVYMjOStd12"/>
              </a:rPr>
              <a:t>예측 분석</a:t>
            </a:r>
            <a:r>
              <a:rPr lang="en-US" altLang="ko-KR" dirty="0">
                <a:latin typeface="YDVYMjOStd12"/>
              </a:rPr>
              <a:t>: SVD</a:t>
            </a:r>
            <a:r>
              <a:rPr lang="ko-KR" altLang="en-US" dirty="0">
                <a:latin typeface="YDVYMjOStd12"/>
              </a:rPr>
              <a:t>를 활용한 상품 구매 예측하기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Chapter 03</a:t>
            </a:r>
            <a:r>
              <a:rPr lang="ko-KR" altLang="en-US" dirty="0">
                <a:latin typeface="+mj-ea"/>
                <a:ea typeface="+mj-ea"/>
              </a:rPr>
              <a:t>에서 학습한 ‘미래에 볼 영화의 평점 예측하기’와 동일한 방식으로 수행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추천 대상인 유저와 상품 출력하기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SVD </a:t>
            </a:r>
            <a:r>
              <a:rPr lang="ko-KR" altLang="en-US" dirty="0">
                <a:latin typeface="+mj-ea"/>
                <a:ea typeface="+mj-ea"/>
              </a:rPr>
              <a:t>모델에 사용할 </a:t>
            </a:r>
            <a:r>
              <a:rPr lang="en-US" altLang="ko-KR" dirty="0">
                <a:latin typeface="+mj-ea"/>
                <a:ea typeface="+mj-ea"/>
              </a:rPr>
              <a:t>Rating </a:t>
            </a:r>
            <a:r>
              <a:rPr lang="ko-KR" altLang="en-US" dirty="0">
                <a:latin typeface="+mj-ea"/>
                <a:ea typeface="+mj-ea"/>
              </a:rPr>
              <a:t>탐색하기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간의 구매 횟수를 계산하여 </a:t>
            </a:r>
            <a:r>
              <a:rPr lang="en-US" altLang="ko-KR" dirty="0">
                <a:latin typeface="+mj-ea"/>
                <a:ea typeface="+mj-ea"/>
              </a:rPr>
              <a:t>U-I-R </a:t>
            </a:r>
            <a:r>
              <a:rPr lang="ko-KR" altLang="en-US" dirty="0">
                <a:latin typeface="+mj-ea"/>
                <a:ea typeface="+mj-ea"/>
              </a:rPr>
              <a:t>데이터로 활용할 데이터 프레임을 생성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Log Normalization </a:t>
            </a:r>
            <a:r>
              <a:rPr lang="ko-KR" altLang="en-US" dirty="0">
                <a:latin typeface="+mj-ea"/>
                <a:ea typeface="+mj-ea"/>
              </a:rPr>
              <a:t>적용하기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피처 스케일링 적용하기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SVD </a:t>
            </a:r>
            <a:r>
              <a:rPr lang="ko-KR" altLang="en-US" dirty="0">
                <a:latin typeface="+mj-ea"/>
                <a:ea typeface="+mj-ea"/>
              </a:rPr>
              <a:t>모델 학습을 위한 데이터셋 생성하기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+mj-ea"/>
                <a:ea typeface="+mj-ea"/>
              </a:rPr>
              <a:t>SVD </a:t>
            </a:r>
            <a:r>
              <a:rPr lang="ko-KR" altLang="en-US" dirty="0">
                <a:latin typeface="+mj-ea"/>
                <a:ea typeface="+mj-ea"/>
              </a:rPr>
              <a:t>모델 성능 테스트하기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전체 학습 데이터로 </a:t>
            </a:r>
            <a:r>
              <a:rPr lang="en-US" altLang="ko-KR" dirty="0">
                <a:latin typeface="+mj-ea"/>
                <a:ea typeface="+mj-ea"/>
              </a:rPr>
              <a:t>SVD </a:t>
            </a:r>
            <a:r>
              <a:rPr lang="ko-KR" altLang="en-US" dirty="0">
                <a:latin typeface="+mj-ea"/>
                <a:ea typeface="+mj-ea"/>
              </a:rPr>
              <a:t>모델 학습하기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0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3 </a:t>
            </a:r>
            <a:r>
              <a:rPr lang="ko-KR" altLang="en-US" dirty="0">
                <a:latin typeface="YDVYMjOStd12"/>
              </a:rPr>
              <a:t>예측 평가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상품 추천 시뮬레이션하기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유저들에게 추천의 대상이 되는 상품은 아래의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가지로 분류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분류의 기준은 </a:t>
            </a:r>
            <a:r>
              <a:rPr lang="en-US" altLang="ko-KR" dirty="0">
                <a:latin typeface="+mj-ea"/>
                <a:ea typeface="+mj-ea"/>
              </a:rPr>
              <a:t>Step 1 </a:t>
            </a:r>
            <a:r>
              <a:rPr lang="ko-KR" altLang="en-US" dirty="0">
                <a:latin typeface="+mj-ea"/>
                <a:ea typeface="+mj-ea"/>
              </a:rPr>
              <a:t>에서 탐색했던 신규 구매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재구매에 대한 탐색을 기반</a:t>
            </a:r>
            <a:endParaRPr lang="en-US" altLang="ko-KR" dirty="0">
              <a:latin typeface="+mj-ea"/>
              <a:ea typeface="+mj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이전에 구매한 적 없던 상품 추천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신규 구매를 타겟으로 하는 추천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이전에 구매했던 상품 추천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재구매를 타겟으로 하는 추천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+mj-ea"/>
                <a:ea typeface="+mj-ea"/>
              </a:rPr>
              <a:t>모든 상품을 대상으로 상품 추천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모든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상품의 점수를 고려하여 추천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세 가지 상품 추천의 시뮬레이션 결과를 각각의 딕셔너리 형태로 저장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첫 번째 추천 대상의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점수 추출하기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두 번째 추천 대상의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점수 추출하기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세 번째 추천 대상의 유저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상품 점수 추출하기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시뮬레이션의 결과가 실제 구매와 얼마나 유사한지 평가 위한 테스트 데이터셋 생성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시뮬레이션을 테스트할 데이터 프레임 생성하기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시뮬레이션 결과 추가하기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33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YDVYMjOStd12"/>
              </a:rPr>
              <a:t>시뮬레이션이 실제 구매와 얼마나 비슷하게 예측되었는지 평가</a:t>
            </a:r>
            <a:endParaRPr lang="en-US" altLang="ko-KR" dirty="0">
              <a:latin typeface="YDVYMjOStd12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YDVYMjOStd12"/>
                <a:ea typeface="+mj-ea"/>
              </a:rPr>
              <a:t>유저별로 예측된 상품의 점수 순으로 상위 </a:t>
            </a:r>
            <a:r>
              <a:rPr lang="en-US" altLang="ko-KR" dirty="0">
                <a:latin typeface="YDVYMjOStd12"/>
                <a:ea typeface="+mj-ea"/>
              </a:rPr>
              <a:t>k</a:t>
            </a:r>
            <a:r>
              <a:rPr lang="ko-KR" altLang="en-US" dirty="0">
                <a:latin typeface="YDVYMjOStd12"/>
                <a:ea typeface="+mj-ea"/>
              </a:rPr>
              <a:t>개의 상품을 추천 대상으로 정의</a:t>
            </a:r>
            <a:endParaRPr lang="en-US" altLang="ko-KR" dirty="0">
              <a:latin typeface="YDVYMjOStd12"/>
              <a:ea typeface="+mj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>
                <a:latin typeface="YDVYMjOStd12"/>
                <a:ea typeface="+mj-ea"/>
              </a:rPr>
              <a:t>추천한 </a:t>
            </a:r>
            <a:r>
              <a:rPr lang="en-US" altLang="ko-KR" dirty="0">
                <a:latin typeface="YDVYMjOStd12"/>
                <a:ea typeface="+mj-ea"/>
              </a:rPr>
              <a:t>k</a:t>
            </a:r>
            <a:r>
              <a:rPr lang="ko-KR" altLang="en-US" dirty="0">
                <a:latin typeface="YDVYMjOStd12"/>
                <a:ea typeface="+mj-ea"/>
              </a:rPr>
              <a:t>개의 상품 중</a:t>
            </a:r>
            <a:r>
              <a:rPr lang="en-US" altLang="ko-KR" dirty="0">
                <a:latin typeface="YDVYMjOStd12"/>
                <a:ea typeface="+mj-ea"/>
              </a:rPr>
              <a:t>, </a:t>
            </a:r>
            <a:r>
              <a:rPr lang="ko-KR" altLang="en-US" dirty="0">
                <a:latin typeface="YDVYMjOStd12"/>
                <a:ea typeface="+mj-ea"/>
              </a:rPr>
              <a:t>실제 구매로 얼마만큼 이어졌는지 평가</a:t>
            </a:r>
            <a:endParaRPr lang="en-US" altLang="ko-KR" dirty="0">
              <a:latin typeface="YDVYMjOStd12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상품 추천 평가 기준 정의하기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 err="1">
                <a:latin typeface="+mj-ea"/>
                <a:ea typeface="+mj-ea"/>
              </a:rPr>
              <a:t>calculate_recall</a:t>
            </a:r>
            <a:r>
              <a:rPr lang="en-US" altLang="ko-KR" dirty="0">
                <a:latin typeface="+mj-ea"/>
                <a:ea typeface="+mj-ea"/>
              </a:rPr>
              <a:t> ( ) </a:t>
            </a:r>
            <a:r>
              <a:rPr lang="ko-KR" altLang="en-US" dirty="0">
                <a:latin typeface="+mj-ea"/>
                <a:ea typeface="+mj-ea"/>
              </a:rPr>
              <a:t>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상품 추천 평가하기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en-US" altLang="ko-KR" dirty="0">
                <a:latin typeface="+mj-ea"/>
                <a:ea typeface="+mj-ea"/>
              </a:rPr>
              <a:t>apply( )</a:t>
            </a:r>
            <a:r>
              <a:rPr lang="ko-KR" altLang="en-US" dirty="0">
                <a:latin typeface="+mj-ea"/>
                <a:ea typeface="+mj-ea"/>
              </a:rPr>
              <a:t>로 적용하여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개의 시뮬레이션 평가 결과를 저장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평가 결과 출력하기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재구매 상품 추천의 상세 결과</a:t>
            </a:r>
            <a:endParaRPr lang="en-US" altLang="ko-KR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재현도를 </a:t>
            </a:r>
            <a:r>
              <a:rPr lang="en-US" altLang="ko-KR" dirty="0" err="1">
                <a:latin typeface="+mj-ea"/>
                <a:ea typeface="+mj-ea"/>
              </a:rPr>
              <a:t>value_counts</a:t>
            </a:r>
            <a:r>
              <a:rPr lang="en-US" altLang="ko-KR" dirty="0">
                <a:latin typeface="+mj-ea"/>
                <a:ea typeface="+mj-ea"/>
              </a:rPr>
              <a:t>( ) </a:t>
            </a:r>
            <a:r>
              <a:rPr lang="ko-KR" altLang="en-US" dirty="0">
                <a:latin typeface="+mj-ea"/>
                <a:ea typeface="+mj-ea"/>
              </a:rPr>
              <a:t>함수로 상세하게 출력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신규 상품 추천의 상세 결과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전체 상품 추천의 상세 결과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시뮬레이션 최종 결과 정리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5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  <a:r>
              <a:rPr lang="ko-KR" altLang="en-US" dirty="0"/>
              <a:t> 구매 데이터를 분석하여 상품 추천하기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YDVYMjOStd12"/>
              </a:rPr>
              <a:t>표로 정리하는 데이터 분석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E6174A-D133-4E2C-BD35-BAFAE0B06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49497"/>
              </p:ext>
            </p:extLst>
          </p:nvPr>
        </p:nvGraphicFramePr>
        <p:xfrm>
          <a:off x="1313179" y="1390037"/>
          <a:ext cx="10378552" cy="4263703"/>
        </p:xfrm>
        <a:graphic>
          <a:graphicData uri="http://schemas.openxmlformats.org/drawingml/2006/table">
            <a:tbl>
              <a:tblPr/>
              <a:tblGrid>
                <a:gridCol w="1749317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2134971">
                  <a:extLst>
                    <a:ext uri="{9D8B030D-6E8A-4147-A177-3AD203B41FA5}">
                      <a16:colId xmlns:a16="http://schemas.microsoft.com/office/drawing/2014/main" val="942596962"/>
                    </a:ext>
                  </a:extLst>
                </a:gridCol>
                <a:gridCol w="6494264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5241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주요 키워드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핵심 내용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934899"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방향 설정하기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탐색적 분석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(EDA)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활용하여 전체 분석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방향을 수립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탐색적 데이터 분석을 통해 분석 전체의 방향성을 수립할 수 있음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예제의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경우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유저의 구매 패턴을 분석하여 상품 추천 시뮬레이션의 종류를 나누었고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SVD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분석을 위한 피처 엔지니어링의 힌트를 발견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9348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엔지니어링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로그를 통한 피처 정규화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(Log Normalization)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왜도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(Skewness: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한쪽으로 긴 꼬리를 가진 형태의 비대칭적인 분포 정도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높은 데이터의 경우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로그를 통한 피처 정규화를 활용하여 조금 더 모델 학습에 적합한 형태로 변환할 수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9348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SVD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모델을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활용한 상품 추천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행렬 완성을 이용한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간 점수 예측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간의 점수를 예측하고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결과를 정렬하여 추천 시뮬레이션으로 활용할 수 있습니다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만약 명시된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Rating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 없는 데이터에서는 피처 엔지니어링으로 이를 해결할 수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  <a:tr h="9348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평가 기준 수립하기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재현도로 평가하는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예측 시뮬레이션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시뮬레이션 과정을 거쳐 추천된 상품 리스트 중 어느 정도의 비율로 실제 구매를 예측했는지 평가하기 위해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Chapter 04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학습한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Confusion matrix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재현도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(Recall)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활용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0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45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05: </a:t>
            </a:r>
            <a:r>
              <a:rPr lang="ko-KR" altLang="en-US" dirty="0"/>
              <a:t>데이터 분석 종합 예제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5-1 </a:t>
            </a:r>
            <a:r>
              <a:rPr lang="ko-KR" altLang="en-US" dirty="0"/>
              <a:t>중고나라 휴대폰 거래가격 예측하기</a:t>
            </a:r>
            <a:endParaRPr lang="en-US" altLang="ko-KR" sz="2000" dirty="0"/>
          </a:p>
          <a:p>
            <a:r>
              <a:rPr lang="en-US" altLang="ko-KR" sz="2000" dirty="0"/>
              <a:t>SECTION 5-2 </a:t>
            </a:r>
            <a:r>
              <a:rPr lang="ko-KR" altLang="en-US" dirty="0"/>
              <a:t>구매 데이터를 분석하여 상품 추천하기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05 </a:t>
            </a:r>
            <a:r>
              <a:rPr lang="ko-KR" altLang="en-US" sz="3600" b="1" dirty="0">
                <a:cs typeface="+mj-cs"/>
              </a:rPr>
              <a:t>데이터 분석 종합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latin typeface="YDVYMjOStd12"/>
              </a:rPr>
              <a:t>중고 휴대폰 인공지능 딜러 ‘얼마고</a:t>
            </a:r>
            <a:r>
              <a:rPr lang="en-US" altLang="ko-KR" b="0" i="0" u="none" strike="noStrike" baseline="0" dirty="0">
                <a:latin typeface="YDVYMjOStd12"/>
              </a:rPr>
              <a:t>(</a:t>
            </a:r>
            <a:r>
              <a:rPr lang="en-US" altLang="ko-KR" b="0" i="0" u="none" strike="noStrike" baseline="0" dirty="0" err="1">
                <a:latin typeface="YDVYMjOStd12"/>
              </a:rPr>
              <a:t>Almhago</a:t>
            </a:r>
            <a:r>
              <a:rPr lang="en-US" altLang="ko-KR" b="0" i="0" u="none" strike="noStrike" baseline="0" dirty="0">
                <a:latin typeface="YDVYMjOStd12"/>
              </a:rPr>
              <a:t>?)’</a:t>
            </a:r>
          </a:p>
          <a:p>
            <a:pPr lvl="2"/>
            <a:r>
              <a:rPr lang="ko-KR" altLang="en-US" dirty="0">
                <a:latin typeface="YDVYMjOStd12"/>
              </a:rPr>
              <a:t>아래의 그림은 중고 휴대폰 가격 예측 프로그램 ‘얼마고</a:t>
            </a:r>
            <a:r>
              <a:rPr lang="en-US" altLang="ko-KR" dirty="0">
                <a:latin typeface="YDVYMjOStd12"/>
              </a:rPr>
              <a:t>(</a:t>
            </a:r>
            <a:r>
              <a:rPr lang="en-US" altLang="ko-KR" dirty="0" err="1">
                <a:latin typeface="YDVYMjOStd12"/>
              </a:rPr>
              <a:t>Almhago</a:t>
            </a:r>
            <a:r>
              <a:rPr lang="en-US" altLang="ko-KR" dirty="0">
                <a:latin typeface="YDVYMjOStd12"/>
              </a:rPr>
              <a:t>?)’</a:t>
            </a:r>
            <a:r>
              <a:rPr lang="ko-KR" altLang="en-US" dirty="0">
                <a:latin typeface="YDVYMjOStd12"/>
              </a:rPr>
              <a:t>를 주피터에서 실행한 것임</a:t>
            </a:r>
            <a:r>
              <a:rPr lang="en-US" altLang="ko-KR" dirty="0">
                <a:latin typeface="YDVYMjOStd12"/>
              </a:rPr>
              <a:t> </a:t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‘</a:t>
            </a:r>
            <a:r>
              <a:rPr lang="ko-KR" altLang="en-US" dirty="0">
                <a:latin typeface="YDVYMjOStd12"/>
              </a:rPr>
              <a:t>얼마고</a:t>
            </a:r>
            <a:r>
              <a:rPr lang="en-US" altLang="ko-KR" dirty="0">
                <a:latin typeface="YDVYMjOStd12"/>
              </a:rPr>
              <a:t>(</a:t>
            </a:r>
            <a:r>
              <a:rPr lang="en-US" altLang="ko-KR" dirty="0" err="1">
                <a:latin typeface="YDVYMjOStd12"/>
              </a:rPr>
              <a:t>Almhago</a:t>
            </a:r>
            <a:r>
              <a:rPr lang="en-US" altLang="ko-KR" dirty="0">
                <a:latin typeface="YDVYMjOStd12"/>
              </a:rPr>
              <a:t>?)’</a:t>
            </a:r>
            <a:r>
              <a:rPr lang="ko-KR" altLang="en-US" dirty="0">
                <a:latin typeface="YDVYMjOStd12"/>
              </a:rPr>
              <a:t>는 중고나라 사이트에 올라온 </a:t>
            </a:r>
            <a:r>
              <a:rPr lang="en-US" altLang="ko-KR" dirty="0">
                <a:latin typeface="YDVYMjOStd12"/>
              </a:rPr>
              <a:t>2016</a:t>
            </a:r>
            <a:r>
              <a:rPr lang="ko-KR" altLang="en-US" dirty="0">
                <a:latin typeface="YDVYMjOStd12"/>
              </a:rPr>
              <a:t>년 </a:t>
            </a:r>
            <a:r>
              <a:rPr lang="en-US" altLang="ko-KR" dirty="0">
                <a:latin typeface="YDVYMjOStd12"/>
              </a:rPr>
              <a:t>2</a:t>
            </a:r>
            <a:r>
              <a:rPr lang="ko-KR" altLang="en-US" dirty="0">
                <a:latin typeface="YDVYMjOStd12"/>
              </a:rPr>
              <a:t>월 </a:t>
            </a:r>
            <a:r>
              <a:rPr lang="en-US" altLang="ko-KR" dirty="0">
                <a:latin typeface="YDVYMjOStd12"/>
              </a:rPr>
              <a:t>~ 2017</a:t>
            </a:r>
            <a:r>
              <a:rPr lang="ko-KR" altLang="en-US" dirty="0">
                <a:latin typeface="YDVYMjOStd12"/>
              </a:rPr>
              <a:t>년 </a:t>
            </a:r>
            <a:r>
              <a:rPr lang="en-US" altLang="ko-KR" dirty="0">
                <a:latin typeface="YDVYMjOStd12"/>
              </a:rPr>
              <a:t>3</a:t>
            </a:r>
            <a:r>
              <a:rPr lang="ko-KR" altLang="en-US" dirty="0">
                <a:latin typeface="YDVYMjOStd12"/>
              </a:rPr>
              <a:t>월 휴대폰 거래 데이터를 기반으로</a:t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2017</a:t>
            </a:r>
            <a:r>
              <a:rPr lang="ko-KR" altLang="en-US" dirty="0">
                <a:latin typeface="YDVYMjOStd12"/>
              </a:rPr>
              <a:t>년 </a:t>
            </a:r>
            <a:r>
              <a:rPr lang="en-US" altLang="ko-KR" dirty="0">
                <a:latin typeface="YDVYMjOStd12"/>
              </a:rPr>
              <a:t>4</a:t>
            </a:r>
            <a:r>
              <a:rPr lang="ko-KR" altLang="en-US" dirty="0">
                <a:latin typeface="YDVYMjOStd12"/>
              </a:rPr>
              <a:t>월 시점에서의 중고 휴대폰 거래가격을 예측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또한 이용자가 게시글을 입력하는 형태의 가격 예측을 수행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33CE-0ADA-46AF-B0DF-EEF91EFB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2208085"/>
            <a:ext cx="9867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1 </a:t>
            </a:r>
            <a:r>
              <a:rPr lang="ko-KR" altLang="en-US" b="0" i="0" u="none" strike="noStrike" baseline="0" dirty="0">
                <a:latin typeface="YDVYMjOStd12"/>
              </a:rPr>
              <a:t>탐색적 분석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중고나라 데이터 분석하기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예제에서 사용할 중고나라 데이터셋의 피처 구성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중고나라 데이터셋 살펴보기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개별 피처 탐색하기</a:t>
            </a:r>
            <a:r>
              <a:rPr lang="en-US" altLang="ko-KR" dirty="0">
                <a:latin typeface="YDVYMjOStd12"/>
              </a:rPr>
              <a:t>: date </a:t>
            </a:r>
            <a:r>
              <a:rPr lang="ko-KR" altLang="en-US" dirty="0">
                <a:latin typeface="YDVYMjOStd12"/>
              </a:rPr>
              <a:t>피처 탐색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월별 거래횟수 </a:t>
            </a:r>
            <a:r>
              <a:rPr lang="en-US" altLang="ko-KR" dirty="0">
                <a:latin typeface="YDVYMjOStd12"/>
              </a:rPr>
              <a:t>/ </a:t>
            </a:r>
            <a:r>
              <a:rPr lang="ko-KR" altLang="en-US" dirty="0">
                <a:latin typeface="YDVYMjOStd12"/>
              </a:rPr>
              <a:t>일자별 시계열 그래프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개별 피처 탐색하기</a:t>
            </a:r>
            <a:r>
              <a:rPr lang="en-US" altLang="ko-KR" dirty="0">
                <a:latin typeface="YDVYMjOStd12"/>
              </a:rPr>
              <a:t>: price </a:t>
            </a:r>
            <a:r>
              <a:rPr lang="ko-KR" altLang="en-US" dirty="0">
                <a:latin typeface="YDVYMjOStd12"/>
              </a:rPr>
              <a:t>피처 탐색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중고폰 가격 분포 </a:t>
            </a:r>
            <a:r>
              <a:rPr lang="en-US" altLang="ko-KR" dirty="0">
                <a:latin typeface="YDVYMjOStd12"/>
              </a:rPr>
              <a:t>/ </a:t>
            </a:r>
            <a:r>
              <a:rPr lang="ko-KR" altLang="en-US" dirty="0">
                <a:latin typeface="YDVYMjOStd12"/>
              </a:rPr>
              <a:t>휴대폰의 동일 기종 내에서의 가격 분포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개별 피처 탐색하기</a:t>
            </a:r>
            <a:r>
              <a:rPr lang="en-US" altLang="ko-KR" dirty="0">
                <a:latin typeface="YDVYMjOStd12"/>
              </a:rPr>
              <a:t>: </a:t>
            </a:r>
            <a:r>
              <a:rPr lang="en-US" altLang="ko-KR" dirty="0" err="1">
                <a:latin typeface="YDVYMjOStd12"/>
              </a:rPr>
              <a:t>factory_price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피처 탐색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개별 피처 탐색하기</a:t>
            </a:r>
            <a:r>
              <a:rPr lang="en-US" altLang="ko-KR" dirty="0">
                <a:latin typeface="YDVYMjOStd12"/>
              </a:rPr>
              <a:t>: </a:t>
            </a:r>
            <a:r>
              <a:rPr lang="en-US" altLang="ko-KR" dirty="0" err="1">
                <a:latin typeface="YDVYMjOStd12"/>
              </a:rPr>
              <a:t>phone_model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피처 탐색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477D-1C03-4AF5-A0E3-1246F4A19A2A}"/>
              </a:ext>
            </a:extLst>
          </p:cNvPr>
          <p:cNvSpPr txBox="1"/>
          <p:nvPr/>
        </p:nvSpPr>
        <p:spPr>
          <a:xfrm>
            <a:off x="1274063" y="1619518"/>
            <a:ext cx="8992997" cy="1087106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create_date: 판매(혹은 구매) 게시글이 올라온 시점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price : 게시글 작성자가 제안한 휴대폰의 거래가격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text : 게시글의 제목과 본문을 합친 텍스트 데이터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phone_model: 휴대폰의 기종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factory_price : 휴대폰 공시가격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maker: 휴대폰 제조사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/>
                </a:solidFill>
              </a:rPr>
              <a:t>price_index: 판매 게시글이 올라온 시점에서의 휴대폰 물가 지수 데이터</a:t>
            </a:r>
          </a:p>
        </p:txBody>
      </p:sp>
    </p:spTree>
    <p:extLst>
      <p:ext uri="{BB962C8B-B14F-4D97-AF65-F5344CB8AC3E}">
        <p14:creationId xmlns:p14="http://schemas.microsoft.com/office/powerpoint/2010/main" val="235264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latin typeface="YDVYMjOStd12"/>
              </a:rPr>
              <a:t>랜덤 포레스트는 </a:t>
            </a:r>
            <a:r>
              <a:rPr lang="en-US" altLang="ko-KR" dirty="0" err="1">
                <a:latin typeface="YDVYMjOStd12"/>
              </a:rPr>
              <a:t>sklearn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라이브러리의 </a:t>
            </a:r>
            <a:r>
              <a:rPr lang="en-US" altLang="ko-KR" dirty="0" err="1">
                <a:latin typeface="YDVYMjOStd12"/>
              </a:rPr>
              <a:t>RandomForestRegressor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클래스로 사용 가능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Random forest regressor</a:t>
            </a:r>
            <a:r>
              <a:rPr lang="ko-KR" altLang="en-US" dirty="0">
                <a:latin typeface="YDVYMjOStd12"/>
              </a:rPr>
              <a:t>를 이용한 가격 예측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모델의 예측 평가 점수인 </a:t>
            </a:r>
            <a:r>
              <a:rPr lang="en-US" altLang="ko-KR" dirty="0">
                <a:latin typeface="YDVYMjOStd12"/>
              </a:rPr>
              <a:t>R2 score, RMSE</a:t>
            </a:r>
          </a:p>
          <a:p>
            <a:pPr lvl="1"/>
            <a:r>
              <a:rPr lang="ko-KR" altLang="en-US" dirty="0">
                <a:latin typeface="YDVYMjOStd12"/>
              </a:rPr>
              <a:t>피처 중요도 분석하기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fit </a:t>
            </a:r>
            <a:r>
              <a:rPr lang="ko-KR" altLang="en-US" dirty="0">
                <a:latin typeface="YDVYMjOStd12"/>
              </a:rPr>
              <a:t>함수를 실행하여 모델을 학습한 뒤</a:t>
            </a:r>
            <a:r>
              <a:rPr lang="en-US" altLang="ko-KR" dirty="0">
                <a:latin typeface="YDVYMjOStd12"/>
              </a:rPr>
              <a:t>, </a:t>
            </a:r>
            <a:r>
              <a:rPr lang="en-US" altLang="ko-KR" dirty="0" err="1">
                <a:latin typeface="YDVYMjOStd12"/>
              </a:rPr>
              <a:t>feature_importances</a:t>
            </a:r>
            <a:r>
              <a:rPr lang="en-US" altLang="ko-KR" dirty="0">
                <a:latin typeface="YDVYMjOStd12"/>
              </a:rPr>
              <a:t>_ </a:t>
            </a:r>
            <a:r>
              <a:rPr lang="ko-KR" altLang="en-US" dirty="0">
                <a:latin typeface="YDVYMjOStd12"/>
              </a:rPr>
              <a:t>를 출력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‘시간’은 모델에 어떤 영향을 미칠까</a:t>
            </a:r>
            <a:r>
              <a:rPr lang="en-US" altLang="ko-KR" dirty="0">
                <a:latin typeface="YDVYMjOStd12"/>
              </a:rPr>
              <a:t>? </a:t>
            </a:r>
            <a:r>
              <a:rPr lang="ko-KR" altLang="en-US" dirty="0">
                <a:latin typeface="YDVYMjOStd12"/>
              </a:rPr>
              <a:t>이를 알아보기 위해 </a:t>
            </a:r>
            <a:r>
              <a:rPr lang="en-US" altLang="ko-KR" dirty="0">
                <a:latin typeface="YDVYMjOStd12"/>
              </a:rPr>
              <a:t>month </a:t>
            </a:r>
            <a:r>
              <a:rPr lang="ko-KR" altLang="en-US" dirty="0">
                <a:latin typeface="YDVYMjOStd12"/>
              </a:rPr>
              <a:t>피처의 중요도만 관찰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60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  <a:r>
              <a:rPr lang="ko-KR" altLang="en-US" dirty="0"/>
              <a:t> 중고나라 휴대폰 거래가격 예측하기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YDVYMjOStd12"/>
              </a:rPr>
              <a:t>Step 2 </a:t>
            </a:r>
            <a:r>
              <a:rPr lang="ko-KR" altLang="en-US" dirty="0">
                <a:latin typeface="YDVYMjOStd12"/>
              </a:rPr>
              <a:t>피처 엔지니어링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예측 모델 개선하기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지금까지 수행한 탐색적 데이터 분석의 내용은 아래의 표와 같음</a:t>
            </a:r>
            <a:r>
              <a:rPr lang="en-US" altLang="ko-KR" dirty="0">
                <a:latin typeface="YDVYMjOStd12"/>
              </a:rPr>
              <a:t>. </a:t>
            </a:r>
            <a:r>
              <a:rPr lang="ko-KR" altLang="en-US" dirty="0">
                <a:latin typeface="YDVYMjOStd12"/>
              </a:rPr>
              <a:t>이 내용을 토대로 가격 예측 모델의 성능을 개선하기 위한 피처 엔지니어링을 적용해보기</a:t>
            </a:r>
          </a:p>
          <a:p>
            <a:pPr lvl="1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D9B85E-BAF0-4643-8B72-51CD8225B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5382"/>
              </p:ext>
            </p:extLst>
          </p:nvPr>
        </p:nvGraphicFramePr>
        <p:xfrm>
          <a:off x="1313180" y="2205935"/>
          <a:ext cx="9997440" cy="3141301"/>
        </p:xfrm>
        <a:graphic>
          <a:graphicData uri="http://schemas.openxmlformats.org/drawingml/2006/table">
            <a:tbl>
              <a:tblPr/>
              <a:tblGrid>
                <a:gridCol w="1414272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6132576">
                  <a:extLst>
                    <a:ext uri="{9D8B030D-6E8A-4147-A177-3AD203B41FA5}">
                      <a16:colId xmlns:a16="http://schemas.microsoft.com/office/drawing/2014/main" val="3349427031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4275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내용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파생 가능한 피처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 단위로 살펴본 결과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2016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월의 데이터가 가장 많음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최근에 가까운 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(Month)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일수록 예측 모델에 중요한 피처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게시글의 등록 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(Month)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휴대폰의 거래가와 달리 기종별 가격의 분포는 정규 분포의 형태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동일 기종 내 상대 가격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(z-score)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factory_price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피처와의 양의 상관 관계가 관찰됨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또한 예측 모델의 피처 중요도 분석 결과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가장 중요한 피처로 나타남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phone_model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소수의 인기 기종이 많은 데이터를 가지고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휴대폰 세부 기종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용량으로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분리한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개의 피처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maker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Apple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브랜드가 가장 많으며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가격 예측에서도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Apple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브랜드 여부는 가장 중요한 피처 중 하나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08643"/>
                  </a:ext>
                </a:extLst>
              </a:tr>
              <a:tr h="4522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price_index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월별 변동이 크지 않으며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개의 값만을 가지고 있습니다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가격 예측에서 그다지 중요한 피처는 아님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57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17508</TotalTime>
  <Words>2670</Words>
  <Application>Microsoft Office PowerPoint</Application>
  <PresentationFormat>Widescreen</PresentationFormat>
  <Paragraphs>358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Presentation</vt:lpstr>
      <vt:lpstr>SECTION 5-1 중고나라 휴대폰 거래가격 예측하기(1)</vt:lpstr>
      <vt:lpstr>SECTION 5-1 중고나라 휴대폰 거래가격 예측하기(2)</vt:lpstr>
      <vt:lpstr>SECTION 5-1 중고나라 휴대폰 거래가격 예측하기(3)</vt:lpstr>
      <vt:lpstr>SECTION 5-1 중고나라 휴대폰 거래가격 예측하기(4)</vt:lpstr>
      <vt:lpstr>SECTION 5-1 중고나라 휴대폰 거래가격 예측하기(5)</vt:lpstr>
      <vt:lpstr>SECTION 5-1 중고나라 휴대폰 거래가격 예측하기(6)</vt:lpstr>
      <vt:lpstr>SECTION 5-1 중고나라 휴대폰 거래가격 예측하기(7)</vt:lpstr>
      <vt:lpstr>SECTION 5-1 중고나라 휴대폰 거래가격 예측하기(8)</vt:lpstr>
      <vt:lpstr>SECTION 5-1 중고나라 휴대폰 거래가격 예측하기(9)</vt:lpstr>
      <vt:lpstr>SECTION 5-2 구매 데이터를 분석하여 상품 추천하기(1)</vt:lpstr>
      <vt:lpstr>SECTION 5-2 구매 데이터를 분석하여 상품 추천하기(2)</vt:lpstr>
      <vt:lpstr>미니퀴즈[5-2]</vt:lpstr>
      <vt:lpstr>SECTION 5-2 구매 데이터를 분석하여 상품 추천하기(3)</vt:lpstr>
      <vt:lpstr>SECTION 5-2 구매 데이터를 분석하여 상품 추천하기(4)</vt:lpstr>
      <vt:lpstr>SECTION 5-2 구매 데이터를 분석하여 상품 추천하기(5)</vt:lpstr>
      <vt:lpstr>SECTION 5-2 구매 데이터를 분석하여 상품 추천하기(6)</vt:lpstr>
      <vt:lpstr>SECTION 5-2 구매 데이터를 분석하여 상품 추천하기(7)</vt:lpstr>
      <vt:lpstr>SECTION 5-2 구매 데이터를 분석하여 상품 추천하기(8)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RRR</cp:lastModifiedBy>
  <cp:revision>474</cp:revision>
  <dcterms:created xsi:type="dcterms:W3CDTF">2020-01-31T07:25:46Z</dcterms:created>
  <dcterms:modified xsi:type="dcterms:W3CDTF">2020-08-07T04:13:59Z</dcterms:modified>
</cp:coreProperties>
</file>