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16"/>
  </p:notesMasterIdLst>
  <p:handoutMasterIdLst>
    <p:handoutMasterId r:id="rId17"/>
  </p:handoutMasterIdLst>
  <p:sldIdLst>
    <p:sldId id="256" r:id="rId2"/>
    <p:sldId id="546" r:id="rId3"/>
    <p:sldId id="547" r:id="rId4"/>
    <p:sldId id="380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275" r:id="rId15"/>
  </p:sldIdLst>
  <p:sldSz cx="9144000" cy="6858000" type="screen4x3"/>
  <p:notesSz cx="6797675" cy="9874250"/>
  <p:embeddedFontLst>
    <p:embeddedFont>
      <p:font typeface="나눔고딕" panose="020D0604000000000000" pitchFamily="50" charset="-127"/>
      <p:regular r:id="rId18"/>
      <p:bold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HY강M" panose="02030600000101010101" pitchFamily="18" charset="-127"/>
      <p:regular r:id="rId24"/>
    </p:embeddedFont>
    <p:embeddedFont>
      <p:font typeface="HY헤드라인M" panose="02030600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HY견고딕" panose="02030600000101010101" pitchFamily="18" charset="-127"/>
      <p:regular r:id="rId28"/>
    </p:embeddedFont>
    <p:embeddedFont>
      <p:font typeface="Arial Unicode MS" panose="020B0604020202020204" pitchFamily="50" charset="-127"/>
      <p:regular r:id="rId2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711" autoAdjust="0"/>
  </p:normalViewPr>
  <p:slideViewPr>
    <p:cSldViewPr showGuides="1">
      <p:cViewPr varScale="1">
        <p:scale>
          <a:sx n="105" d="100"/>
          <a:sy n="105" d="100"/>
        </p:scale>
        <p:origin x="-90" y="-276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2019-07-22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2019-07-22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686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6626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ko-KR" altLang="en-US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파이썬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3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ko-KR" altLang="en-US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파이썬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3</a:t>
            </a:r>
            <a:endParaRPr lang="ko-KR" altLang="en-US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7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dirty="0" smtClean="0"/>
              <a:t>03. </a:t>
            </a:r>
            <a:r>
              <a:rPr lang="ko-KR" altLang="ko-KR" sz="2800" dirty="0" err="1"/>
              <a:t>파이썬</a:t>
            </a:r>
            <a:r>
              <a:rPr lang="ko-KR" altLang="ko-KR" sz="2800" dirty="0"/>
              <a:t> 프로그래밍 준비와 시작</a:t>
            </a:r>
            <a:endParaRPr lang="ko-KR" altLang="en-US" sz="2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600" dirty="0" smtClean="0"/>
              <a:t>IDLE</a:t>
            </a:r>
            <a:r>
              <a:rPr lang="ko-KR" altLang="en-US" sz="1600" dirty="0" smtClean="0"/>
              <a:t>은 대화형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</a:t>
            </a:r>
            <a:r>
              <a:rPr lang="en-US" altLang="ko-KR" sz="1600" dirty="0" smtClean="0"/>
              <a:t>(Python Shell)</a:t>
            </a:r>
            <a:r>
              <a:rPr lang="ko-KR" altLang="en-US" sz="1600" dirty="0" smtClean="0"/>
              <a:t>과 편집기 모드로 사용 가능</a:t>
            </a:r>
            <a:endParaRPr lang="en-US" altLang="ko-KR" sz="1600" dirty="0" smtClean="0"/>
          </a:p>
          <a:p>
            <a:pPr lvl="1"/>
            <a:r>
              <a:rPr lang="ko-KR" altLang="ko-KR" sz="1600" dirty="0" smtClean="0"/>
              <a:t>짧고 </a:t>
            </a:r>
            <a:r>
              <a:rPr lang="ko-KR" altLang="ko-KR" sz="1600" dirty="0"/>
              <a:t>간단한 예제 코드는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</a:t>
            </a:r>
            <a:r>
              <a:rPr lang="ko-KR" altLang="ko-KR" sz="1600" dirty="0" err="1" smtClean="0"/>
              <a:t>쉘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pPr lvl="1"/>
            <a:r>
              <a:rPr lang="ko-KR" altLang="ko-KR" sz="1600" dirty="0"/>
              <a:t>길고 복잡한 예제 코드는 코드 편집기를 이용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코딩하기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[Python 3.X]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[ IDLE(Python GUI) 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항목을 찾아 클릭하여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다음과 같이 </a:t>
            </a:r>
            <a:r>
              <a:rPr lang="en-US" altLang="ko-KR" sz="1600" dirty="0" smtClean="0"/>
              <a:t>print(“Hello, World.”) </a:t>
            </a:r>
            <a:r>
              <a:rPr lang="ko-KR" altLang="en-US" sz="1600" dirty="0" smtClean="0"/>
              <a:t>입력하고 </a:t>
            </a:r>
            <a:r>
              <a:rPr lang="ko-KR" altLang="en-US" sz="1600" dirty="0" err="1" smtClean="0"/>
              <a:t>엔터키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의 두 가지 모드 </a:t>
            </a:r>
            <a:r>
              <a:rPr lang="en-US" altLang="ko-KR" dirty="0" smtClean="0"/>
              <a:t>-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쉘로</a:t>
            </a:r>
            <a:r>
              <a:rPr lang="ko-KR" altLang="en-US" dirty="0"/>
              <a:t> </a:t>
            </a:r>
            <a:r>
              <a:rPr lang="ko-KR" altLang="en-US" dirty="0" err="1" smtClean="0"/>
              <a:t>코딩하기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07256" y="3352800"/>
            <a:ext cx="702468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/>
              <a:t>코드 편집기로 </a:t>
            </a:r>
            <a:r>
              <a:rPr lang="ko-KR" altLang="en-US" sz="1600" dirty="0" err="1" smtClean="0"/>
              <a:t>코딩하기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- 1</a:t>
            </a:r>
          </a:p>
          <a:p>
            <a:pPr lvl="1"/>
            <a:r>
              <a:rPr lang="en-US" altLang="ko-KR" sz="1600" dirty="0"/>
              <a:t>IDLE </a:t>
            </a:r>
            <a:r>
              <a:rPr lang="ko-KR" altLang="en-US" sz="1600" dirty="0"/>
              <a:t>창에서 </a:t>
            </a:r>
            <a:r>
              <a:rPr lang="en-US" altLang="ko-KR" sz="1600" dirty="0"/>
              <a:t>[File] 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[New File] </a:t>
            </a:r>
            <a:r>
              <a:rPr lang="ko-KR" altLang="en-US" sz="1600" dirty="0"/>
              <a:t>메뉴 항목을 </a:t>
            </a:r>
            <a:r>
              <a:rPr lang="ko-KR" altLang="en-US" sz="1600" dirty="0" smtClean="0"/>
              <a:t>클릭하여 코드 편집기 실행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다음과 같이 코드를 입력하고 </a:t>
            </a:r>
            <a:r>
              <a:rPr lang="en-US" altLang="ko-KR" sz="1600" dirty="0"/>
              <a:t>[Ctrl]+[S]</a:t>
            </a:r>
            <a:r>
              <a:rPr lang="ko-KR" altLang="ko-KR" sz="1600" dirty="0"/>
              <a:t>키를 눌러서 </a:t>
            </a:r>
            <a:r>
              <a:rPr lang="ko-KR" altLang="en-US" sz="1600" dirty="0" smtClean="0"/>
              <a:t>파일 저장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파일 이름은 </a:t>
            </a:r>
            <a:r>
              <a:rPr lang="en-US" altLang="ko-KR" sz="1600" dirty="0" smtClean="0">
                <a:latin typeface="+mj-lt"/>
              </a:rPr>
              <a:t>hello_world.py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의 두 가지 모드 </a:t>
            </a:r>
            <a:r>
              <a:rPr lang="en-US" altLang="ko-KR" dirty="0" smtClean="0"/>
              <a:t>- </a:t>
            </a:r>
            <a:r>
              <a:rPr lang="ko-KR" altLang="en-US" sz="2400" dirty="0"/>
              <a:t>코드 편집기로 </a:t>
            </a:r>
            <a:r>
              <a:rPr lang="ko-KR" altLang="en-US" sz="2400" dirty="0" err="1"/>
              <a:t>코딩하기</a:t>
            </a:r>
            <a:endParaRPr lang="ko-KR" altLang="en-US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21726"/>
            <a:ext cx="5333999" cy="2364473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4378" y="4724398"/>
            <a:ext cx="4038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/>
              <a:t>코드 편집기로 </a:t>
            </a:r>
            <a:r>
              <a:rPr lang="ko-KR" altLang="en-US" sz="1600" dirty="0" err="1" smtClean="0"/>
              <a:t>코딩하기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- 2</a:t>
            </a:r>
          </a:p>
          <a:p>
            <a:pPr lvl="1"/>
            <a:r>
              <a:rPr lang="ko-KR" altLang="ko-KR" sz="1600" dirty="0"/>
              <a:t>코드 편집기가 활성화된 상태에서 </a:t>
            </a:r>
            <a:r>
              <a:rPr lang="en-US" altLang="ko-KR" sz="1600" dirty="0"/>
              <a:t>[F5] </a:t>
            </a:r>
            <a:r>
              <a:rPr lang="ko-KR" altLang="ko-KR" sz="1600" dirty="0"/>
              <a:t>버튼을 클릭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의 두 가지 모드 </a:t>
            </a:r>
            <a:r>
              <a:rPr lang="en-US" altLang="ko-KR" dirty="0" smtClean="0"/>
              <a:t>- </a:t>
            </a:r>
            <a:r>
              <a:rPr lang="ko-KR" altLang="en-US" sz="2400" dirty="0"/>
              <a:t>코드 편집기로 </a:t>
            </a:r>
            <a:r>
              <a:rPr lang="ko-KR" altLang="en-US" sz="2400" dirty="0" err="1"/>
              <a:t>코딩하기</a:t>
            </a:r>
            <a:endParaRPr lang="ko-KR" altLang="en-US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488774"/>
            <a:ext cx="7239000" cy="39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기호 </a:t>
            </a:r>
            <a:r>
              <a:rPr lang="en-US" altLang="ko-KR" dirty="0"/>
              <a:t>#</a:t>
            </a:r>
            <a:r>
              <a:rPr lang="ko-KR" altLang="en-US" dirty="0"/>
              <a:t>은 주석</a:t>
            </a:r>
            <a:r>
              <a:rPr lang="en-US" altLang="ko-KR" dirty="0"/>
              <a:t>(</a:t>
            </a:r>
            <a:r>
              <a:rPr lang="ko-KR" altLang="en-US" dirty="0"/>
              <a:t>註釋 </a:t>
            </a:r>
            <a:r>
              <a:rPr lang="en-US" altLang="ko-KR" dirty="0"/>
              <a:t>: Comment)</a:t>
            </a:r>
            <a:r>
              <a:rPr lang="ko-KR" altLang="en-US" dirty="0"/>
              <a:t>을 </a:t>
            </a:r>
            <a:r>
              <a:rPr lang="ko-KR" altLang="en-US" dirty="0" err="1" smtClean="0"/>
              <a:t>뜻합</a:t>
            </a:r>
            <a:endParaRPr lang="en-US" altLang="ko-KR" dirty="0" smtClean="0"/>
          </a:p>
          <a:p>
            <a:r>
              <a:rPr lang="ko-KR" altLang="en-US" dirty="0" smtClean="0"/>
              <a:t>주석 </a:t>
            </a:r>
            <a:r>
              <a:rPr lang="en-US" altLang="ko-KR" dirty="0" smtClean="0"/>
              <a:t>: </a:t>
            </a:r>
            <a:r>
              <a:rPr lang="ko-KR" altLang="ko-KR" dirty="0" smtClean="0"/>
              <a:t>프로그래밍에서는 </a:t>
            </a:r>
            <a:r>
              <a:rPr lang="ko-KR" altLang="ko-KR" dirty="0"/>
              <a:t>소스 코드를 쉽게 풀이한 글이라는 </a:t>
            </a:r>
            <a:r>
              <a:rPr lang="ko-KR" altLang="ko-KR" dirty="0" smtClean="0"/>
              <a:t>뜻</a:t>
            </a:r>
            <a:endParaRPr lang="en-US" altLang="ko-KR" dirty="0" smtClean="0"/>
          </a:p>
          <a:p>
            <a:endParaRPr lang="en-US" altLang="ko-KR" sz="28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코드에 설명 달기 </a:t>
            </a:r>
            <a:r>
              <a:rPr lang="en-US" altLang="ko-KR" dirty="0"/>
              <a:t>: #</a:t>
            </a:r>
            <a:endParaRPr lang="ko-KR" altLang="en-US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2019300"/>
            <a:ext cx="8305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프로그래밍 언어</a:t>
            </a:r>
            <a:r>
              <a:rPr lang="en-US" altLang="ko-KR" dirty="0" smtClean="0"/>
              <a:t>(Programming Language)</a:t>
            </a:r>
          </a:p>
          <a:p>
            <a:pPr lvl="1"/>
            <a:r>
              <a:rPr lang="ko-KR" altLang="ko-KR" dirty="0"/>
              <a:t>프로그램을 작성하기 위해 만들어진 인공 </a:t>
            </a:r>
            <a:r>
              <a:rPr lang="ko-KR" altLang="ko-KR"/>
              <a:t>언어 </a:t>
            </a:r>
            <a:r>
              <a:rPr lang="ko-KR" altLang="ko-KR" smtClean="0"/>
              <a:t>체계</a:t>
            </a:r>
            <a:endParaRPr lang="en-US" altLang="ko-KR" smtClean="0"/>
          </a:p>
          <a:p>
            <a:pPr marL="357187" lvl="1" indent="0">
              <a:buNone/>
            </a:pPr>
            <a:endParaRPr lang="en-US" altLang="ko-KR" smtClean="0"/>
          </a:p>
          <a:p>
            <a:r>
              <a:rPr lang="ko-KR" altLang="en-US" smtClean="0"/>
              <a:t>컴파일 </a:t>
            </a:r>
            <a:r>
              <a:rPr lang="ko-KR" altLang="en-US" dirty="0" smtClean="0"/>
              <a:t>방식과 </a:t>
            </a:r>
            <a:r>
              <a:rPr lang="ko-KR" altLang="en-US" dirty="0" err="1" smtClean="0"/>
              <a:t>인터프리트</a:t>
            </a:r>
            <a:r>
              <a:rPr lang="ko-KR" altLang="en-US" dirty="0" smtClean="0"/>
              <a:t> 방식 프로그래밍 언어</a:t>
            </a:r>
            <a:endParaRPr lang="en-US" altLang="ko-KR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소프트웨어는 무엇으로 만드는가</a:t>
            </a:r>
            <a:r>
              <a:rPr lang="en-US" altLang="ko-KR" dirty="0"/>
              <a:t>?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52600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47800" y="2156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49556"/>
              </p:ext>
            </p:extLst>
          </p:nvPr>
        </p:nvGraphicFramePr>
        <p:xfrm>
          <a:off x="762000" y="2590800"/>
          <a:ext cx="7578726" cy="3988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354"/>
                <a:gridCol w="1146330"/>
                <a:gridCol w="1812039"/>
                <a:gridCol w="3717003"/>
              </a:tblGrid>
              <a:tr h="3753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언어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실행 속도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이식성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630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컴파일 방식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C, C++, </a:t>
                      </a:r>
                      <a:r>
                        <a:rPr lang="ko-KR" sz="1200" kern="100" dirty="0">
                          <a:effectLst/>
                        </a:rPr>
                        <a:t>파스칼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에이다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r>
                        <a:rPr lang="ko-KR" sz="1200" kern="100" dirty="0">
                          <a:effectLst/>
                        </a:rPr>
                        <a:t>가 실행할 수 있는 기계 코드로 </a:t>
                      </a:r>
                      <a:r>
                        <a:rPr lang="ko-KR" sz="1200" kern="100" dirty="0" err="1">
                          <a:effectLst/>
                        </a:rPr>
                        <a:t>컴파일되므로</a:t>
                      </a:r>
                      <a:r>
                        <a:rPr lang="ko-KR" sz="1200" kern="100" dirty="0">
                          <a:effectLst/>
                        </a:rPr>
                        <a:t> 실행속도 </a:t>
                      </a:r>
                      <a:r>
                        <a:rPr lang="ko-KR" sz="1600" kern="100" dirty="0">
                          <a:effectLst/>
                        </a:rPr>
                        <a:t>빠름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원래 애플리케이션이 개발된 </a:t>
                      </a:r>
                      <a:r>
                        <a:rPr lang="en-US" sz="1200" kern="100">
                          <a:effectLst/>
                        </a:rPr>
                        <a:t>CPU/</a:t>
                      </a:r>
                      <a:r>
                        <a:rPr lang="ko-KR" sz="1200" kern="100">
                          <a:effectLst/>
                        </a:rPr>
                        <a:t>운영체제와 다른 </a:t>
                      </a:r>
                      <a:r>
                        <a:rPr lang="en-US" sz="1200" kern="100">
                          <a:effectLst/>
                        </a:rPr>
                        <a:t>CPU/</a:t>
                      </a:r>
                      <a:r>
                        <a:rPr lang="ko-KR" sz="1200" kern="100">
                          <a:effectLst/>
                        </a:rPr>
                        <a:t>운영체제용으로 옮기는 경우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대체로 코드를 그대로 사용할 수 없음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r>
                        <a:rPr lang="ko-KR" sz="1600" kern="100">
                          <a:effectLst/>
                        </a:rPr>
                        <a:t>이식성 낮음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200" kern="100" smtClean="0">
                          <a:effectLst/>
                        </a:rPr>
                        <a:t>- C#, </a:t>
                      </a:r>
                      <a:r>
                        <a:rPr lang="ko-KR" sz="1200" b="1" kern="100" smtClean="0">
                          <a:solidFill>
                            <a:srgbClr val="C00000"/>
                          </a:solidFill>
                          <a:effectLst/>
                        </a:rPr>
                        <a:t>자바</a:t>
                      </a:r>
                      <a:r>
                        <a:rPr lang="ko-KR" sz="1200" kern="100" smtClean="0">
                          <a:effectLst/>
                        </a:rPr>
                        <a:t> 등 가상머신 기반의 언어는 이식성 높음</a:t>
                      </a:r>
                      <a:r>
                        <a:rPr lang="en-US" altLang="ko-KR" sz="1200" kern="100" smtClean="0">
                          <a:effectLst/>
                        </a:rPr>
                        <a:t/>
                      </a:r>
                      <a:br>
                        <a:rPr lang="en-US" altLang="ko-KR" sz="1200" kern="100" smtClean="0">
                          <a:effectLst/>
                        </a:rPr>
                      </a:br>
                      <a:r>
                        <a:rPr lang="en-US" altLang="ko-KR" sz="1200" kern="100" smtClean="0">
                          <a:effectLst/>
                        </a:rPr>
                        <a:t>- </a:t>
                      </a:r>
                      <a:r>
                        <a:rPr lang="ko-KR" altLang="en-US" sz="1200" b="1" kern="100" smtClean="0">
                          <a:solidFill>
                            <a:srgbClr val="C00000"/>
                          </a:solidFill>
                          <a:effectLst/>
                        </a:rPr>
                        <a:t>자바</a:t>
                      </a:r>
                      <a:r>
                        <a:rPr lang="ko-KR" altLang="en-US" sz="1200" kern="100" smtClean="0">
                          <a:effectLst/>
                        </a:rPr>
                        <a:t> </a:t>
                      </a:r>
                      <a:r>
                        <a:rPr lang="en-US" altLang="ko-KR" sz="1200" kern="100" smtClean="0">
                          <a:effectLst/>
                        </a:rPr>
                        <a:t>: </a:t>
                      </a:r>
                      <a:r>
                        <a:rPr lang="ko-KR" altLang="en-US" sz="1200" kern="100" smtClean="0">
                          <a:effectLst/>
                        </a:rPr>
                        <a:t>컴파일</a:t>
                      </a:r>
                      <a:r>
                        <a:rPr lang="en-US" altLang="ko-KR" sz="1200" kern="100" smtClean="0">
                          <a:effectLst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</a:rPr>
                        <a:t>인터프리터 언어</a:t>
                      </a:r>
                      <a:endParaRPr lang="en-US" altLang="ko-KR" sz="1200" kern="100" smtClean="0">
                        <a:effectLst/>
                      </a:endParaRPr>
                    </a:p>
                    <a:p>
                      <a:pPr marL="0" lvl="0" indent="0" algn="just" latinLnBrk="1"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200" kern="100" smtClean="0">
                          <a:effectLst/>
                        </a:rPr>
                        <a:t/>
                      </a:r>
                      <a:br>
                        <a:rPr lang="en-US" altLang="ko-KR" sz="1200" kern="100" smtClean="0">
                          <a:effectLst/>
                        </a:rPr>
                      </a:br>
                      <a:r>
                        <a:rPr lang="ko-KR" altLang="en-US" sz="1200" kern="100" smtClean="0">
                          <a:effectLst/>
                        </a:rPr>
                        <a:t>소스코드</a:t>
                      </a:r>
                      <a:r>
                        <a:rPr lang="en-US" altLang="ko-KR" sz="1200" kern="100" smtClean="0">
                          <a:effectLst/>
                        </a:rPr>
                        <a:t>(.java </a:t>
                      </a:r>
                      <a:r>
                        <a:rPr lang="ko-KR" altLang="en-US" sz="1200" kern="100" smtClean="0">
                          <a:effectLst/>
                        </a:rPr>
                        <a:t>파일</a:t>
                      </a:r>
                      <a:r>
                        <a:rPr lang="en-US" altLang="ko-KR" sz="1200" kern="100" smtClean="0">
                          <a:effectLst/>
                        </a:rPr>
                        <a:t>)</a:t>
                      </a:r>
                      <a:r>
                        <a:rPr lang="ko-KR" altLang="en-US" sz="1200" kern="100" smtClean="0">
                          <a:effectLst/>
                        </a:rPr>
                        <a:t>를 컴파일해 완전 기계어가아닌 </a:t>
                      </a:r>
                      <a:r>
                        <a:rPr lang="ko-KR" altLang="en-US" sz="1200" b="1" kern="100" smtClean="0">
                          <a:effectLst/>
                        </a:rPr>
                        <a:t>중간코드 </a:t>
                      </a:r>
                      <a:r>
                        <a:rPr lang="en-US" altLang="ko-KR" sz="1200" b="1" kern="100" smtClean="0">
                          <a:effectLst/>
                        </a:rPr>
                        <a:t>(.class </a:t>
                      </a:r>
                      <a:r>
                        <a:rPr lang="ko-KR" altLang="en-US" sz="1200" b="1" kern="100" smtClean="0">
                          <a:effectLst/>
                        </a:rPr>
                        <a:t>파일</a:t>
                      </a:r>
                      <a:r>
                        <a:rPr lang="en-US" altLang="ko-KR" sz="1200" b="1" kern="100" smtClean="0">
                          <a:effectLst/>
                        </a:rPr>
                        <a:t>)</a:t>
                      </a:r>
                      <a:r>
                        <a:rPr lang="ko-KR" altLang="en-US" sz="1200" b="1" kern="100" smtClean="0">
                          <a:effectLst/>
                        </a:rPr>
                        <a:t>를 생성</a:t>
                      </a:r>
                      <a:r>
                        <a:rPr lang="ko-KR" altLang="en-US" sz="1200" kern="100" smtClean="0">
                          <a:effectLst/>
                        </a:rPr>
                        <a:t> </a:t>
                      </a:r>
                      <a:r>
                        <a:rPr lang="en-US" altLang="ko-KR" sz="1200" kern="100" smtClean="0">
                          <a:effectLst/>
                        </a:rPr>
                        <a:t>-&gt;</a:t>
                      </a:r>
                      <a:r>
                        <a:rPr lang="en-US" altLang="ko-KR" sz="1200" kern="100" baseline="0" smtClean="0">
                          <a:effectLst/>
                        </a:rPr>
                        <a:t> </a:t>
                      </a:r>
                      <a:r>
                        <a:rPr lang="ko-KR" altLang="en-US" sz="1200" b="1" kern="100" smtClean="0">
                          <a:effectLst/>
                        </a:rPr>
                        <a:t>자바가상머신</a:t>
                      </a:r>
                      <a:r>
                        <a:rPr lang="ko-KR" altLang="en-US" sz="1200" kern="100" smtClean="0">
                          <a:effectLst/>
                        </a:rPr>
                        <a:t>이 </a:t>
                      </a:r>
                      <a:r>
                        <a:rPr lang="en-US" altLang="ko-KR" sz="1200" kern="100" smtClean="0">
                          <a:effectLst/>
                        </a:rPr>
                        <a:t>.class </a:t>
                      </a:r>
                      <a:r>
                        <a:rPr lang="ko-KR" altLang="en-US" sz="1200" kern="100" smtClean="0">
                          <a:effectLst/>
                        </a:rPr>
                        <a:t>파일을 한줄 씩 읽어서 </a:t>
                      </a:r>
                      <a:r>
                        <a:rPr lang="en-US" altLang="ko-KR" sz="1200" b="1" kern="100" smtClean="0">
                          <a:effectLst/>
                        </a:rPr>
                        <a:t>( </a:t>
                      </a:r>
                      <a:r>
                        <a:rPr lang="ko-KR" altLang="en-US" sz="1200" b="1" kern="100" smtClean="0">
                          <a:effectLst/>
                        </a:rPr>
                        <a:t>인터프리트 </a:t>
                      </a:r>
                      <a:r>
                        <a:rPr lang="en-US" altLang="ko-KR" sz="1200" b="1" kern="100" smtClean="0">
                          <a:effectLst/>
                        </a:rPr>
                        <a:t>) </a:t>
                      </a:r>
                      <a:r>
                        <a:rPr lang="ko-KR" altLang="en-US" sz="1200" b="1" kern="100" smtClean="0">
                          <a:effectLst/>
                        </a:rPr>
                        <a:t>실행 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502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인터프리트 방식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베이직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b="1" kern="100">
                          <a:solidFill>
                            <a:srgbClr val="C00000"/>
                          </a:solidFill>
                          <a:effectLst/>
                        </a:rPr>
                        <a:t>파이썬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루비</a:t>
                      </a:r>
                      <a:r>
                        <a:rPr lang="en-US" sz="1200" kern="100">
                          <a:effectLst/>
                        </a:rPr>
                        <a:t>, PHP, </a:t>
                      </a:r>
                      <a:r>
                        <a:rPr lang="ko-KR" sz="1200" kern="100">
                          <a:effectLst/>
                        </a:rPr>
                        <a:t>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애플리케이션을 실행할 때마다 인터프리터가 소스 코드를 기계 코드로 번역하는 절차를 거치므로 실행속도 </a:t>
                      </a:r>
                      <a:r>
                        <a:rPr lang="ko-KR" sz="1600" kern="100" dirty="0">
                          <a:effectLst/>
                        </a:rPr>
                        <a:t>느림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인터프리터만 대상 </a:t>
                      </a:r>
                      <a:r>
                        <a:rPr lang="en-US" sz="1200" kern="100" dirty="0">
                          <a:effectLst/>
                        </a:rPr>
                        <a:t>CPU/</a:t>
                      </a:r>
                      <a:r>
                        <a:rPr lang="ko-KR" sz="1200" kern="100" dirty="0">
                          <a:effectLst/>
                        </a:rPr>
                        <a:t>운영체제를 지원한다면 애플리케이션 코드는 변경할 필요 없이 어떤 환경에서나 실행 가능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r>
                        <a:rPr lang="ko-KR" sz="1600" kern="100" dirty="0" err="1">
                          <a:effectLst/>
                        </a:rPr>
                        <a:t>이식성</a:t>
                      </a:r>
                      <a:r>
                        <a:rPr lang="ko-KR" sz="1600" kern="100" dirty="0">
                          <a:effectLst/>
                        </a:rPr>
                        <a:t> 높음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1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파이썬은</a:t>
            </a:r>
            <a:r>
              <a:rPr lang="ko-KR" altLang="ko-KR" dirty="0"/>
              <a:t> </a:t>
            </a:r>
            <a:r>
              <a:rPr lang="en-US" altLang="ko-KR" dirty="0"/>
              <a:t>1989</a:t>
            </a:r>
            <a:r>
              <a:rPr lang="ko-KR" altLang="ko-KR" dirty="0"/>
              <a:t>년부터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개발을 시작한 </a:t>
            </a:r>
            <a:r>
              <a:rPr lang="ko-KR" altLang="ko-KR" dirty="0" smtClean="0"/>
              <a:t>언어</a:t>
            </a:r>
            <a:endParaRPr lang="en-US" altLang="ko-KR" dirty="0" smtClean="0"/>
          </a:p>
          <a:p>
            <a:endParaRPr lang="en-US" altLang="ko-KR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만인을 위한 프로그래밍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(CP4E : Computer Programming for Everybody)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언어로써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개발됨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읽고 쓰기 쉬운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언어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인터프리트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방식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생산성이 높고 다른 언어로 작성된 코드와 결합하는 능력이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탁월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다양하고 풍부한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라이브러리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무료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 언어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838199" y="2276474"/>
            <a:ext cx="12535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52600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47800" y="2156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IDLE</a:t>
            </a:r>
            <a:r>
              <a:rPr lang="ko-KR" altLang="en-US" dirty="0" smtClean="0"/>
              <a:t>의 두 가지 모드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쉘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코딩하기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b="1" dirty="0" smtClean="0"/>
              <a:t>코드 편집기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코딩하기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소스 코드에 설명 달기 </a:t>
            </a:r>
            <a:r>
              <a:rPr lang="en-US" altLang="ko-KR" dirty="0" smtClean="0"/>
              <a:t>: 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sz="1600" dirty="0"/>
              <a:t>윈도우용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설치 파일은 </a:t>
            </a:r>
            <a:r>
              <a:rPr lang="en-US" altLang="ko-KR" sz="1600" dirty="0"/>
              <a:t>32</a:t>
            </a:r>
            <a:r>
              <a:rPr lang="ko-KR" altLang="ko-KR" sz="1600" dirty="0"/>
              <a:t>비트</a:t>
            </a:r>
            <a:r>
              <a:rPr lang="en-US" altLang="ko-KR" sz="1600" dirty="0"/>
              <a:t>/64</a:t>
            </a:r>
            <a:r>
              <a:rPr lang="ko-KR" altLang="ko-KR" sz="1600" dirty="0"/>
              <a:t>비트용이 따로 </a:t>
            </a:r>
            <a:r>
              <a:rPr lang="ko-KR" altLang="ko-KR" sz="1600" dirty="0" smtClean="0"/>
              <a:t>배포</a:t>
            </a:r>
            <a:r>
              <a:rPr lang="ko-KR" altLang="en-US" sz="1600" dirty="0" smtClean="0"/>
              <a:t>됨</a:t>
            </a:r>
            <a:endParaRPr lang="en-US" altLang="ko-KR" sz="1600" dirty="0" smtClean="0"/>
          </a:p>
          <a:p>
            <a:pPr lvl="1"/>
            <a:r>
              <a:rPr lang="ko-KR" altLang="ko-KR" sz="1600" dirty="0"/>
              <a:t>어떤 버전을 사용할지 판단하기 위해서는</a:t>
            </a:r>
            <a:r>
              <a:rPr lang="en-US" altLang="ko-KR" sz="1600" dirty="0"/>
              <a:t> PC</a:t>
            </a:r>
            <a:r>
              <a:rPr lang="ko-KR" altLang="ko-KR" sz="1600" dirty="0"/>
              <a:t>에 탑재되어 있는 윈도우의 </a:t>
            </a:r>
            <a:r>
              <a:rPr lang="ko-KR" altLang="ko-KR" sz="1600" dirty="0" err="1" smtClean="0"/>
              <a:t>아키텍쳐를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파악하는 것이 </a:t>
            </a:r>
            <a:r>
              <a:rPr lang="ko-KR" altLang="ko-KR" sz="1600" dirty="0" smtClean="0"/>
              <a:t>필요</a:t>
            </a:r>
            <a:endParaRPr lang="en-US" altLang="ko-KR" sz="1600" dirty="0"/>
          </a:p>
          <a:p>
            <a:r>
              <a:rPr lang="ko-KR" altLang="en-US" sz="1600" dirty="0" smtClean="0"/>
              <a:t>윈도우의 </a:t>
            </a:r>
            <a:r>
              <a:rPr lang="ko-KR" altLang="en-US" sz="1600" dirty="0" err="1" smtClean="0"/>
              <a:t>아키텍쳐</a:t>
            </a:r>
            <a:r>
              <a:rPr lang="ko-KR" altLang="en-US" sz="1600" dirty="0" smtClean="0"/>
              <a:t> 알아내기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ko-KR" sz="1600" dirty="0"/>
              <a:t>윈도우</a:t>
            </a:r>
            <a:r>
              <a:rPr lang="en-US" altLang="ko-KR" sz="1600" dirty="0"/>
              <a:t>]+[R] </a:t>
            </a:r>
            <a:r>
              <a:rPr lang="ko-KR" altLang="ko-KR" sz="1600" dirty="0"/>
              <a:t>키를 눌러 </a:t>
            </a:r>
            <a:r>
              <a:rPr lang="en-US" altLang="ko-KR" sz="1600" dirty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 smtClean="0"/>
              <a:t>창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표시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창이 나타나면 </a:t>
            </a:r>
            <a:r>
              <a:rPr lang="en-US" altLang="ko-KR" sz="1600" dirty="0"/>
              <a:t>[</a:t>
            </a:r>
            <a:r>
              <a:rPr lang="ko-KR" altLang="ko-KR" sz="1600" dirty="0"/>
              <a:t>열기</a:t>
            </a:r>
            <a:r>
              <a:rPr lang="en-US" altLang="ko-KR" sz="1600" dirty="0"/>
              <a:t>] </a:t>
            </a:r>
            <a:r>
              <a:rPr lang="ko-KR" altLang="ko-KR" sz="1600" dirty="0"/>
              <a:t>입력 상자에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”</a:t>
            </a:r>
            <a:r>
              <a:rPr lang="ko-KR" altLang="ko-KR" sz="1600" dirty="0"/>
              <a:t>를 입력하고 </a:t>
            </a:r>
            <a:r>
              <a:rPr lang="en-US" altLang="ko-KR" sz="1600" dirty="0"/>
              <a:t>[</a:t>
            </a:r>
            <a:r>
              <a:rPr lang="ko-KR" altLang="ko-KR" sz="1600" dirty="0"/>
              <a:t>확인</a:t>
            </a:r>
            <a:r>
              <a:rPr lang="en-US" altLang="ko-KR" sz="1600" dirty="0"/>
              <a:t>] </a:t>
            </a:r>
            <a:r>
              <a:rPr lang="ko-KR" altLang="ko-KR" sz="1600" dirty="0"/>
              <a:t>버튼을 </a:t>
            </a:r>
            <a:r>
              <a:rPr lang="ko-KR" altLang="ko-KR" sz="1600" dirty="0" smtClean="0"/>
              <a:t>클릭</a:t>
            </a:r>
            <a:endParaRPr lang="en-US" altLang="ko-KR" sz="1600" dirty="0" smtClean="0"/>
          </a:p>
          <a:p>
            <a:pPr lvl="1"/>
            <a:r>
              <a:rPr lang="ko-KR" altLang="ko-KR" sz="1600" dirty="0" err="1" smtClean="0"/>
              <a:t>명령행</a:t>
            </a:r>
            <a:r>
              <a:rPr lang="ko-KR" altLang="ko-KR" sz="1600" dirty="0" smtClean="0"/>
              <a:t> 프롬프트가 </a:t>
            </a:r>
            <a:r>
              <a:rPr lang="ko-KR" altLang="ko-KR" sz="1600" dirty="0"/>
              <a:t>나타나면 </a:t>
            </a:r>
            <a:r>
              <a:rPr lang="en-US" altLang="ko-KR" sz="1600" dirty="0"/>
              <a:t>“wmic 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 get </a:t>
            </a:r>
            <a:r>
              <a:rPr lang="en-US" altLang="ko-KR" sz="1600" dirty="0" err="1"/>
              <a:t>osarchitecture</a:t>
            </a:r>
            <a:r>
              <a:rPr lang="en-US" altLang="ko-KR" sz="1600" dirty="0"/>
              <a:t>” </a:t>
            </a:r>
            <a:r>
              <a:rPr lang="ko-KR" altLang="ko-KR" sz="1600" dirty="0"/>
              <a:t>명령을 타이프하고 </a:t>
            </a:r>
            <a:r>
              <a:rPr lang="ko-KR" altLang="ko-KR" sz="1600" dirty="0" err="1"/>
              <a:t>엔터를</a:t>
            </a:r>
            <a:r>
              <a:rPr lang="ko-KR" altLang="ko-KR" sz="1600" dirty="0"/>
              <a:t> 입력</a:t>
            </a:r>
            <a:endParaRPr lang="en-US" altLang="ko-KR" sz="1600" dirty="0" smtClean="0"/>
          </a:p>
          <a:p>
            <a:pPr lvl="1"/>
            <a:endParaRPr lang="ko-KR" altLang="ko-KR" sz="1600" dirty="0"/>
          </a:p>
          <a:p>
            <a:pPr lvl="1"/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443416"/>
            <a:ext cx="6553200" cy="2881184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609600" y="4572000"/>
            <a:ext cx="1981200" cy="762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다운로드 링크</a:t>
            </a:r>
            <a:endParaRPr lang="en-US" altLang="ko-KR" sz="1600" dirty="0"/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://www.python.org/downloads/windows/</a:t>
            </a:r>
            <a:endParaRPr lang="ko-KR" altLang="ko-KR" sz="1600" dirty="0"/>
          </a:p>
          <a:p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1499071"/>
            <a:ext cx="3581400" cy="2387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1219200" y="2849880"/>
            <a:ext cx="2062480" cy="1593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442210" y="1733867"/>
            <a:ext cx="1977390" cy="478155"/>
          </a:xfrm>
          <a:prstGeom prst="wedgeRoundRectCallout">
            <a:avLst>
              <a:gd name="adj1" fmla="val -63837"/>
              <a:gd name="adj2" fmla="val 1827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부분을 </a:t>
            </a:r>
            <a:r>
              <a:rPr lang="ko-KR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r>
              <a:rPr lang="en-US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412490" y="3366941"/>
            <a:ext cx="5731510" cy="3103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오른쪽 화살표 2"/>
          <p:cNvSpPr/>
          <p:nvPr/>
        </p:nvSpPr>
        <p:spPr>
          <a:xfrm rot="2322770">
            <a:off x="3758023" y="2938214"/>
            <a:ext cx="1219200" cy="83819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845" y="6010446"/>
            <a:ext cx="2062480" cy="1593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54275" y="5628176"/>
            <a:ext cx="1977390" cy="297180"/>
          </a:xfrm>
          <a:prstGeom prst="wedgeRoundRectCallout">
            <a:avLst>
              <a:gd name="adj1" fmla="val -72624"/>
              <a:gd name="adj2" fmla="val 901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64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비트 윈도우용 설치 파일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29845" y="6255556"/>
            <a:ext cx="2062480" cy="1593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033320" y="6191421"/>
            <a:ext cx="1977390" cy="254635"/>
          </a:xfrm>
          <a:prstGeom prst="wedgeRoundRectCallout">
            <a:avLst>
              <a:gd name="adj1" fmla="val -72086"/>
              <a:gd name="adj2" fmla="val 6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32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비트 윈도우용 설치 파일</a:t>
            </a:r>
          </a:p>
        </p:txBody>
      </p:sp>
    </p:spTree>
    <p:extLst>
      <p:ext uri="{BB962C8B-B14F-4D97-AF65-F5344CB8AC3E}">
        <p14:creationId xmlns:p14="http://schemas.microsoft.com/office/powerpoint/2010/main" val="13065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설치 파일을 클릭하여 설치 시작</a:t>
            </a: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7" name="그림 16"/>
          <p:cNvPicPr/>
          <p:nvPr/>
        </p:nvPicPr>
        <p:blipFill>
          <a:blip r:embed="rId2"/>
          <a:stretch>
            <a:fillRect/>
          </a:stretch>
        </p:blipFill>
        <p:spPr>
          <a:xfrm>
            <a:off x="522129" y="2057400"/>
            <a:ext cx="2743200" cy="2362200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3"/>
          <a:stretch>
            <a:fillRect/>
          </a:stretch>
        </p:blipFill>
        <p:spPr>
          <a:xfrm>
            <a:off x="3271507" y="2071817"/>
            <a:ext cx="2954351" cy="2347784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>
          <a:blip r:embed="rId4"/>
          <a:stretch>
            <a:fillRect/>
          </a:stretch>
        </p:blipFill>
        <p:spPr>
          <a:xfrm>
            <a:off x="6252630" y="2082165"/>
            <a:ext cx="2510369" cy="23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환경 변수 설정 </a:t>
            </a:r>
            <a:r>
              <a:rPr lang="en-US" altLang="ko-KR" sz="1600" dirty="0" smtClean="0"/>
              <a:t>- 1</a:t>
            </a:r>
          </a:p>
          <a:p>
            <a:pPr lvl="1"/>
            <a:r>
              <a:rPr lang="ko-KR" altLang="ko-KR" sz="1600" dirty="0"/>
              <a:t>설치 마법사가 설치를 완료하면 </a:t>
            </a:r>
            <a:r>
              <a:rPr lang="en-US" altLang="ko-KR" sz="1600" dirty="0"/>
              <a:t>python.exe</a:t>
            </a:r>
            <a:r>
              <a:rPr lang="ko-KR" altLang="ko-KR" sz="1600" dirty="0"/>
              <a:t>와 부속 실행 파일</a:t>
            </a:r>
            <a:r>
              <a:rPr lang="en-US" altLang="ko-KR" sz="1600" dirty="0"/>
              <a:t>(</a:t>
            </a:r>
            <a:r>
              <a:rPr lang="ko-KR" altLang="ko-KR" sz="1600" dirty="0"/>
              <a:t>예</a:t>
            </a:r>
            <a:r>
              <a:rPr lang="en-US" altLang="ko-KR" sz="1600" dirty="0"/>
              <a:t>:pip.exe)</a:t>
            </a:r>
            <a:r>
              <a:rPr lang="ko-KR" altLang="ko-KR" sz="1600" dirty="0"/>
              <a:t>들을 어느 경로에서나 실행할 수 있도록</a:t>
            </a:r>
            <a:r>
              <a:rPr lang="en-US" altLang="ko-KR" sz="1600" dirty="0"/>
              <a:t> Path </a:t>
            </a:r>
            <a:r>
              <a:rPr lang="ko-KR" altLang="ko-KR" sz="1600" dirty="0"/>
              <a:t>시스템 변수를 </a:t>
            </a:r>
            <a:r>
              <a:rPr lang="ko-KR" altLang="ko-KR" sz="1600" dirty="0" smtClean="0"/>
              <a:t>편집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&lt;</a:t>
            </a:r>
            <a:r>
              <a:rPr lang="ko-KR" altLang="ko-KR" sz="1600" dirty="0"/>
              <a:t>시스템 속성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창을 띄우기 위해 </a:t>
            </a:r>
            <a:r>
              <a:rPr lang="en-US" altLang="ko-KR" sz="1600" dirty="0" smtClean="0"/>
              <a:t>[</a:t>
            </a:r>
            <a:r>
              <a:rPr lang="ko-KR" altLang="ko-KR" sz="1600" dirty="0"/>
              <a:t>윈도우</a:t>
            </a:r>
            <a:r>
              <a:rPr lang="en-US" altLang="ko-KR" sz="1600" dirty="0"/>
              <a:t>]+[R] </a:t>
            </a:r>
            <a:r>
              <a:rPr lang="ko-KR" altLang="ko-KR" sz="1600" dirty="0"/>
              <a:t>키를 눌러 </a:t>
            </a:r>
            <a:r>
              <a:rPr lang="en-US" altLang="ko-KR" sz="1600" dirty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창을 </a:t>
            </a:r>
            <a:r>
              <a:rPr lang="ko-KR" altLang="en-US" sz="1600" dirty="0" smtClean="0"/>
              <a:t>표시</a:t>
            </a:r>
            <a:r>
              <a:rPr lang="en-US" altLang="ko-KR" sz="1600" dirty="0" smtClean="0"/>
              <a:t>. </a:t>
            </a:r>
            <a:r>
              <a:rPr lang="en-US" altLang="ko-KR" sz="1600" dirty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창이 나타나면 </a:t>
            </a:r>
            <a:r>
              <a:rPr lang="en-US" altLang="ko-KR" sz="1600" dirty="0"/>
              <a:t>[</a:t>
            </a:r>
            <a:r>
              <a:rPr lang="ko-KR" altLang="ko-KR" sz="1600" dirty="0"/>
              <a:t>열기</a:t>
            </a:r>
            <a:r>
              <a:rPr lang="en-US" altLang="ko-KR" sz="1600" dirty="0"/>
              <a:t>] </a:t>
            </a:r>
            <a:r>
              <a:rPr lang="ko-KR" altLang="ko-KR" sz="1600" dirty="0"/>
              <a:t>입력 상자에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sysdm.cpl</a:t>
            </a:r>
            <a:r>
              <a:rPr lang="en-US" altLang="ko-KR" sz="1600" dirty="0"/>
              <a:t>”</a:t>
            </a:r>
            <a:r>
              <a:rPr lang="ko-KR" altLang="ko-KR" sz="1600" dirty="0"/>
              <a:t>를 입력하고 </a:t>
            </a:r>
            <a:r>
              <a:rPr lang="en-US" altLang="ko-KR" sz="1600" dirty="0"/>
              <a:t>[</a:t>
            </a:r>
            <a:r>
              <a:rPr lang="ko-KR" altLang="ko-KR" sz="1600" dirty="0"/>
              <a:t>확인</a:t>
            </a:r>
            <a:r>
              <a:rPr lang="en-US" altLang="ko-KR" sz="1600" dirty="0"/>
              <a:t>] </a:t>
            </a:r>
            <a:r>
              <a:rPr lang="ko-KR" altLang="ko-KR" sz="1600" dirty="0"/>
              <a:t>버튼을 </a:t>
            </a:r>
            <a:r>
              <a:rPr lang="ko-KR" altLang="ko-KR" sz="1600" dirty="0" smtClean="0"/>
              <a:t>클릭</a:t>
            </a:r>
            <a:r>
              <a:rPr lang="en-US" altLang="ko-KR" sz="1600" dirty="0" smtClean="0"/>
              <a:t>.</a:t>
            </a:r>
            <a:endParaRPr lang="ko-KR" altLang="ko-KR" sz="1600" dirty="0"/>
          </a:p>
          <a:p>
            <a:pPr lvl="1"/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514601"/>
            <a:ext cx="3276599" cy="36576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743200" y="53340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487805" y="4527074"/>
            <a:ext cx="1977390" cy="478155"/>
          </a:xfrm>
          <a:prstGeom prst="wedgeRoundRectCallout">
            <a:avLst>
              <a:gd name="adj1" fmla="val 42396"/>
              <a:gd name="adj2" fmla="val 1336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환경 변수 설정 </a:t>
            </a:r>
            <a:r>
              <a:rPr lang="en-US" altLang="ko-KR" sz="1600" dirty="0" smtClean="0"/>
              <a:t>- 2</a:t>
            </a:r>
          </a:p>
          <a:p>
            <a:pPr lvl="1"/>
            <a:r>
              <a:rPr lang="en-US" altLang="ko-KR" sz="1600" dirty="0"/>
              <a:t>&lt;</a:t>
            </a:r>
            <a:r>
              <a:rPr lang="ko-KR" altLang="en-US" sz="1600" dirty="0"/>
              <a:t>환경 변수</a:t>
            </a:r>
            <a:r>
              <a:rPr lang="en-US" altLang="ko-KR" sz="1600" dirty="0"/>
              <a:t>&gt; </a:t>
            </a:r>
            <a:r>
              <a:rPr lang="ko-KR" altLang="en-US" sz="1600" dirty="0"/>
              <a:t>대화상자가 나타나면 </a:t>
            </a:r>
            <a:r>
              <a:rPr lang="en-US" altLang="ko-KR" sz="1600" dirty="0"/>
              <a:t>[</a:t>
            </a:r>
            <a:r>
              <a:rPr lang="ko-KR" altLang="en-US" sz="1600" dirty="0"/>
              <a:t>시스템 변수</a:t>
            </a:r>
            <a:r>
              <a:rPr lang="en-US" altLang="ko-KR" sz="1600" dirty="0"/>
              <a:t>] </a:t>
            </a:r>
            <a:r>
              <a:rPr lang="ko-KR" altLang="en-US" sz="1600" dirty="0"/>
              <a:t>그룹에서 “</a:t>
            </a:r>
            <a:r>
              <a:rPr lang="en-US" altLang="ko-KR" sz="1600" dirty="0"/>
              <a:t>Path” </a:t>
            </a:r>
            <a:r>
              <a:rPr lang="ko-KR" altLang="en-US" sz="1600" dirty="0"/>
              <a:t>항목을 찾아 선택하고 </a:t>
            </a:r>
            <a:r>
              <a:rPr lang="en-US" altLang="ko-KR" sz="1600" dirty="0"/>
              <a:t>[</a:t>
            </a:r>
            <a:r>
              <a:rPr lang="ko-KR" altLang="en-US" sz="1600" dirty="0"/>
              <a:t>편집</a:t>
            </a:r>
            <a:r>
              <a:rPr lang="en-US" altLang="ko-KR" sz="1600" dirty="0"/>
              <a:t>]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ko-KR" sz="1600" dirty="0"/>
              <a:t>시스템 변수 편집 창에서 </a:t>
            </a:r>
            <a:r>
              <a:rPr lang="en-US" altLang="ko-KR" sz="1600" dirty="0"/>
              <a:t>[</a:t>
            </a:r>
            <a:r>
              <a:rPr lang="ko-KR" altLang="ko-KR" sz="1600" dirty="0"/>
              <a:t>변수 값</a:t>
            </a:r>
            <a:r>
              <a:rPr lang="en-US" altLang="ko-KR" sz="1600" dirty="0"/>
              <a:t>] </a:t>
            </a:r>
            <a:r>
              <a:rPr lang="ko-KR" altLang="ko-KR" sz="1600" dirty="0"/>
              <a:t>항목에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설치 </a:t>
            </a:r>
            <a:r>
              <a:rPr lang="ko-KR" altLang="ko-KR" sz="1600" dirty="0" err="1"/>
              <a:t>디렉토리와</a:t>
            </a:r>
            <a:r>
              <a:rPr lang="ko-KR" altLang="ko-KR" sz="1600" dirty="0"/>
              <a:t>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스크립트 </a:t>
            </a:r>
            <a:r>
              <a:rPr lang="ko-KR" altLang="ko-KR" sz="1600" dirty="0" err="1"/>
              <a:t>디렉토리를</a:t>
            </a:r>
            <a:r>
              <a:rPr lang="ko-KR" altLang="ko-KR" sz="1600" dirty="0"/>
              <a:t> 추가</a:t>
            </a:r>
            <a:r>
              <a:rPr lang="en-US" altLang="ko-KR" sz="1600" dirty="0"/>
              <a:t>. </a:t>
            </a:r>
            <a:r>
              <a:rPr lang="ko-KR" altLang="ko-KR" sz="1600" dirty="0"/>
              <a:t>예를 들어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설치 </a:t>
            </a:r>
            <a:r>
              <a:rPr lang="ko-KR" altLang="ko-KR" sz="1600" dirty="0" err="1"/>
              <a:t>디렉토리가</a:t>
            </a:r>
            <a:r>
              <a:rPr lang="ko-KR" altLang="ko-KR" sz="1600" dirty="0"/>
              <a:t>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C:\Python34</a:t>
            </a:r>
            <a:r>
              <a:rPr lang="ko-KR" altLang="ko-KR" sz="1600" dirty="0"/>
              <a:t>라면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스크립트 </a:t>
            </a:r>
            <a:r>
              <a:rPr lang="ko-KR" altLang="ko-KR" sz="1600" dirty="0" err="1"/>
              <a:t>디렉토리는</a:t>
            </a:r>
            <a:r>
              <a:rPr lang="ko-KR" altLang="ko-KR" sz="1600" dirty="0"/>
              <a:t>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C:\Python34\Scripts</a:t>
            </a:r>
          </a:p>
          <a:p>
            <a:pPr lvl="1"/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757237" y="1775936"/>
            <a:ext cx="3971925" cy="179070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625813" y="31242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18155" y="2133602"/>
            <a:ext cx="1177609" cy="380999"/>
          </a:xfrm>
          <a:prstGeom prst="wedgeRoundRectCallout">
            <a:avLst>
              <a:gd name="adj1" fmla="val -32817"/>
              <a:gd name="adj2" fmla="val 20817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36642" y="4485837"/>
            <a:ext cx="5731510" cy="14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16517</TotalTime>
  <Words>604</Words>
  <Application>Microsoft Office PowerPoint</Application>
  <PresentationFormat>화면 슬라이드 쇼(4:3)</PresentationFormat>
  <Paragraphs>99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7" baseType="lpstr">
      <vt:lpstr>굴림</vt:lpstr>
      <vt:lpstr>Arial</vt:lpstr>
      <vt:lpstr>나눔고딕</vt:lpstr>
      <vt:lpstr>돋움</vt:lpstr>
      <vt:lpstr>Verdana</vt:lpstr>
      <vt:lpstr>Times New Roman</vt:lpstr>
      <vt:lpstr>HY강M</vt:lpstr>
      <vt:lpstr>Wingdings</vt:lpstr>
      <vt:lpstr>HY헤드라인M</vt:lpstr>
      <vt:lpstr>맑은 고딕</vt:lpstr>
      <vt:lpstr>HY견고딕</vt:lpstr>
      <vt:lpstr>Arial Unicode MS</vt:lpstr>
      <vt:lpstr>2_디자인 사용자 지정</vt:lpstr>
      <vt:lpstr>03. 파이썬 프로그래밍 준비와 시작</vt:lpstr>
      <vt:lpstr>소프트웨어는 무엇으로 만드는가?</vt:lpstr>
      <vt:lpstr>파이썬 프로그래밍 언어</vt:lpstr>
      <vt:lpstr>PowerPoint 프레젠테이션</vt:lpstr>
      <vt:lpstr>파이썬 설치하기</vt:lpstr>
      <vt:lpstr>파이썬 설치하기</vt:lpstr>
      <vt:lpstr>파이썬 설치하기</vt:lpstr>
      <vt:lpstr>파이썬 설치하기</vt:lpstr>
      <vt:lpstr>파이썬 설치하기</vt:lpstr>
      <vt:lpstr>IDLE의 두 가지 모드 - 파이썬 쉘로 코딩하기</vt:lpstr>
      <vt:lpstr>IDLE의 두 가지 모드 - 코드 편집기로 코딩하기</vt:lpstr>
      <vt:lpstr>IDLE의 두 가지 모드 - 코드 편집기로 코딩하기</vt:lpstr>
      <vt:lpstr>소스 코드에 설명 달기 : #</vt:lpstr>
      <vt:lpstr>PowerPoint 프레젠테이션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bon429</cp:lastModifiedBy>
  <cp:revision>2585</cp:revision>
  <dcterms:created xsi:type="dcterms:W3CDTF">2004-07-21T02:43:03Z</dcterms:created>
  <dcterms:modified xsi:type="dcterms:W3CDTF">2019-07-22T04:40:05Z</dcterms:modified>
</cp:coreProperties>
</file>