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15" r:id="rId2"/>
    <p:sldId id="333" r:id="rId3"/>
    <p:sldId id="508" r:id="rId4"/>
    <p:sldId id="362" r:id="rId5"/>
    <p:sldId id="363" r:id="rId6"/>
    <p:sldId id="436" r:id="rId7"/>
    <p:sldId id="437" r:id="rId8"/>
    <p:sldId id="438" r:id="rId9"/>
    <p:sldId id="507" r:id="rId10"/>
    <p:sldId id="440" r:id="rId11"/>
    <p:sldId id="441" r:id="rId12"/>
    <p:sldId id="442" r:id="rId13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953D46"/>
    <a:srgbClr val="78AA28"/>
    <a:srgbClr val="8D9DD8"/>
    <a:srgbClr val="F2E8DE"/>
    <a:srgbClr val="FFFFFF"/>
    <a:srgbClr val="6867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31" autoAdjust="0"/>
  </p:normalViewPr>
  <p:slideViewPr>
    <p:cSldViewPr showGuides="1">
      <p:cViewPr>
        <p:scale>
          <a:sx n="104" d="100"/>
          <a:sy n="104" d="100"/>
        </p:scale>
        <p:origin x="-174" y="-96"/>
      </p:cViewPr>
      <p:guideLst>
        <p:guide orient="horz" pos="2160"/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8" d="100"/>
          <a:sy n="78" d="100"/>
        </p:scale>
        <p:origin x="2982" y="90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828452" y="846000"/>
            <a:ext cx="4687098" cy="830997"/>
          </a:xfrm>
          <a:noFill/>
        </p:spPr>
        <p:txBody>
          <a:bodyPr wrap="none" lIns="0" tIns="0" rIns="0" bIns="0" rtlCol="0">
            <a:noAutofit/>
          </a:bodyPr>
          <a:lstStyle>
            <a:lvl1pPr marL="0" indent="0" algn="l" defTabSz="457200" rtl="0" eaLnBrk="1" latinLnBrk="0" hangingPunct="1">
              <a:buNone/>
              <a:def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8D9DD8"/>
                </a:solidFill>
                <a:effectLst/>
                <a:uLnTx/>
                <a:uFillTx/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UNIT 33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7/22/2019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7/22/2019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7/22/2019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7/22/2019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7/22/2019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rgbClr val="953D46"/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Tx/>
        <a:buBlip>
          <a:blip r:embed="rId27"/>
        </a:buBlip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Tx/>
        <a:buBlip>
          <a:blip r:embed="rId28"/>
        </a:buBlip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29"/>
        </a:buBlip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Tx/>
        <a:buBlip>
          <a:blip r:embed="rId27"/>
        </a:buBlip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Tx/>
        <a:buBlip>
          <a:blip r:embed="rId27"/>
        </a:buBlip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" y="0"/>
            <a:ext cx="9119681" cy="6858000"/>
          </a:xfrm>
          <a:prstGeom prst="rect">
            <a:avLst/>
          </a:prstGeom>
        </p:spPr>
      </p:pic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832118" y="836685"/>
            <a:ext cx="4687098" cy="830997"/>
          </a:xfrm>
        </p:spPr>
        <p:txBody>
          <a:bodyPr/>
          <a:lstStyle/>
          <a:p>
            <a:r>
              <a:rPr lang="en-US" altLang="ko-KR" sz="4800" dirty="0" smtClean="0"/>
              <a:t>DAY 06</a:t>
            </a:r>
          </a:p>
          <a:p>
            <a:endParaRPr lang="ko-KR" altLang="en-US" sz="4800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828452" y="1906719"/>
            <a:ext cx="8812964" cy="1522281"/>
          </a:xfrm>
        </p:spPr>
        <p:txBody>
          <a:bodyPr/>
          <a:lstStyle/>
          <a:p>
            <a:r>
              <a:rPr lang="ko-KR" altLang="en-US" sz="4000" dirty="0"/>
              <a:t>거북이 그래픽으로 그림 그리기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903" y="5790887"/>
            <a:ext cx="610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953D46"/>
                </a:solidFill>
              </a:rPr>
              <a:t>모두의 </a:t>
            </a:r>
            <a:r>
              <a:rPr lang="ko-KR" altLang="en-US" b="1" dirty="0" err="1" smtClean="0">
                <a:solidFill>
                  <a:srgbClr val="953D46"/>
                </a:solidFill>
              </a:rPr>
              <a:t>파이썬</a:t>
            </a:r>
            <a:r>
              <a:rPr lang="ko-KR" altLang="en-US" b="1" dirty="0" smtClean="0">
                <a:solidFill>
                  <a:srgbClr val="953D46"/>
                </a:solidFill>
              </a:rPr>
              <a:t>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일 만에 배우는 프로그래밍 기초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27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처리 7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거북이 그래픽의 동작 방식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569" y="1601190"/>
            <a:ext cx="5391139" cy="4718648"/>
          </a:xfrm>
        </p:spPr>
      </p:pic>
    </p:spTree>
    <p:extLst>
      <p:ext uri="{BB962C8B-B14F-4D97-AF65-F5344CB8AC3E}">
        <p14:creationId xmlns:p14="http://schemas.microsoft.com/office/powerpoint/2010/main" val="77068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처리 7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선을 반복해서 그리는 프로그램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2575223" cy="2995565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import</a:t>
            </a:r>
            <a:r>
              <a:rPr lang="en-US" altLang="ko-KR" dirty="0"/>
              <a:t> turtle </a:t>
            </a:r>
            <a:r>
              <a:rPr lang="en-US" altLang="ko-KR" dirty="0">
                <a:solidFill>
                  <a:srgbClr val="FFC000"/>
                </a:solidFill>
              </a:rPr>
              <a:t>as</a:t>
            </a:r>
            <a:r>
              <a:rPr lang="en-US" altLang="ko-KR" dirty="0"/>
              <a:t> 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angle = 89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t.bgcolor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78AA28"/>
                </a:solidFill>
              </a:rPr>
              <a:t>"</a:t>
            </a:r>
            <a:r>
              <a:rPr lang="en-US" altLang="ko-KR" dirty="0" smtClean="0">
                <a:solidFill>
                  <a:srgbClr val="78AA28"/>
                </a:solidFill>
              </a:rPr>
              <a:t>black"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err="1" smtClean="0"/>
              <a:t>t.color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78AA28"/>
                </a:solidFill>
              </a:rPr>
              <a:t>"yellow"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err="1" smtClean="0"/>
              <a:t>t.speed</a:t>
            </a:r>
            <a:r>
              <a:rPr lang="en-US" altLang="ko-KR" dirty="0" smtClean="0"/>
              <a:t>(0)</a:t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FFC000"/>
                </a:solidFill>
              </a:rPr>
              <a:t>for</a:t>
            </a:r>
            <a:r>
              <a:rPr lang="en-US" altLang="ko-KR" dirty="0" smtClean="0"/>
              <a:t> </a:t>
            </a:r>
            <a:r>
              <a:rPr lang="en-US" altLang="ko-KR" dirty="0"/>
              <a:t>x </a:t>
            </a:r>
            <a:r>
              <a:rPr lang="en-US" altLang="ko-KR" dirty="0">
                <a:solidFill>
                  <a:srgbClr val="FFC000"/>
                </a:solidFill>
              </a:rPr>
              <a:t>in</a:t>
            </a:r>
            <a:r>
              <a:rPr lang="en-US" altLang="ko-KR" dirty="0"/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range</a:t>
            </a:r>
            <a:r>
              <a:rPr lang="en-US" altLang="ko-KR" dirty="0" smtClean="0"/>
              <a:t>(200):</a:t>
            </a:r>
            <a:br>
              <a:rPr lang="en-US" altLang="ko-KR" dirty="0" smtClean="0"/>
            </a:br>
            <a:r>
              <a:rPr lang="en-US" altLang="ko-KR" dirty="0"/>
              <a:t>     </a:t>
            </a:r>
            <a:r>
              <a:rPr lang="en-US" altLang="ko-KR" dirty="0" err="1" smtClean="0"/>
              <a:t>t.forward</a:t>
            </a:r>
            <a:r>
              <a:rPr lang="en-US" altLang="ko-KR" dirty="0" smtClean="0"/>
              <a:t>(x</a:t>
            </a:r>
            <a:r>
              <a:rPr lang="en-US" altLang="ko-KR" dirty="0"/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</a:t>
            </a:r>
            <a:r>
              <a:rPr lang="en-US" altLang="ko-KR" dirty="0" err="1" smtClean="0"/>
              <a:t>t.left</a:t>
            </a:r>
            <a:r>
              <a:rPr lang="en-US" altLang="ko-KR" dirty="0" smtClean="0"/>
              <a:t>(angle</a:t>
            </a:r>
            <a:r>
              <a:rPr lang="en-US" altLang="ko-KR" dirty="0"/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922445" y="1355147"/>
            <a:ext cx="6221555" cy="3110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600" dirty="0" smtClean="0">
                <a:solidFill>
                  <a:srgbClr val="953D46"/>
                </a:solidFill>
              </a:rPr>
              <a:t># </a:t>
            </a:r>
            <a:r>
              <a:rPr lang="ko-KR" altLang="en-US" sz="1600" dirty="0">
                <a:solidFill>
                  <a:srgbClr val="953D46"/>
                </a:solidFill>
              </a:rPr>
              <a:t>거북이가 왼쪽으로 회전할 각도를 </a:t>
            </a:r>
            <a:r>
              <a:rPr lang="ko-KR" altLang="en-US" sz="1600" dirty="0" smtClean="0">
                <a:solidFill>
                  <a:srgbClr val="953D46"/>
                </a:solidFill>
              </a:rPr>
              <a:t>지정</a:t>
            </a:r>
            <a:r>
              <a:rPr lang="en-US" altLang="ko-KR" sz="1600" dirty="0" smtClean="0">
                <a:solidFill>
                  <a:srgbClr val="953D46"/>
                </a:solidFill>
              </a:rPr>
              <a:t>(</a:t>
            </a:r>
            <a:r>
              <a:rPr lang="ko-KR" altLang="en-US" sz="1400" dirty="0" smtClean="0">
                <a:solidFill>
                  <a:srgbClr val="953D46"/>
                </a:solidFill>
              </a:rPr>
              <a:t>값을 </a:t>
            </a:r>
            <a:r>
              <a:rPr lang="ko-KR" altLang="en-US" sz="1400" dirty="0">
                <a:solidFill>
                  <a:srgbClr val="953D46"/>
                </a:solidFill>
              </a:rPr>
              <a:t>바꿀 수 있음</a:t>
            </a:r>
            <a:r>
              <a:rPr lang="en-US" altLang="ko-KR" sz="1600" dirty="0">
                <a:solidFill>
                  <a:srgbClr val="953D46"/>
                </a:solidFill>
              </a:rPr>
              <a:t>).</a:t>
            </a:r>
            <a:r>
              <a:rPr lang="en-US" altLang="ko-KR" sz="1600" dirty="0" smtClean="0">
                <a:solidFill>
                  <a:srgbClr val="953D46"/>
                </a:solidFill>
              </a:rPr>
              <a:t/>
            </a:r>
            <a:br>
              <a:rPr lang="en-US" altLang="ko-KR" sz="1600" dirty="0" smtClean="0">
                <a:solidFill>
                  <a:srgbClr val="953D46"/>
                </a:solidFill>
              </a:rPr>
            </a:br>
            <a:r>
              <a:rPr lang="en-US" altLang="ko-KR" sz="1600" dirty="0" smtClean="0">
                <a:solidFill>
                  <a:srgbClr val="953D46"/>
                </a:solidFill>
              </a:rPr>
              <a:t># </a:t>
            </a:r>
            <a:r>
              <a:rPr lang="ko-KR" altLang="en-US" sz="1600" dirty="0" smtClean="0">
                <a:solidFill>
                  <a:srgbClr val="953D46"/>
                </a:solidFill>
              </a:rPr>
              <a:t>배경색을 검은색으로 지정</a:t>
            </a:r>
            <a:r>
              <a:rPr lang="en-US" altLang="ko-KR" sz="1600" dirty="0" smtClean="0">
                <a:solidFill>
                  <a:srgbClr val="953D46"/>
                </a:solidFill>
              </a:rPr>
              <a:t/>
            </a:r>
            <a:br>
              <a:rPr lang="en-US" altLang="ko-KR" sz="1600" dirty="0" smtClean="0">
                <a:solidFill>
                  <a:srgbClr val="953D46"/>
                </a:solidFill>
              </a:rPr>
            </a:br>
            <a:r>
              <a:rPr lang="en-US" altLang="ko-KR" sz="1600" dirty="0" smtClean="0">
                <a:solidFill>
                  <a:srgbClr val="953D46"/>
                </a:solidFill>
              </a:rPr>
              <a:t># </a:t>
            </a:r>
            <a:r>
              <a:rPr lang="ko-KR" altLang="en-US" sz="1600" dirty="0" smtClean="0">
                <a:solidFill>
                  <a:srgbClr val="953D46"/>
                </a:solidFill>
              </a:rPr>
              <a:t>펜 색을 노란색으로 지정</a:t>
            </a:r>
            <a:r>
              <a:rPr lang="en-US" altLang="ko-KR" sz="1600" dirty="0" smtClean="0">
                <a:solidFill>
                  <a:srgbClr val="953D46"/>
                </a:solidFill>
              </a:rPr>
              <a:t/>
            </a:r>
            <a:br>
              <a:rPr lang="en-US" altLang="ko-KR" sz="1600" dirty="0" smtClean="0">
                <a:solidFill>
                  <a:srgbClr val="953D46"/>
                </a:solidFill>
              </a:rPr>
            </a:br>
            <a:r>
              <a:rPr lang="en-US" altLang="ko-KR" sz="1600" dirty="0" smtClean="0">
                <a:solidFill>
                  <a:srgbClr val="953D46"/>
                </a:solidFill>
              </a:rPr>
              <a:t># </a:t>
            </a:r>
            <a:r>
              <a:rPr lang="ko-KR" altLang="en-US" sz="1600" dirty="0" smtClean="0">
                <a:solidFill>
                  <a:srgbClr val="953D46"/>
                </a:solidFill>
              </a:rPr>
              <a:t>거북이 속도를 가장 빠르게 지정</a:t>
            </a:r>
            <a:r>
              <a:rPr lang="en-US" altLang="ko-KR" sz="1600" dirty="0" smtClean="0">
                <a:solidFill>
                  <a:srgbClr val="953D46"/>
                </a:solidFill>
              </a:rPr>
              <a:t/>
            </a:r>
            <a:br>
              <a:rPr lang="en-US" altLang="ko-KR" sz="1600" dirty="0" smtClean="0">
                <a:solidFill>
                  <a:srgbClr val="953D46"/>
                </a:solidFill>
              </a:rPr>
            </a:br>
            <a:r>
              <a:rPr lang="en-US" altLang="ko-KR" sz="1600" dirty="0" smtClean="0">
                <a:solidFill>
                  <a:srgbClr val="953D46"/>
                </a:solidFill>
              </a:rPr>
              <a:t># </a:t>
            </a:r>
            <a:r>
              <a:rPr lang="en-US" altLang="ko-KR" sz="1600" dirty="0">
                <a:solidFill>
                  <a:srgbClr val="953D46"/>
                </a:solidFill>
              </a:rPr>
              <a:t>x </a:t>
            </a:r>
            <a:r>
              <a:rPr lang="ko-KR" altLang="en-US" sz="1600" dirty="0">
                <a:solidFill>
                  <a:srgbClr val="953D46"/>
                </a:solidFill>
              </a:rPr>
              <a:t>값을 </a:t>
            </a:r>
            <a:r>
              <a:rPr lang="en-US" altLang="ko-KR" sz="1600" dirty="0">
                <a:solidFill>
                  <a:srgbClr val="953D46"/>
                </a:solidFill>
              </a:rPr>
              <a:t>0</a:t>
            </a:r>
            <a:r>
              <a:rPr lang="ko-KR" altLang="en-US" sz="1600" dirty="0">
                <a:solidFill>
                  <a:srgbClr val="953D46"/>
                </a:solidFill>
              </a:rPr>
              <a:t>에서 </a:t>
            </a:r>
            <a:r>
              <a:rPr lang="en-US" altLang="ko-KR" sz="1600" dirty="0">
                <a:solidFill>
                  <a:srgbClr val="953D46"/>
                </a:solidFill>
              </a:rPr>
              <a:t>199</a:t>
            </a:r>
            <a:r>
              <a:rPr lang="ko-KR" altLang="en-US" sz="1600" dirty="0">
                <a:solidFill>
                  <a:srgbClr val="953D46"/>
                </a:solidFill>
              </a:rPr>
              <a:t>까지 바꾸면서 </a:t>
            </a:r>
            <a:r>
              <a:rPr lang="en-US" altLang="ko-KR" sz="1600" dirty="0">
                <a:solidFill>
                  <a:srgbClr val="953D46"/>
                </a:solidFill>
              </a:rPr>
              <a:t>200</a:t>
            </a:r>
            <a:r>
              <a:rPr lang="ko-KR" altLang="en-US" sz="1600" dirty="0">
                <a:solidFill>
                  <a:srgbClr val="953D46"/>
                </a:solidFill>
              </a:rPr>
              <a:t>번 </a:t>
            </a:r>
            <a:r>
              <a:rPr lang="ko-KR" altLang="en-US" sz="1600" dirty="0" smtClean="0">
                <a:solidFill>
                  <a:srgbClr val="953D46"/>
                </a:solidFill>
              </a:rPr>
              <a:t>실행</a:t>
            </a:r>
            <a:r>
              <a:rPr lang="en-US" altLang="ko-KR" sz="1600" dirty="0" smtClean="0">
                <a:solidFill>
                  <a:srgbClr val="953D46"/>
                </a:solidFill>
              </a:rPr>
              <a:t/>
            </a:r>
            <a:br>
              <a:rPr lang="en-US" altLang="ko-KR" sz="1600" dirty="0" smtClean="0">
                <a:solidFill>
                  <a:srgbClr val="953D46"/>
                </a:solidFill>
              </a:rPr>
            </a:br>
            <a:r>
              <a:rPr lang="en-US" altLang="ko-KR" sz="1600" dirty="0" smtClean="0">
                <a:solidFill>
                  <a:srgbClr val="953D46"/>
                </a:solidFill>
              </a:rPr>
              <a:t># </a:t>
            </a:r>
            <a:r>
              <a:rPr lang="en-US" altLang="ko-KR" sz="1600" dirty="0">
                <a:solidFill>
                  <a:srgbClr val="953D46"/>
                </a:solidFill>
              </a:rPr>
              <a:t>x</a:t>
            </a:r>
            <a:r>
              <a:rPr lang="ko-KR" altLang="en-US" sz="1600" dirty="0">
                <a:solidFill>
                  <a:srgbClr val="953D46"/>
                </a:solidFill>
              </a:rPr>
              <a:t>만큼 앞으로 </a:t>
            </a:r>
            <a:r>
              <a:rPr lang="ko-KR" altLang="en-US" sz="1600" dirty="0" smtClean="0">
                <a:solidFill>
                  <a:srgbClr val="953D46"/>
                </a:solidFill>
              </a:rPr>
              <a:t>이동</a:t>
            </a:r>
            <a:r>
              <a:rPr lang="en-US" altLang="ko-KR" sz="1600" dirty="0" smtClean="0">
                <a:solidFill>
                  <a:srgbClr val="953D46"/>
                </a:solidFill>
              </a:rPr>
              <a:t>(</a:t>
            </a:r>
            <a:r>
              <a:rPr lang="ko-KR" altLang="en-US" sz="1600" dirty="0">
                <a:solidFill>
                  <a:srgbClr val="953D46"/>
                </a:solidFill>
              </a:rPr>
              <a:t>실행을 반복하면서 선이 길어짐</a:t>
            </a:r>
            <a:r>
              <a:rPr lang="en-US" altLang="ko-KR" sz="1600" dirty="0">
                <a:solidFill>
                  <a:srgbClr val="953D46"/>
                </a:solidFill>
              </a:rPr>
              <a:t>)</a:t>
            </a:r>
            <a:r>
              <a:rPr lang="en-US" altLang="ko-KR" sz="1600" dirty="0" smtClean="0">
                <a:solidFill>
                  <a:srgbClr val="953D46"/>
                </a:solidFill>
              </a:rPr>
              <a:t/>
            </a:r>
            <a:br>
              <a:rPr lang="en-US" altLang="ko-KR" sz="1600" dirty="0" smtClean="0">
                <a:solidFill>
                  <a:srgbClr val="953D46"/>
                </a:solidFill>
              </a:rPr>
            </a:br>
            <a:r>
              <a:rPr lang="en-US" altLang="ko-KR" sz="1600" dirty="0" smtClean="0">
                <a:solidFill>
                  <a:srgbClr val="953D46"/>
                </a:solidFill>
              </a:rPr>
              <a:t># </a:t>
            </a:r>
            <a:r>
              <a:rPr lang="ko-KR" altLang="en-US" sz="1600" dirty="0">
                <a:solidFill>
                  <a:srgbClr val="953D46"/>
                </a:solidFill>
              </a:rPr>
              <a:t>거북이가 왼쪽으로 </a:t>
            </a:r>
            <a:r>
              <a:rPr lang="en-US" altLang="ko-KR" sz="1600" dirty="0">
                <a:solidFill>
                  <a:srgbClr val="953D46"/>
                </a:solidFill>
              </a:rPr>
              <a:t>89</a:t>
            </a:r>
            <a:r>
              <a:rPr lang="ko-KR" altLang="en-US" sz="1600" dirty="0">
                <a:solidFill>
                  <a:srgbClr val="953D46"/>
                </a:solidFill>
              </a:rPr>
              <a:t>도 </a:t>
            </a:r>
            <a:r>
              <a:rPr lang="ko-KR" altLang="en-US" sz="1600" dirty="0" smtClean="0">
                <a:solidFill>
                  <a:srgbClr val="953D46"/>
                </a:solidFill>
              </a:rPr>
              <a:t>회전</a:t>
            </a:r>
            <a:endParaRPr lang="en-US" altLang="ko-KR" sz="1600" dirty="0" smtClean="0">
              <a:solidFill>
                <a:srgbClr val="953D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42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처리 7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거북이 그래픽의 동작 방식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85" y="1816004"/>
            <a:ext cx="5103104" cy="4466543"/>
          </a:xfrm>
        </p:spPr>
      </p:pic>
    </p:spTree>
    <p:extLst>
      <p:ext uri="{BB962C8B-B14F-4D97-AF65-F5344CB8AC3E}">
        <p14:creationId xmlns:p14="http://schemas.microsoft.com/office/powerpoint/2010/main" val="179480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직사각형 3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/>
              <a:t>거북이 그래픽으로 그림 그리기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한쪽 모서리가 잘린 사각형 5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224136" y="2276872"/>
            <a:ext cx="675341" cy="447056"/>
            <a:chOff x="395536" y="1757809"/>
            <a:chExt cx="720080" cy="476672"/>
          </a:xfrm>
        </p:grpSpPr>
        <p:sp>
          <p:nvSpPr>
            <p:cNvPr id="8" name="순서도: 처리 7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95536" y="1772816"/>
              <a:ext cx="7200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872208" y="2262621"/>
            <a:ext cx="6372200" cy="10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b="1" dirty="0"/>
              <a:t>거북이 그래픽 </a:t>
            </a:r>
            <a:r>
              <a:rPr lang="ko-KR" altLang="en-US" sz="2000" b="1" dirty="0" smtClean="0"/>
              <a:t>사용하기</a:t>
            </a:r>
            <a:endParaRPr lang="en-US" altLang="ko-KR" sz="2000" b="1" dirty="0" smtClean="0"/>
          </a:p>
          <a:p>
            <a:pPr>
              <a:lnSpc>
                <a:spcPct val="110000"/>
              </a:lnSpc>
            </a:pPr>
            <a:endParaRPr lang="ko-KR" altLang="en-US" sz="2000" b="1" dirty="0"/>
          </a:p>
          <a:p>
            <a:pPr>
              <a:lnSpc>
                <a:spcPct val="110000"/>
              </a:lnSpc>
            </a:pPr>
            <a:r>
              <a:rPr lang="ko-KR" altLang="en-US" sz="2000" b="1" dirty="0"/>
              <a:t>거북이 그래픽의 동작 방식</a:t>
            </a:r>
            <a:endParaRPr lang="en-US" altLang="ko-KR" sz="2000" b="1" dirty="0" smtClean="0"/>
          </a:p>
        </p:txBody>
      </p:sp>
      <p:grpSp>
        <p:nvGrpSpPr>
          <p:cNvPr id="11" name="그룹 10"/>
          <p:cNvGrpSpPr/>
          <p:nvPr/>
        </p:nvGrpSpPr>
        <p:grpSpPr>
          <a:xfrm>
            <a:off x="1224136" y="2924944"/>
            <a:ext cx="675341" cy="475740"/>
            <a:chOff x="395536" y="1757809"/>
            <a:chExt cx="720080" cy="507256"/>
          </a:xfrm>
        </p:grpSpPr>
        <p:sp>
          <p:nvSpPr>
            <p:cNvPr id="12" name="순서도: 처리 11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654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직사각형 3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smtClean="0"/>
              <a:t>모듈의 개념</a:t>
            </a:r>
            <a:endParaRPr lang="ko-KR" altLang="en-US" sz="28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한쪽 모서리가 잘린 사각형 5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498995" y="1700790"/>
            <a:ext cx="8105496" cy="4147704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smtClean="0"/>
              <a:t> </a:t>
            </a:r>
            <a:r>
              <a:rPr lang="ko-KR" altLang="en-US" b="1" smtClean="0"/>
              <a:t>모듈의 정의</a:t>
            </a:r>
            <a:endParaRPr lang="en-US" altLang="ko-KR" b="1"/>
          </a:p>
          <a:p>
            <a:pPr lvl="1"/>
            <a:r>
              <a:rPr lang="ko-KR" altLang="en-US" smtClean="0"/>
              <a:t>일반적으로는 </a:t>
            </a:r>
            <a:r>
              <a:rPr lang="ko-KR" altLang="en-US" b="1">
                <a:solidFill>
                  <a:srgbClr val="C00000"/>
                </a:solidFill>
              </a:rPr>
              <a:t>“독자적인 기능을 갖는 구성 요소”</a:t>
            </a:r>
            <a:r>
              <a:rPr lang="ko-KR" altLang="en-US"/>
              <a:t>를 의미</a:t>
            </a:r>
          </a:p>
          <a:p>
            <a:pPr lvl="1"/>
            <a:r>
              <a:rPr lang="ko-KR" altLang="en-US"/>
              <a:t>파이썬에서는 개별 소스 파일을 </a:t>
            </a:r>
            <a:r>
              <a:rPr lang="ko-KR" altLang="en-US"/>
              <a:t>일컫는 </a:t>
            </a:r>
            <a:r>
              <a:rPr lang="ko-KR" altLang="en-US" smtClean="0"/>
              <a:t>말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en-US" altLang="ko-KR" b="1"/>
              <a:t> </a:t>
            </a:r>
            <a:r>
              <a:rPr lang="ko-KR" altLang="en-US" b="1"/>
              <a:t>모듈의 </a:t>
            </a:r>
            <a:r>
              <a:rPr lang="ko-KR" altLang="en-US" b="1" smtClean="0"/>
              <a:t>종류</a:t>
            </a:r>
            <a:endParaRPr lang="en-US" altLang="ko-KR" b="1"/>
          </a:p>
          <a:p>
            <a:pPr lvl="1"/>
            <a:r>
              <a:rPr lang="ko-KR" altLang="ko-KR" b="1"/>
              <a:t>표준 모듈</a:t>
            </a:r>
            <a:r>
              <a:rPr lang="en-US" altLang="ko-KR"/>
              <a:t> : </a:t>
            </a:r>
            <a:r>
              <a:rPr lang="ko-KR" altLang="ko-KR"/>
              <a:t>파이썬과 함께 따라오는 모듈</a:t>
            </a:r>
            <a:endParaRPr lang="en-US" altLang="ko-KR"/>
          </a:p>
          <a:p>
            <a:pPr lvl="1"/>
            <a:r>
              <a:rPr lang="ko-KR" altLang="ko-KR" b="1"/>
              <a:t>사용자 생성 모듈</a:t>
            </a:r>
            <a:r>
              <a:rPr lang="en-US" altLang="ko-KR" b="1"/>
              <a:t> </a:t>
            </a:r>
            <a:r>
              <a:rPr lang="en-US" altLang="ko-KR"/>
              <a:t>: </a:t>
            </a:r>
            <a:r>
              <a:rPr lang="ko-KR" altLang="ko-KR"/>
              <a:t>프로그래머가 직접 작성한 모듈</a:t>
            </a:r>
            <a:endParaRPr lang="en-US" altLang="ko-KR"/>
          </a:p>
          <a:p>
            <a:pPr lvl="1"/>
            <a:r>
              <a:rPr lang="ko-KR" altLang="ko-KR" b="1"/>
              <a:t>서드 파티</a:t>
            </a:r>
            <a:r>
              <a:rPr lang="en-US" altLang="ko-KR" b="1"/>
              <a:t>(3</a:t>
            </a:r>
            <a:r>
              <a:rPr lang="en-US" altLang="ko-KR" b="1" baseline="30000"/>
              <a:t>rd</a:t>
            </a:r>
            <a:r>
              <a:rPr lang="en-US" altLang="ko-KR" b="1"/>
              <a:t> Party) </a:t>
            </a:r>
            <a:r>
              <a:rPr lang="ko-KR" altLang="ko-KR" b="1"/>
              <a:t>모듈</a:t>
            </a:r>
            <a:r>
              <a:rPr lang="en-US" altLang="ko-KR" b="1"/>
              <a:t> </a:t>
            </a:r>
            <a:r>
              <a:rPr lang="en-US" altLang="ko-KR"/>
              <a:t>: </a:t>
            </a:r>
            <a:r>
              <a:rPr lang="ko-KR" altLang="ko-KR"/>
              <a:t>파이썬 재단도 프로그래머도 아닌 다른 프로그래머</a:t>
            </a:r>
            <a:r>
              <a:rPr lang="en-US" altLang="ko-KR"/>
              <a:t>, </a:t>
            </a:r>
            <a:r>
              <a:rPr lang="ko-KR" altLang="ko-KR"/>
              <a:t>또는 업체에서 제공한 모듈</a:t>
            </a:r>
            <a:endParaRPr lang="en-US" altLang="ko-KR"/>
          </a:p>
          <a:p>
            <a:pPr marL="334963" lvl="1" indent="0">
              <a:buNone/>
            </a:pPr>
            <a:endParaRPr lang="ko-KR" altLang="en-US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7772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거북이 그래픽 사용하기</a:t>
            </a:r>
          </a:p>
        </p:txBody>
      </p:sp>
      <p:sp>
        <p:nvSpPr>
          <p:cNvPr id="5" name="순서도: 처리 4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791716"/>
              </p:ext>
            </p:extLst>
          </p:nvPr>
        </p:nvGraphicFramePr>
        <p:xfrm>
          <a:off x="1068315" y="1643183"/>
          <a:ext cx="6096000" cy="255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476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 t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붙이지 않았을 때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 t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붙였을 때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DE"/>
                    </a:solidFill>
                  </a:tcPr>
                </a:tc>
              </a:tr>
              <a:tr h="2081729"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turtle</a:t>
                      </a:r>
                    </a:p>
                    <a:p>
                      <a:endParaRPr lang="en-US" altLang="ko-KR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turtle.forward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(100)</a:t>
                      </a:r>
                    </a:p>
                    <a:p>
                      <a:r>
                        <a:rPr lang="en-US" altLang="ko-K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turtle.right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(100)</a:t>
                      </a:r>
                    </a:p>
                    <a:p>
                      <a:r>
                        <a:rPr lang="en-US" altLang="ko-K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turtle.forward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(100)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turtle 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</a:t>
                      </a:r>
                    </a:p>
                    <a:p>
                      <a:endParaRPr lang="en-US" altLang="ko-KR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t.forward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(100)</a:t>
                      </a:r>
                    </a:p>
                    <a:p>
                      <a:r>
                        <a:rPr lang="en-US" altLang="ko-K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t.right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(100)</a:t>
                      </a:r>
                    </a:p>
                    <a:p>
                      <a:r>
                        <a:rPr lang="en-US" altLang="ko-K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t.forward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(100)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19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처리 7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거북이 그래픽의 동작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자주 </a:t>
            </a:r>
            <a:r>
              <a:rPr lang="ko-KR" altLang="en-US" dirty="0" smtClean="0"/>
              <a:t>사용하는 거북이 </a:t>
            </a:r>
            <a:r>
              <a:rPr lang="ko-KR" altLang="en-US" dirty="0"/>
              <a:t>그래픽 명령어 </a:t>
            </a:r>
            <a:r>
              <a:rPr lang="en-US" altLang="ko-KR" dirty="0"/>
              <a:t>1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282833"/>
              </p:ext>
            </p:extLst>
          </p:nvPr>
        </p:nvGraphicFramePr>
        <p:xfrm>
          <a:off x="712331" y="1931218"/>
          <a:ext cx="8122587" cy="3761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081"/>
                <a:gridCol w="2200644"/>
                <a:gridCol w="4344862"/>
              </a:tblGrid>
              <a:tr h="302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 예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DE"/>
                    </a:solidFill>
                  </a:tcPr>
                </a:tc>
              </a:tr>
              <a:tr h="288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forward(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거리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)/ </a:t>
                      </a:r>
                      <a:r>
                        <a:rPr lang="en-US" altLang="ko-KR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거리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D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거북이가 앞으로 이동합니다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t.forward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(100)        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거북이가 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만큼 앞으로 이동합니다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dirty="0">
                        <a:solidFill>
                          <a:srgbClr val="953D4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249">
                <a:tc>
                  <a:txBody>
                    <a:bodyPr/>
                    <a:lstStyle/>
                    <a:p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backward(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거리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back(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거리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D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거북이가 뒤로 이동합니다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t.back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(50)                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거북이가 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만큼 뒤로 이동합니다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dirty="0">
                        <a:solidFill>
                          <a:srgbClr val="953D4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45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left(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각도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/ </a:t>
                      </a:r>
                      <a:r>
                        <a:rPr lang="en-US" altLang="ko-KR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각도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D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거북이가 왼쪽으로 회전합니다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t.left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(45)                  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거북이가 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도 왼쪽으로 회전합니다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dirty="0">
                        <a:solidFill>
                          <a:srgbClr val="953D4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right(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각도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/ </a:t>
                      </a:r>
                      <a:r>
                        <a:rPr lang="en-US" altLang="ko-KR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각도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D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거북이가 오른쪽으로 회전합니다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t.right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(45)                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거북이가 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도 오른쪽으로 회전합니다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dirty="0">
                        <a:solidFill>
                          <a:srgbClr val="953D4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circle(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반지름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D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현재 위치에서 원을 그립니다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t.circle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(50)               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반지름이 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인 원을 그립니다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dirty="0">
                        <a:solidFill>
                          <a:srgbClr val="953D4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down( ) / </a:t>
                      </a:r>
                      <a:r>
                        <a:rPr lang="en-US" altLang="ko-KR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pendown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D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펜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잉크 묻힌 꼬리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을 내립니다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t.down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                  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이제 움직이면 그림이 그려집니다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dirty="0">
                        <a:solidFill>
                          <a:srgbClr val="953D4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up( ) / </a:t>
                      </a:r>
                      <a:r>
                        <a:rPr lang="en-US" altLang="ko-KR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penup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D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펜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잉크 묻힌 꼬리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을 올립니다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t.up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                       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거북이가 움직여도 선이 그려지지 않습니다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dirty="0">
                        <a:solidFill>
                          <a:srgbClr val="953D4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10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shape(“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모양”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D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거북이 모양을 바꿉니다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t.shape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("turtle")     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진짜 거북이 모양으로 지정합니다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t.shape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("arrow")    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화살표 모양의 거북이로 지정합니다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거북이 모양으로 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"circle", "square", "triangle"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을 사용할 수 있습니다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10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speed(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속도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D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거북이 속도를 바꿉니다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t.speed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(1)                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가장 느린 속도</a:t>
                      </a:r>
                    </a:p>
                    <a:p>
                      <a:r>
                        <a:rPr lang="en-US" altLang="ko-KR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t.speed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(10)              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빠른 속도</a:t>
                      </a:r>
                    </a:p>
                    <a:p>
                      <a:r>
                        <a:rPr lang="en-US" altLang="ko-KR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t.speed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(0)                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최고 속도</a:t>
                      </a:r>
                      <a:endParaRPr lang="ko-KR" altLang="en-US" sz="1100" dirty="0">
                        <a:solidFill>
                          <a:srgbClr val="953D4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01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처리 7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거북이 그래픽의 동작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자주 </a:t>
            </a:r>
            <a:r>
              <a:rPr lang="ko-KR" altLang="en-US" dirty="0" smtClean="0"/>
              <a:t>사용하는 거북이 </a:t>
            </a:r>
            <a:r>
              <a:rPr lang="ko-KR" altLang="en-US" dirty="0"/>
              <a:t>그래픽 명령어 </a:t>
            </a:r>
            <a:r>
              <a:rPr lang="en-US" altLang="ko-KR" dirty="0"/>
              <a:t>1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727037"/>
              </p:ext>
            </p:extLst>
          </p:nvPr>
        </p:nvGraphicFramePr>
        <p:xfrm>
          <a:off x="712331" y="1816005"/>
          <a:ext cx="8007373" cy="3703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75"/>
                <a:gridCol w="2326536"/>
                <a:gridCol w="4240662"/>
              </a:tblGrid>
              <a:tr h="2880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pensize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굵기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/ width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D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펜 굵기를 바꿉니다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t.pensize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(3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)                   # 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굵은 선으로 선을 그립니다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color(“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색 이름”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D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펜 색을 바꿉니다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t.color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("red")                </a:t>
                      </a:r>
                      <a:r>
                        <a:rPr lang="en-US" altLang="ko-KR" sz="1100" dirty="0" smtClean="0">
                          <a:solidFill>
                            <a:srgbClr val="953D46"/>
                          </a:solidFill>
                        </a:rPr>
                        <a:t># </a:t>
                      </a:r>
                      <a:r>
                        <a:rPr lang="ko-KR" altLang="en-US" sz="1100" dirty="0" smtClean="0">
                          <a:solidFill>
                            <a:srgbClr val="953D46"/>
                          </a:solidFill>
                        </a:rPr>
                        <a:t>빨간색으로 선을 그립니다</a:t>
                      </a:r>
                      <a:r>
                        <a:rPr lang="en-US" altLang="ko-KR" sz="1100" dirty="0" smtClean="0">
                          <a:solidFill>
                            <a:srgbClr val="953D46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rgbClr val="953D4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5">
                <a:tc>
                  <a:txBody>
                    <a:bodyPr/>
                    <a:lstStyle/>
                    <a:p>
                      <a:r>
                        <a:rPr lang="en-US" altLang="ko-KR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bgcolor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색 이름”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D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화면의 배경색을 바꿉니다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t.bgcolor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("black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")        # 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배경색을 흰색에서 검은색으로 바꿉니다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dirty="0">
                        <a:solidFill>
                          <a:srgbClr val="953D4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색 이름”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D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도형 내부를 칠하는 색을</a:t>
                      </a:r>
                    </a:p>
                    <a:p>
                      <a:pPr latinLnBrk="1"/>
                      <a:r>
                        <a:rPr lang="ko-KR" alt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바꿉니다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t.fillcolor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("green")       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녹색으로 도형 내부를 칠합니다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색상을 따로 지정하지 않으면 현재 색으로 칠합니다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dirty="0">
                        <a:solidFill>
                          <a:srgbClr val="953D4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7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begin_fill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D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도형 내부를 색칠할 준비를 합니다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t.begin_fill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()                  # 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거북이 움직임을 색칠할 준비를 합니다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dirty="0">
                        <a:solidFill>
                          <a:srgbClr val="953D4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08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end_fill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D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도형 내부를 색칠합니다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t.end_fill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                   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en-US" altLang="ko-KR" sz="1100" b="0" i="0" u="none" strike="noStrike" kern="1200" baseline="0" dirty="0" err="1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begin_fill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( ) 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이후부터 지금까지 그린 그림</a:t>
                      </a:r>
                      <a:endParaRPr lang="en-US" altLang="ko-KR" sz="1100" b="0" i="0" u="none" strike="noStrike" kern="1200" baseline="0" dirty="0" smtClean="0">
                        <a:solidFill>
                          <a:srgbClr val="953D4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4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endParaRPr lang="ko-KR" altLang="en-US" sz="400" b="0" i="0" u="none" strike="noStrike" kern="1200" baseline="0" dirty="0" smtClean="0">
                        <a:solidFill>
                          <a:srgbClr val="953D4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   에 맞춰 내부를 색칠합니다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dirty="0">
                        <a:solidFill>
                          <a:srgbClr val="953D4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showturtle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 / </a:t>
                      </a:r>
                      <a:r>
                        <a:rPr lang="en-US" altLang="ko-KR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D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거북이를 화면에 표시합니다</a:t>
                      </a:r>
                      <a:r>
                        <a:rPr lang="en-US" altLang="ko-KR" sz="11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t.st()                              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거북이를 화면에 표시합니다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기본 상태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endParaRPr lang="ko-KR" altLang="en-US" sz="1100" dirty="0">
                        <a:solidFill>
                          <a:srgbClr val="953D4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hideturtle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 / </a:t>
                      </a:r>
                      <a:r>
                        <a:rPr lang="en-US" altLang="ko-KR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D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거북이를 화면에서 가립니다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t.ht()                             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거북이를 숨깁니다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953D46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dirty="0">
                        <a:solidFill>
                          <a:srgbClr val="953D4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clear( 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D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거북이를 그대로 둔 채 화면을</a:t>
                      </a:r>
                    </a:p>
                    <a:p>
                      <a:pPr latinLnBrk="1"/>
                      <a:r>
                        <a:rPr lang="ko-KR" alt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지웁니다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 err="1" smtClean="0"/>
                        <a:t>t.clear</a:t>
                      </a:r>
                      <a:r>
                        <a:rPr lang="en-US" altLang="ko-KR" sz="1100" dirty="0" smtClean="0"/>
                        <a:t>()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4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reset( 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D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화면을 지우고 거북이도 원래 </a:t>
                      </a:r>
                      <a:endParaRPr lang="en-US" altLang="ko-KR" sz="11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자리와 상태로 되돌립니다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t.reset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100" dirty="0">
                        <a:solidFill>
                          <a:srgbClr val="953D4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93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처리 7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정오각형을 그리는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8"/>
            <a:ext cx="2517616" cy="2822744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rgbClr val="FFC000"/>
                </a:solidFill>
              </a:rPr>
              <a:t>import</a:t>
            </a:r>
            <a:r>
              <a:rPr lang="en-US" altLang="ko-KR" dirty="0"/>
              <a:t> turtle </a:t>
            </a:r>
            <a:r>
              <a:rPr lang="en-US" altLang="ko-KR" dirty="0">
                <a:solidFill>
                  <a:srgbClr val="FFC000"/>
                </a:solidFill>
              </a:rPr>
              <a:t>as</a:t>
            </a:r>
            <a:r>
              <a:rPr lang="en-US" altLang="ko-KR" dirty="0"/>
              <a:t> </a:t>
            </a:r>
            <a:r>
              <a:rPr lang="en-US" altLang="ko-KR" dirty="0" smtClean="0"/>
              <a:t>t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n </a:t>
            </a:r>
            <a:r>
              <a:rPr lang="en-US" altLang="ko-KR" dirty="0"/>
              <a:t>= </a:t>
            </a:r>
            <a:r>
              <a:rPr lang="en-US" altLang="ko-KR" dirty="0" smtClean="0"/>
              <a:t>5</a:t>
            </a:r>
            <a:br>
              <a:rPr lang="en-US" altLang="ko-KR" dirty="0" smtClean="0"/>
            </a:br>
            <a:r>
              <a:rPr lang="en-US" altLang="ko-KR" dirty="0" err="1" smtClean="0"/>
              <a:t>t.color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78AA28"/>
                </a:solidFill>
              </a:rPr>
              <a:t>"purple</a:t>
            </a:r>
            <a:r>
              <a:rPr lang="en-US" altLang="ko-KR" dirty="0" smtClean="0">
                <a:solidFill>
                  <a:srgbClr val="78AA28"/>
                </a:solidFill>
              </a:rPr>
              <a:t>"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err="1" smtClean="0"/>
              <a:t>t.begin_fill</a:t>
            </a:r>
            <a:r>
              <a:rPr lang="en-US" altLang="ko-KR" dirty="0" smtClean="0"/>
              <a:t>()</a:t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FFC000"/>
                </a:solidFill>
              </a:rPr>
              <a:t>for</a:t>
            </a:r>
            <a:r>
              <a:rPr lang="en-US" altLang="ko-KR" dirty="0" smtClean="0"/>
              <a:t> </a:t>
            </a:r>
            <a:r>
              <a:rPr lang="en-US" altLang="ko-KR" dirty="0"/>
              <a:t>x </a:t>
            </a:r>
            <a:r>
              <a:rPr lang="en-US" altLang="ko-KR" dirty="0">
                <a:solidFill>
                  <a:srgbClr val="FFC000"/>
                </a:solidFill>
              </a:rPr>
              <a:t>in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range</a:t>
            </a:r>
            <a:r>
              <a:rPr lang="en-US" altLang="ko-KR" dirty="0"/>
              <a:t>(n</a:t>
            </a:r>
            <a:r>
              <a:rPr lang="en-US" altLang="ko-KR" dirty="0" smtClean="0"/>
              <a:t>):</a:t>
            </a:r>
            <a:br>
              <a:rPr lang="en-US" altLang="ko-KR" dirty="0" smtClean="0"/>
            </a:br>
            <a:r>
              <a:rPr lang="en-US" altLang="ko-KR" dirty="0" smtClean="0"/>
              <a:t>     </a:t>
            </a:r>
            <a:r>
              <a:rPr lang="en-US" altLang="ko-KR" dirty="0" err="1" smtClean="0"/>
              <a:t>t.forward</a:t>
            </a:r>
            <a:r>
              <a:rPr lang="en-US" altLang="ko-KR" dirty="0" smtClean="0"/>
              <a:t>(50)</a:t>
            </a:r>
            <a:br>
              <a:rPr lang="en-US" altLang="ko-KR" dirty="0" smtClean="0"/>
            </a:br>
            <a:r>
              <a:rPr lang="en-US" altLang="ko-KR" dirty="0" smtClean="0"/>
              <a:t>     </a:t>
            </a:r>
            <a:r>
              <a:rPr lang="en-US" altLang="ko-KR" dirty="0" err="1" smtClean="0"/>
              <a:t>t.left</a:t>
            </a:r>
            <a:r>
              <a:rPr lang="en-US" altLang="ko-KR" dirty="0" smtClean="0"/>
              <a:t>(360/n)</a:t>
            </a:r>
            <a:br>
              <a:rPr lang="en-US" altLang="ko-KR" dirty="0" smtClean="0"/>
            </a:br>
            <a:r>
              <a:rPr lang="en-US" altLang="ko-KR" dirty="0" err="1" smtClean="0"/>
              <a:t>t.end_fill</a:t>
            </a:r>
            <a:r>
              <a:rPr lang="en-US" altLang="ko-KR" dirty="0" smtClean="0"/>
              <a:t>()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786183" y="1363410"/>
            <a:ext cx="7028054" cy="2814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953D46"/>
                </a:solidFill>
              </a:rPr>
              <a:t># </a:t>
            </a:r>
            <a:r>
              <a:rPr lang="ko-KR" altLang="en-US" dirty="0" smtClean="0">
                <a:solidFill>
                  <a:srgbClr val="953D46"/>
                </a:solidFill>
              </a:rPr>
              <a:t>오각형을 그림</a:t>
            </a:r>
            <a:r>
              <a:rPr lang="en-US" altLang="ko-KR" sz="1600" dirty="0" smtClean="0">
                <a:solidFill>
                  <a:srgbClr val="953D46"/>
                </a:solidFill>
              </a:rPr>
              <a:t>(</a:t>
            </a:r>
            <a:r>
              <a:rPr lang="ko-KR" altLang="en-US" sz="1600" dirty="0" smtClean="0">
                <a:solidFill>
                  <a:srgbClr val="953D46"/>
                </a:solidFill>
              </a:rPr>
              <a:t>다른 값을 입력하면 다른 도형을 그림</a:t>
            </a:r>
            <a:r>
              <a:rPr lang="en-US" altLang="ko-KR" sz="1600" dirty="0" smtClean="0">
                <a:solidFill>
                  <a:srgbClr val="953D46"/>
                </a:solidFill>
              </a:rPr>
              <a:t>)</a:t>
            </a:r>
            <a:r>
              <a:rPr lang="en-US" altLang="ko-KR" dirty="0" smtClean="0">
                <a:solidFill>
                  <a:srgbClr val="953D46"/>
                </a:solidFill>
              </a:rPr>
              <a:t/>
            </a:r>
            <a:br>
              <a:rPr lang="en-US" altLang="ko-KR" dirty="0" smtClean="0">
                <a:solidFill>
                  <a:srgbClr val="953D46"/>
                </a:solidFill>
              </a:rPr>
            </a:br>
            <a:r>
              <a:rPr lang="en-US" altLang="ko-KR" dirty="0" smtClean="0">
                <a:solidFill>
                  <a:srgbClr val="953D46"/>
                </a:solidFill>
              </a:rPr>
              <a:t/>
            </a:r>
            <a:br>
              <a:rPr lang="en-US" altLang="ko-KR" dirty="0" smtClean="0">
                <a:solidFill>
                  <a:srgbClr val="953D46"/>
                </a:solidFill>
              </a:rPr>
            </a:br>
            <a:r>
              <a:rPr lang="en-US" altLang="ko-KR" dirty="0" smtClean="0">
                <a:solidFill>
                  <a:srgbClr val="953D46"/>
                </a:solidFill>
              </a:rPr>
              <a:t># </a:t>
            </a:r>
            <a:r>
              <a:rPr lang="ko-KR" altLang="en-US" dirty="0" smtClean="0">
                <a:solidFill>
                  <a:srgbClr val="953D46"/>
                </a:solidFill>
              </a:rPr>
              <a:t>색칠할 영역을 시작</a:t>
            </a:r>
            <a:r>
              <a:rPr lang="en-US" altLang="ko-KR" dirty="0" smtClean="0">
                <a:solidFill>
                  <a:srgbClr val="953D46"/>
                </a:solidFill>
              </a:rPr>
              <a:t/>
            </a:r>
            <a:br>
              <a:rPr lang="en-US" altLang="ko-KR" dirty="0" smtClean="0">
                <a:solidFill>
                  <a:srgbClr val="953D46"/>
                </a:solidFill>
              </a:rPr>
            </a:br>
            <a:r>
              <a:rPr lang="en-US" altLang="ko-KR" dirty="0" smtClean="0">
                <a:solidFill>
                  <a:srgbClr val="953D46"/>
                </a:solidFill>
              </a:rPr>
              <a:t># n</a:t>
            </a:r>
            <a:r>
              <a:rPr lang="ko-KR" altLang="en-US" dirty="0" smtClean="0">
                <a:solidFill>
                  <a:srgbClr val="953D46"/>
                </a:solidFill>
              </a:rPr>
              <a:t>번 반복</a:t>
            </a:r>
            <a:r>
              <a:rPr lang="en-US" altLang="ko-KR" dirty="0" smtClean="0">
                <a:solidFill>
                  <a:srgbClr val="953D46"/>
                </a:solidFill>
              </a:rPr>
              <a:t/>
            </a:r>
            <a:br>
              <a:rPr lang="en-US" altLang="ko-KR" dirty="0" smtClean="0">
                <a:solidFill>
                  <a:srgbClr val="953D46"/>
                </a:solidFill>
              </a:rPr>
            </a:br>
            <a:r>
              <a:rPr lang="en-US" altLang="ko-KR" dirty="0" smtClean="0">
                <a:solidFill>
                  <a:srgbClr val="953D46"/>
                </a:solidFill>
              </a:rPr>
              <a:t># </a:t>
            </a:r>
            <a:r>
              <a:rPr lang="ko-KR" altLang="en-US" dirty="0" smtClean="0">
                <a:solidFill>
                  <a:srgbClr val="953D46"/>
                </a:solidFill>
              </a:rPr>
              <a:t>거북이가 </a:t>
            </a:r>
            <a:r>
              <a:rPr lang="en-US" altLang="ko-KR" dirty="0" smtClean="0">
                <a:solidFill>
                  <a:srgbClr val="953D46"/>
                </a:solidFill>
              </a:rPr>
              <a:t>50</a:t>
            </a:r>
            <a:r>
              <a:rPr lang="ko-KR" altLang="en-US" dirty="0" smtClean="0">
                <a:solidFill>
                  <a:srgbClr val="953D46"/>
                </a:solidFill>
              </a:rPr>
              <a:t>만큼 앞으로 이동</a:t>
            </a:r>
            <a:r>
              <a:rPr lang="en-US" altLang="ko-KR" dirty="0" smtClean="0">
                <a:solidFill>
                  <a:srgbClr val="953D46"/>
                </a:solidFill>
              </a:rPr>
              <a:t/>
            </a:r>
            <a:br>
              <a:rPr lang="en-US" altLang="ko-KR" dirty="0" smtClean="0">
                <a:solidFill>
                  <a:srgbClr val="953D46"/>
                </a:solidFill>
              </a:rPr>
            </a:br>
            <a:r>
              <a:rPr lang="en-US" altLang="ko-KR" dirty="0" smtClean="0">
                <a:solidFill>
                  <a:srgbClr val="953D46"/>
                </a:solidFill>
              </a:rPr>
              <a:t># </a:t>
            </a:r>
            <a:r>
              <a:rPr lang="ko-KR" altLang="en-US" dirty="0" smtClean="0">
                <a:solidFill>
                  <a:srgbClr val="953D46"/>
                </a:solidFill>
              </a:rPr>
              <a:t>거북이가 </a:t>
            </a:r>
            <a:r>
              <a:rPr lang="en-US" altLang="ko-KR" dirty="0" smtClean="0">
                <a:solidFill>
                  <a:srgbClr val="953D46"/>
                </a:solidFill>
              </a:rPr>
              <a:t>360/n</a:t>
            </a:r>
            <a:r>
              <a:rPr lang="ko-KR" altLang="en-US" dirty="0" smtClean="0">
                <a:solidFill>
                  <a:srgbClr val="953D46"/>
                </a:solidFill>
              </a:rPr>
              <a:t>만큼 왼쪽으로 회전</a:t>
            </a:r>
            <a:r>
              <a:rPr lang="en-US" altLang="ko-KR" dirty="0" smtClean="0">
                <a:solidFill>
                  <a:srgbClr val="953D46"/>
                </a:solidFill>
              </a:rPr>
              <a:t/>
            </a:r>
            <a:br>
              <a:rPr lang="en-US" altLang="ko-KR" dirty="0" smtClean="0">
                <a:solidFill>
                  <a:srgbClr val="953D46"/>
                </a:solidFill>
              </a:rPr>
            </a:br>
            <a:r>
              <a:rPr lang="en-US" altLang="ko-KR" dirty="0" smtClean="0">
                <a:solidFill>
                  <a:srgbClr val="953D46"/>
                </a:solidFill>
              </a:rPr>
              <a:t># </a:t>
            </a:r>
            <a:r>
              <a:rPr lang="ko-KR" altLang="en-US" dirty="0" smtClean="0">
                <a:solidFill>
                  <a:srgbClr val="953D46"/>
                </a:solidFill>
              </a:rPr>
              <a:t>색칠할 영역을 마무리</a:t>
            </a:r>
            <a:endParaRPr lang="en-US" altLang="ko-KR" dirty="0" smtClean="0">
              <a:solidFill>
                <a:srgbClr val="953D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83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처리 7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거북이 그래픽의 동작 방식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85" y="1758397"/>
            <a:ext cx="4839132" cy="423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6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처리 7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정오각형을 그리는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12973" cy="5242237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정다각형의 </a:t>
            </a:r>
            <a:r>
              <a:rPr lang="ko-KR" altLang="en-US" dirty="0" smtClean="0"/>
              <a:t>외각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중학교 </a:t>
            </a:r>
            <a:r>
              <a:rPr lang="ko-KR" altLang="en-US" dirty="0"/>
              <a:t>수학을 배웠다면 ‘모든 다각형 외각의 합은 </a:t>
            </a:r>
            <a:r>
              <a:rPr lang="en-US" altLang="ko-KR" dirty="0"/>
              <a:t>360° ’</a:t>
            </a:r>
            <a:r>
              <a:rPr lang="ko-KR" altLang="en-US" dirty="0"/>
              <a:t>라는 사실을 배웠을 것입니다</a:t>
            </a:r>
            <a:r>
              <a:rPr lang="en-US" altLang="ko-KR" dirty="0"/>
              <a:t>. </a:t>
            </a:r>
            <a:r>
              <a:rPr lang="ko-KR" altLang="en-US" dirty="0"/>
              <a:t>정</a:t>
            </a:r>
            <a:r>
              <a:rPr lang="en-US" altLang="ko-KR" dirty="0"/>
              <a:t>n</a:t>
            </a:r>
            <a:r>
              <a:rPr lang="ko-KR" altLang="en-US" dirty="0" smtClean="0"/>
              <a:t>각형에는 </a:t>
            </a:r>
            <a:r>
              <a:rPr lang="ko-KR" altLang="en-US" dirty="0"/>
              <a:t>모두 </a:t>
            </a:r>
            <a:r>
              <a:rPr lang="en-US" altLang="ko-KR" dirty="0"/>
              <a:t>n</a:t>
            </a:r>
            <a:r>
              <a:rPr lang="ko-KR" altLang="en-US" dirty="0"/>
              <a:t>개의 외각이 있는데</a:t>
            </a:r>
            <a:r>
              <a:rPr lang="en-US" altLang="ko-KR" dirty="0"/>
              <a:t>, </a:t>
            </a:r>
            <a:r>
              <a:rPr lang="ko-KR" altLang="en-US" dirty="0"/>
              <a:t>이 값은 모두 같으므로 한 외각의 크기는 </a:t>
            </a:r>
            <a:r>
              <a:rPr lang="en-US" altLang="ko-KR" dirty="0"/>
              <a:t>360/n</a:t>
            </a:r>
            <a:r>
              <a:rPr lang="ko-KR" altLang="en-US" dirty="0"/>
              <a:t>이 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err="1" smtClean="0"/>
              <a:t>t.left</a:t>
            </a:r>
            <a:r>
              <a:rPr lang="en-US" altLang="ko-KR" dirty="0" smtClean="0"/>
              <a:t>(360/n</a:t>
            </a:r>
            <a:r>
              <a:rPr lang="en-US" altLang="ko-KR" dirty="0"/>
              <a:t>)</a:t>
            </a:r>
            <a:r>
              <a:rPr lang="ko-KR" altLang="en-US" dirty="0"/>
              <a:t>으로 </a:t>
            </a:r>
            <a:r>
              <a:rPr lang="en-US" altLang="ko-KR" dirty="0"/>
              <a:t>360/n°</a:t>
            </a:r>
            <a:r>
              <a:rPr lang="ko-KR" altLang="en-US" dirty="0"/>
              <a:t>씩 회전하면서 같은 거리를 전진하면 정다각형이 그려지는 원리가 </a:t>
            </a:r>
            <a:r>
              <a:rPr lang="ko-KR" altLang="en-US" dirty="0" smtClean="0"/>
              <a:t>이해되었나요</a:t>
            </a:r>
            <a:r>
              <a:rPr lang="en-US" altLang="ko-KR" dirty="0"/>
              <a:t>?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2140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3110</TotalTime>
  <Words>623</Words>
  <Application>Microsoft Office PowerPoint</Application>
  <PresentationFormat>화면 슬라이드 쇼(4:3)</PresentationFormat>
  <Paragraphs>128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1_Office Theme</vt:lpstr>
      <vt:lpstr>거북이 그래픽으로 그림 그리기</vt:lpstr>
      <vt:lpstr>PowerPoint 프레젠테이션</vt:lpstr>
      <vt:lpstr>PowerPoint 프레젠테이션</vt:lpstr>
      <vt:lpstr>1. 거북이 그래픽 사용하기</vt:lpstr>
      <vt:lpstr>2. 거북이 그래픽의 동작 방식</vt:lpstr>
      <vt:lpstr>2. 거북이 그래픽의 동작 방식</vt:lpstr>
      <vt:lpstr>2. 정오각형을 그리는 프로그램</vt:lpstr>
      <vt:lpstr>2. 거북이 그래픽의 동작 방식</vt:lpstr>
      <vt:lpstr>2. 정오각형을 그리는 프로그램</vt:lpstr>
      <vt:lpstr>2. 거북이 그래픽의 동작 방식</vt:lpstr>
      <vt:lpstr>2. 선을 반복해서 그리는 프로그램</vt:lpstr>
      <vt:lpstr>2. 거북이 그래픽의 동작 방식</vt:lpstr>
    </vt:vector>
  </TitlesOfParts>
  <Company>The National Academies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bon429</cp:lastModifiedBy>
  <cp:revision>226</cp:revision>
  <cp:lastPrinted>2016-04-14T07:37:01Z</cp:lastPrinted>
  <dcterms:created xsi:type="dcterms:W3CDTF">2013-04-05T19:58:06Z</dcterms:created>
  <dcterms:modified xsi:type="dcterms:W3CDTF">2019-07-22T04:31:18Z</dcterms:modified>
</cp:coreProperties>
</file>