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2" r:id="rId2"/>
    <p:sldId id="340" r:id="rId3"/>
    <p:sldId id="383" r:id="rId4"/>
    <p:sldId id="456" r:id="rId5"/>
    <p:sldId id="457" r:id="rId6"/>
    <p:sldId id="458" r:id="rId7"/>
    <p:sldId id="459" r:id="rId8"/>
    <p:sldId id="460" r:id="rId9"/>
    <p:sldId id="385" r:id="rId10"/>
    <p:sldId id="461" r:id="rId11"/>
    <p:sldId id="512" r:id="rId12"/>
    <p:sldId id="462" r:id="rId13"/>
    <p:sldId id="463" r:id="rId1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53D46"/>
    <a:srgbClr val="78AA28"/>
    <a:srgbClr val="8D9DD8"/>
    <a:srgbClr val="F2E8DE"/>
    <a:srgbClr val="FFFFFF"/>
    <a:srgbClr val="68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25" autoAdjust="0"/>
  </p:normalViewPr>
  <p:slideViewPr>
    <p:cSldViewPr showGuides="1">
      <p:cViewPr varScale="1">
        <p:scale>
          <a:sx n="92" d="100"/>
          <a:sy n="92" d="100"/>
        </p:scale>
        <p:origin x="-1104" y="-90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2982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828452" y="846000"/>
            <a:ext cx="4687098" cy="830997"/>
          </a:xfrm>
          <a:noFill/>
        </p:spPr>
        <p:txBody>
          <a:bodyPr wrap="none" lIns="0" tIns="0" rIns="0" bIns="0" rtlCol="0">
            <a:noAutofit/>
          </a:bodyPr>
          <a:lstStyle>
            <a:lvl1pPr marL="0" indent="0" algn="l" defTabSz="457200" rtl="0" eaLnBrk="1" latinLnBrk="0" hangingPunct="1">
              <a:buNone/>
              <a:def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8D9DD8"/>
                </a:solidFill>
                <a:effectLst/>
                <a:uLnTx/>
                <a:uFillTx/>
                <a:latin typeface="KoPub돋움체_Pro Light" panose="02020603020101020101" pitchFamily="18" charset="-127"/>
                <a:ea typeface="KoPub돋움체_Pro Light" panose="02020603020101020101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UNIT 33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7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8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9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7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7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" y="0"/>
            <a:ext cx="9119681" cy="6858000"/>
          </a:xfrm>
          <a:prstGeom prst="rect">
            <a:avLst/>
          </a:prstGeom>
        </p:spPr>
      </p:pic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832118" y="836685"/>
            <a:ext cx="4687098" cy="830997"/>
          </a:xfrm>
        </p:spPr>
        <p:txBody>
          <a:bodyPr/>
          <a:lstStyle/>
          <a:p>
            <a:r>
              <a:rPr lang="en-US" altLang="ko-KR" dirty="0" smtClean="0"/>
              <a:t>DAY 13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거북이 그래픽 응용하기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03" y="5790887"/>
            <a:ext cx="610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953D46"/>
                </a:solidFill>
              </a:rPr>
              <a:t>모두의 </a:t>
            </a:r>
            <a:r>
              <a:rPr lang="ko-KR" altLang="en-US" b="1" dirty="0" err="1" smtClean="0">
                <a:solidFill>
                  <a:srgbClr val="953D46"/>
                </a:solidFill>
              </a:rPr>
              <a:t>파이썬</a:t>
            </a:r>
            <a:r>
              <a:rPr lang="ko-KR" altLang="en-US" b="1" dirty="0" smtClean="0">
                <a:solidFill>
                  <a:srgbClr val="953D46"/>
                </a:solidFill>
              </a:rPr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만에 배우는 프로그래밍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4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키보드로 거북이를 조종해서 그림 그리기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71" y="1412755"/>
            <a:ext cx="5069834" cy="44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</a:t>
            </a:r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키보드로 거북이를 조종해서 그림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7932674" cy="5011810"/>
          </a:xfrm>
        </p:spPr>
        <p:txBody>
          <a:bodyPr/>
          <a:lstStyle/>
          <a:p>
            <a:r>
              <a:rPr lang="ko-KR" altLang="en-US" dirty="0"/>
              <a:t>실행하자마자 프로그램이 종료되었어요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IDLE </a:t>
            </a:r>
            <a:r>
              <a:rPr lang="ko-KR" altLang="en-US" sz="1600" dirty="0"/>
              <a:t>프로그램이 아닌 다른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개발 프로그램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ko-KR" altLang="en-US" sz="1600" dirty="0" err="1"/>
              <a:t>파이참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사용하고 </a:t>
            </a:r>
            <a:r>
              <a:rPr lang="ko-KR" altLang="en-US" sz="1600" dirty="0" smtClean="0"/>
              <a:t>있다면 실행하자마자 </a:t>
            </a:r>
            <a:r>
              <a:rPr lang="ko-KR" altLang="en-US" sz="1600" dirty="0"/>
              <a:t>결과 없이 바로 프로그램이 종료될 수 있습니다</a:t>
            </a:r>
            <a:r>
              <a:rPr lang="en-US" altLang="ko-KR" sz="1600" dirty="0"/>
              <a:t>. IDLE </a:t>
            </a:r>
            <a:r>
              <a:rPr lang="ko-KR" altLang="en-US" sz="1600" dirty="0"/>
              <a:t>프로그램을 </a:t>
            </a:r>
            <a:r>
              <a:rPr lang="ko-KR" altLang="en-US" sz="1600" dirty="0" smtClean="0"/>
              <a:t>사용하더라도 실행 </a:t>
            </a:r>
            <a:r>
              <a:rPr lang="ko-KR" altLang="en-US" sz="1600" dirty="0"/>
              <a:t>설정이 다르다면 같은 현상이 나타날 수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그럴 </a:t>
            </a:r>
            <a:r>
              <a:rPr lang="ko-KR" altLang="en-US" sz="1600" dirty="0"/>
              <a:t>때는 코드 제일 끝</a:t>
            </a:r>
            <a:r>
              <a:rPr lang="en-US" altLang="ko-KR" sz="1600" dirty="0"/>
              <a:t>(13B-walk.py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t.listen</a:t>
            </a:r>
            <a:r>
              <a:rPr lang="en-US" altLang="ko-KR" sz="1600" dirty="0"/>
              <a:t>( ) </a:t>
            </a:r>
            <a:r>
              <a:rPr lang="ko-KR" altLang="en-US" sz="1600" dirty="0"/>
              <a:t>아래</a:t>
            </a:r>
            <a:r>
              <a:rPr lang="en-US" altLang="ko-KR" sz="1600" dirty="0"/>
              <a:t>)</a:t>
            </a:r>
            <a:r>
              <a:rPr lang="ko-KR" altLang="en-US" sz="1600" dirty="0"/>
              <a:t>에 다음 코드를 한 줄 추가한 </a:t>
            </a:r>
            <a:r>
              <a:rPr lang="ko-KR" altLang="en-US" sz="1600" dirty="0" smtClean="0"/>
              <a:t>다음 프로그램을 </a:t>
            </a:r>
            <a:r>
              <a:rPr lang="ko-KR" altLang="en-US" sz="1600" dirty="0"/>
              <a:t>실행해 보세요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t.mainloop</a:t>
            </a:r>
            <a:r>
              <a:rPr lang="en-US" altLang="ko-KR" sz="1600" dirty="0" smtClean="0"/>
              <a:t>()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참고로 </a:t>
            </a:r>
            <a:r>
              <a:rPr lang="en-US" altLang="ko-KR" sz="1600" dirty="0" err="1"/>
              <a:t>t.mainloop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사용자가 거북이 그래픽 창을 종료할 때까지 프로그램을 </a:t>
            </a:r>
            <a:r>
              <a:rPr lang="ko-KR" altLang="en-US" sz="1600" dirty="0" smtClean="0"/>
              <a:t>실행하면서 마우스나 </a:t>
            </a:r>
            <a:r>
              <a:rPr lang="ko-KR" altLang="en-US" sz="1600" dirty="0"/>
              <a:t>키보드 입력을 계속 처리하도록 하는 함수입니다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888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마우스로 거북이를 조종해서 그림 그리기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130612" cy="357163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import</a:t>
            </a:r>
            <a:r>
              <a:rPr lang="en-US" altLang="ko-KR" dirty="0" smtClean="0"/>
              <a:t> </a:t>
            </a:r>
            <a:r>
              <a:rPr lang="en-US" altLang="ko-KR" dirty="0"/>
              <a:t>turtle </a:t>
            </a:r>
            <a:r>
              <a:rPr lang="en-US" altLang="ko-KR" dirty="0">
                <a:solidFill>
                  <a:srgbClr val="FFC000"/>
                </a:solidFill>
              </a:rPr>
              <a:t>as</a:t>
            </a:r>
            <a:r>
              <a:rPr lang="en-US" altLang="ko-KR" dirty="0"/>
              <a:t> </a:t>
            </a:r>
            <a:r>
              <a:rPr lang="en-US" altLang="ko-KR" dirty="0" smtClean="0"/>
              <a:t>t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t.speed</a:t>
            </a:r>
            <a:r>
              <a:rPr lang="en-US" altLang="ko-KR" dirty="0" smtClean="0"/>
              <a:t>(0)</a:t>
            </a:r>
            <a:br>
              <a:rPr lang="en-US" altLang="ko-KR" dirty="0" smtClean="0"/>
            </a:br>
            <a:r>
              <a:rPr lang="en-US" altLang="ko-KR" dirty="0" err="1" smtClean="0"/>
              <a:t>t.pensize</a:t>
            </a:r>
            <a:r>
              <a:rPr lang="en-US" altLang="ko-KR" dirty="0" smtClean="0"/>
              <a:t>(2)</a:t>
            </a:r>
            <a:br>
              <a:rPr lang="en-US" altLang="ko-KR" dirty="0" smtClean="0"/>
            </a:br>
            <a:r>
              <a:rPr lang="en-US" altLang="ko-KR" dirty="0" err="1" smtClean="0"/>
              <a:t>t.hideturtle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err="1" smtClean="0"/>
              <a:t>t.onscreenclick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t.goto</a:t>
            </a:r>
            <a:endParaRPr lang="en-US" altLang="ko-KR" i="1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31825" y="1931219"/>
            <a:ext cx="5760700" cy="172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953D46"/>
                </a:solidFill>
              </a:rPr>
              <a:t># </a:t>
            </a:r>
            <a:r>
              <a:rPr lang="ko-KR" altLang="en-US" dirty="0">
                <a:solidFill>
                  <a:srgbClr val="953D46"/>
                </a:solidFill>
              </a:rPr>
              <a:t>거북이의 속도를 가장 빠르게 </a:t>
            </a:r>
            <a:r>
              <a:rPr lang="ko-KR" altLang="en-US" dirty="0" smtClean="0">
                <a:solidFill>
                  <a:srgbClr val="953D46"/>
                </a:solidFill>
              </a:rPr>
              <a:t>지정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>
                <a:solidFill>
                  <a:srgbClr val="953D46"/>
                </a:solidFill>
              </a:rPr>
              <a:t>펜 굵기를 </a:t>
            </a:r>
            <a:r>
              <a:rPr lang="en-US" altLang="ko-KR" dirty="0">
                <a:solidFill>
                  <a:srgbClr val="953D46"/>
                </a:solidFill>
              </a:rPr>
              <a:t>2</a:t>
            </a:r>
            <a:r>
              <a:rPr lang="ko-KR" altLang="en-US" dirty="0">
                <a:solidFill>
                  <a:srgbClr val="953D46"/>
                </a:solidFill>
              </a:rPr>
              <a:t>로 </a:t>
            </a:r>
            <a:r>
              <a:rPr lang="ko-KR" altLang="en-US" dirty="0" smtClean="0">
                <a:solidFill>
                  <a:srgbClr val="953D46"/>
                </a:solidFill>
              </a:rPr>
              <a:t>지정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>
                <a:solidFill>
                  <a:srgbClr val="953D46"/>
                </a:solidFill>
              </a:rPr>
              <a:t># </a:t>
            </a:r>
            <a:r>
              <a:rPr lang="ko-KR" altLang="en-US" dirty="0">
                <a:solidFill>
                  <a:srgbClr val="953D46"/>
                </a:solidFill>
              </a:rPr>
              <a:t>거북이를 화면에서 </a:t>
            </a:r>
            <a:r>
              <a:rPr lang="ko-KR" altLang="en-US" dirty="0" smtClean="0">
                <a:solidFill>
                  <a:srgbClr val="953D46"/>
                </a:solidFill>
              </a:rPr>
              <a:t>숨김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>
                <a:solidFill>
                  <a:srgbClr val="953D46"/>
                </a:solidFill>
              </a:rPr>
              <a:t>마우스 버튼을 누르면 </a:t>
            </a:r>
            <a:r>
              <a:rPr lang="en-US" altLang="ko-KR" dirty="0" err="1">
                <a:solidFill>
                  <a:srgbClr val="953D46"/>
                </a:solidFill>
              </a:rPr>
              <a:t>t.goto</a:t>
            </a:r>
            <a:r>
              <a:rPr lang="en-US" altLang="ko-KR" dirty="0">
                <a:solidFill>
                  <a:srgbClr val="953D46"/>
                </a:solidFill>
              </a:rPr>
              <a:t> </a:t>
            </a:r>
            <a:r>
              <a:rPr lang="ko-KR" altLang="en-US" dirty="0">
                <a:solidFill>
                  <a:srgbClr val="953D46"/>
                </a:solidFill>
              </a:rPr>
              <a:t>함수를 </a:t>
            </a:r>
            <a:r>
              <a:rPr lang="ko-KR" altLang="en-US" dirty="0" smtClean="0">
                <a:solidFill>
                  <a:srgbClr val="953D46"/>
                </a:solidFill>
              </a:rPr>
              <a:t>호출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>
                <a:solidFill>
                  <a:srgbClr val="953D46"/>
                </a:solidFill>
              </a:rPr>
              <a:t>그 위치로 거북이가 움직이면서 선을 </a:t>
            </a:r>
            <a:r>
              <a:rPr lang="ko-KR" altLang="en-US" dirty="0" smtClean="0">
                <a:solidFill>
                  <a:srgbClr val="953D46"/>
                </a:solidFill>
              </a:rPr>
              <a:t>그림</a:t>
            </a:r>
            <a:endParaRPr lang="en-US" altLang="ko-KR" dirty="0" smtClean="0">
              <a:solidFill>
                <a:srgbClr val="953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마우스로 거북이를 조종해서 그림 그리기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1297541"/>
            <a:ext cx="5127441" cy="44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거북이 그래픽 응용하기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한쪽 모서리가 잘린 사각형 5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4136" y="2276872"/>
            <a:ext cx="675341" cy="447056"/>
            <a:chOff x="395536" y="1757809"/>
            <a:chExt cx="720080" cy="476672"/>
          </a:xfrm>
        </p:grpSpPr>
        <p:sp>
          <p:nvSpPr>
            <p:cNvPr id="8" name="순서도: 처리 7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872208" y="2262621"/>
            <a:ext cx="6372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/>
              <a:t>자주 사용하는 거북이 그래픽 명령어</a:t>
            </a:r>
          </a:p>
          <a:p>
            <a:pPr>
              <a:lnSpc>
                <a:spcPct val="110000"/>
              </a:lnSpc>
            </a:pPr>
            <a:endParaRPr lang="en-US" altLang="ko-KR" sz="2000" b="1" dirty="0" smtClean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키보드로 </a:t>
            </a:r>
            <a:r>
              <a:rPr lang="ko-KR" altLang="en-US" sz="2000" b="1" dirty="0"/>
              <a:t>거북이를 조종해서 그림 </a:t>
            </a:r>
            <a:r>
              <a:rPr lang="ko-KR" altLang="en-US" sz="2000" b="1" dirty="0" smtClean="0"/>
              <a:t>그리기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ko-KR" altLang="en-US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/>
              <a:t>마우스로 거북이를 조종해서 그림 그리기</a:t>
            </a:r>
            <a:endParaRPr lang="en-US" altLang="ko-KR" sz="2000" b="1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1224136" y="2924944"/>
            <a:ext cx="675341" cy="475740"/>
            <a:chOff x="395536" y="1757809"/>
            <a:chExt cx="720080" cy="507256"/>
          </a:xfrm>
        </p:grpSpPr>
        <p:sp>
          <p:nvSpPr>
            <p:cNvPr id="12" name="순서도: 처리 11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224136" y="3573016"/>
            <a:ext cx="675341" cy="475740"/>
            <a:chOff x="395536" y="1757809"/>
            <a:chExt cx="720080" cy="507256"/>
          </a:xfrm>
        </p:grpSpPr>
        <p:sp>
          <p:nvSpPr>
            <p:cNvPr id="15" name="순서도: 처리 14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2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자주 사용하는 거북이 그래픽 명령어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98994" y="1355147"/>
            <a:ext cx="8112973" cy="34564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자주 </a:t>
            </a:r>
            <a:r>
              <a:rPr lang="ko-KR" altLang="en-US" dirty="0" smtClean="0"/>
              <a:t>사용하는 거북이 </a:t>
            </a:r>
            <a:r>
              <a:rPr lang="ko-KR" altLang="en-US" dirty="0"/>
              <a:t>그래픽 명령어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53974"/>
              </p:ext>
            </p:extLst>
          </p:nvPr>
        </p:nvGraphicFramePr>
        <p:xfrm>
          <a:off x="712331" y="1879384"/>
          <a:ext cx="8122587" cy="431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0"/>
                <a:gridCol w="2822743"/>
                <a:gridCol w="4147704"/>
              </a:tblGrid>
              <a:tr h="233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</a:tr>
              <a:tr h="384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pos</a:t>
                      </a:r>
                      <a:r>
                        <a:rPr lang="en-US" altLang="ko-KR" sz="1100" dirty="0" smtClean="0"/>
                        <a:t>( ) / position(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거북이의 현재 위치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좌표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를 구합니다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(x, y </a:t>
                      </a:r>
                      <a:r>
                        <a:rPr lang="ko-KR" altLang="en-US" sz="1100" dirty="0" smtClean="0"/>
                        <a:t>둘 다</a:t>
                      </a:r>
                      <a:r>
                        <a:rPr lang="en-US" altLang="ko-KR" sz="1100" dirty="0" smtClean="0"/>
                        <a:t>).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t.pos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232"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xcor</a:t>
                      </a:r>
                      <a:r>
                        <a:rPr lang="en-US" altLang="ko-KR" sz="1100" dirty="0" smtClean="0"/>
                        <a:t>( ), </a:t>
                      </a:r>
                      <a:r>
                        <a:rPr lang="en-US" altLang="ko-KR" sz="1100" dirty="0" err="1" smtClean="0"/>
                        <a:t>ycor</a:t>
                      </a:r>
                      <a:r>
                        <a:rPr lang="en-US" altLang="ko-KR" sz="1100" dirty="0" smtClean="0"/>
                        <a:t>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거북이의 </a:t>
                      </a: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좌표나 </a:t>
                      </a:r>
                      <a:r>
                        <a:rPr lang="en-US" altLang="ko-KR" sz="1100" dirty="0" smtClean="0"/>
                        <a:t>y </a:t>
                      </a:r>
                      <a:r>
                        <a:rPr lang="ko-KR" altLang="en-US" sz="1100" dirty="0" smtClean="0"/>
                        <a:t>좌표를 구합니다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(x, y </a:t>
                      </a:r>
                      <a:r>
                        <a:rPr lang="ko-KR" altLang="en-US" sz="1100" dirty="0" smtClean="0"/>
                        <a:t>중 하나만</a:t>
                      </a:r>
                      <a:r>
                        <a:rPr lang="en-US" altLang="ko-KR" sz="1100" dirty="0" smtClean="0"/>
                        <a:t>).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t.ycor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거북이의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y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좌표를 구해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a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에 저장합니다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goto</a:t>
                      </a:r>
                      <a:r>
                        <a:rPr lang="en-US" altLang="ko-KR" sz="1100" dirty="0" smtClean="0"/>
                        <a:t>(x, y),</a:t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err="1" smtClean="0"/>
                        <a:t>setpos</a:t>
                      </a:r>
                      <a:r>
                        <a:rPr lang="en-US" altLang="ko-KR" sz="1100" dirty="0" smtClean="0"/>
                        <a:t>(x, y)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거북이를 특정 위치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좌표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로 보냅니다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(x, y </a:t>
                      </a:r>
                      <a:r>
                        <a:rPr lang="ko-KR" altLang="en-US" sz="1100" dirty="0" smtClean="0"/>
                        <a:t>둘 다</a:t>
                      </a:r>
                      <a:r>
                        <a:rPr lang="en-US" altLang="ko-KR" sz="1100" dirty="0" smtClean="0"/>
                        <a:t>).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t.goto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(100,50)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setx</a:t>
                      </a:r>
                      <a:r>
                        <a:rPr lang="en-US" altLang="ko-KR" sz="1100" dirty="0" smtClean="0"/>
                        <a:t>(x), </a:t>
                      </a:r>
                      <a:r>
                        <a:rPr lang="en-US" altLang="ko-KR" sz="1100" dirty="0" err="1" smtClean="0"/>
                        <a:t>sety</a:t>
                      </a:r>
                      <a:r>
                        <a:rPr lang="en-US" altLang="ko-KR" sz="1100" dirty="0" smtClean="0"/>
                        <a:t>(y)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거북이의 </a:t>
                      </a: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좌표나 </a:t>
                      </a:r>
                      <a:r>
                        <a:rPr lang="en-US" altLang="ko-KR" sz="1100" dirty="0" smtClean="0"/>
                        <a:t>y </a:t>
                      </a:r>
                      <a:r>
                        <a:rPr lang="ko-KR" altLang="en-US" sz="1100" dirty="0" smtClean="0"/>
                        <a:t>좌표를 지정한 위치로 이동합니다</a:t>
                      </a:r>
                      <a:r>
                        <a:rPr lang="en-US" altLang="ko-KR" sz="1100" dirty="0" smtClean="0"/>
                        <a:t>(x, y </a:t>
                      </a:r>
                      <a:r>
                        <a:rPr lang="ko-KR" altLang="en-US" sz="1100" dirty="0" smtClean="0"/>
                        <a:t>중 하나만</a:t>
                      </a:r>
                      <a:r>
                        <a:rPr lang="en-US" altLang="ko-KR" sz="1100" dirty="0" smtClean="0"/>
                        <a:t>).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t.sety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(50)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거북이의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y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좌표를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50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만큼 이동합니다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. x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좌표는 그대로 둡니다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distance(x, y)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현재 거북이가 있는 위치에서 특정 위치까지의 거리를 구합니다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 =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t.distance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(100,100)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현재 위치에서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(100, 100)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까지의 거리를 구해서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d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에 저장합니다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heading(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거북이가 현재 바라보는 각도를 구합니다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ang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t.heading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towards(x, y)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현재 거북이가 있는 위치에서 특정 위치까지 바라보는 각도를 구합니다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ang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t.towards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(10,10)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현재 위치에서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(10, 10)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까지 가는 데 필요한 각도를 구해 </a:t>
                      </a:r>
                      <a:r>
                        <a:rPr lang="en-US" altLang="ko-KR" sz="1100" dirty="0" err="1" smtClean="0">
                          <a:solidFill>
                            <a:srgbClr val="953D46"/>
                          </a:solidFill>
                        </a:rPr>
                        <a:t>ang</a:t>
                      </a:r>
                      <a:endParaRPr lang="en-US" altLang="ko-KR" sz="1100" dirty="0" smtClean="0">
                        <a:solidFill>
                          <a:srgbClr val="953D46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에 저장합니다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setheading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각도</a:t>
                      </a:r>
                      <a:r>
                        <a:rPr lang="en-US" altLang="ko-KR" sz="1100" dirty="0" smtClean="0"/>
                        <a:t>)/</a:t>
                      </a:r>
                    </a:p>
                    <a:p>
                      <a:pPr latinLnBrk="1"/>
                      <a:r>
                        <a:rPr lang="en-US" altLang="ko-KR" sz="1100" dirty="0" err="1" smtClean="0"/>
                        <a:t>seth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각도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거북이가 바라보는 방향을 바꿉니다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t.setheading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(90)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거북이가 화면 위쪽을 바라봅니다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※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거북이가 오른쪽을 바라볼 때의 각도가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시계 반대 방향으로 돌면서 각도가 커집니다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272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home(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거북이의 위치와 방향을 처음 상태로 돌립니다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t.home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거북이가 화면 가운데인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(0, 0)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에서 오른쪽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(0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도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을 바라봅니다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자주 사용하는 거북이 그래픽 명령어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98994" y="1355147"/>
            <a:ext cx="8112973" cy="34564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자주 </a:t>
            </a:r>
            <a:r>
              <a:rPr lang="ko-KR" altLang="en-US" dirty="0" smtClean="0"/>
              <a:t>사용하는 거북이 </a:t>
            </a:r>
            <a:r>
              <a:rPr lang="ko-KR" altLang="en-US" dirty="0"/>
              <a:t>그래픽 명령어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11983"/>
              </p:ext>
            </p:extLst>
          </p:nvPr>
        </p:nvGraphicFramePr>
        <p:xfrm>
          <a:off x="712331" y="1842882"/>
          <a:ext cx="8122587" cy="46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54"/>
                <a:gridCol w="2510371"/>
                <a:gridCol w="4344862"/>
              </a:tblGrid>
              <a:tr h="275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</a:tr>
              <a:tr h="541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onkeypress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함수</a:t>
                      </a:r>
                      <a:r>
                        <a:rPr lang="en-US" altLang="ko-KR" sz="11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“</a:t>
                      </a:r>
                      <a:r>
                        <a:rPr lang="ko-KR" altLang="en-US" sz="1100" dirty="0" smtClean="0"/>
                        <a:t>키 이름”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키보드를 눌렀을 때 실행할 함수를 정합니다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rgbClr val="FFC000"/>
                          </a:solidFill>
                        </a:rPr>
                        <a:t>def</a:t>
                      </a:r>
                      <a:r>
                        <a:rPr lang="en-US" altLang="ko-KR" sz="110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t.forward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(10)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t.onkeypress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(f, </a:t>
                      </a:r>
                      <a:r>
                        <a:rPr lang="en-US" altLang="ko-KR" sz="1100" dirty="0" smtClean="0">
                          <a:solidFill>
                            <a:srgbClr val="78AA28"/>
                          </a:solidFill>
                        </a:rPr>
                        <a:t>"Up"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위쪽 방향키 ↑ 를 누르면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f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함수를 호출합니다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(f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함수는 거북이를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10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만큼 앞으로 이동시킵니다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).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onscreenclick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함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수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마우스 버튼을 눌렀을 때 실행할 함수를 정합니다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t.onscreenclick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t.goto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마우스 버튼을 누르면 앞에서 정의한 </a:t>
                      </a:r>
                      <a:r>
                        <a:rPr lang="en-US" altLang="ko-KR" sz="1100" dirty="0" err="1" smtClean="0">
                          <a:solidFill>
                            <a:srgbClr val="953D46"/>
                          </a:solidFill>
                        </a:rPr>
                        <a:t>goto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함수를 호출합니다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rgbClr val="953D46"/>
                          </a:solidFill>
                        </a:rPr>
                        <a:t>goto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함수는 거북이를 마우스 버튼을 누른 위치로 이동시킵니다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).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ontimer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함수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시간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일정한 시간이 지난 뒤 실행할 함수를 정합니다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rgbClr val="FFC000"/>
                          </a:solidFill>
                        </a:rPr>
                        <a:t>def</a:t>
                      </a:r>
                      <a:r>
                        <a:rPr lang="en-US" altLang="ko-KR" sz="110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t.forward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(10)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t.ontimer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(f, 1000)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1000</a:t>
                      </a:r>
                      <a:r>
                        <a:rPr lang="ko-KR" altLang="en-US" sz="1100" dirty="0" err="1" smtClean="0">
                          <a:solidFill>
                            <a:srgbClr val="953D46"/>
                          </a:solidFill>
                        </a:rPr>
                        <a:t>밀리초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(1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초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후에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f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함수를 호출합니다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(f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함수는 거북이를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10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만큼 앞으로 이동시킵니다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.)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listen( 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사용자 입력이 잘 처리되도록 거북이 그래픽 창에 포커스를 줍니다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t.listen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title(“</a:t>
                      </a:r>
                      <a:r>
                        <a:rPr lang="ko-KR" altLang="en-US" sz="1100" dirty="0" smtClean="0"/>
                        <a:t>창 이름”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거북이 그래픽 창의 이름을 지정합니다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t.title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smtClean="0">
                          <a:solidFill>
                            <a:srgbClr val="78AA28"/>
                          </a:solidFill>
                        </a:rPr>
                        <a:t>"welcome"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거북이 그래픽 창의 이름이 </a:t>
                      </a:r>
                      <a:r>
                        <a:rPr lang="en-US" altLang="ko-KR" sz="1100" dirty="0" err="1" smtClean="0">
                          <a:solidFill>
                            <a:srgbClr val="953D46"/>
                          </a:solidFill>
                        </a:rPr>
                        <a:t>Untitle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에서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welcome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으로 바뀝니다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13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write(“</a:t>
                      </a:r>
                      <a:r>
                        <a:rPr lang="ko-KR" altLang="en-US" sz="1100" dirty="0" smtClean="0"/>
                        <a:t>문자열”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현재 거북이 위치에 문자를 출력합니다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t.write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smtClean="0">
                          <a:solidFill>
                            <a:srgbClr val="78AA28"/>
                          </a:solidFill>
                        </a:rPr>
                        <a:t>"Hello"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현재 거북이 위치에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Hello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를 출력합니다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.</a:t>
                      </a:r>
                    </a:p>
                    <a:p>
                      <a:r>
                        <a:rPr lang="en-US" altLang="ko-KR" sz="1100" dirty="0" err="1" smtClean="0"/>
                        <a:t>t.write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smtClean="0">
                          <a:solidFill>
                            <a:srgbClr val="78AA28"/>
                          </a:solidFill>
                        </a:rPr>
                        <a:t>"Hello"</a:t>
                      </a:r>
                      <a:r>
                        <a:rPr lang="en-US" altLang="ko-KR" sz="1100" dirty="0" smtClean="0"/>
                        <a:t>, False, </a:t>
                      </a:r>
                      <a:r>
                        <a:rPr lang="en-US" altLang="ko-KR" sz="1100" dirty="0" smtClean="0">
                          <a:solidFill>
                            <a:srgbClr val="78AA28"/>
                          </a:solidFill>
                        </a:rPr>
                        <a:t>"center"</a:t>
                      </a:r>
                      <a:r>
                        <a:rPr lang="en-US" altLang="ko-KR" sz="1100" dirty="0" smtClean="0"/>
                        <a:t>, (</a:t>
                      </a:r>
                      <a:r>
                        <a:rPr lang="en-US" altLang="ko-KR" sz="1100" dirty="0" smtClean="0">
                          <a:solidFill>
                            <a:srgbClr val="78AA28"/>
                          </a:solidFill>
                        </a:rPr>
                        <a:t>""</a:t>
                      </a:r>
                      <a:r>
                        <a:rPr lang="en-US" altLang="ko-KR" sz="1100" dirty="0" smtClean="0"/>
                        <a:t>, 20))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# 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현재 거북이 위치에 가운데 정렬로 크기가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20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인 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Hello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를 출력합니다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953D46"/>
                          </a:solidFill>
                        </a:rPr>
                        <a:t>이 문장 전체를 구문처럼 통째로 기억하는 정도로만 알고 넘어가도 괜찮습니다</a:t>
                      </a:r>
                      <a:r>
                        <a:rPr lang="en-US" altLang="ko-KR" sz="1100" dirty="0" smtClean="0">
                          <a:solidFill>
                            <a:srgbClr val="953D46"/>
                          </a:solidFill>
                        </a:rPr>
                        <a:t>).</a:t>
                      </a:r>
                      <a:endParaRPr lang="ko-KR" altLang="en-US" sz="1100" dirty="0">
                        <a:solidFill>
                          <a:srgbClr val="953D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자주 사용하는 거북이 그래픽 명령어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98994" y="1355147"/>
            <a:ext cx="8112973" cy="345643"/>
          </a:xfrm>
        </p:spPr>
        <p:txBody>
          <a:bodyPr>
            <a:noAutofit/>
          </a:bodyPr>
          <a:lstStyle/>
          <a:p>
            <a:r>
              <a:rPr lang="ko-KR" altLang="en-US" dirty="0"/>
              <a:t>태극 모양을 그리는 프로그램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98994" y="1851651"/>
            <a:ext cx="8220710" cy="4500937"/>
            <a:chOff x="498994" y="1851651"/>
            <a:chExt cx="8220710" cy="4500937"/>
          </a:xfrm>
        </p:grpSpPr>
        <p:sp>
          <p:nvSpPr>
            <p:cNvPr id="7" name="내용 개체 틀 3"/>
            <p:cNvSpPr txBox="1">
              <a:spLocks/>
            </p:cNvSpPr>
            <p:nvPr/>
          </p:nvSpPr>
          <p:spPr>
            <a:xfrm>
              <a:off x="498994" y="1851651"/>
              <a:ext cx="4133261" cy="40181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5425" indent="-225425" algn="l" defTabSz="457200" rtl="0" eaLnBrk="1" latinLnBrk="0" hangingPunct="1">
                <a:lnSpc>
                  <a:spcPct val="110000"/>
                </a:lnSpc>
                <a:spcBef>
                  <a:spcPts val="600"/>
                </a:spcBef>
                <a:buFontTx/>
                <a:buBlip>
                  <a:blip r:embed="rId2"/>
                </a:buBlip>
                <a:defRPr sz="1800" kern="1200">
                  <a:solidFill>
                    <a:srgbClr val="504B4B"/>
                  </a:solidFill>
                  <a:latin typeface="+mn-ea"/>
                  <a:ea typeface="+mn-ea"/>
                  <a:cs typeface="+mn-cs"/>
                </a:defRPr>
              </a:lvl1pPr>
              <a:lvl2pPr marL="573088" indent="-238125" algn="l" defTabSz="457200" rtl="0" eaLnBrk="1" latinLnBrk="0" hangingPunct="1">
                <a:lnSpc>
                  <a:spcPct val="110000"/>
                </a:lnSpc>
                <a:spcBef>
                  <a:spcPts val="500"/>
                </a:spcBef>
                <a:buFontTx/>
                <a:buBlip>
                  <a:blip r:embed="rId3"/>
                </a:buBlip>
                <a:defRPr sz="1600" kern="1200">
                  <a:solidFill>
                    <a:srgbClr val="504B4B"/>
                  </a:solidFill>
                  <a:latin typeface="+mn-ea"/>
                  <a:ea typeface="+mn-ea"/>
                  <a:cs typeface="+mn-cs"/>
                </a:defRPr>
              </a:lvl2pPr>
              <a:lvl3pPr marL="860425" indent="-182563" algn="l" defTabSz="457200" rtl="0" eaLnBrk="1" latinLnBrk="0" hangingPunct="1">
                <a:lnSpc>
                  <a:spcPct val="110000"/>
                </a:lnSpc>
                <a:spcBef>
                  <a:spcPts val="300"/>
                </a:spcBef>
                <a:buFontTx/>
                <a:buBlip>
                  <a:blip r:embed="rId4"/>
                </a:buBlip>
                <a:defRPr sz="1400" kern="1200">
                  <a:solidFill>
                    <a:srgbClr val="504B4B"/>
                  </a:solidFill>
                  <a:latin typeface="+mn-ea"/>
                  <a:ea typeface="+mn-ea"/>
                  <a:cs typeface="+mn-cs"/>
                </a:defRPr>
              </a:lvl3pPr>
              <a:lvl4pPr marL="1198563" indent="-225425" algn="l" defTabSz="457200" rtl="0" eaLnBrk="1" latinLnBrk="0" hangingPunct="1">
                <a:lnSpc>
                  <a:spcPct val="110000"/>
                </a:lnSpc>
                <a:spcBef>
                  <a:spcPts val="100"/>
                </a:spcBef>
                <a:buFontTx/>
                <a:buBlip>
                  <a:blip r:embed="rId2"/>
                </a:buBlip>
                <a:defRPr sz="1200" kern="1200">
                  <a:solidFill>
                    <a:srgbClr val="504B4B"/>
                  </a:solidFill>
                  <a:latin typeface="+mn-ea"/>
                  <a:ea typeface="+mn-ea"/>
                  <a:cs typeface="+mn-cs"/>
                </a:defRPr>
              </a:lvl4pPr>
              <a:lvl5pPr marL="1544638" indent="-228600" algn="l" defTabSz="457200" rtl="0" eaLnBrk="1" latinLnBrk="0" hangingPunct="1">
                <a:lnSpc>
                  <a:spcPct val="110000"/>
                </a:lnSpc>
                <a:spcBef>
                  <a:spcPts val="0"/>
                </a:spcBef>
                <a:buFontTx/>
                <a:buBlip>
                  <a:blip r:embed="rId2"/>
                </a:buBlip>
                <a:defRPr sz="1200" kern="1200">
                  <a:solidFill>
                    <a:srgbClr val="504B4B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altLang="ko-KR" dirty="0" smtClean="0">
                  <a:solidFill>
                    <a:srgbClr val="FFC000"/>
                  </a:solidFill>
                </a:rPr>
                <a:t>import</a:t>
              </a:r>
              <a:r>
                <a:rPr lang="fr-FR" altLang="ko-KR" dirty="0" smtClean="0"/>
                <a:t> </a:t>
              </a:r>
              <a:r>
                <a:rPr lang="fr-FR" altLang="ko-KR" dirty="0"/>
                <a:t>turtle </a:t>
              </a:r>
              <a:r>
                <a:rPr lang="fr-FR" altLang="ko-KR" dirty="0">
                  <a:solidFill>
                    <a:srgbClr val="FFC000"/>
                  </a:solidFill>
                </a:rPr>
                <a:t>as</a:t>
              </a:r>
              <a:r>
                <a:rPr lang="fr-FR" altLang="ko-KR" dirty="0"/>
                <a:t> </a:t>
              </a:r>
              <a:r>
                <a:rPr lang="fr-FR" altLang="ko-KR" dirty="0" smtClean="0"/>
                <a:t>t</a:t>
              </a:r>
              <a:br>
                <a:rPr lang="fr-FR" altLang="ko-KR" dirty="0" smtClean="0"/>
              </a:br>
              <a:r>
                <a:rPr lang="fr-FR" altLang="ko-KR" dirty="0" smtClean="0"/>
                <a:t/>
              </a:r>
              <a:br>
                <a:rPr lang="fr-FR" altLang="ko-KR" dirty="0" smtClean="0"/>
              </a:br>
              <a:r>
                <a:rPr lang="en-US" altLang="ko-KR" dirty="0" err="1" smtClean="0"/>
                <a:t>t.bgcolor</a:t>
              </a:r>
              <a:r>
                <a:rPr lang="en-US" altLang="ko-KR" dirty="0"/>
                <a:t>(</a:t>
              </a:r>
              <a:r>
                <a:rPr lang="en-US" altLang="ko-KR" dirty="0">
                  <a:solidFill>
                    <a:srgbClr val="78AA28"/>
                  </a:solidFill>
                </a:rPr>
                <a:t>"black</a:t>
              </a:r>
              <a:r>
                <a:rPr lang="en-US" altLang="ko-KR" dirty="0" smtClean="0">
                  <a:solidFill>
                    <a:srgbClr val="78AA28"/>
                  </a:solidFill>
                </a:rPr>
                <a:t>"</a:t>
              </a:r>
              <a:r>
                <a:rPr lang="en-US" altLang="ko-KR" dirty="0" smtClean="0"/>
                <a:t>)</a:t>
              </a:r>
              <a:br>
                <a:rPr lang="en-US" altLang="ko-KR" dirty="0" smtClean="0"/>
              </a:br>
              <a:r>
                <a:rPr lang="en-US" altLang="ko-KR" dirty="0" err="1" smtClean="0"/>
                <a:t>t.speed</a:t>
              </a:r>
              <a:r>
                <a:rPr lang="en-US" altLang="ko-KR" dirty="0" smtClean="0"/>
                <a:t>(0)</a:t>
              </a:r>
              <a:br>
                <a:rPr lang="en-US" altLang="ko-KR" dirty="0" smtClean="0"/>
              </a:b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>
                  <a:solidFill>
                    <a:srgbClr val="FFC000"/>
                  </a:solidFill>
                </a:rPr>
                <a:t>for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x </a:t>
              </a:r>
              <a:r>
                <a:rPr lang="en-US" altLang="ko-KR" dirty="0">
                  <a:solidFill>
                    <a:srgbClr val="FFC000"/>
                  </a:solidFill>
                </a:rPr>
                <a:t>in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7030A0"/>
                  </a:solidFill>
                </a:rPr>
                <a:t>range</a:t>
              </a:r>
              <a:r>
                <a:rPr lang="en-US" altLang="ko-KR" dirty="0"/>
                <a:t>(200</a:t>
              </a:r>
              <a:r>
                <a:rPr lang="en-US" altLang="ko-KR" dirty="0" smtClean="0"/>
                <a:t>):</a:t>
              </a:r>
              <a:br>
                <a:rPr lang="en-US" altLang="ko-KR" dirty="0" smtClean="0"/>
              </a:br>
              <a:r>
                <a:rPr lang="en-US" altLang="ko-KR" dirty="0" smtClean="0"/>
                <a:t>     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if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x % 3 == 0</a:t>
              </a:r>
              <a:r>
                <a:rPr lang="en-US" altLang="ko-KR" dirty="0" smtClean="0"/>
                <a:t>:</a:t>
              </a:r>
              <a:br>
                <a:rPr lang="en-US" altLang="ko-KR" dirty="0" smtClean="0"/>
              </a:br>
              <a:r>
                <a:rPr lang="en-US" altLang="ko-KR" dirty="0" smtClean="0"/>
                <a:t>         </a:t>
              </a:r>
              <a:r>
                <a:rPr lang="en-US" altLang="ko-KR" dirty="0" err="1" smtClean="0"/>
                <a:t>t.color</a:t>
              </a:r>
              <a:r>
                <a:rPr lang="en-US" altLang="ko-KR" dirty="0"/>
                <a:t>(</a:t>
              </a:r>
              <a:r>
                <a:rPr lang="en-US" altLang="ko-KR" dirty="0">
                  <a:solidFill>
                    <a:srgbClr val="78AA28"/>
                  </a:solidFill>
                </a:rPr>
                <a:t>"red</a:t>
              </a:r>
              <a:r>
                <a:rPr lang="en-US" altLang="ko-KR" dirty="0" smtClean="0">
                  <a:solidFill>
                    <a:srgbClr val="78AA28"/>
                  </a:solidFill>
                </a:rPr>
                <a:t>"</a:t>
              </a:r>
              <a:r>
                <a:rPr lang="en-US" altLang="ko-KR" dirty="0" smtClean="0"/>
                <a:t>)</a:t>
              </a:r>
              <a:br>
                <a:rPr lang="en-US" altLang="ko-KR" dirty="0" smtClean="0"/>
              </a:br>
              <a:r>
                <a:rPr lang="en-US" altLang="ko-KR" dirty="0" smtClean="0"/>
                <a:t>     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if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x % 3 == </a:t>
              </a:r>
              <a:r>
                <a:rPr lang="en-US" altLang="ko-KR" dirty="0" smtClean="0"/>
                <a:t>1:</a:t>
              </a:r>
              <a:br>
                <a:rPr lang="en-US" altLang="ko-KR" dirty="0" smtClean="0"/>
              </a:br>
              <a:r>
                <a:rPr lang="en-US" altLang="ko-KR" dirty="0" smtClean="0"/>
                <a:t>         </a:t>
              </a:r>
              <a:r>
                <a:rPr lang="en-US" altLang="ko-KR" dirty="0" err="1" smtClean="0"/>
                <a:t>t.color</a:t>
              </a:r>
              <a:r>
                <a:rPr lang="en-US" altLang="ko-KR" dirty="0"/>
                <a:t>(</a:t>
              </a:r>
              <a:r>
                <a:rPr lang="en-US" altLang="ko-KR" dirty="0">
                  <a:solidFill>
                    <a:srgbClr val="78AA28"/>
                  </a:solidFill>
                </a:rPr>
                <a:t>"yellow</a:t>
              </a:r>
              <a:r>
                <a:rPr lang="en-US" altLang="ko-KR" dirty="0" smtClean="0">
                  <a:solidFill>
                    <a:srgbClr val="78AA28"/>
                  </a:solidFill>
                </a:rPr>
                <a:t>"</a:t>
              </a:r>
              <a:r>
                <a:rPr lang="en-US" altLang="ko-KR" dirty="0" smtClean="0"/>
                <a:t>)</a:t>
              </a:r>
              <a:br>
                <a:rPr lang="en-US" altLang="ko-KR" dirty="0" smtClean="0"/>
              </a:br>
              <a:r>
                <a:rPr lang="en-US" altLang="ko-KR" dirty="0" smtClean="0"/>
                <a:t>     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if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x % 3 == 2</a:t>
              </a:r>
              <a:r>
                <a:rPr lang="en-US" altLang="ko-KR" dirty="0" smtClean="0"/>
                <a:t>:</a:t>
              </a:r>
              <a:br>
                <a:rPr lang="en-US" altLang="ko-KR" dirty="0" smtClean="0"/>
              </a:br>
              <a:r>
                <a:rPr lang="en-US" altLang="ko-KR" dirty="0" smtClean="0"/>
                <a:t>         </a:t>
              </a:r>
              <a:r>
                <a:rPr lang="en-US" altLang="ko-KR" dirty="0" err="1" smtClean="0"/>
                <a:t>t.color</a:t>
              </a:r>
              <a:r>
                <a:rPr lang="en-US" altLang="ko-KR" dirty="0"/>
                <a:t>(</a:t>
              </a:r>
              <a:r>
                <a:rPr lang="en-US" altLang="ko-KR" dirty="0">
                  <a:solidFill>
                    <a:srgbClr val="78AA28"/>
                  </a:solidFill>
                </a:rPr>
                <a:t>"blue</a:t>
              </a:r>
              <a:r>
                <a:rPr lang="en-US" altLang="ko-KR" dirty="0" smtClean="0">
                  <a:solidFill>
                    <a:srgbClr val="78AA28"/>
                  </a:solidFill>
                </a:rPr>
                <a:t>"</a:t>
              </a:r>
              <a:r>
                <a:rPr lang="en-US" altLang="ko-KR" dirty="0" smtClean="0"/>
                <a:t>)</a:t>
              </a:r>
              <a:br>
                <a:rPr lang="en-US" altLang="ko-KR" dirty="0" smtClean="0"/>
              </a:br>
              <a:r>
                <a:rPr lang="en-US" altLang="ko-KR" dirty="0" smtClean="0"/>
                <a:t>     </a:t>
              </a:r>
              <a:r>
                <a:rPr lang="en-US" altLang="ko-KR" dirty="0" err="1" smtClean="0"/>
                <a:t>t.forward</a:t>
              </a:r>
              <a:r>
                <a:rPr lang="en-US" altLang="ko-KR" dirty="0" smtClean="0"/>
                <a:t>(x </a:t>
              </a:r>
              <a:r>
                <a:rPr lang="en-US" altLang="ko-KR" dirty="0"/>
                <a:t>* </a:t>
              </a:r>
              <a:r>
                <a:rPr lang="en-US" altLang="ko-KR" dirty="0" smtClean="0"/>
                <a:t>2)</a:t>
              </a:r>
              <a:br>
                <a:rPr lang="en-US" altLang="ko-KR" dirty="0" smtClean="0"/>
              </a:br>
              <a:r>
                <a:rPr lang="en-US" altLang="ko-KR" dirty="0" smtClean="0"/>
                <a:t>     </a:t>
              </a:r>
              <a:r>
                <a:rPr lang="en-US" altLang="ko-KR" dirty="0" err="1" smtClean="0"/>
                <a:t>t.left</a:t>
              </a:r>
              <a:r>
                <a:rPr lang="en-US" altLang="ko-KR" dirty="0" smtClean="0"/>
                <a:t>(119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내용 개체 틀 3"/>
            <p:cNvSpPr txBox="1">
              <a:spLocks/>
            </p:cNvSpPr>
            <p:nvPr/>
          </p:nvSpPr>
          <p:spPr>
            <a:xfrm>
              <a:off x="3535074" y="2334467"/>
              <a:ext cx="5184630" cy="40181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5425" indent="-225425" algn="l" defTabSz="457200" rtl="0" eaLnBrk="1" latinLnBrk="0" hangingPunct="1">
                <a:lnSpc>
                  <a:spcPct val="110000"/>
                </a:lnSpc>
                <a:spcBef>
                  <a:spcPts val="600"/>
                </a:spcBef>
                <a:buFontTx/>
                <a:buBlip>
                  <a:blip r:embed="rId2"/>
                </a:buBlip>
                <a:defRPr sz="1800" kern="1200">
                  <a:solidFill>
                    <a:srgbClr val="504B4B"/>
                  </a:solidFill>
                  <a:latin typeface="+mn-ea"/>
                  <a:ea typeface="+mn-ea"/>
                  <a:cs typeface="+mn-cs"/>
                </a:defRPr>
              </a:lvl1pPr>
              <a:lvl2pPr marL="573088" indent="-238125" algn="l" defTabSz="457200" rtl="0" eaLnBrk="1" latinLnBrk="0" hangingPunct="1">
                <a:lnSpc>
                  <a:spcPct val="110000"/>
                </a:lnSpc>
                <a:spcBef>
                  <a:spcPts val="500"/>
                </a:spcBef>
                <a:buFontTx/>
                <a:buBlip>
                  <a:blip r:embed="rId3"/>
                </a:buBlip>
                <a:defRPr sz="1600" kern="1200">
                  <a:solidFill>
                    <a:srgbClr val="504B4B"/>
                  </a:solidFill>
                  <a:latin typeface="+mn-ea"/>
                  <a:ea typeface="+mn-ea"/>
                  <a:cs typeface="+mn-cs"/>
                </a:defRPr>
              </a:lvl2pPr>
              <a:lvl3pPr marL="860425" indent="-182563" algn="l" defTabSz="457200" rtl="0" eaLnBrk="1" latinLnBrk="0" hangingPunct="1">
                <a:lnSpc>
                  <a:spcPct val="110000"/>
                </a:lnSpc>
                <a:spcBef>
                  <a:spcPts val="300"/>
                </a:spcBef>
                <a:buFontTx/>
                <a:buBlip>
                  <a:blip r:embed="rId4"/>
                </a:buBlip>
                <a:defRPr sz="1400" kern="1200">
                  <a:solidFill>
                    <a:srgbClr val="504B4B"/>
                  </a:solidFill>
                  <a:latin typeface="+mn-ea"/>
                  <a:ea typeface="+mn-ea"/>
                  <a:cs typeface="+mn-cs"/>
                </a:defRPr>
              </a:lvl3pPr>
              <a:lvl4pPr marL="1198563" indent="-225425" algn="l" defTabSz="457200" rtl="0" eaLnBrk="1" latinLnBrk="0" hangingPunct="1">
                <a:lnSpc>
                  <a:spcPct val="110000"/>
                </a:lnSpc>
                <a:spcBef>
                  <a:spcPts val="100"/>
                </a:spcBef>
                <a:buFontTx/>
                <a:buBlip>
                  <a:blip r:embed="rId2"/>
                </a:buBlip>
                <a:defRPr sz="1200" kern="1200">
                  <a:solidFill>
                    <a:srgbClr val="504B4B"/>
                  </a:solidFill>
                  <a:latin typeface="+mn-ea"/>
                  <a:ea typeface="+mn-ea"/>
                  <a:cs typeface="+mn-cs"/>
                </a:defRPr>
              </a:lvl4pPr>
              <a:lvl5pPr marL="1544638" indent="-228600" algn="l" defTabSz="457200" rtl="0" eaLnBrk="1" latinLnBrk="0" hangingPunct="1">
                <a:lnSpc>
                  <a:spcPct val="110000"/>
                </a:lnSpc>
                <a:spcBef>
                  <a:spcPts val="0"/>
                </a:spcBef>
                <a:buFontTx/>
                <a:buBlip>
                  <a:blip r:embed="rId2"/>
                </a:buBlip>
                <a:defRPr sz="1200" kern="1200">
                  <a:solidFill>
                    <a:srgbClr val="504B4B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700" dirty="0">
                  <a:solidFill>
                    <a:srgbClr val="953D46"/>
                  </a:solidFill>
                </a:rPr>
                <a:t># </a:t>
              </a:r>
              <a:r>
                <a:rPr lang="ko-KR" altLang="en-US" sz="1700" dirty="0">
                  <a:solidFill>
                    <a:srgbClr val="953D46"/>
                  </a:solidFill>
                </a:rPr>
                <a:t>배경색을 검은색으로 </a:t>
              </a:r>
              <a:r>
                <a:rPr lang="ko-KR" altLang="en-US" sz="1700" dirty="0" smtClean="0">
                  <a:solidFill>
                    <a:srgbClr val="953D46"/>
                  </a:solidFill>
                </a:rPr>
                <a:t>지정</a:t>
              </a:r>
              <a:r>
                <a:rPr lang="en-US" altLang="ko-KR" sz="1700" dirty="0" smtClean="0">
                  <a:solidFill>
                    <a:srgbClr val="953D46"/>
                  </a:solidFill>
                </a:rPr>
                <a:t/>
              </a:r>
              <a:br>
                <a:rPr lang="en-US" altLang="ko-KR" sz="1700" dirty="0" smtClean="0">
                  <a:solidFill>
                    <a:srgbClr val="953D46"/>
                  </a:solidFill>
                </a:rPr>
              </a:br>
              <a:r>
                <a:rPr lang="en-US" altLang="ko-KR" sz="1700" dirty="0">
                  <a:solidFill>
                    <a:srgbClr val="953D46"/>
                  </a:solidFill>
                </a:rPr>
                <a:t># </a:t>
              </a:r>
              <a:r>
                <a:rPr lang="ko-KR" altLang="en-US" sz="1700" dirty="0">
                  <a:solidFill>
                    <a:srgbClr val="953D46"/>
                  </a:solidFill>
                </a:rPr>
                <a:t>거북이 속도를 가장 빠르게 </a:t>
              </a:r>
              <a:r>
                <a:rPr lang="ko-KR" altLang="en-US" sz="1700" dirty="0" smtClean="0">
                  <a:solidFill>
                    <a:srgbClr val="953D46"/>
                  </a:solidFill>
                </a:rPr>
                <a:t>지정</a:t>
              </a:r>
              <a:r>
                <a:rPr lang="en-US" altLang="ko-KR" sz="1700" dirty="0" smtClean="0">
                  <a:solidFill>
                    <a:srgbClr val="953D46"/>
                  </a:solidFill>
                </a:rPr>
                <a:t/>
              </a:r>
              <a:br>
                <a:rPr lang="en-US" altLang="ko-KR" sz="1700" dirty="0" smtClean="0">
                  <a:solidFill>
                    <a:srgbClr val="953D46"/>
                  </a:solidFill>
                </a:rPr>
              </a:br>
              <a:r>
                <a:rPr lang="en-US" altLang="ko-KR" sz="1700" dirty="0" smtClean="0">
                  <a:solidFill>
                    <a:srgbClr val="953D46"/>
                  </a:solidFill>
                </a:rPr>
                <a:t/>
              </a:r>
              <a:br>
                <a:rPr lang="en-US" altLang="ko-KR" sz="1700" dirty="0" smtClean="0">
                  <a:solidFill>
                    <a:srgbClr val="953D46"/>
                  </a:solidFill>
                </a:rPr>
              </a:br>
              <a:r>
                <a:rPr lang="en-US" altLang="ko-KR" sz="1700" dirty="0">
                  <a:solidFill>
                    <a:srgbClr val="953D46"/>
                  </a:solidFill>
                </a:rPr>
                <a:t># for </a:t>
              </a:r>
              <a:r>
                <a:rPr lang="ko-KR" altLang="en-US" sz="1700" dirty="0">
                  <a:solidFill>
                    <a:srgbClr val="953D46"/>
                  </a:solidFill>
                </a:rPr>
                <a:t>반복 블록을 </a:t>
              </a:r>
              <a:r>
                <a:rPr lang="en-US" altLang="ko-KR" sz="1700" dirty="0">
                  <a:solidFill>
                    <a:srgbClr val="953D46"/>
                  </a:solidFill>
                </a:rPr>
                <a:t>200</a:t>
              </a:r>
              <a:r>
                <a:rPr lang="ko-KR" altLang="en-US" sz="1700" dirty="0">
                  <a:solidFill>
                    <a:srgbClr val="953D46"/>
                  </a:solidFill>
                </a:rPr>
                <a:t>번 </a:t>
              </a:r>
              <a:r>
                <a:rPr lang="ko-KR" altLang="en-US" sz="1700" dirty="0" smtClean="0">
                  <a:solidFill>
                    <a:srgbClr val="953D46"/>
                  </a:solidFill>
                </a:rPr>
                <a:t>실행</a:t>
              </a:r>
              <a:r>
                <a:rPr lang="en-US" altLang="ko-KR" sz="1700" dirty="0" smtClean="0">
                  <a:solidFill>
                    <a:srgbClr val="953D46"/>
                  </a:solidFill>
                </a:rPr>
                <a:t/>
              </a:r>
              <a:br>
                <a:rPr lang="en-US" altLang="ko-KR" sz="1700" dirty="0" smtClean="0">
                  <a:solidFill>
                    <a:srgbClr val="953D46"/>
                  </a:solidFill>
                </a:rPr>
              </a:br>
              <a:r>
                <a:rPr lang="en-US" altLang="ko-KR" sz="1700" dirty="0">
                  <a:solidFill>
                    <a:srgbClr val="953D46"/>
                  </a:solidFill>
                </a:rPr>
                <a:t># </a:t>
              </a:r>
              <a:r>
                <a:rPr lang="ko-KR" altLang="en-US" sz="1700" dirty="0">
                  <a:solidFill>
                    <a:srgbClr val="953D46"/>
                  </a:solidFill>
                </a:rPr>
                <a:t>번갈아 가면서 선 색을 </a:t>
              </a:r>
              <a:r>
                <a:rPr lang="ko-KR" altLang="en-US" sz="1700" dirty="0" smtClean="0">
                  <a:solidFill>
                    <a:srgbClr val="953D46"/>
                  </a:solidFill>
                </a:rPr>
                <a:t>바꿈</a:t>
              </a:r>
              <a:endParaRPr lang="en-US" altLang="ko-KR" sz="1700" dirty="0">
                <a:solidFill>
                  <a:srgbClr val="953D46"/>
                </a:solidFill>
              </a:endParaRPr>
            </a:p>
            <a:p>
              <a:pPr marL="0" indent="0">
                <a:buNone/>
              </a:pPr>
              <a:endParaRPr lang="en-US" altLang="ko-KR" sz="1700" dirty="0" smtClean="0">
                <a:solidFill>
                  <a:srgbClr val="953D46"/>
                </a:solidFill>
              </a:endParaRPr>
            </a:p>
            <a:p>
              <a:pPr marL="0" indent="0">
                <a:buNone/>
              </a:pPr>
              <a:endParaRPr lang="en-US" altLang="ko-KR" sz="1700" dirty="0" smtClean="0">
                <a:solidFill>
                  <a:srgbClr val="953D46"/>
                </a:solidFill>
              </a:endParaRPr>
            </a:p>
            <a:p>
              <a:pPr marL="0" indent="0">
                <a:buNone/>
              </a:pPr>
              <a:endParaRPr lang="en-US" altLang="ko-KR" sz="1700" dirty="0" smtClean="0">
                <a:solidFill>
                  <a:srgbClr val="953D46"/>
                </a:solidFill>
              </a:endParaRPr>
            </a:p>
            <a:p>
              <a:pPr marL="0" indent="0">
                <a:buNone/>
              </a:pPr>
              <a:r>
                <a:rPr lang="en-US" altLang="ko-KR" sz="400" dirty="0">
                  <a:solidFill>
                    <a:srgbClr val="953D46"/>
                  </a:solidFill>
                </a:rPr>
                <a:t> </a:t>
              </a:r>
              <a:r>
                <a:rPr lang="en-US" altLang="ko-KR" sz="400" dirty="0" smtClean="0">
                  <a:solidFill>
                    <a:srgbClr val="953D46"/>
                  </a:solidFill>
                </a:rPr>
                <a:t>  </a:t>
              </a:r>
              <a:r>
                <a:rPr lang="en-US" altLang="ko-KR" sz="1700" dirty="0" smtClean="0">
                  <a:solidFill>
                    <a:srgbClr val="953D46"/>
                  </a:solidFill>
                </a:rPr>
                <a:t/>
              </a:r>
              <a:br>
                <a:rPr lang="en-US" altLang="ko-KR" sz="1700" dirty="0" smtClean="0">
                  <a:solidFill>
                    <a:srgbClr val="953D46"/>
                  </a:solidFill>
                </a:rPr>
              </a:br>
              <a:r>
                <a:rPr lang="en-US" altLang="ko-KR" sz="1700" dirty="0">
                  <a:solidFill>
                    <a:srgbClr val="953D46"/>
                  </a:solidFill>
                </a:rPr>
                <a:t># x*2</a:t>
              </a:r>
              <a:r>
                <a:rPr lang="ko-KR" altLang="en-US" sz="1700" dirty="0">
                  <a:solidFill>
                    <a:srgbClr val="953D46"/>
                  </a:solidFill>
                </a:rPr>
                <a:t>만큼 앞으로 </a:t>
              </a:r>
              <a:r>
                <a:rPr lang="ko-KR" altLang="en-US" sz="1700" dirty="0" smtClean="0">
                  <a:solidFill>
                    <a:srgbClr val="953D46"/>
                  </a:solidFill>
                </a:rPr>
                <a:t>이동</a:t>
              </a:r>
              <a:r>
                <a:rPr lang="en-US" altLang="ko-KR" sz="1600" dirty="0" smtClean="0">
                  <a:solidFill>
                    <a:srgbClr val="953D46"/>
                  </a:solidFill>
                </a:rPr>
                <a:t>(</a:t>
              </a:r>
              <a:r>
                <a:rPr lang="ko-KR" altLang="en-US" sz="1600" dirty="0">
                  <a:solidFill>
                    <a:srgbClr val="953D46"/>
                  </a:solidFill>
                </a:rPr>
                <a:t>반복하면서 선이 점점 </a:t>
              </a:r>
              <a:r>
                <a:rPr lang="ko-KR" altLang="en-US" sz="1600" dirty="0" smtClean="0">
                  <a:solidFill>
                    <a:srgbClr val="953D46"/>
                  </a:solidFill>
                </a:rPr>
                <a:t>길어짐</a:t>
              </a:r>
              <a:r>
                <a:rPr lang="en-US" altLang="ko-KR" sz="1600" dirty="0" smtClean="0">
                  <a:solidFill>
                    <a:srgbClr val="953D46"/>
                  </a:solidFill>
                </a:rPr>
                <a:t>)</a:t>
              </a:r>
              <a:r>
                <a:rPr lang="en-US" altLang="ko-KR" sz="1700" dirty="0" smtClean="0">
                  <a:solidFill>
                    <a:srgbClr val="953D46"/>
                  </a:solidFill>
                </a:rPr>
                <a:t/>
              </a:r>
              <a:br>
                <a:rPr lang="en-US" altLang="ko-KR" sz="1700" dirty="0" smtClean="0">
                  <a:solidFill>
                    <a:srgbClr val="953D46"/>
                  </a:solidFill>
                </a:rPr>
              </a:br>
              <a:r>
                <a:rPr lang="en-US" altLang="ko-KR" sz="1700" dirty="0">
                  <a:solidFill>
                    <a:srgbClr val="953D46"/>
                  </a:solidFill>
                </a:rPr>
                <a:t># </a:t>
              </a:r>
              <a:r>
                <a:rPr lang="ko-KR" altLang="en-US" sz="1700" dirty="0">
                  <a:solidFill>
                    <a:srgbClr val="953D46"/>
                  </a:solidFill>
                </a:rPr>
                <a:t>거북이를 </a:t>
              </a:r>
              <a:r>
                <a:rPr lang="en-US" altLang="ko-KR" sz="1700" dirty="0">
                  <a:solidFill>
                    <a:srgbClr val="953D46"/>
                  </a:solidFill>
                </a:rPr>
                <a:t>119</a:t>
              </a:r>
              <a:r>
                <a:rPr lang="ko-KR" altLang="en-US" sz="1700" dirty="0">
                  <a:solidFill>
                    <a:srgbClr val="953D46"/>
                  </a:solidFill>
                </a:rPr>
                <a:t>도 왼쪽으로 </a:t>
              </a:r>
              <a:r>
                <a:rPr lang="ko-KR" altLang="en-US" sz="1700" dirty="0" smtClean="0">
                  <a:solidFill>
                    <a:srgbClr val="953D46"/>
                  </a:solidFill>
                </a:rPr>
                <a:t>회전</a:t>
              </a:r>
              <a:r>
                <a:rPr lang="en-US" altLang="ko-KR" sz="1700" dirty="0" smtClean="0">
                  <a:solidFill>
                    <a:srgbClr val="953D46"/>
                  </a:solidFill>
                </a:rPr>
                <a:t>.</a:t>
              </a:r>
              <a:endParaRPr lang="ko-KR" altLang="en-US" sz="1700" dirty="0">
                <a:solidFill>
                  <a:srgbClr val="953D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4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자주 사용하는 거북이 그래픽 명령어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98994" y="1355147"/>
            <a:ext cx="8112973" cy="345643"/>
          </a:xfrm>
        </p:spPr>
        <p:txBody>
          <a:bodyPr>
            <a:noAutofit/>
          </a:bodyPr>
          <a:lstStyle/>
          <a:p>
            <a:r>
              <a:rPr lang="ko-KR" altLang="en-US" dirty="0"/>
              <a:t>태극 모양을 그리는 프로그램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8" y="1846078"/>
            <a:ext cx="5012227" cy="43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자주 사용하는 거북이 그래픽 명령어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98994" y="1355147"/>
            <a:ext cx="8112973" cy="345643"/>
          </a:xfrm>
        </p:spPr>
        <p:txBody>
          <a:bodyPr>
            <a:noAutofit/>
          </a:bodyPr>
          <a:lstStyle/>
          <a:p>
            <a:r>
              <a:rPr lang="ko-KR" altLang="en-US" dirty="0"/>
              <a:t>나머지 연산자</a:t>
            </a:r>
            <a:r>
              <a:rPr lang="en-US" altLang="ko-KR" dirty="0"/>
              <a:t>(%)</a:t>
            </a:r>
            <a:r>
              <a:rPr lang="ko-KR" altLang="en-US" dirty="0" smtClean="0"/>
              <a:t>를 사용하여 색을 반복하는 </a:t>
            </a:r>
            <a:r>
              <a:rPr lang="ko-KR" altLang="en-US" dirty="0"/>
              <a:t>원리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06758"/>
              </p:ext>
            </p:extLst>
          </p:nvPr>
        </p:nvGraphicFramePr>
        <p:xfrm>
          <a:off x="1000366" y="2003753"/>
          <a:ext cx="685006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614"/>
                <a:gridCol w="2142592"/>
                <a:gridCol w="1486649"/>
                <a:gridCol w="2022205"/>
              </a:tblGrid>
              <a:tr h="20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 % 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으로 나눈 나머지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실행되는 문장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선 색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DE"/>
                    </a:solidFill>
                  </a:tcPr>
                </a:tc>
              </a:tr>
              <a:tr h="20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n>
                            <a:noFill/>
                          </a:ln>
                        </a:rPr>
                        <a:t>t.color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("red")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noFill/>
                          </a:ln>
                        </a:rPr>
                        <a:t>빨간색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1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n>
                            <a:noFill/>
                          </a:ln>
                        </a:rPr>
                        <a:t>t.color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("yellow")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noFill/>
                          </a:ln>
                        </a:rPr>
                        <a:t>노란색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n>
                            <a:noFill/>
                          </a:ln>
                        </a:rPr>
                        <a:t>t.color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("blue")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noFill/>
                          </a:ln>
                        </a:rPr>
                        <a:t>파란색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n>
                            <a:noFill/>
                          </a:ln>
                        </a:rPr>
                        <a:t>t.color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("red")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noFill/>
                          </a:ln>
                        </a:rPr>
                        <a:t>빨간색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1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n>
                            <a:noFill/>
                          </a:ln>
                        </a:rPr>
                        <a:t>t.color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("yellow")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noFill/>
                          </a:ln>
                        </a:rPr>
                        <a:t>노란색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n>
                            <a:noFill/>
                          </a:ln>
                        </a:rPr>
                        <a:t>t.color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</a:rPr>
                        <a:t>("blue")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noFill/>
                          </a:ln>
                        </a:rPr>
                        <a:t>파란색</a:t>
                      </a:r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키보드로 거북이를 조종해서 그림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685" y="1355148"/>
            <a:ext cx="2575223" cy="496462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import</a:t>
            </a:r>
            <a:r>
              <a:rPr lang="en-US" altLang="ko-KR" dirty="0" smtClean="0"/>
              <a:t> </a:t>
            </a:r>
            <a:r>
              <a:rPr lang="en-US" altLang="ko-KR" dirty="0"/>
              <a:t>turtle </a:t>
            </a:r>
            <a:r>
              <a:rPr lang="en-US" altLang="ko-KR" dirty="0">
                <a:solidFill>
                  <a:srgbClr val="FFC000"/>
                </a:solidFill>
              </a:rPr>
              <a:t>as</a:t>
            </a:r>
            <a:r>
              <a:rPr lang="en-US" altLang="ko-KR" dirty="0"/>
              <a:t> </a:t>
            </a:r>
            <a:r>
              <a:rPr lang="en-US" altLang="ko-KR" dirty="0" smtClean="0"/>
              <a:t>t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FFC000"/>
                </a:solidFill>
              </a:rPr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turn_right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t.setheading</a:t>
            </a:r>
            <a:r>
              <a:rPr lang="en-US" altLang="ko-KR" dirty="0" smtClean="0"/>
              <a:t>(0)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FFC000"/>
                </a:solidFill>
              </a:rPr>
              <a:t>def</a:t>
            </a:r>
            <a:r>
              <a:rPr lang="en-US" altLang="ko-KR" dirty="0" smtClean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turn_up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t.setheading</a:t>
            </a:r>
            <a:r>
              <a:rPr lang="en-US" altLang="ko-KR" dirty="0" smtClean="0"/>
              <a:t>(90)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FFC000"/>
                </a:solidFill>
              </a:rPr>
              <a:t>def</a:t>
            </a:r>
            <a:r>
              <a:rPr lang="en-US" altLang="ko-KR" dirty="0" smtClean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turn_left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t.setheading</a:t>
            </a:r>
            <a:r>
              <a:rPr lang="en-US" altLang="ko-KR" dirty="0" smtClean="0"/>
              <a:t>(180)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FFC000"/>
                </a:solidFill>
              </a:rPr>
              <a:t>def</a:t>
            </a:r>
            <a:r>
              <a:rPr lang="en-US" altLang="ko-KR" dirty="0" smtClean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turn_down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t.setheading</a:t>
            </a:r>
            <a:r>
              <a:rPr lang="en-US" altLang="ko-KR" dirty="0" smtClean="0"/>
              <a:t>(270)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304646" y="1355148"/>
            <a:ext cx="3489457" cy="49646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오른쪽으로 이동하는 함수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en-US" altLang="ko-KR" dirty="0" err="1" smtClean="0">
                <a:solidFill>
                  <a:srgbClr val="953D46"/>
                </a:solidFill>
              </a:rPr>
              <a:t>t.seth</a:t>
            </a:r>
            <a:r>
              <a:rPr lang="en-US" altLang="ko-KR" dirty="0" smtClean="0">
                <a:solidFill>
                  <a:srgbClr val="953D46"/>
                </a:solidFill>
              </a:rPr>
              <a:t>(0)</a:t>
            </a:r>
            <a:r>
              <a:rPr lang="ko-KR" altLang="en-US" dirty="0" smtClean="0">
                <a:solidFill>
                  <a:srgbClr val="953D46"/>
                </a:solidFill>
              </a:rPr>
              <a:t>으로 입력해도 됨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en-US" altLang="ko-KR" dirty="0" err="1" smtClean="0">
                <a:solidFill>
                  <a:srgbClr val="953D46"/>
                </a:solidFill>
              </a:rPr>
              <a:t>t.fd</a:t>
            </a:r>
            <a:r>
              <a:rPr lang="en-US" altLang="ko-KR" dirty="0" smtClean="0">
                <a:solidFill>
                  <a:srgbClr val="953D46"/>
                </a:solidFill>
              </a:rPr>
              <a:t>(10)</a:t>
            </a:r>
            <a:r>
              <a:rPr lang="ko-KR" altLang="en-US" dirty="0" smtClean="0">
                <a:solidFill>
                  <a:srgbClr val="953D46"/>
                </a:solidFill>
              </a:rPr>
              <a:t>으로 입력해도 됨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위로 이동하는 함수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왼쪽으로 이동하는 함수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아래로 이동하는 함수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53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</a:t>
            </a:r>
            <a:r>
              <a:rPr lang="en-US" altLang="ko-KR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키보드로 거북이를 조종해서 그림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130612" cy="35716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blank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err="1" smtClean="0"/>
              <a:t>t.clear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t.shape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78AA28"/>
                </a:solidFill>
              </a:rPr>
              <a:t>"turtle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t.speed</a:t>
            </a:r>
            <a:r>
              <a:rPr lang="en-US" altLang="ko-KR" dirty="0" smtClean="0"/>
              <a:t>(0)</a:t>
            </a:r>
            <a:br>
              <a:rPr lang="en-US" altLang="ko-KR" dirty="0" smtClean="0"/>
            </a:br>
            <a:r>
              <a:rPr lang="en-US" altLang="ko-KR" dirty="0" err="1" smtClean="0"/>
              <a:t>t.onkeypress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turn_right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>
                <a:solidFill>
                  <a:srgbClr val="78AA28"/>
                </a:solidFill>
              </a:rPr>
              <a:t>Right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t.onkeypress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turn_up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>
                <a:solidFill>
                  <a:srgbClr val="78AA28"/>
                </a:solidFill>
              </a:rPr>
              <a:t>Up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t.onkeypress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turn_left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>
                <a:solidFill>
                  <a:srgbClr val="78AA28"/>
                </a:solidFill>
              </a:rPr>
              <a:t>Left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t.onkeypress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turn_down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>
                <a:solidFill>
                  <a:srgbClr val="78AA28"/>
                </a:solidFill>
              </a:rPr>
              <a:t>Down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t.onkeypress</a:t>
            </a:r>
            <a:r>
              <a:rPr lang="en-US" altLang="ko-KR" dirty="0" smtClean="0"/>
              <a:t>(blank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>
                <a:solidFill>
                  <a:srgbClr val="78AA28"/>
                </a:solidFill>
              </a:rPr>
              <a:t>Escape</a:t>
            </a:r>
            <a:r>
              <a:rPr lang="en-US" altLang="ko-KR" dirty="0">
                <a:solidFill>
                  <a:srgbClr val="78AA28"/>
                </a:solidFill>
              </a:rPr>
              <a:t>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t.listen</a:t>
            </a:r>
            <a:r>
              <a:rPr lang="en-US" altLang="ko-KR" dirty="0" smtClean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226358" y="1360465"/>
            <a:ext cx="5011809" cy="374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화면을 지우는 함수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거북이 모양을 사용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거북이 속도를 가장 빠르게 지정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→ </a:t>
            </a:r>
            <a:r>
              <a:rPr lang="ko-KR" altLang="en-US" dirty="0" smtClean="0">
                <a:solidFill>
                  <a:srgbClr val="953D46"/>
                </a:solidFill>
              </a:rPr>
              <a:t>를 누르면 </a:t>
            </a:r>
            <a:r>
              <a:rPr lang="en-US" altLang="ko-KR" dirty="0" err="1" smtClean="0">
                <a:solidFill>
                  <a:srgbClr val="953D46"/>
                </a:solidFill>
              </a:rPr>
              <a:t>turn_right</a:t>
            </a:r>
            <a:r>
              <a:rPr lang="en-US" altLang="ko-KR" dirty="0" smtClean="0">
                <a:solidFill>
                  <a:srgbClr val="953D46"/>
                </a:solidFill>
              </a:rPr>
              <a:t> </a:t>
            </a:r>
            <a:r>
              <a:rPr lang="ko-KR" altLang="en-US" dirty="0" smtClean="0">
                <a:solidFill>
                  <a:srgbClr val="953D46"/>
                </a:solidFill>
              </a:rPr>
              <a:t>함수를 실행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ESC </a:t>
            </a:r>
            <a:r>
              <a:rPr lang="ko-KR" altLang="en-US" dirty="0" smtClean="0">
                <a:solidFill>
                  <a:srgbClr val="953D46"/>
                </a:solidFill>
              </a:rPr>
              <a:t>를 누르면 </a:t>
            </a:r>
            <a:r>
              <a:rPr lang="en-US" altLang="ko-KR" dirty="0" smtClean="0">
                <a:solidFill>
                  <a:srgbClr val="953D46"/>
                </a:solidFill>
              </a:rPr>
              <a:t>blank </a:t>
            </a:r>
            <a:r>
              <a:rPr lang="ko-KR" altLang="en-US" dirty="0" smtClean="0">
                <a:solidFill>
                  <a:srgbClr val="953D46"/>
                </a:solidFill>
              </a:rPr>
              <a:t>함수를 실행</a:t>
            </a:r>
            <a:r>
              <a:rPr lang="en-US" altLang="ko-KR" dirty="0" smtClean="0">
                <a:solidFill>
                  <a:srgbClr val="953D46"/>
                </a:solidFill>
              </a:rPr>
              <a:t/>
            </a:r>
            <a:br>
              <a:rPr lang="en-US" altLang="ko-KR" dirty="0" smtClean="0">
                <a:solidFill>
                  <a:srgbClr val="953D46"/>
                </a:solidFill>
              </a:rPr>
            </a:br>
            <a:r>
              <a:rPr lang="en-US" altLang="ko-KR" dirty="0" smtClean="0">
                <a:solidFill>
                  <a:srgbClr val="953D46"/>
                </a:solidFill>
              </a:rPr>
              <a:t># </a:t>
            </a:r>
            <a:r>
              <a:rPr lang="ko-KR" altLang="en-US" dirty="0" smtClean="0">
                <a:solidFill>
                  <a:srgbClr val="953D46"/>
                </a:solidFill>
              </a:rPr>
              <a:t>거북이 그래픽 창이 키보드 입력을 받음</a:t>
            </a:r>
            <a:endParaRPr lang="en-US" altLang="ko-KR" dirty="0" smtClean="0">
              <a:solidFill>
                <a:srgbClr val="953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</TotalTime>
  <Words>708</Words>
  <Application>Microsoft Office PowerPoint</Application>
  <PresentationFormat>화면 슬라이드 쇼(4:3)</PresentationFormat>
  <Paragraphs>153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1_Office Theme</vt:lpstr>
      <vt:lpstr>거북이 그래픽 응용하기</vt:lpstr>
      <vt:lpstr>PowerPoint 프레젠테이션</vt:lpstr>
      <vt:lpstr>1. 자주 사용하는 거북이 그래픽 명령어</vt:lpstr>
      <vt:lpstr>1. 자주 사용하는 거북이 그래픽 명령어</vt:lpstr>
      <vt:lpstr>1. 자주 사용하는 거북이 그래픽 명령어</vt:lpstr>
      <vt:lpstr>1. 자주 사용하는 거북이 그래픽 명령어</vt:lpstr>
      <vt:lpstr>1. 자주 사용하는 거북이 그래픽 명령어</vt:lpstr>
      <vt:lpstr>2. 키보드로 거북이를 조종해서 그림 그리기</vt:lpstr>
      <vt:lpstr>2. 키보드로 거북이를 조종해서 그림 그리기</vt:lpstr>
      <vt:lpstr>2. 키보드로 거북이를 조종해서 그림 그리기</vt:lpstr>
      <vt:lpstr>2. 키보드로 거북이를 조종해서 그림 그리기</vt:lpstr>
      <vt:lpstr>3. 마우스로 거북이를 조종해서 그림 그리기</vt:lpstr>
      <vt:lpstr>3. 마우스로 거북이를 조종해서 그림 그리기</vt:lpstr>
    </vt:vector>
  </TitlesOfParts>
  <Company>The National Academies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Sunny</cp:lastModifiedBy>
  <cp:revision>227</cp:revision>
  <cp:lastPrinted>2016-04-14T07:37:01Z</cp:lastPrinted>
  <dcterms:created xsi:type="dcterms:W3CDTF">2013-04-05T19:58:06Z</dcterms:created>
  <dcterms:modified xsi:type="dcterms:W3CDTF">2019-07-22T16:26:33Z</dcterms:modified>
</cp:coreProperties>
</file>