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4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36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49" r:id="rId32"/>
    <p:sldId id="359" r:id="rId33"/>
    <p:sldId id="361" r:id="rId34"/>
    <p:sldId id="362" r:id="rId35"/>
    <p:sldId id="363" r:id="rId36"/>
    <p:sldId id="365" r:id="rId37"/>
    <p:sldId id="364" r:id="rId38"/>
    <p:sldId id="366" r:id="rId39"/>
    <p:sldId id="368" r:id="rId40"/>
    <p:sldId id="367" r:id="rId41"/>
    <p:sldId id="369" r:id="rId42"/>
    <p:sldId id="360" r:id="rId43"/>
    <p:sldId id="370" r:id="rId44"/>
    <p:sldId id="372" r:id="rId45"/>
    <p:sldId id="371" r:id="rId46"/>
    <p:sldId id="373" r:id="rId47"/>
    <p:sldId id="374" r:id="rId48"/>
    <p:sldId id="375" r:id="rId49"/>
    <p:sldId id="376" r:id="rId50"/>
    <p:sldId id="25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0899" autoAdjust="0"/>
  </p:normalViewPr>
  <p:slideViewPr>
    <p:cSldViewPr>
      <p:cViewPr>
        <p:scale>
          <a:sx n="109" d="100"/>
          <a:sy n="109" d="100"/>
        </p:scale>
        <p:origin x="-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(%d) </a:t>
            </a:r>
            <a:r>
              <a:rPr lang="ko-KR" altLang="en-US" dirty="0" smtClean="0"/>
              <a:t>외에 자주 사용되는 서식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100/200=0.5</a:t>
            </a:r>
            <a:r>
              <a:rPr lang="ko-KR" altLang="en-US" dirty="0"/>
              <a:t>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100/200=0</a:t>
            </a:r>
            <a:r>
              <a:rPr lang="ko-KR" altLang="en-US" dirty="0"/>
              <a:t> </a:t>
            </a:r>
            <a:r>
              <a:rPr lang="ko-KR" altLang="en-US" dirty="0" smtClean="0"/>
              <a:t>이 나옴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/>
              <a:t>세 번째 숫자 </a:t>
            </a:r>
            <a:r>
              <a:rPr lang="en-US" altLang="ko-KR" dirty="0"/>
              <a:t>0.5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소수점이 있는 수</a:t>
            </a:r>
            <a:r>
              <a:rPr lang="en-US" altLang="ko-KR" dirty="0"/>
              <a:t>)</a:t>
            </a:r>
            <a:r>
              <a:rPr lang="ko-KR" altLang="en-US" dirty="0"/>
              <a:t>이지만 보여주는 방식이 </a:t>
            </a:r>
            <a:r>
              <a:rPr lang="ko-KR" altLang="en-US" dirty="0" smtClean="0"/>
              <a:t>정수임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448780"/>
            <a:ext cx="7705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3217131"/>
            <a:ext cx="7705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7" y="5998431"/>
            <a:ext cx="1876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3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세 </a:t>
            </a:r>
            <a:r>
              <a:rPr lang="ko-KR" altLang="en-US" dirty="0"/>
              <a:t>번째 </a:t>
            </a:r>
            <a:r>
              <a:rPr lang="en-US" altLang="ko-KR" dirty="0"/>
              <a:t>%d </a:t>
            </a:r>
            <a:r>
              <a:rPr lang="ko-KR" altLang="en-US" dirty="0"/>
              <a:t>대신에 </a:t>
            </a:r>
            <a:r>
              <a:rPr lang="en-US" altLang="ko-KR" dirty="0"/>
              <a:t>%f</a:t>
            </a:r>
            <a:r>
              <a:rPr lang="ko-KR" altLang="en-US" dirty="0"/>
              <a:t>로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1422949"/>
            <a:ext cx="7753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95" y="778747"/>
            <a:ext cx="178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4709139"/>
            <a:ext cx="7667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81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 출력 연습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1356657"/>
            <a:ext cx="6876109" cy="30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45" y="832782"/>
            <a:ext cx="141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4519447"/>
            <a:ext cx="6249667" cy="205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8" y="6093575"/>
            <a:ext cx="79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정수형 데이터 서식 지정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1459597"/>
            <a:ext cx="7610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5202925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8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실수 형 </a:t>
            </a:r>
            <a:r>
              <a:rPr lang="ko-KR" altLang="en-US" dirty="0"/>
              <a:t>데이터의 서식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/>
              <a:t>두 번째 </a:t>
            </a:r>
            <a:r>
              <a:rPr lang="en-US" altLang="ko-KR" dirty="0"/>
              <a:t>%7.1f</a:t>
            </a:r>
            <a:r>
              <a:rPr lang="ko-KR" altLang="en-US" dirty="0"/>
              <a:t>는 </a:t>
            </a:r>
            <a:r>
              <a:rPr lang="ko-KR" altLang="en-US" dirty="0" smtClean="0"/>
              <a:t>소수점 을 </a:t>
            </a:r>
            <a:r>
              <a:rPr lang="ko-KR" altLang="en-US" dirty="0"/>
              <a:t>포함한 전체 자리인 일곱 자리를 확보하고 소수점 아래는 한 자리만 </a:t>
            </a:r>
            <a:r>
              <a:rPr lang="ko-KR" altLang="en-US" dirty="0" smtClean="0"/>
              <a:t>차지한다는 의미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" y="2057725"/>
            <a:ext cx="8505945" cy="358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80" y="5769260"/>
            <a:ext cx="1609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86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형 </a:t>
            </a:r>
            <a:r>
              <a:rPr lang="ko-KR" altLang="en-US" dirty="0"/>
              <a:t>데이터 서식 지정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9" y="1420019"/>
            <a:ext cx="8389088" cy="256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77" y="4076779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6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ex) print('{} x {} = {}'.format(x,y,x*y))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두 행은 동일 결과를 출력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번째 행에서 </a:t>
            </a:r>
            <a:r>
              <a:rPr lang="en-US" altLang="ko-KR" dirty="0">
                <a:sym typeface="Wingdings" panose="05000000000000000000" pitchFamily="2" charset="2"/>
              </a:rPr>
              <a:t>{ }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0, 1, 2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format( )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1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2</a:t>
            </a:r>
            <a:r>
              <a:rPr lang="ko-KR" altLang="en-US" dirty="0">
                <a:sym typeface="Wingdings" panose="05000000000000000000" pitchFamily="2" charset="2"/>
              </a:rPr>
              <a:t>번째 값에 대응한다는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의미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en-US" altLang="ko-KR" dirty="0" smtClean="0">
                <a:sym typeface="Wingdings" panose="05000000000000000000" pitchFamily="2" charset="2"/>
              </a:rPr>
              <a:t>d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를 떼고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8" y="1268760"/>
            <a:ext cx="7686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1" y="3765805"/>
            <a:ext cx="6734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05" y="5857751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다양한 이스케이프 문자</a:t>
            </a:r>
            <a:endParaRPr lang="en-US" altLang="ko-KR" dirty="0" smtClean="0"/>
          </a:p>
          <a:p>
            <a:pPr lvl="1"/>
            <a:r>
              <a:rPr lang="en-US" altLang="ko-KR" dirty="0"/>
              <a:t>print( )</a:t>
            </a:r>
            <a:r>
              <a:rPr lang="ko-KR" altLang="en-US" dirty="0"/>
              <a:t>문은 내용을 출력한 후에 한 행을 </a:t>
            </a:r>
            <a:r>
              <a:rPr lang="ko-KR" altLang="en-US" dirty="0" smtClean="0"/>
              <a:t>넘겨줌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93304"/>
            <a:ext cx="7648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429000"/>
            <a:ext cx="7648575" cy="27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933700"/>
            <a:ext cx="1152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0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이스케이프 </a:t>
            </a:r>
            <a:r>
              <a:rPr lang="ko-KR" altLang="en-US" dirty="0" smtClean="0"/>
              <a:t>문자 활용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355394"/>
            <a:ext cx="7094960" cy="195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752150"/>
            <a:ext cx="7112565" cy="23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355394"/>
            <a:ext cx="1438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52150"/>
            <a:ext cx="809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4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51005"/>
            <a:ext cx="76390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2" y="1517605"/>
            <a:ext cx="1466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57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33965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변수와 데이터 형식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완전정복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print( )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의 서식을 지정해봅시다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변수를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확실히 이해합시다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비트와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바이트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진수에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형식을 정리해봅시다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변수를 확실히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2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어떤 값을 저장하기 위한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‘그릇’이라고 </a:t>
            </a:r>
            <a:r>
              <a:rPr lang="ko-KR" altLang="en-US" dirty="0" smtClean="0"/>
              <a:t>생각함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사용하는 변수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2389824"/>
            <a:ext cx="7724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3274811"/>
            <a:ext cx="7677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5357864"/>
            <a:ext cx="1123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4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type( ) </a:t>
            </a:r>
            <a:r>
              <a:rPr lang="ko-KR" altLang="en-US" dirty="0"/>
              <a:t>함수는 변수의 종류를 </a:t>
            </a:r>
            <a:r>
              <a:rPr lang="ko-KR" altLang="en-US" dirty="0" smtClean="0"/>
              <a:t>확인하는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</a:t>
            </a:r>
            <a:r>
              <a:rPr lang="ko-KR" altLang="en-US" dirty="0" smtClean="0"/>
              <a:t>형식은 값을 </a:t>
            </a:r>
            <a:r>
              <a:rPr lang="ko-KR" altLang="en-US" dirty="0"/>
              <a:t>넣는 순간마다 변경될 수 있는 유연한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0" y="1528120"/>
            <a:ext cx="7648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4" y="3918528"/>
            <a:ext cx="7439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4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3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</a:t>
            </a:r>
            <a:r>
              <a:rPr lang="ko-KR" altLang="en-US" dirty="0" smtClean="0"/>
              <a:t>값을 담는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1448780"/>
            <a:ext cx="7425825" cy="14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0" y="3150848"/>
            <a:ext cx="7425825" cy="259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5817426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5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변수의 값을 변수에 넣기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05" y="2473661"/>
            <a:ext cx="5410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" y="2473661"/>
            <a:ext cx="1676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2" y="1360235"/>
            <a:ext cx="5306593" cy="8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8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계산 결과를 변수에 넣기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3" y="2228001"/>
            <a:ext cx="5810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30" y="1395653"/>
            <a:ext cx="5724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" y="2228001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1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변수와 숫자의 연산을 변수에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63" y="1386066"/>
            <a:ext cx="5838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2213865"/>
            <a:ext cx="58197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5" y="2213865"/>
            <a:ext cx="17716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7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연속된 값을 대입하는 방식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0" y="1231876"/>
            <a:ext cx="7375101" cy="144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09" y="2857583"/>
            <a:ext cx="7375101" cy="347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50" y="5919394"/>
            <a:ext cx="181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5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8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자신의 값에 계산 </a:t>
            </a:r>
            <a:r>
              <a:rPr lang="ko-KR" altLang="en-US" dirty="0" smtClean="0"/>
              <a:t>결과를 대입하는 </a:t>
            </a:r>
            <a:r>
              <a:rPr lang="ko-KR" altLang="en-US" dirty="0"/>
              <a:t>방식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96" y="1358770"/>
            <a:ext cx="6191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00" y="2033845"/>
            <a:ext cx="6248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5" y="2033845"/>
            <a:ext cx="158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0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9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</a:t>
            </a:r>
            <a:r>
              <a:rPr lang="ko-KR" altLang="en-US" dirty="0" smtClean="0"/>
              <a:t>연산자와 변수의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틀린 문장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1898997"/>
            <a:ext cx="6819900" cy="53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2" y="2626505"/>
            <a:ext cx="6819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4980927"/>
            <a:ext cx="1619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서식에 맞춘 </a:t>
            </a:r>
            <a:r>
              <a:rPr lang="en-US" altLang="ko-KR" dirty="0"/>
              <a:t>print() </a:t>
            </a:r>
            <a:r>
              <a:rPr lang="ko-KR" altLang="en-US" dirty="0"/>
              <a:t>함수를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변수를 </a:t>
            </a:r>
            <a:r>
              <a:rPr lang="ko-KR" altLang="en-US" dirty="0"/>
              <a:t>완벽히 이해합니다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바이트 및 진수를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 기본적인 데이터 형식을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왼쪽에 변수 선언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1485663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2353600"/>
            <a:ext cx="7705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4836338"/>
            <a:ext cx="1590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2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비트와 바이트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진수에 </a:t>
            </a:r>
            <a:r>
              <a:rPr lang="ko-KR" altLang="en-US" dirty="0"/>
              <a:t>대해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327613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비트</a:t>
            </a:r>
            <a:r>
              <a:rPr lang="en-US" altLang="ko-KR" dirty="0"/>
              <a:t>(Bit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컴퓨터에서 표현할 수 있는 제일 작은 </a:t>
            </a:r>
            <a:r>
              <a:rPr lang="ko-KR" altLang="en-US" dirty="0" smtClean="0"/>
              <a:t>단위로 </a:t>
            </a:r>
            <a:r>
              <a:rPr lang="en-US" altLang="ko-KR" dirty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/>
              <a:t>만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/>
              <a:t> 하나의 비트로 표현할 수 있는 가짓수는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두 개의 전기 스위치</a:t>
            </a:r>
            <a:r>
              <a:rPr lang="en-US" altLang="ko-KR" dirty="0"/>
              <a:t>(=2</a:t>
            </a:r>
            <a:r>
              <a:rPr lang="ko-KR" altLang="en-US" dirty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나타내면 </a:t>
            </a:r>
            <a:r>
              <a:rPr lang="ko-KR" altLang="en-US" dirty="0"/>
              <a:t>각각 </a:t>
            </a:r>
            <a:r>
              <a:rPr lang="en-US" altLang="ko-KR" dirty="0"/>
              <a:t>00, 01, 10, 11</a:t>
            </a:r>
            <a:r>
              <a:rPr lang="ko-KR" altLang="en-US" dirty="0"/>
              <a:t>이고 </a:t>
            </a:r>
            <a:r>
              <a:rPr lang="en-US" altLang="ko-KR" dirty="0"/>
              <a:t>10</a:t>
            </a:r>
            <a:r>
              <a:rPr lang="ko-KR" altLang="en-US" dirty="0"/>
              <a:t>진수로 나타내면 </a:t>
            </a:r>
            <a:r>
              <a:rPr lang="en-US" altLang="ko-KR" dirty="0"/>
              <a:t>0, 1, 2,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다음을 유추할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=8</a:t>
            </a:r>
            <a:r>
              <a:rPr lang="ko-KR" altLang="en-US" dirty="0"/>
              <a:t>이 되고</a:t>
            </a:r>
            <a:r>
              <a:rPr lang="en-US" altLang="ko-KR" dirty="0"/>
              <a:t>, 4</a:t>
            </a:r>
            <a:r>
              <a:rPr lang="ko-KR" altLang="en-US" dirty="0"/>
              <a:t>비트로 표현할 수 있는 </a:t>
            </a:r>
            <a:r>
              <a:rPr lang="ko-KR" altLang="en-US" dirty="0" smtClean="0"/>
              <a:t>가짓수는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=16</a:t>
            </a:r>
            <a:r>
              <a:rPr lang="ko-KR" altLang="en-US" dirty="0" smtClean="0"/>
              <a:t>임 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1988840"/>
            <a:ext cx="6132865" cy="231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97" y="1988840"/>
            <a:ext cx="149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5083783"/>
            <a:ext cx="6274709" cy="42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6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0~F</a:t>
            </a:r>
            <a:r>
              <a:rPr lang="ko-KR" altLang="en-US" dirty="0"/>
              <a:t>까지 총 </a:t>
            </a:r>
            <a:r>
              <a:rPr lang="en-US" altLang="ko-KR" dirty="0"/>
              <a:t>16</a:t>
            </a:r>
            <a:r>
              <a:rPr lang="ko-KR" altLang="en-US" dirty="0"/>
              <a:t>가지의 숫자로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r>
              <a:rPr lang="en-US" altLang="ko-KR" dirty="0"/>
              <a:t>16</a:t>
            </a:r>
            <a:r>
              <a:rPr lang="ko-KR" altLang="en-US" dirty="0"/>
              <a:t>진수가 필요한 이유는 </a:t>
            </a:r>
            <a:r>
              <a:rPr lang="en-US" altLang="ko-KR" dirty="0"/>
              <a:t>2</a:t>
            </a:r>
            <a:r>
              <a:rPr lang="ko-KR" altLang="en-US" dirty="0"/>
              <a:t>진수의 네 자리와 </a:t>
            </a:r>
            <a:r>
              <a:rPr lang="en-US" altLang="ko-KR" dirty="0"/>
              <a:t>16</a:t>
            </a:r>
            <a:r>
              <a:rPr lang="ko-KR" altLang="en-US" dirty="0"/>
              <a:t>진수 한 자리가 </a:t>
            </a:r>
            <a:r>
              <a:rPr lang="ko-KR" altLang="en-US" dirty="0" smtClean="0"/>
              <a:t>맞아떨어지기 때문임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3" y="1803627"/>
            <a:ext cx="7486600" cy="33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42" y="1210233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94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비트가 합쳐진 </a:t>
            </a:r>
            <a:r>
              <a:rPr lang="ko-KR" altLang="en-US" dirty="0" smtClean="0"/>
              <a:t>단위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1838966"/>
            <a:ext cx="8937485" cy="28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4796859"/>
            <a:ext cx="1762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4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진수의 변환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8" y="1583795"/>
            <a:ext cx="7677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18" y="4329100"/>
            <a:ext cx="1238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35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998730"/>
            <a:ext cx="7705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0" y="5437379"/>
            <a:ext cx="1504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60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입력하려면 앞에 </a:t>
            </a:r>
            <a:r>
              <a:rPr lang="en-US" altLang="ko-KR" dirty="0"/>
              <a:t>0b </a:t>
            </a:r>
            <a:r>
              <a:rPr lang="ko-KR" altLang="en-US" dirty="0"/>
              <a:t>또는 </a:t>
            </a:r>
            <a:r>
              <a:rPr lang="en-US" altLang="ko-KR" dirty="0"/>
              <a:t>0B</a:t>
            </a:r>
            <a:r>
              <a:rPr lang="ko-KR" altLang="en-US" dirty="0"/>
              <a:t>를 </a:t>
            </a:r>
            <a:r>
              <a:rPr lang="ko-KR" altLang="en-US" dirty="0" smtClean="0"/>
              <a:t>붙여줌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 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또는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ko-KR" altLang="en-US" dirty="0"/>
              <a:t>숫자’ </a:t>
            </a:r>
            <a:r>
              <a:rPr lang="en-US" altLang="ko-KR" dirty="0"/>
              <a:t>, 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  <a:r>
              <a:rPr lang="ko-KR" altLang="en-US" dirty="0"/>
              <a:t>를 사용하면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앞에 </a:t>
            </a:r>
            <a:r>
              <a:rPr lang="en-US" altLang="ko-KR" dirty="0"/>
              <a:t>0x </a:t>
            </a:r>
            <a:r>
              <a:rPr lang="ko-KR" altLang="en-US" dirty="0"/>
              <a:t>또는 </a:t>
            </a:r>
            <a:r>
              <a:rPr lang="en-US" altLang="ko-KR" dirty="0"/>
              <a:t>0X</a:t>
            </a:r>
            <a:r>
              <a:rPr lang="ko-KR" altLang="en-US" dirty="0"/>
              <a:t>를 붙여주거나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1308239"/>
            <a:ext cx="7605845" cy="10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2996325"/>
            <a:ext cx="7605845" cy="10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4732260"/>
            <a:ext cx="7605845" cy="128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0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</a:t>
            </a:r>
            <a:r>
              <a:rPr lang="ko-KR" altLang="en-US" dirty="0" smtClean="0"/>
              <a:t>연습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7" y="1964797"/>
            <a:ext cx="4021115" cy="23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22" y="4577026"/>
            <a:ext cx="1943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7" y="1450885"/>
            <a:ext cx="4275512" cy="2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2" y="4566918"/>
            <a:ext cx="1971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3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57652"/>
            <a:ext cx="77628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671877"/>
            <a:ext cx="1409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7" y="3388482"/>
            <a:ext cx="31337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87" y="5931657"/>
            <a:ext cx="17621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08" y="3388482"/>
            <a:ext cx="4191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807832"/>
            <a:ext cx="171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1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hex(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en-US" altLang="ko-KR" dirty="0" err="1"/>
              <a:t>oct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bin(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/>
              <a:t>hex()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</a:t>
            </a:r>
            <a:r>
              <a:rPr lang="en-US" altLang="ko-KR" dirty="0"/>
              <a:t>, </a:t>
            </a:r>
            <a:r>
              <a:rPr lang="en-US" altLang="ko-KR" dirty="0" err="1"/>
              <a:t>oct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진수로</a:t>
            </a:r>
            <a:r>
              <a:rPr lang="en-US" altLang="ko-KR" dirty="0"/>
              <a:t>, bin()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01" y="1994806"/>
            <a:ext cx="7017752" cy="5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1" y="2589847"/>
            <a:ext cx="7960952" cy="10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6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ko-KR" altLang="en-US" dirty="0"/>
              <a:t>참일 경우에 </a:t>
            </a:r>
            <a:r>
              <a:rPr lang="en-US" altLang="ko-KR" dirty="0"/>
              <a:t>if</a:t>
            </a:r>
            <a:r>
              <a:rPr lang="ko-KR" altLang="en-US" dirty="0"/>
              <a:t>문 아래가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75" y="1080284"/>
            <a:ext cx="2696565" cy="68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4" y="1881121"/>
            <a:ext cx="1390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8" y="1853825"/>
            <a:ext cx="5170580" cy="4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6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정리해봅시다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정수 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정수형은 소수점이 없는 </a:t>
            </a:r>
            <a:r>
              <a:rPr lang="ko-KR" altLang="en-US" dirty="0" smtClean="0"/>
              <a:t>데이터임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기본적인 정수형</a:t>
            </a:r>
            <a:r>
              <a:rPr lang="en-US" altLang="ko-KR" dirty="0" smtClean="0"/>
              <a:t> 100</a:t>
            </a:r>
            <a:r>
              <a:rPr lang="en-US" altLang="ko-KR" dirty="0"/>
              <a:t>, -123, 0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변수의 </a:t>
            </a:r>
            <a:r>
              <a:rPr lang="ko-KR" altLang="en-US" dirty="0" smtClean="0"/>
              <a:t>선언이 </a:t>
            </a:r>
            <a:r>
              <a:rPr lang="ko-KR" altLang="en-US" dirty="0"/>
              <a:t>없으며 변수에 값을 넣는 순간 변수의 데이터 형식이 </a:t>
            </a:r>
            <a:r>
              <a:rPr lang="ko-KR" altLang="en-US" dirty="0" smtClean="0"/>
              <a:t>결정됨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/>
              <a:t>는 </a:t>
            </a:r>
            <a:r>
              <a:rPr lang="ko-KR" altLang="en-US" dirty="0" smtClean="0"/>
              <a:t>기본적인 </a:t>
            </a:r>
            <a:r>
              <a:rPr lang="ko-KR" altLang="en-US" dirty="0"/>
              <a:t>정수 데이터 </a:t>
            </a:r>
            <a:r>
              <a:rPr lang="ko-KR" altLang="en-US" dirty="0" smtClean="0"/>
              <a:t>형식이며 </a:t>
            </a:r>
            <a:r>
              <a:rPr lang="ko-KR" altLang="en-US" dirty="0" err="1"/>
              <a:t>파이썬</a:t>
            </a:r>
            <a:r>
              <a:rPr lang="ko-KR" altLang="en-US" dirty="0"/>
              <a:t> 버전 </a:t>
            </a:r>
            <a:r>
              <a:rPr lang="en-US" altLang="ko-KR" dirty="0"/>
              <a:t>3.5</a:t>
            </a:r>
            <a:r>
              <a:rPr lang="ko-KR" altLang="en-US" dirty="0"/>
              <a:t>에서는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크기의 제한이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6" y="2313918"/>
            <a:ext cx="7675216" cy="12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" y="4442012"/>
            <a:ext cx="7675217" cy="13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787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0x</a:t>
            </a:r>
            <a:r>
              <a:rPr lang="ko-KR" altLang="en-US" dirty="0"/>
              <a:t>나 </a:t>
            </a:r>
            <a:r>
              <a:rPr lang="en-US" altLang="ko-KR" dirty="0"/>
              <a:t>0X</a:t>
            </a:r>
            <a:r>
              <a:rPr lang="ko-KR" altLang="en-US" dirty="0"/>
              <a:t>로</a:t>
            </a:r>
            <a:r>
              <a:rPr lang="en-US" altLang="ko-KR" dirty="0"/>
              <a:t>, 8</a:t>
            </a:r>
            <a:r>
              <a:rPr lang="ko-KR" altLang="en-US" dirty="0"/>
              <a:t>진수는 </a:t>
            </a:r>
            <a:r>
              <a:rPr lang="en-US" altLang="ko-KR" dirty="0"/>
              <a:t>0o</a:t>
            </a:r>
            <a:r>
              <a:rPr lang="ko-KR" altLang="en-US" dirty="0"/>
              <a:t>나 </a:t>
            </a:r>
            <a:r>
              <a:rPr lang="en-US" altLang="ko-KR" dirty="0"/>
              <a:t>0O(</a:t>
            </a:r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알파벳 오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진수는 </a:t>
            </a:r>
            <a:r>
              <a:rPr lang="en-US" altLang="ko-KR" dirty="0"/>
              <a:t>0b</a:t>
            </a:r>
            <a:r>
              <a:rPr lang="ko-KR" altLang="en-US" dirty="0"/>
              <a:t>나 </a:t>
            </a:r>
            <a:r>
              <a:rPr lang="en-US" altLang="ko-KR" dirty="0"/>
              <a:t>0B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7" y="1403775"/>
            <a:ext cx="7875875" cy="191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17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실수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3.14, -2.7</a:t>
            </a:r>
            <a:r>
              <a:rPr lang="ko-KR" altLang="en-US" dirty="0"/>
              <a:t>처럼 소수점이 있는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사칙연산인 </a:t>
            </a:r>
            <a:r>
              <a:rPr lang="en-US" altLang="ko-KR" dirty="0"/>
              <a:t>+, -, *, /</a:t>
            </a:r>
            <a:r>
              <a:rPr lang="ko-KR" altLang="en-US" dirty="0"/>
              <a:t>를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3" y="1834365"/>
            <a:ext cx="8136160" cy="170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3" y="4349119"/>
            <a:ext cx="8100900" cy="135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587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4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제곱을 의미하는 **</a:t>
            </a:r>
            <a:r>
              <a:rPr lang="en-US" altLang="ko-KR" dirty="0"/>
              <a:t>, </a:t>
            </a:r>
            <a:r>
              <a:rPr lang="ko-KR" altLang="en-US" dirty="0"/>
              <a:t>나머지를 구하는 </a:t>
            </a:r>
            <a:r>
              <a:rPr lang="en-US" altLang="ko-KR" dirty="0"/>
              <a:t>%, </a:t>
            </a:r>
            <a:r>
              <a:rPr lang="ko-KR" altLang="en-US" dirty="0"/>
              <a:t>나눈 후에 소수점을 버리는 </a:t>
            </a:r>
            <a:r>
              <a:rPr lang="en-US" altLang="ko-KR" dirty="0"/>
              <a:t>//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8" y="1373554"/>
            <a:ext cx="7830870" cy="131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8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불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/>
              <a:t>불형은</a:t>
            </a:r>
            <a:r>
              <a:rPr lang="ko-KR" altLang="en-US" dirty="0"/>
              <a:t> 단독으로 사용하기보다는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이나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등과 함께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2379586"/>
            <a:ext cx="7672489" cy="12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04" y="4181110"/>
            <a:ext cx="6753127" cy="157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5318264"/>
            <a:ext cx="685342" cy="27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9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6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문자열은 양쪽을 큰따옴표</a:t>
            </a:r>
            <a:r>
              <a:rPr lang="en-US" altLang="ko-KR" dirty="0"/>
              <a:t>(“”)</a:t>
            </a:r>
            <a:r>
              <a:rPr lang="ko-KR" altLang="en-US" dirty="0"/>
              <a:t>나 작은따옴표</a:t>
            </a:r>
            <a:r>
              <a:rPr lang="en-US" altLang="ko-KR" dirty="0"/>
              <a:t>(‘’)</a:t>
            </a:r>
            <a:r>
              <a:rPr lang="ko-KR" altLang="en-US" dirty="0"/>
              <a:t>로 감싸야 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808820"/>
            <a:ext cx="6824566" cy="129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" y="3197790"/>
            <a:ext cx="7820170" cy="106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57" y="4641538"/>
            <a:ext cx="6963271" cy="74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4" y="5473131"/>
            <a:ext cx="7907734" cy="76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01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7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766155"/>
            <a:ext cx="7282491" cy="1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2573905"/>
            <a:ext cx="7274575" cy="149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9" y="4329100"/>
            <a:ext cx="7242912" cy="22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별표를 다이아몬드 모양으로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6" y="1965606"/>
            <a:ext cx="7920880" cy="274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71" y="4755409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66814"/>
            <a:ext cx="772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89" y="4105372"/>
            <a:ext cx="1333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print( )</a:t>
            </a:r>
            <a:r>
              <a:rPr lang="ko-KR" altLang="en-US" dirty="0"/>
              <a:t>의 서식을</a:t>
            </a:r>
            <a:br>
              <a:rPr lang="ko-KR" altLang="en-US" dirty="0"/>
            </a:br>
            <a:r>
              <a:rPr lang="ko-KR" altLang="en-US" dirty="0"/>
              <a:t>지정해봅시다</a:t>
            </a:r>
          </a:p>
        </p:txBody>
      </p:sp>
    </p:spTree>
    <p:extLst>
      <p:ext uri="{BB962C8B-B14F-4D97-AF65-F5344CB8AC3E}">
        <p14:creationId xmlns:p14="http://schemas.microsoft.com/office/powerpoint/2010/main" val="42564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서식을 지원하는 </a:t>
            </a:r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 smtClean="0"/>
              <a:t>함수 사용법</a:t>
            </a:r>
            <a:endParaRPr lang="en-US" altLang="ko-KR" dirty="0" smtClean="0"/>
          </a:p>
          <a:p>
            <a:pPr lvl="1"/>
            <a:r>
              <a:rPr lang="ko-KR" altLang="en-US" dirty="0"/>
              <a:t>서식은 앞에 </a:t>
            </a:r>
            <a:r>
              <a:rPr lang="en-US" altLang="ko-KR" dirty="0"/>
              <a:t>%</a:t>
            </a:r>
            <a:r>
              <a:rPr lang="ko-KR" altLang="en-US" dirty="0"/>
              <a:t>가 </a:t>
            </a:r>
            <a:r>
              <a:rPr lang="ko-KR" altLang="en-US" dirty="0" smtClean="0"/>
              <a:t>붙음</a:t>
            </a:r>
            <a:r>
              <a:rPr lang="en-US" altLang="ko-KR" dirty="0"/>
              <a:t>. %d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>
                <a:sym typeface="Wingdings" panose="05000000000000000000" pitchFamily="2" charset="2"/>
              </a:rPr>
              <a:t>100(</a:t>
            </a:r>
            <a:r>
              <a:rPr lang="ko-KR" altLang="en-US" dirty="0" err="1">
                <a:sym typeface="Wingdings" panose="05000000000000000000" pitchFamily="2" charset="2"/>
              </a:rPr>
              <a:t>일영영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100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 smtClean="0">
                <a:sym typeface="Wingdings" panose="05000000000000000000" pitchFamily="2" charset="2"/>
              </a:rPr>
              <a:t>100+100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200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1943835"/>
            <a:ext cx="767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3068207"/>
            <a:ext cx="7705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4824155"/>
            <a:ext cx="7677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서식의 개수와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뒤에 </a:t>
            </a:r>
            <a:r>
              <a:rPr lang="ko-KR" altLang="en-US" dirty="0"/>
              <a:t>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</a:t>
            </a:r>
            <a:r>
              <a:rPr lang="ko-KR" altLang="en-US" dirty="0" smtClean="0"/>
              <a:t>같아야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r>
              <a:rPr lang="ko-KR" altLang="en-US" dirty="0" smtClean="0">
                <a:sym typeface="Wingdings" panose="05000000000000000000" pitchFamily="2" charset="2"/>
              </a:rPr>
              <a:t>오류발생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/>
              <a:t>첫 번째 행에는 </a:t>
            </a:r>
            <a:r>
              <a:rPr lang="en-US" altLang="ko-KR" dirty="0"/>
              <a:t>%d</a:t>
            </a:r>
            <a:r>
              <a:rPr lang="ko-KR" altLang="en-US" dirty="0"/>
              <a:t>가 하나밖에 없는데 숫자는 두 개</a:t>
            </a:r>
            <a:r>
              <a:rPr lang="en-US" altLang="ko-KR" dirty="0"/>
              <a:t>(100, 200)</a:t>
            </a:r>
            <a:r>
              <a:rPr lang="ko-KR" altLang="en-US" dirty="0"/>
              <a:t>가 나왔고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smtClean="0"/>
              <a:t>번 째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행에는 </a:t>
            </a:r>
            <a:r>
              <a:rPr lang="en-US" altLang="ko-KR" dirty="0"/>
              <a:t>%d</a:t>
            </a:r>
            <a:r>
              <a:rPr lang="ko-KR" altLang="en-US" dirty="0"/>
              <a:t>가 두 개인데</a:t>
            </a:r>
            <a:r>
              <a:rPr lang="en-US" altLang="ko-KR" dirty="0"/>
              <a:t>, </a:t>
            </a:r>
            <a:r>
              <a:rPr lang="ko-KR" altLang="en-US" dirty="0"/>
              <a:t>숫자는 하나</a:t>
            </a:r>
            <a:r>
              <a:rPr lang="en-US" altLang="ko-KR" dirty="0"/>
              <a:t>(100)</a:t>
            </a:r>
            <a:r>
              <a:rPr lang="ko-KR" altLang="en-US" dirty="0"/>
              <a:t>밖에 나오지 </a:t>
            </a:r>
            <a:r>
              <a:rPr lang="ko-KR" altLang="en-US" dirty="0" smtClean="0"/>
              <a:t>않음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1448780"/>
            <a:ext cx="7696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4350870"/>
            <a:ext cx="3857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5" y="5589240"/>
            <a:ext cx="1362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96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1055</Words>
  <Application>Microsoft Office PowerPoint</Application>
  <PresentationFormat>화면 슬라이드 쇼(4:3)</PresentationFormat>
  <Paragraphs>207</Paragraphs>
  <Slides>50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print( )의 서식을 지정해봅시다</vt:lpstr>
      <vt:lpstr>print( )의 서식을 지정해봅시다(1)</vt:lpstr>
      <vt:lpstr>print( )의 서식을 지정해봅시다(2)</vt:lpstr>
      <vt:lpstr>print( )의 서식을 지정해봅시다(3)</vt:lpstr>
      <vt:lpstr>print( )의 서식을 지정해봅시다(4)</vt:lpstr>
      <vt:lpstr>print( )의 서식을 지정해봅시다(5)</vt:lpstr>
      <vt:lpstr>print( )의 서식을 지정해봅시다(6)</vt:lpstr>
      <vt:lpstr>print( )의 서식을 지정해봅시다(7)</vt:lpstr>
      <vt:lpstr>print( )의 서식을 지정해봅시다(8)</vt:lpstr>
      <vt:lpstr>print( )의 서식을 지정해봅시다(9)</vt:lpstr>
      <vt:lpstr>print( )의 서식을 지정해봅시다(10)</vt:lpstr>
      <vt:lpstr>print( )의 서식을 지정해봅시다(11)</vt:lpstr>
      <vt:lpstr>print( )의 서식을 지정해봅시다(12)</vt:lpstr>
      <vt:lpstr>Section 02 변수를 확실히  이해합시다</vt:lpstr>
      <vt:lpstr>변수를 확실히 이해합시다(1)</vt:lpstr>
      <vt:lpstr>변수를 확실히 이해합시다(2)</vt:lpstr>
      <vt:lpstr>변수를 확실히 이해합시다(3)</vt:lpstr>
      <vt:lpstr>변수를 확실히 이해합시다(4)</vt:lpstr>
      <vt:lpstr>변수를 확실히 이해합시다(5)</vt:lpstr>
      <vt:lpstr>변수를 확실히 이해합시다(6)</vt:lpstr>
      <vt:lpstr>변수를 확실히 이해합시다(7)</vt:lpstr>
      <vt:lpstr>변수를 확실히 이해합시다(8)</vt:lpstr>
      <vt:lpstr>변수를 확실히 이해합시다(9)</vt:lpstr>
      <vt:lpstr>변수를 확실히 이해합시다(10)</vt:lpstr>
      <vt:lpstr>Section 03 비트와 바이트,진수에 대해 알아봅시다</vt:lpstr>
      <vt:lpstr>비트와 바이트, 진수에 대해 알아봅시다(1)</vt:lpstr>
      <vt:lpstr>비트와 바이트, 진수에 대해 알아봅시다(2)</vt:lpstr>
      <vt:lpstr>비트와 바이트, 진수에 대해 알아봅시다(3)</vt:lpstr>
      <vt:lpstr>비트와 바이트, 진수에 대해 알아봅시다(4)</vt:lpstr>
      <vt:lpstr>비트와 바이트, 진수에 대해 알아봅시다(5)</vt:lpstr>
      <vt:lpstr>비트와 바이트, 진수에 대해 알아봅시다(6)</vt:lpstr>
      <vt:lpstr>비트와 바이트, 진수에 대해 알아봅시다(7)</vt:lpstr>
      <vt:lpstr>비트와 바이트, 진수에 대해 알아봅시다(8)</vt:lpstr>
      <vt:lpstr>비트와 바이트, 진수에 대해 알아봅시다(9)</vt:lpstr>
      <vt:lpstr>비트와 바이트, 진수에 대해 알아봅시다(10)</vt:lpstr>
      <vt:lpstr>Section 04 데이터 형식을  정리해봅시다</vt:lpstr>
      <vt:lpstr>데이터 형식을 정리해봅시다(1)</vt:lpstr>
      <vt:lpstr>데이터 형식을 정리해봅시다(2)</vt:lpstr>
      <vt:lpstr>데이터 형식을 정리해봅시다(3)</vt:lpstr>
      <vt:lpstr>데이터 형식을 정리해봅시다(4)</vt:lpstr>
      <vt:lpstr>데이터 형식을 정리해봅시다(5)</vt:lpstr>
      <vt:lpstr>데이터 형식을 정리해봅시다(6)</vt:lpstr>
      <vt:lpstr>데이터 형식을 정리해봅시다(7)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bon429</cp:lastModifiedBy>
  <cp:revision>212</cp:revision>
  <dcterms:created xsi:type="dcterms:W3CDTF">2012-07-23T02:34:37Z</dcterms:created>
  <dcterms:modified xsi:type="dcterms:W3CDTF">2019-07-23T04:55:53Z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