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1"/>
  </p:notesMasterIdLst>
  <p:handoutMasterIdLst>
    <p:handoutMasterId r:id="rId42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32" r:id="rId17"/>
    <p:sldId id="343" r:id="rId18"/>
    <p:sldId id="345" r:id="rId19"/>
    <p:sldId id="346" r:id="rId20"/>
    <p:sldId id="347" r:id="rId21"/>
    <p:sldId id="348" r:id="rId22"/>
    <p:sldId id="349" r:id="rId23"/>
    <p:sldId id="350" r:id="rId24"/>
    <p:sldId id="344" r:id="rId25"/>
    <p:sldId id="351" r:id="rId26"/>
    <p:sldId id="353" r:id="rId27"/>
    <p:sldId id="354" r:id="rId28"/>
    <p:sldId id="355" r:id="rId29"/>
    <p:sldId id="356" r:id="rId30"/>
    <p:sldId id="352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258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>
        <p:scale>
          <a:sx n="109" d="100"/>
          <a:sy n="109" d="100"/>
        </p:scale>
        <p:origin x="-109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생성하기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58770"/>
            <a:ext cx="8099901" cy="333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2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/>
              <a:t>세 대의 자동차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실제 </a:t>
            </a:r>
            <a:r>
              <a:rPr lang="ko-KR" altLang="en-US" dirty="0" smtClean="0"/>
              <a:t>코드로 구현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인스턴스는</a:t>
            </a:r>
            <a:r>
              <a:rPr lang="ko-KR" altLang="en-US" dirty="0"/>
              <a:t> 각각 자동차의 색상</a:t>
            </a:r>
            <a:r>
              <a:rPr lang="en-US" altLang="ko-KR" dirty="0"/>
              <a:t>(color), </a:t>
            </a:r>
            <a:r>
              <a:rPr lang="ko-KR" altLang="en-US" dirty="0"/>
              <a:t>속도</a:t>
            </a:r>
            <a:r>
              <a:rPr lang="en-US" altLang="ko-KR" dirty="0"/>
              <a:t>(speed) </a:t>
            </a:r>
            <a:r>
              <a:rPr lang="ko-KR" altLang="en-US" dirty="0" smtClean="0"/>
              <a:t>필드를 가짐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21" y="916843"/>
            <a:ext cx="6435716" cy="277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916842"/>
            <a:ext cx="1933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6" y="4571834"/>
            <a:ext cx="6503395" cy="95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6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필드에 값 </a:t>
            </a:r>
            <a:r>
              <a:rPr lang="ko-KR" altLang="en-US" dirty="0" smtClean="0"/>
              <a:t>대입하기</a:t>
            </a:r>
            <a:endParaRPr lang="en-US" altLang="ko-KR" dirty="0" smtClean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인스턴스에는</a:t>
            </a:r>
            <a:r>
              <a:rPr lang="ko-KR" altLang="en-US" dirty="0"/>
              <a:t> 별도의 필드가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, </a:t>
            </a:r>
            <a:r>
              <a:rPr lang="ko-KR" altLang="en-US" dirty="0"/>
              <a:t>각각에 별도의 </a:t>
            </a:r>
            <a:r>
              <a:rPr lang="ko-KR" altLang="en-US" dirty="0" smtClean="0"/>
              <a:t>값 대입 가능함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23299"/>
            <a:ext cx="6750750" cy="305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390" y="4914165"/>
            <a:ext cx="5639608" cy="160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50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2"/>
            <a:r>
              <a:rPr lang="en-US" altLang="ko-KR" dirty="0"/>
              <a:t>Car </a:t>
            </a:r>
            <a:r>
              <a:rPr lang="ko-KR" altLang="en-US" dirty="0"/>
              <a:t>클래스에서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/>
              <a:t>upSpeed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downSpeed</a:t>
            </a:r>
            <a:r>
              <a:rPr lang="en-US" altLang="ko-KR" dirty="0"/>
              <a:t>() 2</a:t>
            </a:r>
            <a:r>
              <a:rPr lang="ko-KR" altLang="en-US" dirty="0" smtClean="0"/>
              <a:t>개임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627063" lvl="2" indent="0">
              <a:buNone/>
            </a:pPr>
            <a:endParaRPr lang="en-US" altLang="ko-KR" dirty="0" smtClean="0"/>
          </a:p>
          <a:p>
            <a:r>
              <a:rPr lang="ko-KR" altLang="en-US" dirty="0"/>
              <a:t>클래스의 </a:t>
            </a:r>
            <a:r>
              <a:rPr lang="ko-KR" altLang="en-US" dirty="0" smtClean="0"/>
              <a:t>완전한 작동 코딩 </a:t>
            </a:r>
            <a:r>
              <a:rPr lang="en-US" altLang="ko-KR" dirty="0" smtClean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763815"/>
            <a:ext cx="6818430" cy="71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" y="3244918"/>
            <a:ext cx="6818431" cy="333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63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74" y="854128"/>
            <a:ext cx="6511324" cy="242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78" y="3270750"/>
            <a:ext cx="6503285" cy="31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36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68" y="735045"/>
            <a:ext cx="6615735" cy="179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46" y="2573905"/>
            <a:ext cx="6930770" cy="403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87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err="1"/>
              <a:t>생성자에</a:t>
            </a:r>
            <a:r>
              <a:rPr lang="ko-KR" altLang="en-US" dirty="0"/>
              <a:t>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48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생성자의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생성하면 무조건 호출되는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13</a:t>
            </a:r>
            <a:r>
              <a:rPr lang="ko-KR" altLang="en-US" dirty="0" smtClean="0"/>
              <a:t>행에서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후 </a:t>
            </a:r>
            <a:r>
              <a:rPr lang="en-US" altLang="ko-KR" dirty="0" smtClean="0"/>
              <a:t>14,15</a:t>
            </a:r>
            <a:r>
              <a:rPr lang="ko-KR" altLang="en-US" dirty="0" smtClean="0"/>
              <a:t>행에서 따로 초기화를 하였는데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13</a:t>
            </a:r>
            <a:r>
              <a:rPr lang="ko-KR" altLang="en-US" dirty="0" smtClean="0"/>
              <a:t>행 자체에서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생성과 동시에 </a:t>
            </a:r>
            <a:r>
              <a:rPr lang="ko-KR" altLang="en-US" dirty="0" err="1" smtClean="0"/>
              <a:t>필드값을</a:t>
            </a:r>
            <a:r>
              <a:rPr lang="ko-KR" altLang="en-US" dirty="0" smtClean="0"/>
              <a:t> 초기화 할 수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 함수를 생성자라 함</a:t>
            </a:r>
            <a:endParaRPr lang="en-US" altLang="ko-KR" dirty="0" smtClean="0"/>
          </a:p>
          <a:p>
            <a:r>
              <a:rPr lang="ko-KR" altLang="en-US" dirty="0"/>
              <a:t>생성자의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en-US" altLang="ko-KR" dirty="0"/>
              <a:t>_ _</a:t>
            </a:r>
            <a:r>
              <a:rPr lang="en-US" altLang="ko-KR" dirty="0" err="1"/>
              <a:t>init</a:t>
            </a:r>
            <a:r>
              <a:rPr lang="en-US" altLang="ko-KR" dirty="0"/>
              <a:t>_ _( )</a:t>
            </a:r>
            <a:r>
              <a:rPr lang="ko-KR" altLang="en-US" dirty="0"/>
              <a:t>라는 </a:t>
            </a:r>
            <a:r>
              <a:rPr lang="ko-KR" altLang="en-US" dirty="0" smtClean="0"/>
              <a:t>이름을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4" y="1818407"/>
            <a:ext cx="6387430" cy="97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4" y="4768747"/>
            <a:ext cx="6387430" cy="96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01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Car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이제는 </a:t>
            </a:r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11-2]</a:t>
            </a:r>
            <a:r>
              <a:rPr lang="ko-KR" altLang="en-US" dirty="0"/>
              <a:t>의 </a:t>
            </a:r>
            <a:r>
              <a:rPr lang="en-US" altLang="ko-KR" dirty="0"/>
              <a:t>13</a:t>
            </a:r>
            <a:r>
              <a:rPr lang="ko-KR" altLang="en-US" dirty="0"/>
              <a:t>행</a:t>
            </a:r>
            <a:r>
              <a:rPr lang="en-US" altLang="ko-KR" dirty="0"/>
              <a:t>~15</a:t>
            </a:r>
            <a:r>
              <a:rPr lang="ko-KR" altLang="en-US" dirty="0"/>
              <a:t>행 중에서 </a:t>
            </a:r>
            <a:r>
              <a:rPr lang="en-US" altLang="ko-KR" dirty="0"/>
              <a:t>13</a:t>
            </a:r>
            <a:r>
              <a:rPr lang="ko-KR" altLang="en-US" dirty="0"/>
              <a:t>행만 있으면 됨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생성하면 자동으로 생성자가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33" y="1296056"/>
            <a:ext cx="6993687" cy="217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33" y="4483648"/>
            <a:ext cx="6993687" cy="44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103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매개변수가 </a:t>
            </a:r>
            <a:r>
              <a:rPr lang="en-US" altLang="ko-KR" dirty="0"/>
              <a:t>self</a:t>
            </a:r>
            <a:r>
              <a:rPr lang="ko-KR" altLang="en-US" dirty="0"/>
              <a:t>만 있는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18" y="1319283"/>
            <a:ext cx="6885765" cy="521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8" y="1319283"/>
            <a:ext cx="1409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64742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살짝 맛보는 객체지향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생성자에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대해 알아봅시다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인스턴스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변수와 클래스 변수의 차이는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클래스의 상속에 대해 알아봅시다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매개변수가 </a:t>
            </a:r>
            <a:r>
              <a:rPr lang="ko-KR" altLang="en-US" dirty="0"/>
              <a:t>있는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11-3]</a:t>
            </a:r>
            <a:r>
              <a:rPr lang="ko-KR" altLang="en-US" dirty="0"/>
              <a:t>을 수정해서 매개변수가 있는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사용해봄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만들 때 초기값을 매개변수로 넘기는 방법을 </a:t>
            </a:r>
            <a:r>
              <a:rPr lang="ko-KR" altLang="en-US" dirty="0" smtClean="0"/>
              <a:t>사용해봄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4" y="953725"/>
            <a:ext cx="7668530" cy="275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5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3" y="934993"/>
            <a:ext cx="7855216" cy="533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80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 </a:t>
            </a:r>
            <a:r>
              <a:rPr lang="ko-KR" altLang="en-US" dirty="0" smtClean="0"/>
              <a:t>기본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447"/>
            <a:ext cx="8570941" cy="44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7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</a:t>
            </a:r>
            <a:r>
              <a:rPr lang="en-US" altLang="ko-KR" dirty="0" smtClean="0"/>
              <a:t>,13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 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만들고 자동차의 이름과 현재 </a:t>
            </a:r>
            <a:r>
              <a:rPr lang="ko-KR" altLang="en-US" dirty="0" smtClean="0"/>
              <a:t>속도를 반환함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23</a:t>
            </a:r>
            <a:r>
              <a:rPr lang="ko-KR" altLang="en-US" dirty="0"/>
              <a:t>행</a:t>
            </a:r>
            <a:r>
              <a:rPr lang="en-US" altLang="ko-KR" dirty="0"/>
              <a:t>, 24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이나 </a:t>
            </a:r>
            <a:r>
              <a:rPr lang="en-US" altLang="ko-KR" dirty="0"/>
              <a:t>speed </a:t>
            </a:r>
            <a:r>
              <a:rPr lang="ko-KR" altLang="en-US" dirty="0" smtClean="0"/>
              <a:t>필드를 </a:t>
            </a:r>
            <a:r>
              <a:rPr lang="ko-KR" altLang="en-US" dirty="0"/>
              <a:t>사용하지 않고 </a:t>
            </a:r>
            <a:r>
              <a:rPr lang="en-US" altLang="ko-KR" dirty="0" err="1"/>
              <a:t>getName</a:t>
            </a:r>
            <a:r>
              <a:rPr lang="en-US" altLang="ko-KR" dirty="0"/>
              <a:t>( ),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값을 </a:t>
            </a:r>
            <a:r>
              <a:rPr lang="ko-KR" altLang="en-US" dirty="0" smtClean="0"/>
              <a:t>알아냄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1133745"/>
            <a:ext cx="6962970" cy="25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81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변수와</a:t>
            </a:r>
            <a:br>
              <a:rPr lang="ko-KR" altLang="en-US" dirty="0"/>
            </a:br>
            <a:r>
              <a:rPr lang="ko-KR" altLang="en-US" dirty="0"/>
              <a:t>클래스 변수의 차이는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991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클래스를 </a:t>
            </a:r>
            <a:r>
              <a:rPr lang="ko-KR" altLang="en-US" dirty="0"/>
              <a:t>이용하여 메인 코드 부분에서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만들기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03" y="1358770"/>
            <a:ext cx="7344861" cy="109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28" y="3289924"/>
            <a:ext cx="7335815" cy="78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68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59" y="773113"/>
            <a:ext cx="7582495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430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/>
              <a:t>클래스 안에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공간이 </a:t>
            </a:r>
            <a:r>
              <a:rPr lang="ko-KR" altLang="en-US" dirty="0"/>
              <a:t>할당된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113965"/>
            <a:ext cx="5899788" cy="329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31" y="790602"/>
            <a:ext cx="5899790" cy="233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56" y="5914108"/>
            <a:ext cx="12858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8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클래스 변수에 </a:t>
            </a:r>
            <a:r>
              <a:rPr lang="ko-KR" altLang="en-US" dirty="0" err="1" smtClean="0"/>
              <a:t>접근</a:t>
            </a:r>
            <a:r>
              <a:rPr lang="ko-KR" altLang="en-US" dirty="0" err="1"/>
              <a:t>시</a:t>
            </a:r>
            <a:r>
              <a:rPr lang="ko-KR" altLang="en-US" dirty="0" smtClean="0"/>
              <a:t> </a:t>
            </a:r>
            <a:r>
              <a:rPr lang="ko-KR" altLang="en-US" dirty="0"/>
              <a:t>‘클래스이름</a:t>
            </a:r>
            <a:r>
              <a:rPr lang="en-US" altLang="ko-KR" dirty="0"/>
              <a:t>.</a:t>
            </a:r>
            <a:r>
              <a:rPr lang="ko-KR" altLang="en-US" dirty="0" err="1"/>
              <a:t>클래스변수명</a:t>
            </a:r>
            <a:r>
              <a:rPr lang="ko-KR" altLang="en-US" dirty="0"/>
              <a:t>’ 또는 ‘</a:t>
            </a:r>
            <a:r>
              <a:rPr lang="ko-KR" altLang="en-US" dirty="0" err="1"/>
              <a:t>인스턴스</a:t>
            </a:r>
            <a:r>
              <a:rPr lang="en-US" altLang="ko-KR" dirty="0"/>
              <a:t>.</a:t>
            </a:r>
            <a:r>
              <a:rPr lang="ko-KR" altLang="en-US" dirty="0" err="1" smtClean="0"/>
              <a:t>클래스변수명</a:t>
            </a:r>
            <a:r>
              <a:rPr lang="ko-KR" altLang="en-US" dirty="0"/>
              <a:t>’ </a:t>
            </a:r>
            <a:r>
              <a:rPr lang="ko-KR" altLang="en-US" dirty="0" smtClean="0"/>
              <a:t>방식으로 접근해야 클래스에 </a:t>
            </a:r>
            <a:r>
              <a:rPr lang="ko-KR" altLang="en-US" dirty="0"/>
              <a:t>이미 </a:t>
            </a:r>
            <a:r>
              <a:rPr lang="ko-KR" altLang="en-US" dirty="0" smtClean="0"/>
              <a:t>생성되어 있는 </a:t>
            </a:r>
            <a:r>
              <a:rPr lang="ko-KR" altLang="en-US" dirty="0"/>
              <a:t>공간을 </a:t>
            </a:r>
            <a:r>
              <a:rPr lang="ko-KR" altLang="en-US" dirty="0" smtClean="0"/>
              <a:t>공유 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646509"/>
            <a:ext cx="7612053" cy="200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71" y="3574328"/>
            <a:ext cx="6300700" cy="290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059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클래스 변수 </a:t>
            </a:r>
            <a:r>
              <a:rPr lang="en-US" altLang="ko-KR" dirty="0"/>
              <a:t>count</a:t>
            </a:r>
            <a:r>
              <a:rPr lang="ko-KR" altLang="en-US" dirty="0"/>
              <a:t>를 선언하고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7</a:t>
            </a:r>
            <a:r>
              <a:rPr lang="ko-KR" altLang="en-US" dirty="0"/>
              <a:t>행</a:t>
            </a:r>
            <a:r>
              <a:rPr lang="en-US" altLang="ko-KR" dirty="0"/>
              <a:t>~9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ko-KR" altLang="en-US" dirty="0"/>
              <a:t>클래스 변수에 접근하기 위해 클래스이름</a:t>
            </a:r>
            <a:r>
              <a:rPr lang="en-US" altLang="ko-KR" dirty="0"/>
              <a:t>.count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ko-KR" altLang="en-US" dirty="0" smtClean="0"/>
              <a:t>생성자가 </a:t>
            </a:r>
            <a:r>
              <a:rPr lang="ko-KR" altLang="en-US" dirty="0"/>
              <a:t>작동할 때는 </a:t>
            </a:r>
            <a:r>
              <a:rPr lang="en-US" altLang="ko-KR" dirty="0"/>
              <a:t>15</a:t>
            </a:r>
            <a:r>
              <a:rPr lang="ko-KR" altLang="en-US" dirty="0"/>
              <a:t>행과 </a:t>
            </a:r>
            <a:r>
              <a:rPr lang="en-US" altLang="ko-KR" dirty="0"/>
              <a:t>19</a:t>
            </a:r>
            <a:r>
              <a:rPr lang="ko-KR" altLang="en-US" dirty="0"/>
              <a:t>행에서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때이므로</a:t>
            </a:r>
            <a:r>
              <a:rPr lang="en-US" altLang="ko-KR" dirty="0"/>
              <a:t>, </a:t>
            </a:r>
            <a:r>
              <a:rPr lang="ko-KR" altLang="en-US" dirty="0"/>
              <a:t>자동차의 </a:t>
            </a:r>
            <a:r>
              <a:rPr lang="ko-KR" altLang="en-US" dirty="0" smtClean="0"/>
              <a:t>총 생산대수를 </a:t>
            </a:r>
            <a:r>
              <a:rPr lang="en-US" altLang="ko-KR" dirty="0"/>
              <a:t>1</a:t>
            </a:r>
            <a:r>
              <a:rPr lang="ko-KR" altLang="en-US" dirty="0"/>
              <a:t>씩 증가시킨 </a:t>
            </a:r>
            <a:r>
              <a:rPr lang="ko-KR" altLang="en-US" dirty="0" smtClean="0"/>
              <a:t>것임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메인 </a:t>
            </a:r>
            <a:r>
              <a:rPr lang="ko-KR" altLang="en-US" dirty="0"/>
              <a:t>코드 부분에서 클래스 변수를 </a:t>
            </a:r>
            <a:r>
              <a:rPr lang="ko-KR" altLang="en-US" dirty="0" smtClean="0"/>
              <a:t>사용하기 위해서 </a:t>
            </a:r>
            <a:r>
              <a:rPr lang="en-US" altLang="ko-KR" dirty="0" err="1"/>
              <a:t>Car.count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myCar2.count </a:t>
            </a:r>
            <a:r>
              <a:rPr lang="ko-KR" altLang="en-US" dirty="0"/>
              <a:t>모두 </a:t>
            </a:r>
            <a:r>
              <a:rPr lang="ko-KR" altLang="en-US" dirty="0" smtClean="0"/>
              <a:t>사용가능</a:t>
            </a:r>
            <a:r>
              <a:rPr lang="en-US" altLang="ko-KR" dirty="0" smtClean="0"/>
              <a:t>. </a:t>
            </a:r>
            <a:r>
              <a:rPr lang="ko-KR" altLang="en-US" dirty="0"/>
              <a:t>즉 둘 다 </a:t>
            </a:r>
            <a:r>
              <a:rPr lang="ko-KR" altLang="en-US" dirty="0" smtClean="0"/>
              <a:t>클래스 </a:t>
            </a:r>
            <a:r>
              <a:rPr lang="ko-KR" altLang="en-US" dirty="0"/>
              <a:t>변수에 </a:t>
            </a:r>
            <a:r>
              <a:rPr lang="ko-KR" altLang="en-US" dirty="0" smtClean="0"/>
              <a:t>접근됨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919324"/>
            <a:ext cx="7458270" cy="23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52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객체지향의 개념을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인스턴스를</a:t>
            </a:r>
            <a:r>
              <a:rPr lang="ko-KR" altLang="en-US" dirty="0"/>
              <a:t> 구분하고 이해합니다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객체지향 </a:t>
            </a:r>
            <a:r>
              <a:rPr lang="ko-KR" altLang="en-US" dirty="0"/>
              <a:t>프로그래밍의 활용법을 배웁니다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클래스의 상속에 </a:t>
            </a:r>
            <a:r>
              <a:rPr lang="ko-KR" altLang="en-US" dirty="0"/>
              <a:t>대해 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3818439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클래스의 </a:t>
            </a:r>
            <a:r>
              <a:rPr lang="ko-KR" altLang="en-US" dirty="0"/>
              <a:t>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그대로 </a:t>
            </a:r>
            <a:r>
              <a:rPr lang="ko-KR" altLang="en-US" dirty="0"/>
              <a:t>물려받는 새로운 클래스를 만드는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7" y="2005084"/>
            <a:ext cx="8431065" cy="334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42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기존의 두 클래스가 공통되는 것이 많음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공통된 특징을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클래스로 만들고  승용차와 트럭은 클래스의 특징을 물려받아 각각에 필요한 필드와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추가하면 효율적일 것임</a:t>
            </a:r>
            <a:r>
              <a:rPr lang="en-US" altLang="ko-KR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8" y="1812881"/>
            <a:ext cx="6008900" cy="463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98" y="243336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218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상위 클래스인 자동차 클래스를 ‘슈퍼 </a:t>
            </a:r>
            <a:r>
              <a:rPr lang="ko-KR" altLang="en-US" dirty="0" smtClean="0"/>
              <a:t>클래스</a:t>
            </a:r>
            <a:r>
              <a:rPr lang="ko-KR" altLang="en-US" dirty="0"/>
              <a:t>’ 또는 ‘부모 클래스’라 하며</a:t>
            </a:r>
            <a:r>
              <a:rPr lang="en-US" altLang="ko-KR" dirty="0"/>
              <a:t>, </a:t>
            </a:r>
            <a:r>
              <a:rPr lang="ko-KR" altLang="en-US" dirty="0"/>
              <a:t>하위 클래스인 승용차와 트럭 클래스는 ‘서브 </a:t>
            </a:r>
            <a:r>
              <a:rPr lang="ko-KR" altLang="en-US" dirty="0" smtClean="0"/>
              <a:t>클래스</a:t>
            </a:r>
            <a:r>
              <a:rPr lang="ko-KR" altLang="en-US" dirty="0"/>
              <a:t>’ 또는 ‘자식 클래스’라 함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9" y="1808820"/>
            <a:ext cx="6930770" cy="7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838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 </a:t>
            </a:r>
            <a:r>
              <a:rPr lang="ko-KR" altLang="en-US" dirty="0" smtClean="0"/>
              <a:t>활용 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클래스를 만든 후</a:t>
            </a:r>
            <a:r>
              <a:rPr lang="en-US" altLang="ko-KR" dirty="0" smtClean="0"/>
              <a:t>, </a:t>
            </a:r>
            <a:r>
              <a:rPr lang="ko-KR" altLang="en-US" dirty="0"/>
              <a:t>승용차 클래스와 트럭 클래스가 자동차 클래스의 상속을 </a:t>
            </a:r>
            <a:r>
              <a:rPr lang="ko-KR" altLang="en-US" dirty="0" smtClean="0"/>
              <a:t>받음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3" y="1834651"/>
            <a:ext cx="6705745" cy="45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39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35" y="694747"/>
            <a:ext cx="6171718" cy="539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82" y="6092486"/>
            <a:ext cx="6114510" cy="47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68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(Overriding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상위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하위 클래스에서 재정의하는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다음의 그림에서 트럭은 </a:t>
            </a:r>
            <a:r>
              <a:rPr lang="ko-KR" altLang="en-US" dirty="0"/>
              <a:t>속도에 제한이 없지만</a:t>
            </a:r>
            <a:r>
              <a:rPr lang="en-US" altLang="ko-KR" dirty="0"/>
              <a:t>, </a:t>
            </a:r>
            <a:r>
              <a:rPr lang="ko-KR" altLang="en-US" dirty="0"/>
              <a:t>승용차는 안전상 </a:t>
            </a:r>
            <a:r>
              <a:rPr lang="ko-KR" altLang="en-US" dirty="0" smtClean="0"/>
              <a:t>속도가 </a:t>
            </a:r>
            <a:r>
              <a:rPr lang="ko-KR" altLang="en-US" dirty="0"/>
              <a:t>최대 </a:t>
            </a:r>
            <a:r>
              <a:rPr lang="en-US" altLang="ko-KR" dirty="0"/>
              <a:t>150km</a:t>
            </a:r>
            <a:r>
              <a:rPr lang="ko-KR" altLang="en-US" dirty="0"/>
              <a:t>로 제한되어야 한다고 </a:t>
            </a:r>
            <a:r>
              <a:rPr lang="ko-KR" altLang="en-US" dirty="0" smtClean="0"/>
              <a:t>가정함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슈퍼 클래스</a:t>
            </a:r>
            <a:r>
              <a:rPr lang="en-US" altLang="ko-KR" dirty="0"/>
              <a:t>(</a:t>
            </a:r>
            <a:r>
              <a:rPr lang="ko-KR" altLang="en-US" dirty="0"/>
              <a:t>자동차</a:t>
            </a:r>
            <a:r>
              <a:rPr lang="en-US" altLang="ko-KR" dirty="0"/>
              <a:t>)</a:t>
            </a:r>
            <a:r>
              <a:rPr lang="ko-KR" altLang="en-US" dirty="0"/>
              <a:t>를 상속받은 서브 클래스</a:t>
            </a:r>
            <a:r>
              <a:rPr lang="en-US" altLang="ko-KR" dirty="0"/>
              <a:t>(</a:t>
            </a:r>
            <a:r>
              <a:rPr lang="ko-KR" altLang="en-US" dirty="0"/>
              <a:t>승용차</a:t>
            </a:r>
            <a:r>
              <a:rPr lang="en-US" altLang="ko-KR" dirty="0"/>
              <a:t>, </a:t>
            </a:r>
            <a:r>
              <a:rPr lang="ko-KR" altLang="en-US" dirty="0"/>
              <a:t>트럭</a:t>
            </a:r>
            <a:r>
              <a:rPr lang="en-US" altLang="ko-KR" dirty="0"/>
              <a:t>)</a:t>
            </a:r>
            <a:r>
              <a:rPr lang="ko-KR" altLang="en-US" dirty="0"/>
              <a:t>는 속도 올리기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상속받았지만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승용차의 </a:t>
            </a:r>
            <a:r>
              <a:rPr lang="ko-KR" altLang="en-US" dirty="0"/>
              <a:t>경우 속도의 제한이 </a:t>
            </a:r>
            <a:r>
              <a:rPr lang="ko-KR" altLang="en-US" dirty="0" smtClean="0"/>
              <a:t>필요해서 </a:t>
            </a:r>
            <a:r>
              <a:rPr lang="ko-KR" altLang="en-US" dirty="0"/>
              <a:t>자동차의 속도 올리기</a:t>
            </a:r>
            <a:r>
              <a:rPr lang="en-US" altLang="ko-KR" dirty="0"/>
              <a:t>( )</a:t>
            </a:r>
            <a:r>
              <a:rPr lang="ko-KR" altLang="en-US" dirty="0"/>
              <a:t>와 내용이 달라야 </a:t>
            </a:r>
            <a:r>
              <a:rPr lang="ko-KR" altLang="en-US" dirty="0" smtClean="0"/>
              <a:t>하므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승용차 클래스에서 </a:t>
            </a:r>
            <a:r>
              <a:rPr lang="ko-KR" altLang="en-US" dirty="0" smtClean="0"/>
              <a:t>속도 올리기</a:t>
            </a:r>
            <a:r>
              <a:rPr lang="en-US" altLang="ko-KR" dirty="0"/>
              <a:t>( )</a:t>
            </a:r>
            <a:r>
              <a:rPr lang="ko-KR" altLang="en-US" dirty="0"/>
              <a:t>를 다시 만들어서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74" y="2898527"/>
            <a:ext cx="6435715" cy="37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833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58" y="5016358"/>
            <a:ext cx="6420270" cy="14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9" y="1006852"/>
            <a:ext cx="7806905" cy="41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108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(8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9" y="1079153"/>
            <a:ext cx="7151089" cy="438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548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 </a:t>
            </a:r>
            <a:r>
              <a:rPr lang="ko-KR" altLang="en-US" dirty="0" smtClean="0"/>
              <a:t>기본 프로그램 소개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객체지향 </a:t>
            </a:r>
            <a:r>
              <a:rPr lang="ko-KR" altLang="en-US" dirty="0" smtClean="0"/>
              <a:t>활용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4069247"/>
            <a:ext cx="7724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7" y="5464155"/>
            <a:ext cx="1600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368403"/>
            <a:ext cx="7743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00" y="2787628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01 </a:t>
            </a:r>
            <a:r>
              <a:rPr lang="ko-KR" altLang="en-US" dirty="0" smtClean="0"/>
              <a:t>클래스에 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4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객체지향 개념을 적용할 수 있는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dirty="0"/>
              <a:t>클래스의 모양과 생성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0" y="2222350"/>
            <a:ext cx="7358490" cy="7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9" y="3340455"/>
            <a:ext cx="7346473" cy="239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855" y="5738011"/>
            <a:ext cx="16287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4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자동차의 </a:t>
            </a:r>
            <a:r>
              <a:rPr lang="ko-KR" altLang="en-US" dirty="0" smtClean="0"/>
              <a:t>속성은 필드</a:t>
            </a:r>
            <a:r>
              <a:rPr lang="en-US" altLang="ko-KR" dirty="0" smtClean="0"/>
              <a:t>(</a:t>
            </a:r>
            <a:r>
              <a:rPr lang="en-US" altLang="ko-KR" dirty="0"/>
              <a:t>Field)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자동차의 기능은 </a:t>
            </a:r>
            <a:r>
              <a:rPr lang="ko-KR" altLang="en-US" dirty="0"/>
              <a:t>함수</a:t>
            </a:r>
            <a:r>
              <a:rPr lang="en-US" altLang="ko-KR" dirty="0"/>
              <a:t>(Function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형태로 구현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 </a:t>
            </a:r>
            <a:r>
              <a:rPr lang="ko-KR" altLang="en-US" dirty="0"/>
              <a:t>안에서 구현된 함수는 </a:t>
            </a:r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 smtClean="0"/>
              <a:t>라 부름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7" y="1634326"/>
            <a:ext cx="6823192" cy="331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49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/>
              <a:t>필드의 이름과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매개변수를 영문 </a:t>
            </a:r>
            <a:r>
              <a:rPr lang="ko-KR" altLang="en-US" dirty="0" smtClean="0"/>
              <a:t>변수 명으로 변경</a:t>
            </a:r>
            <a:r>
              <a:rPr lang="en-US" altLang="ko-KR" dirty="0" smtClean="0"/>
              <a:t>,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smtClean="0"/>
              <a:t>자동차의 </a:t>
            </a:r>
            <a:r>
              <a:rPr lang="ko-KR" altLang="en-US" dirty="0"/>
              <a:t>속도</a:t>
            </a:r>
            <a:r>
              <a:rPr lang="en-US" altLang="ko-KR" dirty="0"/>
              <a:t>(speed)</a:t>
            </a:r>
            <a:r>
              <a:rPr lang="ko-KR" altLang="en-US" dirty="0"/>
              <a:t>를 변경시키는 내용으로 </a:t>
            </a:r>
            <a:r>
              <a:rPr lang="ko-KR" altLang="en-US" dirty="0" smtClean="0"/>
              <a:t>소스를 완성함</a:t>
            </a:r>
            <a:endParaRPr lang="en-US" altLang="ko-KR" dirty="0"/>
          </a:p>
          <a:p>
            <a:pPr lvl="2"/>
            <a:r>
              <a:rPr lang="en-US" altLang="ko-KR" dirty="0" smtClean="0"/>
              <a:t>self</a:t>
            </a:r>
            <a:r>
              <a:rPr lang="ko-KR" altLang="en-US" dirty="0"/>
              <a:t>는 클래스 자신을 </a:t>
            </a:r>
            <a:r>
              <a:rPr lang="ko-KR" altLang="en-US" dirty="0" smtClean="0"/>
              <a:t>가리킴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/>
              <a:t>행의 </a:t>
            </a:r>
            <a:r>
              <a:rPr lang="en-US" altLang="ko-KR" dirty="0" err="1"/>
              <a:t>self.speed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행의 </a:t>
            </a:r>
            <a:r>
              <a:rPr lang="en-US" altLang="ko-KR" dirty="0"/>
              <a:t>speed</a:t>
            </a:r>
            <a:r>
              <a:rPr lang="ko-KR" altLang="en-US" dirty="0"/>
              <a:t>를 </a:t>
            </a:r>
            <a:r>
              <a:rPr lang="ko-KR" altLang="en-US" dirty="0" smtClean="0"/>
              <a:t>의미함</a:t>
            </a:r>
            <a:r>
              <a:rPr lang="en-US" altLang="ko-KR" dirty="0" smtClean="0"/>
              <a:t>. </a:t>
            </a:r>
            <a:r>
              <a:rPr lang="ko-KR" altLang="en-US" dirty="0"/>
              <a:t>즉 자신의 클래스에 있는 </a:t>
            </a:r>
            <a:r>
              <a:rPr lang="en-US" altLang="ko-KR" dirty="0"/>
              <a:t>speed </a:t>
            </a:r>
            <a:r>
              <a:rPr lang="ko-KR" altLang="en-US" dirty="0"/>
              <a:t>변수라고 </a:t>
            </a:r>
            <a:r>
              <a:rPr lang="ko-KR" altLang="en-US" dirty="0" smtClean="0"/>
              <a:t>해석함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5" y="1043735"/>
            <a:ext cx="7992380" cy="328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24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816</Words>
  <Application>Microsoft Office PowerPoint</Application>
  <PresentationFormat>화면 슬라이드 쇼(4:3)</PresentationFormat>
  <Paragraphs>180</Paragraphs>
  <Slides>39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Section 01 클래스에 대해  알아봅시다</vt:lpstr>
      <vt:lpstr>클래스에 대해 알아봅시다(1)</vt:lpstr>
      <vt:lpstr>클래스에 대해 알아봅시다(2)</vt:lpstr>
      <vt:lpstr>클래스에 대해 알아봅시다(3)</vt:lpstr>
      <vt:lpstr>클래스에 대해 알아봅시다(4)</vt:lpstr>
      <vt:lpstr>클래스에 대해 알아봅시다(5)</vt:lpstr>
      <vt:lpstr>클래스에 대해 알아봅시다(6)</vt:lpstr>
      <vt:lpstr>클래스에 대해 알아봅시다(7)</vt:lpstr>
      <vt:lpstr>클래스에 대해 알아봅시다(8)</vt:lpstr>
      <vt:lpstr>클래스에 대해 알아봅시다(9)</vt:lpstr>
      <vt:lpstr>Section 02 생성자에 대해  알아봅시다</vt:lpstr>
      <vt:lpstr>생성자에 대해 알아봅시다(1)</vt:lpstr>
      <vt:lpstr>생성자에 대해 알아봅시다(2)</vt:lpstr>
      <vt:lpstr>생성자에 대해 알아봅시다(3)</vt:lpstr>
      <vt:lpstr>생성자에 대해 알아봅시다(4)</vt:lpstr>
      <vt:lpstr>생성자에 대해 알아봅시다(5)</vt:lpstr>
      <vt:lpstr>생성자에 대해 알아봅시다(6)</vt:lpstr>
      <vt:lpstr>생성자에 대해 알아봅시다(7)</vt:lpstr>
      <vt:lpstr>Section 03 인스턴스 변수와 클래스 변수의 차이는? </vt:lpstr>
      <vt:lpstr>인스턴스 변수와 클래스 변수의 차이는?(1)</vt:lpstr>
      <vt:lpstr>인스턴스 변수와 클래스 변수의 차이는?(2)</vt:lpstr>
      <vt:lpstr>인스턴스 변수와 클래스 변수의 차이는?(3)</vt:lpstr>
      <vt:lpstr>인스턴스 변수와 클래스 변수의 차이는?(4)</vt:lpstr>
      <vt:lpstr>인스턴스 변수와 클래스 변수의 차이는?(5)</vt:lpstr>
      <vt:lpstr>Section 04 클래스의 상속에 대해 알아봅시다</vt:lpstr>
      <vt:lpstr>클래스의 상속에 대해 알아봅시다(1)</vt:lpstr>
      <vt:lpstr>클래스의 상속에 대해 알아봅시다(2)</vt:lpstr>
      <vt:lpstr>클래스의 상속에 대해 알아봅시다(3)</vt:lpstr>
      <vt:lpstr>클래스의 상속에 대해 알아봅시다(4)</vt:lpstr>
      <vt:lpstr>클래스의 상속에 대해 알아봅시다(5)</vt:lpstr>
      <vt:lpstr>클래스의 상속에 대해 알아봅시다(6)</vt:lpstr>
      <vt:lpstr>클래스의 상속에 대해 알아봅시다(7)</vt:lpstr>
      <vt:lpstr>클래스의 상속에 대해 알아봅시다(8)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217</cp:revision>
  <dcterms:created xsi:type="dcterms:W3CDTF">2012-07-23T02:34:37Z</dcterms:created>
  <dcterms:modified xsi:type="dcterms:W3CDTF">2016-08-18T07:29:21Z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