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5"/>
  </p:notesMasterIdLst>
  <p:handoutMasterIdLst>
    <p:handoutMasterId r:id="rId46"/>
  </p:handoutMasterIdLst>
  <p:sldIdLst>
    <p:sldId id="328" r:id="rId2"/>
    <p:sldId id="329" r:id="rId3"/>
    <p:sldId id="330" r:id="rId4"/>
    <p:sldId id="331" r:id="rId5"/>
    <p:sldId id="326" r:id="rId6"/>
    <p:sldId id="333" r:id="rId7"/>
    <p:sldId id="332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34" r:id="rId21"/>
    <p:sldId id="347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49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258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898" autoAdjust="0"/>
  </p:normalViewPr>
  <p:slideViewPr>
    <p:cSldViewPr>
      <p:cViewPr>
        <p:scale>
          <a:sx n="114" d="100"/>
          <a:sy n="114" d="100"/>
        </p:scale>
        <p:origin x="-72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/43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라벨</a:t>
            </a:r>
            <a:r>
              <a:rPr lang="en-US" altLang="ko-KR" dirty="0"/>
              <a:t>(Label)</a:t>
            </a:r>
            <a:endParaRPr lang="en-US" altLang="ko-KR" dirty="0" smtClean="0"/>
          </a:p>
          <a:p>
            <a:pPr lvl="1"/>
            <a:r>
              <a:rPr lang="ko-KR" altLang="en-US" dirty="0"/>
              <a:t>문자를 표현할 수 있는 </a:t>
            </a:r>
            <a:r>
              <a:rPr lang="ko-KR" altLang="en-US" dirty="0" err="1" smtClean="0"/>
              <a:t>위젯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위젯은</a:t>
            </a:r>
            <a:r>
              <a:rPr lang="ko-KR" altLang="en-US" dirty="0" smtClean="0"/>
              <a:t> </a:t>
            </a:r>
            <a:r>
              <a:rPr lang="en-US" altLang="ko-KR" dirty="0"/>
              <a:t>pack() </a:t>
            </a:r>
            <a:r>
              <a:rPr lang="ko-KR" altLang="en-US" dirty="0"/>
              <a:t>함수를 호출해야 화면에 </a:t>
            </a:r>
            <a:r>
              <a:rPr lang="ko-KR" altLang="en-US" dirty="0" smtClean="0"/>
              <a:t>나타남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1840495"/>
            <a:ext cx="6948682" cy="396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5853006"/>
            <a:ext cx="1240147" cy="45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227" y="4194085"/>
            <a:ext cx="2901060" cy="226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36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8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pack() </a:t>
            </a:r>
            <a:r>
              <a:rPr lang="ko-KR" altLang="en-US" dirty="0"/>
              <a:t>함수를 통해 해당 라벨을 화면에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text</a:t>
            </a:r>
            <a:r>
              <a:rPr lang="ko-KR" altLang="en-US" dirty="0"/>
              <a:t>는 글자 </a:t>
            </a:r>
            <a:r>
              <a:rPr lang="ko-KR" altLang="en-US" dirty="0" smtClean="0"/>
              <a:t>자체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font</a:t>
            </a:r>
            <a:r>
              <a:rPr lang="ko-KR" altLang="en-US" dirty="0"/>
              <a:t>는 글꼴과 </a:t>
            </a:r>
            <a:r>
              <a:rPr lang="ko-KR" altLang="en-US" dirty="0" smtClean="0"/>
              <a:t>크기 지정</a:t>
            </a:r>
            <a:r>
              <a:rPr lang="en-US" altLang="ko-KR" dirty="0" smtClean="0"/>
              <a:t>, </a:t>
            </a:r>
            <a:r>
              <a:rPr lang="en-US" altLang="ko-KR" dirty="0" err="1"/>
              <a:t>fg</a:t>
            </a:r>
            <a:r>
              <a:rPr lang="ko-KR" altLang="en-US" dirty="0"/>
              <a:t>는 </a:t>
            </a:r>
            <a:r>
              <a:rPr lang="en-US" altLang="ko-KR" dirty="0"/>
              <a:t>foreground</a:t>
            </a:r>
            <a:r>
              <a:rPr lang="ko-KR" altLang="en-US" dirty="0"/>
              <a:t>의 약자로 </a:t>
            </a:r>
            <a:r>
              <a:rPr lang="ko-KR" altLang="en-US" dirty="0" smtClean="0"/>
              <a:t>글자 색을</a:t>
            </a:r>
            <a:r>
              <a:rPr lang="en-US" altLang="ko-KR" dirty="0"/>
              <a:t>, </a:t>
            </a:r>
            <a:r>
              <a:rPr lang="en-US" altLang="ko-KR" dirty="0" err="1"/>
              <a:t>bg</a:t>
            </a:r>
            <a:r>
              <a:rPr lang="ko-KR" altLang="en-US" dirty="0"/>
              <a:t>는 </a:t>
            </a:r>
            <a:r>
              <a:rPr lang="en-US" altLang="ko-KR" dirty="0"/>
              <a:t>background</a:t>
            </a:r>
            <a:r>
              <a:rPr lang="ko-KR" altLang="en-US" dirty="0"/>
              <a:t>의 약자로 배경색을 </a:t>
            </a:r>
            <a:r>
              <a:rPr lang="ko-KR" altLang="en-US" dirty="0" smtClean="0"/>
              <a:t>지정함</a:t>
            </a:r>
            <a:r>
              <a:rPr lang="en-US" altLang="ko-KR" dirty="0" smtClean="0"/>
              <a:t>,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는 </a:t>
            </a:r>
            <a:r>
              <a:rPr lang="ko-KR" altLang="en-US" dirty="0" err="1"/>
              <a:t>위젯의</a:t>
            </a:r>
            <a:r>
              <a:rPr lang="ko-KR" altLang="en-US" dirty="0"/>
              <a:t> 폭과 높이를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anchor</a:t>
            </a:r>
            <a:r>
              <a:rPr lang="ko-KR" altLang="en-US" dirty="0"/>
              <a:t>는 </a:t>
            </a:r>
            <a:r>
              <a:rPr lang="ko-KR" altLang="en-US" dirty="0" err="1"/>
              <a:t>위젯이</a:t>
            </a:r>
            <a:r>
              <a:rPr lang="ko-KR" altLang="en-US" dirty="0"/>
              <a:t> 어느 위치에 자리 잡을지를 </a:t>
            </a:r>
            <a:r>
              <a:rPr lang="ko-KR" altLang="en-US" dirty="0" smtClean="0"/>
              <a:t>지정함</a:t>
            </a:r>
            <a:r>
              <a:rPr lang="en-US" altLang="ko-KR" dirty="0" smtClean="0"/>
              <a:t>, anchor</a:t>
            </a:r>
            <a:r>
              <a:rPr lang="ko-KR" altLang="en-US" dirty="0"/>
              <a:t>에 사용할 수 있는 값은 </a:t>
            </a:r>
            <a:r>
              <a:rPr lang="en-US" altLang="ko-KR" dirty="0"/>
              <a:t>N,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NE</a:t>
            </a:r>
            <a:r>
              <a:rPr lang="en-US" altLang="ko-KR" dirty="0"/>
              <a:t>, E, SE, S, SW, W, NW, CENTER </a:t>
            </a:r>
            <a:r>
              <a:rPr lang="ko-KR" altLang="en-US" dirty="0"/>
              <a:t>등이며 기본값은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 파일 사용해 보기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3342030"/>
            <a:ext cx="6194310" cy="265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059" y="3410927"/>
            <a:ext cx="3255086" cy="259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60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버튼</a:t>
            </a:r>
            <a:endParaRPr lang="en-US" altLang="ko-KR" dirty="0" smtClean="0"/>
          </a:p>
          <a:p>
            <a:pPr lvl="1"/>
            <a:r>
              <a:rPr lang="ko-KR" altLang="en-US" dirty="0"/>
              <a:t>마우스로 클릭하면 눌리는 효과와 함께 지정한 작업이 실행되게 하는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  <a:p>
            <a:pPr lvl="1"/>
            <a:r>
              <a:rPr lang="ko-KR" altLang="en-US" dirty="0"/>
              <a:t>버튼을 누르면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</a:t>
            </a:r>
            <a:r>
              <a:rPr lang="ko-KR" altLang="en-US" dirty="0"/>
              <a:t>이 종료되는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command </a:t>
            </a:r>
            <a:r>
              <a:rPr lang="ko-KR" altLang="en-US" dirty="0"/>
              <a:t>옵션에 </a:t>
            </a:r>
            <a:r>
              <a:rPr lang="en-US" altLang="ko-KR" dirty="0"/>
              <a:t>quit </a:t>
            </a:r>
            <a:r>
              <a:rPr lang="ko-KR" altLang="en-US" dirty="0"/>
              <a:t>명령을 줬으므로 버튼을 클릭하면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</a:t>
            </a:r>
            <a:r>
              <a:rPr lang="ko-KR" altLang="en-US" dirty="0"/>
              <a:t>이 </a:t>
            </a:r>
            <a:r>
              <a:rPr lang="ko-KR" altLang="en-US" dirty="0" smtClean="0"/>
              <a:t>닫힘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268457"/>
            <a:ext cx="7569950" cy="358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86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이미지 버튼을 누르면 간단한 메시지 창이 나오는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313765"/>
            <a:ext cx="7065785" cy="39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67" y="4417875"/>
            <a:ext cx="5267946" cy="209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52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체크버튼</a:t>
            </a:r>
            <a:endParaRPr lang="en-US" altLang="ko-KR" dirty="0" smtClean="0"/>
          </a:p>
          <a:p>
            <a:pPr lvl="1"/>
            <a:r>
              <a:rPr lang="ko-KR" altLang="en-US" dirty="0"/>
              <a:t>켜기</a:t>
            </a:r>
            <a:r>
              <a:rPr lang="en-US" altLang="ko-KR" dirty="0"/>
              <a:t>/</a:t>
            </a:r>
            <a:r>
              <a:rPr lang="ko-KR" altLang="en-US" dirty="0"/>
              <a:t>끄기를 위해 사용되는 </a:t>
            </a:r>
            <a:r>
              <a:rPr lang="ko-KR" altLang="en-US" dirty="0" err="1" smtClean="0"/>
              <a:t>위젯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형식은 ‘</a:t>
            </a:r>
            <a:r>
              <a:rPr lang="en-US" altLang="ko-KR" dirty="0" err="1"/>
              <a:t>Checkbutton</a:t>
            </a:r>
            <a:r>
              <a:rPr lang="en-US" altLang="ko-KR" dirty="0"/>
              <a:t>(</a:t>
            </a:r>
            <a:r>
              <a:rPr lang="ko-KR" altLang="en-US" dirty="0"/>
              <a:t>부모 윈도우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r>
              <a:rPr lang="en-US" altLang="ko-KR" dirty="0" smtClean="0"/>
              <a:t>…)’</a:t>
            </a:r>
            <a:endParaRPr lang="en-US" altLang="ko-KR" dirty="0"/>
          </a:p>
          <a:p>
            <a:pPr lvl="1"/>
            <a:r>
              <a:rPr lang="ko-KR" altLang="en-US" dirty="0"/>
              <a:t>체크버튼을 켜거나 끄면 메시지 창이 나오게 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55" y="2245222"/>
            <a:ext cx="6795755" cy="43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89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 err="1"/>
          </a:p>
          <a:p>
            <a:pPr lvl="2"/>
            <a:endParaRPr lang="en-US" altLang="ko-KR" dirty="0" err="1" smtClean="0"/>
          </a:p>
          <a:p>
            <a:pPr lvl="2"/>
            <a:endParaRPr lang="en-US" altLang="ko-KR" dirty="0" err="1"/>
          </a:p>
          <a:p>
            <a:pPr lvl="2"/>
            <a:endParaRPr lang="en-US" altLang="ko-KR" dirty="0" err="1" smtClean="0"/>
          </a:p>
          <a:p>
            <a:pPr lvl="2"/>
            <a:endParaRPr lang="en-US" altLang="ko-KR" dirty="0" err="1"/>
          </a:p>
          <a:p>
            <a:pPr lvl="2"/>
            <a:endParaRPr lang="en-US" altLang="ko-KR" dirty="0" err="1" smtClean="0"/>
          </a:p>
          <a:p>
            <a:pPr lvl="2"/>
            <a:r>
              <a:rPr lang="en-US" altLang="ko-KR" dirty="0"/>
              <a:t>12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/>
              <a:t>chk</a:t>
            </a:r>
            <a:r>
              <a:rPr lang="en-US" altLang="ko-KR" dirty="0"/>
              <a:t> </a:t>
            </a:r>
            <a:r>
              <a:rPr lang="ko-KR" altLang="en-US" dirty="0"/>
              <a:t>변수를 준비하는데 </a:t>
            </a:r>
            <a:r>
              <a:rPr lang="en-US" altLang="ko-KR" dirty="0" err="1"/>
              <a:t>IntVar</a:t>
            </a:r>
            <a:r>
              <a:rPr lang="en-US" altLang="ko-KR" dirty="0"/>
              <a:t>()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en-US" altLang="ko-KR" dirty="0" err="1"/>
              <a:t>IntVar</a:t>
            </a:r>
            <a:r>
              <a:rPr lang="en-US" altLang="ko-KR" dirty="0"/>
              <a:t>() </a:t>
            </a:r>
            <a:r>
              <a:rPr lang="ko-KR" altLang="en-US" dirty="0"/>
              <a:t>함수는 정수형 형식의 변수를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/>
              <a:t>Checkbutton</a:t>
            </a:r>
            <a:r>
              <a:rPr lang="en-US" altLang="ko-KR" dirty="0"/>
              <a:t>() </a:t>
            </a:r>
            <a:r>
              <a:rPr lang="ko-KR" altLang="en-US" dirty="0"/>
              <a:t>옵션 중에서 </a:t>
            </a:r>
            <a:r>
              <a:rPr lang="en-US" altLang="ko-KR" dirty="0"/>
              <a:t>variable</a:t>
            </a:r>
            <a:r>
              <a:rPr lang="ko-KR" altLang="en-US" dirty="0"/>
              <a:t>에 </a:t>
            </a:r>
            <a:r>
              <a:rPr lang="en-US" altLang="ko-KR" dirty="0" err="1"/>
              <a:t>chk</a:t>
            </a:r>
            <a:r>
              <a:rPr lang="en-US" altLang="ko-KR" dirty="0"/>
              <a:t> </a:t>
            </a:r>
            <a:r>
              <a:rPr lang="ko-KR" altLang="en-US" dirty="0"/>
              <a:t>변수를 사용하는데 체크버튼을 켜면 </a:t>
            </a:r>
            <a:r>
              <a:rPr lang="en-US" altLang="ko-KR" dirty="0" err="1"/>
              <a:t>chk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이</a:t>
            </a:r>
            <a:r>
              <a:rPr lang="en-US" altLang="ko-KR" dirty="0"/>
              <a:t>, </a:t>
            </a:r>
            <a:r>
              <a:rPr lang="ko-KR" altLang="en-US" dirty="0"/>
              <a:t>끄면 </a:t>
            </a:r>
            <a:r>
              <a:rPr lang="en-US" altLang="ko-KR" dirty="0" err="1"/>
              <a:t>chk</a:t>
            </a:r>
            <a:r>
              <a:rPr lang="ko-KR" altLang="en-US" dirty="0"/>
              <a:t>에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smtClean="0"/>
              <a:t>대입</a:t>
            </a:r>
            <a:r>
              <a:rPr lang="en-US" altLang="ko-KR" dirty="0" smtClean="0"/>
              <a:t>. </a:t>
            </a:r>
            <a:r>
              <a:rPr lang="ko-KR" altLang="en-US" dirty="0"/>
              <a:t>또 체크버튼을 켜거나 끄면 </a:t>
            </a:r>
            <a:r>
              <a:rPr lang="en-US" altLang="ko-KR" dirty="0" err="1"/>
              <a:t>myFunc</a:t>
            </a:r>
            <a:r>
              <a:rPr lang="en-US" altLang="ko-KR" dirty="0"/>
              <a:t>() </a:t>
            </a:r>
            <a:r>
              <a:rPr lang="ko-KR" altLang="en-US" dirty="0"/>
              <a:t>함수가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5</a:t>
            </a:r>
            <a:r>
              <a:rPr lang="ko-KR" altLang="en-US" dirty="0"/>
              <a:t>행</a:t>
            </a:r>
            <a:r>
              <a:rPr lang="en-US" altLang="ko-KR" dirty="0"/>
              <a:t>~9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/>
              <a:t>myFunc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 err="1"/>
              <a:t>chk.get</a:t>
            </a:r>
            <a:r>
              <a:rPr lang="en-US" altLang="ko-KR" dirty="0"/>
              <a:t>() </a:t>
            </a:r>
            <a:r>
              <a:rPr lang="ko-KR" altLang="en-US" dirty="0"/>
              <a:t>함수로 체크버튼에 설정된 값을 가져와서 메시지를 </a:t>
            </a:r>
            <a:r>
              <a:rPr lang="ko-KR" altLang="en-US" dirty="0" smtClean="0"/>
              <a:t>출력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863715"/>
            <a:ext cx="60388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530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라디오버튼</a:t>
            </a:r>
            <a:endParaRPr lang="en-US" altLang="ko-KR" dirty="0" smtClean="0"/>
          </a:p>
          <a:p>
            <a:pPr lvl="1"/>
            <a:r>
              <a:rPr lang="ko-KR" altLang="en-US" dirty="0"/>
              <a:t>여러 개 중 하나를 선택하는 데 사용되는 </a:t>
            </a:r>
            <a:r>
              <a:rPr lang="ko-KR" altLang="en-US" dirty="0" err="1" smtClean="0"/>
              <a:t>위젯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형식은 ‘</a:t>
            </a:r>
            <a:r>
              <a:rPr lang="en-US" altLang="ko-KR" dirty="0" err="1"/>
              <a:t>Radiobutton</a:t>
            </a:r>
            <a:r>
              <a:rPr lang="en-US" altLang="ko-KR" dirty="0"/>
              <a:t>(</a:t>
            </a:r>
            <a:r>
              <a:rPr lang="ko-KR" altLang="en-US" dirty="0"/>
              <a:t>부모 윈도우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r>
              <a:rPr lang="en-US" altLang="ko-KR" dirty="0" smtClean="0"/>
              <a:t>…)’</a:t>
            </a:r>
          </a:p>
          <a:p>
            <a:pPr lvl="1"/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2" y="2106146"/>
            <a:ext cx="7935997" cy="337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428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err="1"/>
          </a:p>
          <a:p>
            <a:pPr lvl="2"/>
            <a:r>
              <a:rPr lang="ko-KR" altLang="en-US" dirty="0"/>
              <a:t>라디오버튼을 선택하면 </a:t>
            </a:r>
            <a:r>
              <a:rPr lang="en-US" altLang="ko-KR" dirty="0" err="1"/>
              <a:t>var</a:t>
            </a:r>
            <a:r>
              <a:rPr lang="ko-KR" altLang="en-US" dirty="0"/>
              <a:t>에는 </a:t>
            </a:r>
            <a:r>
              <a:rPr lang="en-US" altLang="ko-KR" dirty="0"/>
              <a:t>value</a:t>
            </a:r>
            <a:r>
              <a:rPr lang="ko-KR" altLang="en-US" dirty="0"/>
              <a:t>에 할당된 값이 </a:t>
            </a:r>
            <a:r>
              <a:rPr lang="ko-KR" altLang="en-US" dirty="0" smtClean="0"/>
              <a:t>들어감</a:t>
            </a:r>
            <a:r>
              <a:rPr lang="en-US" altLang="ko-KR" dirty="0" smtClean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rb1 </a:t>
            </a:r>
            <a:r>
              <a:rPr lang="ko-KR" altLang="en-US" dirty="0"/>
              <a:t>버튼을 선택하면 </a:t>
            </a:r>
            <a:r>
              <a:rPr lang="en-US" altLang="ko-KR" dirty="0" err="1"/>
              <a:t>var</a:t>
            </a:r>
            <a:r>
              <a:rPr lang="ko-KR" altLang="en-US" dirty="0"/>
              <a:t>에는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smtClean="0"/>
              <a:t>대입</a:t>
            </a:r>
            <a:r>
              <a:rPr lang="en-US" altLang="ko-KR" dirty="0" smtClean="0"/>
              <a:t>. </a:t>
            </a:r>
            <a:r>
              <a:rPr lang="en-US" altLang="ko-KR" dirty="0"/>
              <a:t>6</a:t>
            </a:r>
            <a:r>
              <a:rPr lang="ko-KR" altLang="en-US" dirty="0"/>
              <a:t>행</a:t>
            </a:r>
            <a:r>
              <a:rPr lang="en-US" altLang="ko-KR" dirty="0"/>
              <a:t>~11</a:t>
            </a:r>
            <a:r>
              <a:rPr lang="ko-KR" altLang="en-US" dirty="0"/>
              <a:t>행의 </a:t>
            </a:r>
            <a:r>
              <a:rPr lang="en-US" altLang="ko-KR" dirty="0" err="1"/>
              <a:t>myFunc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변수의 값에 의해 제일 아래 라벨의 텍스트를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26" y="871539"/>
            <a:ext cx="6480720" cy="456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565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좋아하는 동물 투표 프로그램 완성</a:t>
            </a:r>
            <a:endParaRPr lang="en-US" altLang="ko-KR" dirty="0" smtClean="0"/>
          </a:p>
          <a:p>
            <a:pPr lvl="1"/>
            <a:r>
              <a:rPr lang="ko-KR" altLang="en-US" dirty="0"/>
              <a:t>라벨</a:t>
            </a:r>
            <a:r>
              <a:rPr lang="en-US" altLang="ko-KR" dirty="0"/>
              <a:t>, </a:t>
            </a:r>
            <a:r>
              <a:rPr lang="ko-KR" altLang="en-US" dirty="0"/>
              <a:t>라디오버튼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 smtClean="0"/>
              <a:t>이미지 </a:t>
            </a:r>
            <a:r>
              <a:rPr lang="ko-KR" altLang="en-US" dirty="0"/>
              <a:t>모두 </a:t>
            </a:r>
            <a:r>
              <a:rPr lang="ko-KR" altLang="en-US" dirty="0" smtClean="0"/>
              <a:t>활용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96" y="1871855"/>
            <a:ext cx="7515835" cy="454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27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12781"/>
            <a:ext cx="5902773" cy="462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328" y="5493332"/>
            <a:ext cx="5902773" cy="80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86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33965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12</a:t>
            </a:r>
          </a:p>
          <a:p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윈도우 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창이 나오는 </a:t>
            </a:r>
            <a:endParaRPr lang="en-US" altLang="ko-KR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윈도우 프로그래밍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기본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위젯을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활용해봅시다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위젯의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배치와 크기를 조절해봅시다 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키보드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/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마우스 이벤트를 처리해봅시다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 err="1"/>
              <a:t>위젯의</a:t>
            </a:r>
            <a:r>
              <a:rPr lang="ko-KR" altLang="en-US" dirty="0"/>
              <a:t> 배치와</a:t>
            </a:r>
            <a:br>
              <a:rPr lang="ko-KR" altLang="en-US" dirty="0"/>
            </a:br>
            <a:r>
              <a:rPr lang="ko-KR" altLang="en-US" dirty="0"/>
              <a:t>크기를 조절해봅시다</a:t>
            </a:r>
          </a:p>
        </p:txBody>
      </p:sp>
    </p:spTree>
    <p:extLst>
      <p:ext uri="{BB962C8B-B14F-4D97-AF65-F5344CB8AC3E}">
        <p14:creationId xmlns:p14="http://schemas.microsoft.com/office/powerpoint/2010/main" val="964038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</a:t>
            </a:r>
            <a:r>
              <a:rPr lang="ko-KR" altLang="en-US" spc="-150" dirty="0"/>
              <a:t>조절해봅시다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수평으로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위젯을</a:t>
            </a:r>
            <a:r>
              <a:rPr lang="ko-KR" altLang="en-US" dirty="0"/>
              <a:t> 출력할 때는 </a:t>
            </a:r>
            <a:r>
              <a:rPr lang="en-US" altLang="ko-KR" dirty="0"/>
              <a:t>pack( )</a:t>
            </a:r>
            <a:r>
              <a:rPr lang="ko-KR" altLang="en-US" dirty="0"/>
              <a:t>이나 </a:t>
            </a:r>
            <a:r>
              <a:rPr lang="en-US" altLang="ko-KR" dirty="0"/>
              <a:t>place( 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사용하며</a:t>
            </a:r>
            <a:r>
              <a:rPr lang="en-US" altLang="ko-KR" dirty="0" smtClean="0"/>
              <a:t>, </a:t>
            </a:r>
            <a:r>
              <a:rPr lang="ko-KR" altLang="en-US" dirty="0"/>
              <a:t>기존에 출력된 </a:t>
            </a:r>
            <a:r>
              <a:rPr lang="ko-KR" altLang="en-US" dirty="0" err="1"/>
              <a:t>위젯의</a:t>
            </a:r>
            <a:r>
              <a:rPr lang="ko-KR" altLang="en-US" dirty="0"/>
              <a:t> 모양을 변경할 때는 </a:t>
            </a:r>
            <a:r>
              <a:rPr lang="en-US" altLang="ko-KR" dirty="0"/>
              <a:t>configure( 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pack( </a:t>
            </a:r>
            <a:r>
              <a:rPr lang="en-US" altLang="ko-KR" dirty="0" smtClean="0"/>
              <a:t>)</a:t>
            </a:r>
            <a:r>
              <a:rPr lang="ko-KR" altLang="en-US" dirty="0" smtClean="0"/>
              <a:t>함수의 </a:t>
            </a:r>
            <a:r>
              <a:rPr lang="ko-KR" altLang="en-US" dirty="0"/>
              <a:t>옵션 </a:t>
            </a:r>
            <a:r>
              <a:rPr lang="ko-KR" altLang="en-US" dirty="0" smtClean="0"/>
              <a:t>중 </a:t>
            </a:r>
            <a:r>
              <a:rPr lang="ko-KR" altLang="en-US" dirty="0"/>
              <a:t>수평으로 정렬하는 방법으로 ‘</a:t>
            </a:r>
            <a:r>
              <a:rPr lang="en-US" altLang="ko-KR" dirty="0"/>
              <a:t>side =</a:t>
            </a:r>
            <a:r>
              <a:rPr lang="en-US" altLang="ko-KR" dirty="0" smtClean="0"/>
              <a:t>LEFT,RIGHT</a:t>
            </a:r>
            <a:r>
              <a:rPr lang="en-US" altLang="ko-KR" dirty="0"/>
              <a:t>’ </a:t>
            </a:r>
            <a:r>
              <a:rPr lang="ko-KR" altLang="en-US" dirty="0" smtClean="0"/>
              <a:t>방식을 알아봄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8</a:t>
            </a:r>
            <a:r>
              <a:rPr lang="ko-KR" altLang="en-US" dirty="0"/>
              <a:t>행</a:t>
            </a:r>
            <a:r>
              <a:rPr lang="en-US" altLang="ko-KR" dirty="0"/>
              <a:t>~10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side =LEFT </a:t>
            </a:r>
            <a:r>
              <a:rPr lang="ko-KR" altLang="en-US" dirty="0" smtClean="0"/>
              <a:t>옵션은 왼쪽부터 </a:t>
            </a:r>
            <a:r>
              <a:rPr lang="ko-KR" altLang="en-US" dirty="0"/>
              <a:t>채우라는 </a:t>
            </a:r>
            <a:r>
              <a:rPr lang="ko-KR" altLang="en-US" dirty="0" smtClean="0"/>
              <a:t>의미임</a:t>
            </a:r>
            <a:endParaRPr lang="en-US" altLang="ko-KR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551315"/>
            <a:ext cx="6390710" cy="319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84" y="3113965"/>
            <a:ext cx="2527443" cy="67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884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조절해봅시다</a:t>
            </a:r>
            <a:r>
              <a:rPr lang="en-US" altLang="ko-KR" spc="-150" dirty="0" smtClean="0"/>
              <a:t>(</a:t>
            </a:r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pack( ) </a:t>
            </a:r>
            <a:r>
              <a:rPr lang="ko-KR" altLang="en-US" dirty="0" smtClean="0"/>
              <a:t>함수로 이번엔 오른쪽부터 채워봄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리스트와 </a:t>
            </a:r>
            <a:r>
              <a:rPr lang="en-US" altLang="ko-KR" dirty="0"/>
              <a:t>for</a:t>
            </a:r>
            <a:r>
              <a:rPr lang="ko-KR" altLang="en-US" dirty="0" smtClean="0"/>
              <a:t>문 활용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빈 리스트를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</a:t>
            </a:r>
            <a:r>
              <a:rPr lang="ko-KR" altLang="en-US" dirty="0"/>
              <a:t>행</a:t>
            </a:r>
            <a:r>
              <a:rPr lang="en-US" altLang="ko-KR" dirty="0"/>
              <a:t>~7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/>
              <a:t>회 반복하여 버튼을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9</a:t>
            </a:r>
            <a:r>
              <a:rPr lang="ko-KR" altLang="en-US" dirty="0"/>
              <a:t>행</a:t>
            </a:r>
            <a:r>
              <a:rPr lang="en-US" altLang="ko-KR" dirty="0"/>
              <a:t>~10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준비한 </a:t>
            </a:r>
            <a:r>
              <a:rPr lang="ko-KR" altLang="en-US" dirty="0"/>
              <a:t>버튼 리스트를 화면에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0" y="1377721"/>
            <a:ext cx="7865780" cy="341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</a:t>
            </a:r>
            <a:r>
              <a:rPr lang="ko-KR" altLang="en-US" spc="-150" dirty="0"/>
              <a:t>조절해봅시다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수직으로 </a:t>
            </a:r>
            <a:r>
              <a:rPr lang="ko-KR" altLang="en-US" dirty="0" smtClean="0"/>
              <a:t>정렬</a:t>
            </a:r>
            <a:endParaRPr lang="en-US" altLang="ko-KR" dirty="0"/>
          </a:p>
          <a:p>
            <a:pPr lvl="1"/>
            <a:r>
              <a:rPr lang="ko-KR" altLang="en-US" dirty="0" smtClean="0"/>
              <a:t>수직 </a:t>
            </a:r>
            <a:r>
              <a:rPr lang="ko-KR" altLang="en-US" dirty="0"/>
              <a:t>정렬하는 방법으로 ‘</a:t>
            </a:r>
            <a:r>
              <a:rPr lang="en-US" altLang="ko-KR" dirty="0"/>
              <a:t>side=TOP, BOTTOM’ 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소스코드 </a:t>
            </a:r>
            <a:r>
              <a:rPr lang="en-US" altLang="ko-KR" dirty="0"/>
              <a:t>12-11]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행을 </a:t>
            </a:r>
            <a:r>
              <a:rPr lang="ko-KR" altLang="en-US" dirty="0" smtClean="0"/>
              <a:t>변경</a:t>
            </a:r>
            <a:r>
              <a:rPr lang="ko-KR" altLang="en-US" dirty="0"/>
              <a:t>함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348880"/>
            <a:ext cx="72675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45" y="4186825"/>
            <a:ext cx="5210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130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</a:t>
            </a:r>
            <a:r>
              <a:rPr lang="ko-KR" altLang="en-US" spc="-150" dirty="0"/>
              <a:t>조절해봅시다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위젯의</a:t>
            </a:r>
            <a:r>
              <a:rPr lang="ko-KR" altLang="en-US" dirty="0"/>
              <a:t> 폭 </a:t>
            </a:r>
            <a:r>
              <a:rPr lang="ko-KR" altLang="en-US" dirty="0" smtClean="0"/>
              <a:t>맞추기</a:t>
            </a:r>
            <a:endParaRPr lang="en-US" altLang="ko-KR" dirty="0" smtClean="0"/>
          </a:p>
          <a:p>
            <a:pPr lvl="1"/>
            <a:r>
              <a:rPr lang="ko-KR" altLang="en-US" dirty="0"/>
              <a:t>윈도우 창의 폭에 맞추는 방법으로 ‘</a:t>
            </a:r>
            <a:r>
              <a:rPr lang="en-US" altLang="ko-KR" dirty="0"/>
              <a:t>fill=X’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12-11]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행을 다음과 같이 </a:t>
            </a:r>
            <a:r>
              <a:rPr lang="ko-KR" altLang="en-US" dirty="0" smtClean="0"/>
              <a:t>변경</a:t>
            </a:r>
            <a:endParaRPr lang="en-US" altLang="ko-KR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4" y="2528900"/>
            <a:ext cx="72771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57" y="3414376"/>
            <a:ext cx="28860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536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</a:t>
            </a:r>
            <a:r>
              <a:rPr lang="ko-KR" altLang="en-US" spc="-150" dirty="0"/>
              <a:t>조절해봅시다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위젯</a:t>
            </a:r>
            <a:r>
              <a:rPr lang="ko-KR" altLang="en-US" dirty="0"/>
              <a:t> </a:t>
            </a:r>
            <a:r>
              <a:rPr lang="ko-KR" altLang="en-US" dirty="0" smtClean="0"/>
              <a:t>사이에 여백 주기</a:t>
            </a:r>
            <a:endParaRPr lang="en-US" altLang="ko-KR" dirty="0" smtClean="0"/>
          </a:p>
          <a:p>
            <a:pPr lvl="1"/>
            <a:r>
              <a:rPr lang="ko-KR" altLang="en-US" dirty="0" err="1"/>
              <a:t>위젯</a:t>
            </a:r>
            <a:r>
              <a:rPr lang="ko-KR" altLang="en-US" dirty="0"/>
              <a:t> 사이에 여백을 주려면 ‘</a:t>
            </a:r>
            <a:r>
              <a:rPr lang="en-US" altLang="ko-KR" dirty="0" err="1"/>
              <a:t>padx</a:t>
            </a:r>
            <a:r>
              <a:rPr lang="en-US" altLang="ko-KR" dirty="0"/>
              <a:t>=</a:t>
            </a:r>
            <a:r>
              <a:rPr lang="ko-KR" altLang="en-US" dirty="0" err="1"/>
              <a:t>픽셀값</a:t>
            </a:r>
            <a:r>
              <a:rPr lang="ko-KR" altLang="en-US" dirty="0"/>
              <a:t>’ 또는 ‘</a:t>
            </a:r>
            <a:r>
              <a:rPr lang="en-US" altLang="ko-KR" dirty="0" err="1"/>
              <a:t>pady</a:t>
            </a:r>
            <a:r>
              <a:rPr lang="en-US" altLang="ko-KR" dirty="0"/>
              <a:t>=</a:t>
            </a:r>
            <a:r>
              <a:rPr lang="ko-KR" altLang="en-US" dirty="0" err="1"/>
              <a:t>픽셀값</a:t>
            </a:r>
            <a:r>
              <a:rPr lang="ko-KR" altLang="en-US" dirty="0"/>
              <a:t>’ </a:t>
            </a:r>
            <a:r>
              <a:rPr lang="ko-KR" altLang="en-US" dirty="0" smtClean="0"/>
              <a:t>방식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12-11]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행을 다음과 같이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/>
              <a:t>위젯</a:t>
            </a:r>
            <a:r>
              <a:rPr lang="ko-KR" altLang="en-US" dirty="0"/>
              <a:t> </a:t>
            </a:r>
            <a:r>
              <a:rPr lang="ko-KR" altLang="en-US" dirty="0" smtClean="0"/>
              <a:t>내부에 여백 주기</a:t>
            </a:r>
            <a:endParaRPr lang="en-US" altLang="ko-KR" dirty="0" smtClean="0"/>
          </a:p>
          <a:p>
            <a:pPr lvl="1"/>
            <a:r>
              <a:rPr lang="ko-KR" altLang="en-US" dirty="0"/>
              <a:t>‘</a:t>
            </a:r>
            <a:r>
              <a:rPr lang="en-US" altLang="ko-KR" dirty="0" err="1"/>
              <a:t>ipadx</a:t>
            </a:r>
            <a:r>
              <a:rPr lang="en-US" altLang="ko-KR" dirty="0"/>
              <a:t>=</a:t>
            </a:r>
            <a:r>
              <a:rPr lang="ko-KR" altLang="en-US" dirty="0" err="1"/>
              <a:t>픽셀값</a:t>
            </a:r>
            <a:r>
              <a:rPr lang="ko-KR" altLang="en-US" dirty="0"/>
              <a:t>’ 또는 ‘</a:t>
            </a:r>
            <a:r>
              <a:rPr lang="en-US" altLang="ko-KR" dirty="0" err="1"/>
              <a:t>ipady</a:t>
            </a:r>
            <a:r>
              <a:rPr lang="en-US" altLang="ko-KR" dirty="0"/>
              <a:t>=</a:t>
            </a:r>
            <a:r>
              <a:rPr lang="ko-KR" altLang="en-US" dirty="0" err="1"/>
              <a:t>픽셀값</a:t>
            </a:r>
            <a:r>
              <a:rPr lang="ko-KR" altLang="en-US" dirty="0"/>
              <a:t>’ 방식을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12-11]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행을 다음과 같이 </a:t>
            </a:r>
            <a:r>
              <a:rPr lang="ko-KR" altLang="en-US" dirty="0" smtClean="0"/>
              <a:t>변경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213866"/>
            <a:ext cx="6435715" cy="4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39" y="2134317"/>
            <a:ext cx="2891181" cy="194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869161"/>
            <a:ext cx="5400600" cy="40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26" y="4449027"/>
            <a:ext cx="3054205" cy="20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04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</a:t>
            </a:r>
            <a:r>
              <a:rPr lang="ko-KR" altLang="en-US" spc="-150" dirty="0"/>
              <a:t>조절해봅시다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위젯의</a:t>
            </a:r>
            <a:r>
              <a:rPr lang="ko-KR" altLang="en-US" dirty="0"/>
              <a:t> 내부와 외부 모두 </a:t>
            </a:r>
            <a:r>
              <a:rPr lang="ko-KR" altLang="en-US" dirty="0" smtClean="0"/>
              <a:t>여백 주기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12-11]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행을 다음과 같이 </a:t>
            </a:r>
            <a:r>
              <a:rPr lang="ko-KR" altLang="en-US" dirty="0" smtClean="0"/>
              <a:t>변경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808820"/>
            <a:ext cx="7200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708920"/>
            <a:ext cx="34480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649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</a:t>
            </a:r>
            <a:r>
              <a:rPr lang="ko-KR" altLang="en-US" spc="-150" dirty="0"/>
              <a:t>조절해봅시다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위젯을</a:t>
            </a:r>
            <a:r>
              <a:rPr lang="ko-KR" altLang="en-US" dirty="0"/>
              <a:t> </a:t>
            </a:r>
            <a:r>
              <a:rPr lang="ko-KR" altLang="en-US" dirty="0" smtClean="0"/>
              <a:t>고정 위치에 배치하기</a:t>
            </a:r>
            <a:endParaRPr lang="en-US" altLang="ko-KR" dirty="0" smtClean="0"/>
          </a:p>
          <a:p>
            <a:pPr lvl="1"/>
            <a:r>
              <a:rPr lang="en-US" altLang="ko-KR" dirty="0"/>
              <a:t>pack() </a:t>
            </a:r>
            <a:r>
              <a:rPr lang="ko-KR" altLang="en-US" dirty="0"/>
              <a:t>대신에 </a:t>
            </a:r>
            <a:r>
              <a:rPr lang="en-US" altLang="ko-KR" dirty="0"/>
              <a:t>place()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형식은 </a:t>
            </a:r>
            <a:r>
              <a:rPr lang="ko-KR" altLang="en-US" dirty="0"/>
              <a:t>‘</a:t>
            </a:r>
            <a:r>
              <a:rPr lang="en-US" altLang="ko-KR" dirty="0"/>
              <a:t>place(x=X</a:t>
            </a:r>
            <a:r>
              <a:rPr lang="ko-KR" altLang="en-US" dirty="0"/>
              <a:t>좌표</a:t>
            </a:r>
            <a:r>
              <a:rPr lang="en-US" altLang="ko-KR" dirty="0"/>
              <a:t>, y=Y</a:t>
            </a:r>
            <a:r>
              <a:rPr lang="ko-KR" altLang="en-US" dirty="0"/>
              <a:t>좌표</a:t>
            </a:r>
            <a:r>
              <a:rPr lang="en-US" altLang="ko-KR" dirty="0"/>
              <a:t>, width=</a:t>
            </a:r>
            <a:r>
              <a:rPr lang="ko-KR" altLang="en-US" dirty="0"/>
              <a:t>폭</a:t>
            </a:r>
            <a:r>
              <a:rPr lang="en-US" altLang="ko-KR" dirty="0"/>
              <a:t>, height=</a:t>
            </a:r>
            <a:r>
              <a:rPr lang="ko-KR" altLang="en-US" dirty="0"/>
              <a:t>높이</a:t>
            </a:r>
            <a:r>
              <a:rPr lang="en-US" altLang="ko-KR" dirty="0"/>
              <a:t>)’ </a:t>
            </a:r>
            <a:r>
              <a:rPr lang="en-US" altLang="ko-KR" dirty="0" smtClean="0"/>
              <a:t>. 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를 생략하면 </a:t>
            </a:r>
            <a:r>
              <a:rPr lang="ko-KR" altLang="en-US" dirty="0" err="1"/>
              <a:t>위젯의</a:t>
            </a:r>
            <a:r>
              <a:rPr lang="ko-KR" altLang="en-US" dirty="0"/>
              <a:t> 원래 크기로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다음은 </a:t>
            </a:r>
            <a:r>
              <a:rPr lang="en-US" altLang="ko-KR" dirty="0"/>
              <a:t>9</a:t>
            </a:r>
            <a:r>
              <a:rPr lang="ko-KR" altLang="en-US" dirty="0"/>
              <a:t>개의 그림을 </a:t>
            </a:r>
            <a:r>
              <a:rPr lang="en-US" altLang="ko-KR" dirty="0"/>
              <a:t>2</a:t>
            </a:r>
            <a:r>
              <a:rPr lang="ko-KR" altLang="en-US" dirty="0"/>
              <a:t>차원으로 배치하는 </a:t>
            </a:r>
            <a:r>
              <a:rPr lang="ko-KR" altLang="en-US" dirty="0" smtClean="0"/>
              <a:t>코드임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9" y="3063143"/>
            <a:ext cx="7428493" cy="132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99" y="4278279"/>
            <a:ext cx="6139715" cy="20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58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</a:t>
            </a:r>
            <a:r>
              <a:rPr lang="ko-KR" altLang="en-US" spc="-150" dirty="0"/>
              <a:t>조절해봅시다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998730"/>
            <a:ext cx="6525725" cy="459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4" y="3031202"/>
            <a:ext cx="3313965" cy="255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821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</a:t>
            </a:r>
            <a:r>
              <a:rPr lang="ko-KR" altLang="en-US" spc="-150" dirty="0"/>
              <a:t>조절해봅시다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버튼을 </a:t>
            </a:r>
            <a:r>
              <a:rPr lang="ko-KR" altLang="en-US" dirty="0"/>
              <a:t>저장할 </a:t>
            </a:r>
            <a:r>
              <a:rPr lang="en-US" altLang="ko-KR" dirty="0"/>
              <a:t>9</a:t>
            </a:r>
            <a:r>
              <a:rPr lang="ko-KR" altLang="en-US" dirty="0"/>
              <a:t>개짜리 리스트를 준비하고 </a:t>
            </a:r>
            <a:r>
              <a:rPr lang="en-US" altLang="ko-KR" dirty="0"/>
              <a:t>5</a:t>
            </a:r>
            <a:r>
              <a:rPr lang="ko-KR" altLang="en-US" dirty="0"/>
              <a:t>행에서 이미지 파일명 </a:t>
            </a:r>
            <a:r>
              <a:rPr lang="en-US" altLang="ko-KR" dirty="0"/>
              <a:t>9</a:t>
            </a:r>
            <a:r>
              <a:rPr lang="ko-KR" altLang="en-US" dirty="0"/>
              <a:t>개를 리스트로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PhotoImage</a:t>
            </a:r>
            <a:r>
              <a:rPr lang="en-US" altLang="ko-KR" dirty="0"/>
              <a:t>()</a:t>
            </a:r>
            <a:r>
              <a:rPr lang="ko-KR" altLang="en-US" dirty="0"/>
              <a:t>로 생성할 </a:t>
            </a:r>
            <a:r>
              <a:rPr lang="en-US" altLang="ko-KR" dirty="0"/>
              <a:t>9</a:t>
            </a:r>
            <a:r>
              <a:rPr lang="ko-KR" altLang="en-US" dirty="0"/>
              <a:t>개짜리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8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/>
              <a:t>xPos</a:t>
            </a:r>
            <a:r>
              <a:rPr lang="en-US" altLang="ko-KR" dirty="0"/>
              <a:t>, </a:t>
            </a:r>
            <a:r>
              <a:rPr lang="en-US" altLang="ko-KR" dirty="0" err="1"/>
              <a:t>yPos</a:t>
            </a:r>
            <a:r>
              <a:rPr lang="ko-KR" altLang="en-US" dirty="0"/>
              <a:t>는 그림을 출력할 </a:t>
            </a:r>
            <a:r>
              <a:rPr lang="en-US" altLang="ko-KR" dirty="0"/>
              <a:t>X, Y </a:t>
            </a:r>
            <a:r>
              <a:rPr lang="ko-KR" altLang="en-US" dirty="0"/>
              <a:t>좌표로 사용할 </a:t>
            </a:r>
            <a:r>
              <a:rPr lang="ko-KR" altLang="en-US" dirty="0" smtClean="0"/>
              <a:t>것임</a:t>
            </a:r>
            <a:endParaRPr lang="en-US" altLang="ko-KR" dirty="0" smtClean="0"/>
          </a:p>
          <a:p>
            <a:pPr lvl="2"/>
            <a:r>
              <a:rPr lang="en-US" altLang="ko-KR" dirty="0"/>
              <a:t>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num</a:t>
            </a:r>
            <a:r>
              <a:rPr lang="ko-KR" altLang="en-US" dirty="0"/>
              <a:t>은 그림의 순차 번호로 사용하는데</a:t>
            </a:r>
            <a:r>
              <a:rPr lang="en-US" altLang="ko-KR" dirty="0"/>
              <a:t>, 0~8</a:t>
            </a:r>
            <a:r>
              <a:rPr lang="ko-KR" altLang="en-US" dirty="0"/>
              <a:t>까지 변할 것이며 리스트의 첨자로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15</a:t>
            </a:r>
            <a:r>
              <a:rPr lang="ko-KR" altLang="en-US" dirty="0"/>
              <a:t>행</a:t>
            </a:r>
            <a:r>
              <a:rPr lang="en-US" altLang="ko-KR" dirty="0"/>
              <a:t>~17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9</a:t>
            </a:r>
            <a:r>
              <a:rPr lang="ko-KR" altLang="en-US" dirty="0"/>
              <a:t>번 반복하면서 버튼을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19</a:t>
            </a:r>
            <a:r>
              <a:rPr lang="ko-KR" altLang="en-US" dirty="0"/>
              <a:t>행</a:t>
            </a:r>
            <a:r>
              <a:rPr lang="en-US" altLang="ko-KR" dirty="0"/>
              <a:t>~25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3×3=</a:t>
            </a:r>
            <a:r>
              <a:rPr lang="ko-KR" altLang="en-US" dirty="0"/>
              <a:t>총 </a:t>
            </a:r>
            <a:r>
              <a:rPr lang="en-US" altLang="ko-KR" dirty="0"/>
              <a:t>9</a:t>
            </a:r>
            <a:r>
              <a:rPr lang="ko-KR" altLang="en-US" dirty="0"/>
              <a:t>번 반복하는데</a:t>
            </a:r>
            <a:r>
              <a:rPr lang="en-US" altLang="ko-KR" dirty="0"/>
              <a:t>, </a:t>
            </a:r>
            <a:r>
              <a:rPr lang="ko-KR" altLang="en-US" dirty="0"/>
              <a:t>바깥 </a:t>
            </a:r>
            <a:r>
              <a:rPr lang="en-US" altLang="ko-KR" dirty="0"/>
              <a:t>for</a:t>
            </a:r>
            <a:r>
              <a:rPr lang="ko-KR" altLang="en-US" dirty="0"/>
              <a:t>문에서는 행이 변하고 안쪽 </a:t>
            </a:r>
            <a:r>
              <a:rPr lang="en-US" altLang="ko-KR" dirty="0"/>
              <a:t>for</a:t>
            </a:r>
            <a:r>
              <a:rPr lang="ko-KR" altLang="en-US" dirty="0"/>
              <a:t>문에서는 열이 </a:t>
            </a:r>
            <a:r>
              <a:rPr lang="ko-KR" altLang="en-US" dirty="0" smtClean="0"/>
              <a:t>변함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6399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윈도우 프로그래밍의 개념을 익힙니다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윈도우 </a:t>
            </a:r>
            <a:r>
              <a:rPr lang="ko-KR" altLang="en-US" dirty="0"/>
              <a:t>프로그램에서 활용되는 다양한 </a:t>
            </a:r>
            <a:r>
              <a:rPr lang="ko-KR" altLang="en-US" dirty="0" err="1"/>
              <a:t>위젯을</a:t>
            </a:r>
            <a:r>
              <a:rPr lang="ko-KR" altLang="en-US" dirty="0"/>
              <a:t>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메뉴의 </a:t>
            </a:r>
            <a:r>
              <a:rPr lang="ko-KR" altLang="en-US" dirty="0"/>
              <a:t>구성을 통해 고급 윈도우 프로그래밍을 배웁니다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마우스</a:t>
            </a:r>
            <a:br>
              <a:rPr lang="ko-KR" altLang="en-US" dirty="0"/>
            </a:br>
            <a:r>
              <a:rPr lang="ko-KR" altLang="en-US" dirty="0"/>
              <a:t>이벤트를 처리해봅시다</a:t>
            </a:r>
          </a:p>
        </p:txBody>
      </p:sp>
    </p:spTree>
    <p:extLst>
      <p:ext uri="{BB962C8B-B14F-4D97-AF65-F5344CB8AC3E}">
        <p14:creationId xmlns:p14="http://schemas.microsoft.com/office/powerpoint/2010/main" val="207708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마우스 </a:t>
            </a:r>
            <a:r>
              <a:rPr lang="ko-KR" altLang="en-US" dirty="0" smtClean="0"/>
              <a:t>이벤트 기본 처리</a:t>
            </a:r>
            <a:endParaRPr lang="en-US" altLang="ko-KR" dirty="0" smtClean="0"/>
          </a:p>
          <a:p>
            <a:pPr lvl="1"/>
            <a:r>
              <a:rPr lang="ko-KR" altLang="en-US" dirty="0"/>
              <a:t>키보드 및 마우스를 누르는 것을 이벤트</a:t>
            </a:r>
            <a:r>
              <a:rPr lang="en-US" altLang="ko-KR" dirty="0"/>
              <a:t>(Event)</a:t>
            </a:r>
            <a:r>
              <a:rPr lang="ko-KR" altLang="en-US" dirty="0"/>
              <a:t>라 </a:t>
            </a:r>
            <a:r>
              <a:rPr lang="ko-KR" altLang="en-US" dirty="0" smtClean="0"/>
              <a:t>함</a:t>
            </a:r>
            <a:r>
              <a:rPr lang="en-US" altLang="ko-KR" dirty="0"/>
              <a:t>. </a:t>
            </a:r>
            <a:r>
              <a:rPr lang="en-US" altLang="ko-KR" dirty="0" err="1"/>
              <a:t>mainloop</a:t>
            </a:r>
            <a:r>
              <a:rPr lang="en-US" altLang="ko-KR" dirty="0"/>
              <a:t>( ) </a:t>
            </a:r>
            <a:r>
              <a:rPr lang="ko-KR" altLang="en-US" dirty="0"/>
              <a:t>함수는 이러한 이벤트가 발생하기를 기다리는 </a:t>
            </a:r>
            <a:r>
              <a:rPr lang="ko-KR" altLang="en-US" dirty="0" smtClean="0"/>
              <a:t>함수임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2" y="2144783"/>
            <a:ext cx="4368418" cy="445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70" y="5902839"/>
            <a:ext cx="886056" cy="46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166" y="2144783"/>
            <a:ext cx="4079679" cy="83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360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마우스 이벤트가 </a:t>
            </a:r>
            <a:r>
              <a:rPr lang="ko-KR" altLang="en-US"/>
              <a:t>처리되는 </a:t>
            </a:r>
            <a:r>
              <a:rPr lang="ko-KR" altLang="en-US" smtClean="0"/>
              <a:t>형식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이벤트 처리 함수는 </a:t>
            </a:r>
            <a:r>
              <a:rPr lang="en-US" altLang="ko-KR" b="1" smtClean="0">
                <a:solidFill>
                  <a:srgbClr val="FF0000"/>
                </a:solidFill>
              </a:rPr>
              <a:t>event</a:t>
            </a:r>
            <a:r>
              <a:rPr lang="ko-KR" altLang="en-US" b="1" smtClean="0">
                <a:solidFill>
                  <a:srgbClr val="FF0000"/>
                </a:solidFill>
              </a:rPr>
              <a:t>매개변수</a:t>
            </a:r>
            <a:r>
              <a:rPr lang="en-US" altLang="ko-KR" b="1" smtClean="0">
                <a:solidFill>
                  <a:srgbClr val="FF0000"/>
                </a:solidFill>
              </a:rPr>
              <a:t>(</a:t>
            </a:r>
            <a:r>
              <a:rPr lang="ko-KR" altLang="en-US" b="1">
                <a:solidFill>
                  <a:srgbClr val="FF0000"/>
                </a:solidFill>
              </a:rPr>
              <a:t>마우스와 </a:t>
            </a:r>
            <a:r>
              <a:rPr lang="ko-KR" altLang="en-US" b="1" smtClean="0">
                <a:solidFill>
                  <a:srgbClr val="FF0000"/>
                </a:solidFill>
              </a:rPr>
              <a:t>키보드 관련 </a:t>
            </a:r>
            <a:r>
              <a:rPr lang="ko-KR" altLang="en-US" b="1">
                <a:solidFill>
                  <a:srgbClr val="FF0000"/>
                </a:solidFill>
              </a:rPr>
              <a:t>다양한 정보 </a:t>
            </a:r>
            <a:r>
              <a:rPr lang="ko-KR" altLang="en-US" b="1">
                <a:solidFill>
                  <a:srgbClr val="FF0000"/>
                </a:solidFill>
              </a:rPr>
              <a:t>포함</a:t>
            </a:r>
            <a:r>
              <a:rPr lang="en-US" altLang="ko-KR" b="1" smtClean="0">
                <a:solidFill>
                  <a:srgbClr val="FF0000"/>
                </a:solidFill>
              </a:rPr>
              <a:t>)</a:t>
            </a:r>
            <a:r>
              <a:rPr lang="ko-KR" altLang="en-US"/>
              <a:t>를</a:t>
            </a:r>
            <a:r>
              <a:rPr lang="ko-KR" altLang="en-US" smtClean="0"/>
              <a:t> 받음</a:t>
            </a:r>
            <a:r>
              <a:rPr lang="en-US" altLang="ko-KR" smtClean="0"/>
              <a:t> </a:t>
            </a:r>
            <a:br>
              <a:rPr lang="en-US" altLang="ko-KR" smtClean="0"/>
            </a:br>
            <a:r>
              <a:rPr lang="en-US" altLang="ko-KR" smtClean="0"/>
              <a:t>ex) </a:t>
            </a:r>
            <a:r>
              <a:rPr lang="ko-KR" altLang="en-US" smtClean="0"/>
              <a:t>이벤트의 위치 좌표</a:t>
            </a:r>
            <a:r>
              <a:rPr lang="en-US" altLang="ko-KR" smtClean="0"/>
              <a:t>(x,y), </a:t>
            </a:r>
            <a:r>
              <a:rPr lang="ko-KR" altLang="en-US" smtClean="0"/>
              <a:t>마우스</a:t>
            </a:r>
            <a:r>
              <a:rPr lang="en-US" altLang="ko-KR" smtClean="0"/>
              <a:t> </a:t>
            </a:r>
            <a:r>
              <a:rPr lang="ko-KR" altLang="en-US" smtClean="0"/>
              <a:t>버튼의 번호</a:t>
            </a:r>
            <a:r>
              <a:rPr lang="en-US" altLang="ko-KR" smtClean="0"/>
              <a:t>(num) </a:t>
            </a:r>
            <a:r>
              <a:rPr lang="ko-KR" altLang="en-US" smtClean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마우스 왼쪽 버튼 </a:t>
            </a:r>
            <a:r>
              <a:rPr lang="ko-KR" altLang="en-US" dirty="0" smtClean="0"/>
              <a:t>클릭 시 </a:t>
            </a:r>
            <a:r>
              <a:rPr lang="ko-KR" altLang="en-US" dirty="0"/>
              <a:t>처리하는 </a:t>
            </a:r>
            <a:r>
              <a:rPr lang="ko-KR" altLang="en-US" dirty="0" smtClean="0"/>
              <a:t>간단한 코드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1943835"/>
            <a:ext cx="6094555" cy="117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15" y="3622641"/>
            <a:ext cx="4954816" cy="294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3609020"/>
            <a:ext cx="1146594" cy="40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33" y="4897549"/>
            <a:ext cx="3543980" cy="165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694" y="4848280"/>
            <a:ext cx="802951" cy="40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046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4</a:t>
            </a:r>
            <a:r>
              <a:rPr lang="ko-KR" altLang="en-US" dirty="0"/>
              <a:t>행</a:t>
            </a:r>
            <a:r>
              <a:rPr lang="en-US" altLang="ko-KR" dirty="0"/>
              <a:t>~5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마우스 이벤트 시에 작동할 함수를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이름은 </a:t>
            </a:r>
            <a:r>
              <a:rPr lang="en-US" altLang="ko-KR" dirty="0" err="1"/>
              <a:t>clickLeft</a:t>
            </a:r>
            <a:r>
              <a:rPr lang="en-US" altLang="ko-KR" dirty="0"/>
              <a:t> (event)</a:t>
            </a:r>
            <a:r>
              <a:rPr lang="ko-KR" altLang="en-US" dirty="0"/>
              <a:t>로 </a:t>
            </a:r>
            <a:r>
              <a:rPr lang="ko-KR" altLang="en-US" dirty="0" smtClean="0"/>
              <a:t>만듦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/>
              <a:t>window.bind</a:t>
            </a:r>
            <a:r>
              <a:rPr lang="en-US" altLang="ko-KR" dirty="0"/>
              <a:t>() </a:t>
            </a:r>
            <a:r>
              <a:rPr lang="ko-KR" altLang="en-US" dirty="0"/>
              <a:t>함수에 마우스 왼쪽 클릭 시에 나오는 이벤트인 </a:t>
            </a:r>
            <a:r>
              <a:rPr lang="en-US" altLang="ko-KR" dirty="0"/>
              <a:t>&lt;Button-1&gt;</a:t>
            </a:r>
            <a:r>
              <a:rPr lang="ko-KR" altLang="en-US" dirty="0"/>
              <a:t>을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/>
              <a:t>행의 </a:t>
            </a:r>
            <a:r>
              <a:rPr lang="en-US" altLang="ko-KR" dirty="0" err="1"/>
              <a:t>clickLeft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ko-KR" altLang="en-US" dirty="0" smtClean="0"/>
              <a:t>이름 지정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윈도우 </a:t>
            </a:r>
            <a:r>
              <a:rPr lang="ko-KR" altLang="en-US" dirty="0"/>
              <a:t>창을 의미하는 </a:t>
            </a:r>
            <a:r>
              <a:rPr lang="en-US" altLang="ko-KR" dirty="0"/>
              <a:t>window </a:t>
            </a:r>
            <a:r>
              <a:rPr lang="ko-KR" altLang="en-US" dirty="0"/>
              <a:t>변수를 사용했으므로</a:t>
            </a:r>
            <a:r>
              <a:rPr lang="en-US" altLang="ko-KR" dirty="0"/>
              <a:t>, </a:t>
            </a:r>
            <a:r>
              <a:rPr lang="ko-KR" altLang="en-US" dirty="0"/>
              <a:t>윈도우 창 아무 곳이나 클릭해도 </a:t>
            </a:r>
            <a:r>
              <a:rPr lang="en-US" altLang="ko-KR" dirty="0"/>
              <a:t>bind() </a:t>
            </a:r>
            <a:r>
              <a:rPr lang="ko-KR" altLang="en-US" dirty="0"/>
              <a:t>함수가 </a:t>
            </a:r>
            <a:r>
              <a:rPr lang="ko-KR" altLang="en-US" dirty="0" smtClean="0"/>
              <a:t>작동함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지정된 </a:t>
            </a:r>
            <a:r>
              <a:rPr lang="ko-KR" altLang="en-US" dirty="0" err="1"/>
              <a:t>위젯을</a:t>
            </a:r>
            <a:r>
              <a:rPr lang="ko-KR" altLang="en-US" dirty="0"/>
              <a:t> 클릭했을 때는 다른 함수가 </a:t>
            </a:r>
            <a:r>
              <a:rPr lang="ko-KR" altLang="en-US" dirty="0" smtClean="0"/>
              <a:t>호출되도록 함 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4" y="3429000"/>
            <a:ext cx="7748107" cy="28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71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908720"/>
            <a:ext cx="6480720" cy="190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3113965"/>
            <a:ext cx="6581027" cy="321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18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Event </a:t>
            </a:r>
            <a:r>
              <a:rPr lang="ko-KR" altLang="en-US" dirty="0" smtClean="0"/>
              <a:t>매개변수의 활용</a:t>
            </a:r>
            <a:endParaRPr lang="en-US" altLang="ko-KR" dirty="0" smtClean="0"/>
          </a:p>
          <a:p>
            <a:pPr lvl="1"/>
            <a:r>
              <a:rPr lang="ko-KR" altLang="en-US" dirty="0"/>
              <a:t>마우스를 클릭할 때마다</a:t>
            </a:r>
            <a:r>
              <a:rPr lang="en-US" altLang="ko-KR" dirty="0"/>
              <a:t>, </a:t>
            </a:r>
            <a:r>
              <a:rPr lang="ko-KR" altLang="en-US" dirty="0"/>
              <a:t>어떤 마우스가 클릭되었는지 보여주고 클릭한 좌표도 출력하는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2303875"/>
            <a:ext cx="8135965" cy="371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061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627063" lvl="2" indent="0">
              <a:buNone/>
            </a:pP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02" y="868100"/>
            <a:ext cx="6345705" cy="306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32" y="4032944"/>
            <a:ext cx="4545506" cy="250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4</a:t>
            </a:r>
            <a:r>
              <a:rPr lang="ko-KR" altLang="en-US" dirty="0"/>
              <a:t>행</a:t>
            </a:r>
            <a:r>
              <a:rPr lang="en-US" altLang="ko-KR" dirty="0"/>
              <a:t>~12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 클릭 시 </a:t>
            </a:r>
            <a:r>
              <a:rPr lang="ko-KR" altLang="en-US" dirty="0"/>
              <a:t>실행될 이벤트 </a:t>
            </a:r>
            <a:r>
              <a:rPr lang="ko-KR" altLang="en-US" dirty="0" smtClean="0"/>
              <a:t>함수 정의</a:t>
            </a:r>
            <a:r>
              <a:rPr lang="en-US" altLang="ko-KR" dirty="0" smtClean="0"/>
              <a:t>. 21</a:t>
            </a:r>
            <a:r>
              <a:rPr lang="ko-KR" altLang="en-US" dirty="0"/>
              <a:t>행에서 마우스를 클릭하면 이 함수를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2"/>
            <a:r>
              <a:rPr lang="en-US" altLang="ko-KR" dirty="0"/>
              <a:t>6</a:t>
            </a:r>
            <a:r>
              <a:rPr lang="ko-KR" altLang="en-US" dirty="0"/>
              <a:t>행</a:t>
            </a:r>
            <a:r>
              <a:rPr lang="en-US" altLang="ko-KR" dirty="0"/>
              <a:t>~9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event.num</a:t>
            </a:r>
            <a:r>
              <a:rPr lang="ko-KR" altLang="en-US" dirty="0" smtClean="0"/>
              <a:t>은 </a:t>
            </a:r>
            <a:r>
              <a:rPr lang="ko-KR" altLang="en-US" dirty="0"/>
              <a:t>왼쪽 마우스 클릭 시 </a:t>
            </a:r>
            <a:r>
              <a:rPr lang="en-US" altLang="ko-KR" dirty="0"/>
              <a:t>1, </a:t>
            </a:r>
            <a:r>
              <a:rPr lang="ko-KR" altLang="en-US" dirty="0"/>
              <a:t>오른쪽 마우스 클릭 시 </a:t>
            </a:r>
            <a:r>
              <a:rPr lang="en-US" altLang="ko-KR" dirty="0"/>
              <a:t>3</a:t>
            </a:r>
            <a:r>
              <a:rPr lang="ko-KR" altLang="en-US" dirty="0"/>
              <a:t>의 값을 </a:t>
            </a:r>
            <a:r>
              <a:rPr lang="ko-KR" altLang="en-US" dirty="0" smtClean="0"/>
              <a:t>가짐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11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event.x</a:t>
            </a:r>
            <a:r>
              <a:rPr lang="ko-KR" altLang="en-US" dirty="0"/>
              <a:t>와 </a:t>
            </a:r>
            <a:r>
              <a:rPr lang="en-US" altLang="ko-KR" dirty="0" err="1"/>
              <a:t>event.y</a:t>
            </a:r>
            <a:r>
              <a:rPr lang="ko-KR" altLang="en-US" dirty="0"/>
              <a:t>는 클릭한 위치의 좌표를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r>
              <a:rPr lang="ko-KR" altLang="en-US" dirty="0" smtClean="0"/>
              <a:t>키보드 이벤트 기본 처리</a:t>
            </a:r>
            <a:endParaRPr lang="en-US" altLang="ko-KR" dirty="0" smtClean="0"/>
          </a:p>
          <a:p>
            <a:pPr lvl="1"/>
            <a:r>
              <a:rPr lang="ko-KR" altLang="en-US" dirty="0" err="1"/>
              <a:t>위젯에서</a:t>
            </a:r>
            <a:r>
              <a:rPr lang="ko-KR" altLang="en-US" dirty="0"/>
              <a:t> 키보드가 눌리면 발생하는 이벤트이며 대표적인 </a:t>
            </a:r>
            <a:r>
              <a:rPr lang="ko-KR" altLang="en-US" dirty="0" smtClean="0"/>
              <a:t>것은 </a:t>
            </a:r>
            <a:r>
              <a:rPr lang="en-US" altLang="ko-KR" dirty="0" smtClean="0"/>
              <a:t>&lt;</a:t>
            </a:r>
            <a:r>
              <a:rPr lang="en-US" altLang="ko-KR" dirty="0"/>
              <a:t>Key&gt; </a:t>
            </a:r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88940"/>
            <a:ext cx="7425825" cy="352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97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/>
              <a:t>행</a:t>
            </a:r>
            <a:r>
              <a:rPr lang="en-US" altLang="ko-KR" dirty="0"/>
              <a:t>~5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키보드가 </a:t>
            </a:r>
            <a:r>
              <a:rPr lang="ko-KR" altLang="en-US" dirty="0"/>
              <a:t>눌릴 때 작동하는 함수를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event.keycode</a:t>
            </a:r>
            <a:r>
              <a:rPr lang="ko-KR" altLang="en-US" dirty="0" smtClean="0"/>
              <a:t>에는 </a:t>
            </a:r>
            <a:r>
              <a:rPr lang="ko-KR" altLang="en-US" dirty="0"/>
              <a:t>눌린 키의 </a:t>
            </a:r>
            <a:r>
              <a:rPr lang="ko-KR" altLang="en-US" dirty="0" err="1"/>
              <a:t>숫자값이</a:t>
            </a:r>
            <a:r>
              <a:rPr lang="ko-KR" altLang="en-US" dirty="0"/>
              <a:t> 들어있으므로 </a:t>
            </a:r>
            <a:r>
              <a:rPr lang="en-US" altLang="ko-KR" dirty="0" err="1"/>
              <a:t>chr</a:t>
            </a:r>
            <a:r>
              <a:rPr lang="en-US" altLang="ko-KR" dirty="0"/>
              <a:t>( ) </a:t>
            </a:r>
            <a:r>
              <a:rPr lang="ko-KR" altLang="en-US" dirty="0"/>
              <a:t>함수를 사용하면 문자로 변환되고 </a:t>
            </a:r>
            <a:r>
              <a:rPr lang="ko-KR" altLang="en-US" dirty="0" smtClean="0"/>
              <a:t>결국 </a:t>
            </a:r>
            <a:r>
              <a:rPr lang="ko-KR" altLang="en-US" dirty="0"/>
              <a:t>눌린 키가 메시지 창에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/>
              <a:t>특수 키나 키보드로 특별히 처리하려면 다음 표에 나온 이벤트를 </a:t>
            </a:r>
            <a:r>
              <a:rPr lang="ko-KR" altLang="en-US" dirty="0" smtClean="0"/>
              <a:t>사용함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6" y="773705"/>
            <a:ext cx="4860540" cy="178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45" y="4083766"/>
            <a:ext cx="6345705" cy="228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7" y="4122955"/>
            <a:ext cx="9048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108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사진 앨범 </a:t>
            </a:r>
            <a:r>
              <a:rPr lang="ko-KR" altLang="en-US" dirty="0" smtClean="0"/>
              <a:t>보기 프로그램 완성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/>
              <a:t>버튼을 클릭하면 이전이나 다음 </a:t>
            </a:r>
            <a:r>
              <a:rPr lang="ko-KR" altLang="en-US" dirty="0" smtClean="0"/>
              <a:t>사진이 나옴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</a:t>
            </a:r>
            <a:r>
              <a:rPr lang="en-US" altLang="ko-KR" dirty="0" err="1" smtClean="0"/>
              <a:t>PageUp</a:t>
            </a:r>
            <a:r>
              <a:rPr lang="en-US" altLang="ko-KR" dirty="0" smtClean="0"/>
              <a:t> </a:t>
            </a:r>
            <a:r>
              <a:rPr lang="ko-KR" altLang="en-US" dirty="0"/>
              <a:t>이나 </a:t>
            </a:r>
            <a:r>
              <a:rPr lang="en-US" altLang="ko-KR" dirty="0" err="1"/>
              <a:t>PageDown</a:t>
            </a:r>
            <a:r>
              <a:rPr lang="en-US" altLang="ko-KR" dirty="0"/>
              <a:t> </a:t>
            </a:r>
            <a:r>
              <a:rPr lang="ko-KR" altLang="en-US" dirty="0"/>
              <a:t>키를 눌러도 사진이 바뀌도록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6" y="2087528"/>
            <a:ext cx="7110790" cy="448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90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31" y="798400"/>
            <a:ext cx="6075675" cy="10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94" y="1755137"/>
            <a:ext cx="6059791" cy="48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467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/>
              <a:t>행</a:t>
            </a:r>
            <a:r>
              <a:rPr lang="en-US" altLang="ko-KR" dirty="0"/>
              <a:t>~17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버튼을 클릭하면 실행되는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11</a:t>
            </a:r>
            <a:r>
              <a:rPr lang="ko-KR" altLang="en-US" dirty="0"/>
              <a:t>행의 </a:t>
            </a:r>
            <a:r>
              <a:rPr lang="en-US" altLang="ko-KR" dirty="0" smtClean="0"/>
              <a:t>global </a:t>
            </a:r>
            <a:r>
              <a:rPr lang="en-US" altLang="ko-KR" dirty="0" err="1" smtClean="0"/>
              <a:t>num</a:t>
            </a:r>
            <a:r>
              <a:rPr lang="ko-KR" altLang="en-US" dirty="0"/>
              <a:t>은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전역변수를 함수 안에서 사용하겠다는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. </a:t>
            </a:r>
            <a:r>
              <a:rPr lang="ko-KR" altLang="en-US" dirty="0"/>
              <a:t>다음 사진을 </a:t>
            </a:r>
            <a:r>
              <a:rPr lang="ko-KR" altLang="en-US" dirty="0" smtClean="0"/>
              <a:t>보여야 </a:t>
            </a:r>
            <a:r>
              <a:rPr lang="ko-KR" altLang="en-US" dirty="0"/>
              <a:t>하므로 </a:t>
            </a:r>
            <a:r>
              <a:rPr lang="en-US" altLang="ko-KR" dirty="0"/>
              <a:t>12</a:t>
            </a:r>
            <a:r>
              <a:rPr lang="ko-KR" altLang="en-US" dirty="0"/>
              <a:t>행에서 사진 번호를 하나 </a:t>
            </a:r>
            <a:r>
              <a:rPr lang="ko-KR" altLang="en-US" dirty="0" smtClean="0"/>
              <a:t>증가시킴</a:t>
            </a:r>
            <a:endParaRPr lang="en-US" altLang="ko-KR" dirty="0" smtClean="0"/>
          </a:p>
          <a:p>
            <a:pPr lvl="2"/>
            <a:r>
              <a:rPr lang="en-US" altLang="ko-KR" dirty="0"/>
              <a:t>13</a:t>
            </a:r>
            <a:r>
              <a:rPr lang="ko-KR" altLang="en-US" dirty="0"/>
              <a:t>행</a:t>
            </a:r>
            <a:r>
              <a:rPr lang="en-US" altLang="ko-KR" dirty="0"/>
              <a:t>~14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사진 </a:t>
            </a:r>
            <a:r>
              <a:rPr lang="ko-KR" altLang="en-US" dirty="0" smtClean="0"/>
              <a:t>번호가 </a:t>
            </a:r>
            <a:r>
              <a:rPr lang="ko-KR" altLang="en-US" dirty="0"/>
              <a:t>최대 </a:t>
            </a:r>
            <a:r>
              <a:rPr lang="en-US" altLang="ko-KR" dirty="0"/>
              <a:t>8</a:t>
            </a:r>
            <a:r>
              <a:rPr lang="ko-KR" altLang="en-US" dirty="0"/>
              <a:t>이므로 </a:t>
            </a:r>
            <a:r>
              <a:rPr lang="en-US" altLang="ko-KR" dirty="0"/>
              <a:t>8</a:t>
            </a:r>
            <a:r>
              <a:rPr lang="ko-KR" altLang="en-US" dirty="0"/>
              <a:t>이 넘으면 다시 </a:t>
            </a:r>
            <a:r>
              <a:rPr lang="en-US" altLang="ko-KR" dirty="0"/>
              <a:t>0</a:t>
            </a:r>
            <a:r>
              <a:rPr lang="ko-KR" altLang="en-US" dirty="0"/>
              <a:t>번 사진을 </a:t>
            </a:r>
            <a:r>
              <a:rPr lang="ko-KR" altLang="en-US" dirty="0" smtClean="0"/>
              <a:t>보여줌</a:t>
            </a:r>
            <a:endParaRPr lang="en-US" altLang="ko-KR" dirty="0" smtClean="0"/>
          </a:p>
          <a:p>
            <a:pPr lvl="2"/>
            <a:r>
              <a:rPr lang="en-US" altLang="ko-KR" dirty="0"/>
              <a:t>15</a:t>
            </a:r>
            <a:r>
              <a:rPr lang="ko-KR" altLang="en-US" dirty="0"/>
              <a:t>행</a:t>
            </a:r>
            <a:r>
              <a:rPr lang="en-US" altLang="ko-KR" dirty="0"/>
              <a:t>~17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변경된 </a:t>
            </a:r>
            <a:r>
              <a:rPr lang="ko-KR" altLang="en-US" dirty="0"/>
              <a:t>사진 번호에 해당하는 이미지 파일로 </a:t>
            </a:r>
            <a:r>
              <a:rPr lang="en-US" altLang="ko-KR" dirty="0" err="1"/>
              <a:t>pLabel</a:t>
            </a:r>
            <a:r>
              <a:rPr lang="ko-KR" altLang="en-US" dirty="0"/>
              <a:t>을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r>
              <a:rPr lang="en-US" altLang="ko-KR" dirty="0"/>
              <a:t>19</a:t>
            </a:r>
            <a:r>
              <a:rPr lang="ko-KR" altLang="en-US" dirty="0"/>
              <a:t>행</a:t>
            </a:r>
            <a:r>
              <a:rPr lang="en-US" altLang="ko-KR" dirty="0"/>
              <a:t>~26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이전</a:t>
            </a:r>
            <a:r>
              <a:rPr lang="en-US" altLang="ko-KR" dirty="0"/>
              <a:t>] </a:t>
            </a:r>
            <a:r>
              <a:rPr lang="ko-KR" altLang="en-US" dirty="0"/>
              <a:t>버튼을 클릭하면 실행되는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822477"/>
            <a:ext cx="6345705" cy="318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82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28</a:t>
            </a:r>
            <a:r>
              <a:rPr lang="ko-KR" altLang="en-US" dirty="0"/>
              <a:t>행</a:t>
            </a:r>
            <a:r>
              <a:rPr lang="en-US" altLang="ko-KR" dirty="0"/>
              <a:t>~29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PageUp</a:t>
            </a:r>
            <a:r>
              <a:rPr lang="en-US" altLang="ko-KR" dirty="0" smtClean="0"/>
              <a:t> </a:t>
            </a:r>
            <a:r>
              <a:rPr lang="ko-KR" altLang="en-US" dirty="0"/>
              <a:t>키를 누르면 실행되는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/>
              <a:t>어차피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버튼을 누르는 것과 </a:t>
            </a:r>
            <a:r>
              <a:rPr lang="ko-KR" altLang="en-US" dirty="0" smtClean="0"/>
              <a:t>동일한 </a:t>
            </a:r>
            <a:r>
              <a:rPr lang="ko-KR" altLang="en-US" dirty="0"/>
              <a:t>기능을 하므로 </a:t>
            </a:r>
            <a:r>
              <a:rPr lang="en-US" altLang="ko-KR" dirty="0" err="1"/>
              <a:t>clickNext</a:t>
            </a:r>
            <a:r>
              <a:rPr lang="en-US" altLang="ko-KR" dirty="0"/>
              <a:t>( ) </a:t>
            </a:r>
            <a:r>
              <a:rPr lang="ko-KR" altLang="en-US" dirty="0"/>
              <a:t>함수를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31</a:t>
            </a:r>
            <a:r>
              <a:rPr lang="ko-KR" altLang="en-US" dirty="0"/>
              <a:t>행</a:t>
            </a:r>
            <a:r>
              <a:rPr lang="en-US" altLang="ko-KR" dirty="0"/>
              <a:t>~32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err="1"/>
              <a:t>PageDown</a:t>
            </a:r>
            <a:r>
              <a:rPr lang="en-US" altLang="ko-KR" dirty="0"/>
              <a:t> </a:t>
            </a:r>
            <a:r>
              <a:rPr lang="ko-KR" altLang="en-US" dirty="0" smtClean="0"/>
              <a:t>키를 </a:t>
            </a:r>
            <a:r>
              <a:rPr lang="ko-KR" altLang="en-US" dirty="0"/>
              <a:t>누르면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39</a:t>
            </a:r>
            <a:r>
              <a:rPr lang="ko-KR" altLang="en-US" dirty="0"/>
              <a:t>행</a:t>
            </a:r>
            <a:r>
              <a:rPr lang="en-US" altLang="ko-KR" dirty="0"/>
              <a:t>~40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윈도우 </a:t>
            </a:r>
            <a:r>
              <a:rPr lang="ko-KR" altLang="en-US" dirty="0"/>
              <a:t>창에서 키보드 이벤트를 </a:t>
            </a:r>
            <a:r>
              <a:rPr lang="ko-KR" altLang="en-US" dirty="0" smtClean="0"/>
              <a:t>처리하도록 설정</a:t>
            </a:r>
            <a:r>
              <a:rPr lang="en-US" altLang="ko-KR" dirty="0" smtClean="0"/>
              <a:t>. &lt;</a:t>
            </a:r>
            <a:r>
              <a:rPr lang="en-US" altLang="ko-KR" dirty="0"/>
              <a:t>Prior&gt;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PageUp</a:t>
            </a:r>
            <a:r>
              <a:rPr lang="en-US" altLang="ko-KR" dirty="0" smtClean="0"/>
              <a:t> </a:t>
            </a:r>
            <a:r>
              <a:rPr lang="ko-KR" altLang="en-US" dirty="0"/>
              <a:t>키를</a:t>
            </a:r>
            <a:r>
              <a:rPr lang="en-US" altLang="ko-KR" dirty="0"/>
              <a:t>, &lt;Next&gt;</a:t>
            </a:r>
            <a:r>
              <a:rPr lang="ko-KR" altLang="en-US" dirty="0"/>
              <a:t>는 </a:t>
            </a:r>
            <a:r>
              <a:rPr lang="en-US" altLang="ko-KR" dirty="0" err="1"/>
              <a:t>PageDown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키를 </a:t>
            </a:r>
            <a:r>
              <a:rPr lang="ko-KR" altLang="en-US" dirty="0"/>
              <a:t>누르는 </a:t>
            </a:r>
            <a:r>
              <a:rPr lang="ko-KR" altLang="en-US" dirty="0" smtClean="0"/>
              <a:t>이벤트임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42</a:t>
            </a:r>
            <a:r>
              <a:rPr lang="ko-KR" altLang="en-US" dirty="0"/>
              <a:t>행</a:t>
            </a:r>
            <a:r>
              <a:rPr lang="en-US" altLang="ko-KR" dirty="0"/>
              <a:t>~43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버튼을 </a:t>
            </a:r>
            <a:r>
              <a:rPr lang="ko-KR" altLang="en-US" dirty="0"/>
              <a:t>눌렀을 때 함수와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45</a:t>
            </a:r>
            <a:r>
              <a:rPr lang="ko-KR" altLang="en-US" dirty="0"/>
              <a:t>행</a:t>
            </a:r>
            <a:r>
              <a:rPr lang="en-US" altLang="ko-KR" dirty="0"/>
              <a:t>~46</a:t>
            </a:r>
            <a:r>
              <a:rPr lang="ko-KR" altLang="en-US" dirty="0" smtClean="0"/>
              <a:t>행은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실행한 직후에 첫 번째 그림이 나오게 함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48</a:t>
            </a:r>
            <a:r>
              <a:rPr lang="ko-KR" altLang="en-US" dirty="0"/>
              <a:t>행</a:t>
            </a:r>
            <a:r>
              <a:rPr lang="en-US" altLang="ko-KR" dirty="0"/>
              <a:t>~50</a:t>
            </a:r>
            <a:r>
              <a:rPr lang="ko-KR" altLang="en-US" dirty="0"/>
              <a:t>행에서는 버튼 </a:t>
            </a:r>
            <a:r>
              <a:rPr lang="ko-KR" altLang="en-US" dirty="0" smtClean="0"/>
              <a:t>및 이미지의 </a:t>
            </a:r>
            <a:r>
              <a:rPr lang="ko-KR" altLang="en-US" dirty="0"/>
              <a:t>위치를 </a:t>
            </a:r>
            <a:r>
              <a:rPr lang="en-US" altLang="ko-KR" dirty="0"/>
              <a:t>place(x =</a:t>
            </a:r>
            <a:r>
              <a:rPr lang="ko-KR" altLang="en-US" dirty="0"/>
              <a:t>좌표</a:t>
            </a:r>
            <a:r>
              <a:rPr lang="en-US" altLang="ko-KR" dirty="0"/>
              <a:t>, y =</a:t>
            </a:r>
            <a:r>
              <a:rPr lang="ko-KR" altLang="en-US" dirty="0"/>
              <a:t>좌표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 </a:t>
            </a:r>
            <a:r>
              <a:rPr lang="en-US" altLang="ko-KR" dirty="0"/>
              <a:t>place( )</a:t>
            </a:r>
            <a:r>
              <a:rPr lang="ko-KR" altLang="en-US" dirty="0"/>
              <a:t>는 절대 </a:t>
            </a:r>
            <a:r>
              <a:rPr lang="ko-KR" altLang="en-US" dirty="0" smtClean="0"/>
              <a:t>위치에 </a:t>
            </a:r>
            <a:r>
              <a:rPr lang="ko-KR" altLang="en-US" dirty="0" err="1"/>
              <a:t>위젯을</a:t>
            </a:r>
            <a:r>
              <a:rPr lang="ko-KR" altLang="en-US" dirty="0"/>
              <a:t> 위치시킬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4414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좋아하는 동물 투표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590675"/>
            <a:ext cx="56769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사진 앨범 </a:t>
            </a:r>
            <a:r>
              <a:rPr lang="ko-KR" altLang="en-US" dirty="0" smtClean="0"/>
              <a:t>보기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11496"/>
            <a:ext cx="78962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72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01 </a:t>
            </a:r>
            <a:r>
              <a:rPr lang="ko-KR" altLang="en-US" dirty="0"/>
              <a:t>기본 </a:t>
            </a:r>
            <a:r>
              <a:rPr lang="ko-KR" altLang="en-US" dirty="0" err="1" smtClean="0"/>
              <a:t>위젯을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활용해봅시다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93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윈도우 </a:t>
            </a:r>
            <a:r>
              <a:rPr lang="ko-KR" altLang="en-US" dirty="0" smtClean="0"/>
              <a:t>창의 기본 구성</a:t>
            </a:r>
            <a:endParaRPr lang="en-US" altLang="ko-KR" dirty="0" smtClean="0"/>
          </a:p>
          <a:p>
            <a:pPr lvl="1"/>
            <a:r>
              <a:rPr lang="ko-KR" altLang="en-US" dirty="0" err="1"/>
              <a:t>위젯</a:t>
            </a:r>
            <a:r>
              <a:rPr lang="en-US" altLang="ko-KR" dirty="0"/>
              <a:t>(Widget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윈도우 창에 나올 수 있는 문자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라디오버튼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94" y="1898830"/>
            <a:ext cx="5857805" cy="440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94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1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en-US" altLang="ko-KR" dirty="0" err="1"/>
              <a:t>tkinter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GUI </a:t>
            </a:r>
            <a:r>
              <a:rPr lang="ko-KR" altLang="en-US" dirty="0"/>
              <a:t>관련 모듈을 제공해주는 표준 윈도우 라이브러리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/>
              <a:t>Tk</a:t>
            </a:r>
            <a:r>
              <a:rPr lang="en-US" altLang="ko-KR" dirty="0"/>
              <a:t>( )</a:t>
            </a:r>
            <a:r>
              <a:rPr lang="ko-KR" altLang="en-US" dirty="0"/>
              <a:t>는 기본이 되는 윈도우를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루트 윈도우</a:t>
            </a:r>
            <a:r>
              <a:rPr lang="en-US" altLang="ko-KR" dirty="0"/>
              <a:t>(Root Window) </a:t>
            </a:r>
            <a:r>
              <a:rPr lang="ko-KR" altLang="en-US" dirty="0" smtClean="0"/>
              <a:t>또는 </a:t>
            </a:r>
            <a:r>
              <a:rPr lang="ko-KR" altLang="en-US" dirty="0"/>
              <a:t>베이스 윈도우</a:t>
            </a:r>
            <a:r>
              <a:rPr lang="en-US" altLang="ko-KR" dirty="0"/>
              <a:t>(Base Window)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창 조절하기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윈도우 </a:t>
            </a:r>
            <a:r>
              <a:rPr lang="ko-KR" altLang="en-US" dirty="0"/>
              <a:t>창에 제목을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en-US" altLang="ko-KR" dirty="0"/>
              <a:t>5</a:t>
            </a:r>
            <a:r>
              <a:rPr lang="ko-KR" altLang="en-US" dirty="0"/>
              <a:t>행에서는 윈도우 창의 초기 </a:t>
            </a:r>
            <a:r>
              <a:rPr lang="ko-KR" altLang="en-US" dirty="0" smtClean="0"/>
              <a:t>크기를 </a:t>
            </a:r>
            <a:r>
              <a:rPr lang="en-US" altLang="ko-KR" dirty="0" smtClean="0"/>
              <a:t>400×100</a:t>
            </a:r>
            <a:r>
              <a:rPr lang="ko-KR" altLang="en-US" dirty="0"/>
              <a:t>으로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/>
              <a:t>6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가로와 세로의 크기가 변경되지 </a:t>
            </a:r>
            <a:r>
              <a:rPr lang="ko-KR" altLang="en-US" dirty="0" smtClean="0"/>
              <a:t>않도록 설정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815" y="1898830"/>
            <a:ext cx="5376704" cy="220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799" y="4153141"/>
            <a:ext cx="4860540" cy="141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31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1513</Words>
  <Application>Microsoft Office PowerPoint</Application>
  <PresentationFormat>화면 슬라이드 쇼(4:3)</PresentationFormat>
  <Paragraphs>246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이번 장에서 만들 프로그램(2)</vt:lpstr>
      <vt:lpstr>Section 01 기본 위젯을  활용해봅시다</vt:lpstr>
      <vt:lpstr>기본 위젯을 활용해봅시다(1)</vt:lpstr>
      <vt:lpstr>기본 위젯을 활용해봅시다(2)</vt:lpstr>
      <vt:lpstr>기본 위젯을 활용해봅시다(3)</vt:lpstr>
      <vt:lpstr>기본 위젯을 활용해봅시다(4)</vt:lpstr>
      <vt:lpstr>기본 위젯을 활용해봅시다(5)</vt:lpstr>
      <vt:lpstr>기본 위젯을 활용해봅시다(6)</vt:lpstr>
      <vt:lpstr>기본 위젯을 활용해봅시다(7)</vt:lpstr>
      <vt:lpstr>기본 위젯을 활용해봅시다(8)</vt:lpstr>
      <vt:lpstr>기본 위젯을 활용해봅시다(9)</vt:lpstr>
      <vt:lpstr>기본 위젯을 활용해봅시다(10)</vt:lpstr>
      <vt:lpstr>기본 위젯을 활용해봅시다(11)</vt:lpstr>
      <vt:lpstr>기본 위젯을 활용해봅시다(12)</vt:lpstr>
      <vt:lpstr>Section 02 위젯의 배치와 크기를 조절해봅시다</vt:lpstr>
      <vt:lpstr>위젯의 배치와 크기를 조절해봅시다(1)</vt:lpstr>
      <vt:lpstr>위젯의 배치와 크기를 조절해봅시다(2)</vt:lpstr>
      <vt:lpstr>위젯의 배치와 크기를 조절해봅시다(3)</vt:lpstr>
      <vt:lpstr>위젯의 배치와 크기를 조절해봅시다(4)</vt:lpstr>
      <vt:lpstr>위젯의 배치와 크기를 조절해봅시다(5)</vt:lpstr>
      <vt:lpstr>위젯의 배치와 크기를 조절해봅시다(6)</vt:lpstr>
      <vt:lpstr>위젯의 배치와 크기를 조절해봅시다(7)</vt:lpstr>
      <vt:lpstr>위젯의 배치와 크기를 조절해봅시다(8)</vt:lpstr>
      <vt:lpstr>위젯의 배치와 크기를 조절해봅시다(9)</vt:lpstr>
      <vt:lpstr>Section 03 키보드/마우스 이벤트를 처리해봅시다</vt:lpstr>
      <vt:lpstr>키보드/마우스 이벤트를 처리해봅시다(1)</vt:lpstr>
      <vt:lpstr>키보드/마우스 이벤트를 처리해봅시다(2)</vt:lpstr>
      <vt:lpstr>키보드/마우스 이벤트를 처리해봅시다(3)</vt:lpstr>
      <vt:lpstr>키보드/마우스 이벤트를 처리해봅시다(4)</vt:lpstr>
      <vt:lpstr>키보드/마우스 이벤트를 처리해봅시다(5)</vt:lpstr>
      <vt:lpstr>키보드/마우스 이벤트를 처리해봅시다(6)</vt:lpstr>
      <vt:lpstr>키보드/마우스 이벤트를 처리해봅시다(7)</vt:lpstr>
      <vt:lpstr>키보드/마우스 이벤트를 처리해봅시다(8)</vt:lpstr>
      <vt:lpstr>키보드/마우스 이벤트를 처리해봅시다(9)</vt:lpstr>
      <vt:lpstr>키보드/마우스 이벤트를 처리해봅시다(10)</vt:lpstr>
      <vt:lpstr>키보드/마우스 이벤트를 처리해봅시다(11)</vt:lpstr>
      <vt:lpstr>키보드/마우스 이벤트를 처리해봅시다(12)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bon429</cp:lastModifiedBy>
  <cp:revision>235</cp:revision>
  <dcterms:created xsi:type="dcterms:W3CDTF">2012-07-23T02:34:37Z</dcterms:created>
  <dcterms:modified xsi:type="dcterms:W3CDTF">2019-07-26T02:13:13Z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