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sldIdLst>
    <p:sldId id="256" r:id="rId2"/>
    <p:sldId id="257" r:id="rId3"/>
    <p:sldId id="258" r:id="rId4"/>
    <p:sldId id="259" r:id="rId5"/>
    <p:sldId id="263" r:id="rId6"/>
    <p:sldId id="265" r:id="rId7"/>
    <p:sldId id="266" r:id="rId8"/>
    <p:sldId id="260" r:id="rId9"/>
    <p:sldId id="261" r:id="rId10"/>
    <p:sldId id="278" r:id="rId11"/>
    <p:sldId id="279" r:id="rId12"/>
    <p:sldId id="262" r:id="rId13"/>
    <p:sldId id="264" r:id="rId14"/>
    <p:sldId id="268" r:id="rId15"/>
    <p:sldId id="275" r:id="rId16"/>
    <p:sldId id="280" r:id="rId17"/>
    <p:sldId id="276" r:id="rId18"/>
    <p:sldId id="267" r:id="rId19"/>
    <p:sldId id="269" r:id="rId20"/>
    <p:sldId id="270" r:id="rId21"/>
    <p:sldId id="271" r:id="rId22"/>
    <p:sldId id="272" r:id="rId23"/>
    <p:sldId id="273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4864513-9130-4BE0-BB8F-97892C9DCBF8}" type="datetimeFigureOut">
              <a:rPr lang="ru-RU" smtClean="0"/>
              <a:pPr/>
              <a:t>16.10.2015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C3C2207-4D14-4554-83D7-D8B3D5F6A2D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4513-9130-4BE0-BB8F-97892C9DCBF8}" type="datetimeFigureOut">
              <a:rPr lang="ru-RU" smtClean="0"/>
              <a:pPr/>
              <a:t>16.10.2015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2207-4D14-4554-83D7-D8B3D5F6A2D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4513-9130-4BE0-BB8F-97892C9DCBF8}" type="datetimeFigureOut">
              <a:rPr lang="ru-RU" smtClean="0"/>
              <a:pPr/>
              <a:t>16.10.2015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2207-4D14-4554-83D7-D8B3D5F6A2D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4864513-9130-4BE0-BB8F-97892C9DCBF8}" type="datetimeFigureOut">
              <a:rPr lang="ru-RU" smtClean="0"/>
              <a:pPr/>
              <a:t>16.10.2015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C3C2207-4D14-4554-83D7-D8B3D5F6A2D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4864513-9130-4BE0-BB8F-97892C9DCBF8}" type="datetimeFigureOut">
              <a:rPr lang="ru-RU" smtClean="0"/>
              <a:pPr/>
              <a:t>16.10.2015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C3C2207-4D14-4554-83D7-D8B3D5F6A2D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4513-9130-4BE0-BB8F-97892C9DCBF8}" type="datetimeFigureOut">
              <a:rPr lang="ru-RU" smtClean="0"/>
              <a:pPr/>
              <a:t>16.10.2015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2207-4D14-4554-83D7-D8B3D5F6A2D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4513-9130-4BE0-BB8F-97892C9DCBF8}" type="datetimeFigureOut">
              <a:rPr lang="ru-RU" smtClean="0"/>
              <a:pPr/>
              <a:t>16.10.2015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2207-4D14-4554-83D7-D8B3D5F6A2D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4864513-9130-4BE0-BB8F-97892C9DCBF8}" type="datetimeFigureOut">
              <a:rPr lang="ru-RU" smtClean="0"/>
              <a:pPr/>
              <a:t>16.10.2015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C3C2207-4D14-4554-83D7-D8B3D5F6A2D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4513-9130-4BE0-BB8F-97892C9DCBF8}" type="datetimeFigureOut">
              <a:rPr lang="ru-RU" smtClean="0"/>
              <a:pPr/>
              <a:t>16.10.2015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2207-4D14-4554-83D7-D8B3D5F6A2D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4864513-9130-4BE0-BB8F-97892C9DCBF8}" type="datetimeFigureOut">
              <a:rPr lang="ru-RU" smtClean="0"/>
              <a:pPr/>
              <a:t>16.10.2015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C3C2207-4D14-4554-83D7-D8B3D5F6A2D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4864513-9130-4BE0-BB8F-97892C9DCBF8}" type="datetimeFigureOut">
              <a:rPr lang="ru-RU" smtClean="0"/>
              <a:pPr/>
              <a:t>16.10.2015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C3C2207-4D14-4554-83D7-D8B3D5F6A2D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4864513-9130-4BE0-BB8F-97892C9DCBF8}" type="datetimeFigureOut">
              <a:rPr lang="ru-RU" smtClean="0"/>
              <a:pPr/>
              <a:t>16.10.2015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C3C2207-4D14-4554-83D7-D8B3D5F6A2D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geektimes.ru/post/201284/" TargetMode="External"/><Relationship Id="rId2" Type="http://schemas.openxmlformats.org/officeDocument/2006/relationships/hyperlink" Target="http://www.nature.com/nature/journal/v473/n7346/extref/nature10011-s1.pdf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 descr="C:\Users\Liuba\Desktop\matrix-relationship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3643290"/>
            <a:ext cx="4577235" cy="321471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57356" y="357166"/>
            <a:ext cx="6600844" cy="1857388"/>
          </a:xfrm>
        </p:spPr>
        <p:txBody>
          <a:bodyPr>
            <a:noAutofit/>
          </a:bodyPr>
          <a:lstStyle/>
          <a:p>
            <a:r>
              <a:rPr lang="ru-RU" sz="4800" dirty="0" smtClean="0"/>
              <a:t>Управляемость сложных сетей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86000" y="2500306"/>
            <a:ext cx="6172200" cy="3874616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Аналитический подход к управляемости. </a:t>
            </a:r>
          </a:p>
          <a:p>
            <a:r>
              <a:rPr lang="ru-RU" sz="2400" dirty="0" smtClean="0"/>
              <a:t>Устойчивость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14480" y="0"/>
            <a:ext cx="6929486" cy="142873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Одно из основных результатов исследования: </a:t>
            </a:r>
            <a:r>
              <a:rPr lang="en-US" dirty="0" err="1" smtClean="0"/>
              <a:t>Nd</a:t>
            </a:r>
            <a:r>
              <a:rPr lang="en-US" dirty="0" smtClean="0"/>
              <a:t> </a:t>
            </a:r>
            <a:r>
              <a:rPr lang="ru-RU" dirty="0" smtClean="0"/>
              <a:t>связано с максимальным </a:t>
            </a:r>
            <a:r>
              <a:rPr lang="ru-RU" dirty="0" err="1" smtClean="0"/>
              <a:t>паросочетанием</a:t>
            </a:r>
            <a:r>
              <a:rPr lang="ru-RU" dirty="0" smtClean="0"/>
              <a:t> в графе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4643446"/>
            <a:ext cx="6172200" cy="1738304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Концевая вершина ребра из </a:t>
            </a:r>
            <a:r>
              <a:rPr lang="ru-RU" dirty="0" err="1" smtClean="0"/>
              <a:t>паросочетания</a:t>
            </a:r>
            <a:r>
              <a:rPr lang="ru-RU" dirty="0" smtClean="0"/>
              <a:t> называется насыщенной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err="1" smtClean="0"/>
              <a:t>Паросочетание</a:t>
            </a:r>
            <a:r>
              <a:rPr lang="ru-RU" dirty="0" smtClean="0"/>
              <a:t> совершенно, если </a:t>
            </a:r>
            <a:r>
              <a:rPr lang="ru-RU" dirty="0" smtClean="0"/>
              <a:t>любая вершина графа сопряжена ровно одному ребру, входящему в </a:t>
            </a:r>
            <a:r>
              <a:rPr lang="ru-RU" dirty="0" err="1" smtClean="0"/>
              <a:t>паросочетание</a:t>
            </a:r>
            <a:r>
              <a:rPr lang="ru-RU" dirty="0" smtClean="0"/>
              <a:t> (</a:t>
            </a:r>
            <a:r>
              <a:rPr lang="en-US" dirty="0" smtClean="0"/>
              <a:t>b)</a:t>
            </a: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2643182"/>
            <a:ext cx="1895475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1934" y="2643182"/>
            <a:ext cx="4843496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43240" y="1643050"/>
            <a:ext cx="2951872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14480" y="0"/>
            <a:ext cx="6929486" cy="142873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Одно из основных результатов исследования: </a:t>
            </a:r>
            <a:r>
              <a:rPr lang="en-US" dirty="0" err="1" smtClean="0"/>
              <a:t>Nd</a:t>
            </a:r>
            <a:r>
              <a:rPr lang="en-US" dirty="0" smtClean="0"/>
              <a:t> </a:t>
            </a:r>
            <a:r>
              <a:rPr lang="ru-RU" dirty="0" smtClean="0"/>
              <a:t>связано с максимальным </a:t>
            </a:r>
            <a:r>
              <a:rPr lang="ru-RU" dirty="0" err="1" smtClean="0"/>
              <a:t>паросочетанием</a:t>
            </a:r>
            <a:r>
              <a:rPr lang="ru-RU" dirty="0" smtClean="0"/>
              <a:t> в графе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000232" y="1857364"/>
            <a:ext cx="6858048" cy="3595692"/>
          </a:xfrm>
        </p:spPr>
        <p:txBody>
          <a:bodyPr>
            <a:normAutofit/>
          </a:bodyPr>
          <a:lstStyle/>
          <a:p>
            <a:r>
              <a:rPr lang="ru-RU" dirty="0" smtClean="0"/>
              <a:t>Мы </a:t>
            </a:r>
            <a:r>
              <a:rPr lang="ru-RU" dirty="0" smtClean="0"/>
              <a:t>можем получить полный контроль над ориентированной сетью, тогда и только тогда, когда мы непосредственно управляем каждым свободным узлом, и есть направленные пути от входных сигналов для всех насыщенных </a:t>
            </a:r>
            <a:r>
              <a:rPr lang="ru-RU" dirty="0" smtClean="0"/>
              <a:t>узлов.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68" y="3571876"/>
            <a:ext cx="3162072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388" y="5929330"/>
            <a:ext cx="2714612" cy="928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Прямоугольник 8"/>
          <p:cNvSpPr/>
          <p:nvPr/>
        </p:nvSpPr>
        <p:spPr>
          <a:xfrm>
            <a:off x="1714480" y="5929330"/>
            <a:ext cx="5143536" cy="9286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Сложность поиска максимального </a:t>
            </a:r>
            <a:r>
              <a:rPr lang="ru-RU" dirty="0" err="1" smtClean="0">
                <a:solidFill>
                  <a:schemeClr val="bg1"/>
                </a:solidFill>
              </a:rPr>
              <a:t>паросочетания</a:t>
            </a:r>
            <a:r>
              <a:rPr lang="ru-RU" dirty="0" smtClean="0">
                <a:solidFill>
                  <a:schemeClr val="bg1"/>
                </a:solidFill>
              </a:rPr>
              <a:t> в ориентированном графе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2428860" y="5143512"/>
            <a:ext cx="5786478" cy="135732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14546" y="285728"/>
            <a:ext cx="6715172" cy="1214446"/>
          </a:xfrm>
        </p:spPr>
        <p:txBody>
          <a:bodyPr/>
          <a:lstStyle/>
          <a:p>
            <a:r>
              <a:rPr lang="ru-RU" dirty="0" smtClean="0"/>
              <a:t>Аналитический подход к управляемости. 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15074" y="5010150"/>
            <a:ext cx="2243126" cy="1371600"/>
          </a:xfrm>
        </p:spPr>
        <p:txBody>
          <a:bodyPr/>
          <a:lstStyle/>
          <a:p>
            <a:r>
              <a:rPr lang="ru-RU" dirty="0" smtClean="0"/>
              <a:t>  </a:t>
            </a:r>
            <a:endParaRPr lang="ru-RU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3429000"/>
            <a:ext cx="2500330" cy="1268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5143512"/>
            <a:ext cx="2928958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2071670" y="2928934"/>
            <a:ext cx="59535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b="1" dirty="0" smtClean="0"/>
              <a:t> Для </a:t>
            </a:r>
            <a:r>
              <a:rPr lang="ru-RU" b="1" dirty="0"/>
              <a:t> ориентированной сети </a:t>
            </a:r>
            <a:r>
              <a:rPr lang="en-US" b="1" dirty="0" err="1"/>
              <a:t>ErdoS-Renyi</a:t>
            </a:r>
            <a:endParaRPr lang="ru-RU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143108" y="4643446"/>
            <a:ext cx="60722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b="1" dirty="0"/>
              <a:t> Для </a:t>
            </a:r>
            <a:r>
              <a:rPr lang="ru-RU" b="1" dirty="0" smtClean="0"/>
              <a:t>бесконечных </a:t>
            </a:r>
            <a:r>
              <a:rPr lang="ru-RU" b="1" dirty="0" err="1" smtClean="0"/>
              <a:t>безмасштабных</a:t>
            </a:r>
            <a:r>
              <a:rPr lang="ru-RU" b="1" dirty="0" smtClean="0"/>
              <a:t> сетей</a:t>
            </a:r>
            <a:endParaRPr lang="ru-RU"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57356" y="2214554"/>
            <a:ext cx="7143800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Прямоугольник 8"/>
          <p:cNvSpPr/>
          <p:nvPr/>
        </p:nvSpPr>
        <p:spPr>
          <a:xfrm>
            <a:off x="1928794" y="1714488"/>
            <a:ext cx="59535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b="1" dirty="0" smtClean="0"/>
              <a:t> </a:t>
            </a:r>
            <a:r>
              <a:rPr lang="ru-RU" b="1" dirty="0" smtClean="0"/>
              <a:t>Не вдаваясь в подробности…</a:t>
            </a:r>
            <a:endParaRPr lang="ru-RU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86380" y="5572140"/>
            <a:ext cx="1357322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43702" y="5572140"/>
            <a:ext cx="1543050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928794" y="1142984"/>
            <a:ext cx="6500858" cy="41434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14546" y="0"/>
            <a:ext cx="6715172" cy="92867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Аналитический подход к управляемости. </a:t>
            </a:r>
            <a:endParaRPr lang="ru-RU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142984"/>
            <a:ext cx="3500462" cy="1596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32" y="2357430"/>
            <a:ext cx="237506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Прямоугольник 8"/>
          <p:cNvSpPr/>
          <p:nvPr/>
        </p:nvSpPr>
        <p:spPr>
          <a:xfrm>
            <a:off x="4572000" y="2500306"/>
            <a:ext cx="3643338" cy="26432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00232" y="3071810"/>
            <a:ext cx="1378015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00232" y="3786190"/>
            <a:ext cx="2619375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00232" y="4429132"/>
            <a:ext cx="2667000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Прямоугольник 13"/>
          <p:cNvSpPr/>
          <p:nvPr/>
        </p:nvSpPr>
        <p:spPr>
          <a:xfrm>
            <a:off x="4357686" y="3429000"/>
            <a:ext cx="928694" cy="7143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572000" y="4286256"/>
            <a:ext cx="378621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929322" y="3214686"/>
            <a:ext cx="12954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Заголовок 1"/>
          <p:cNvSpPr txBox="1">
            <a:spLocks/>
          </p:cNvSpPr>
          <p:nvPr/>
        </p:nvSpPr>
        <p:spPr>
          <a:xfrm>
            <a:off x="2071670" y="5286388"/>
            <a:ext cx="6715172" cy="1285884"/>
          </a:xfrm>
          <a:prstGeom prst="rect">
            <a:avLst/>
          </a:prstGeom>
        </p:spPr>
        <p:txBody>
          <a:bodyPr vert="horz" anchor="b">
            <a:normAutofit fontScale="85000" lnSpcReduction="10000"/>
          </a:bodyPr>
          <a:lstStyle/>
          <a:p>
            <a:pPr lvl="0">
              <a:spcBef>
                <a:spcPct val="0"/>
              </a:spcBef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Н-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 неоднородность степени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, зависит от средней абсолютной разницы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степеней для всех пар узлов (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) взятых из распределения степени .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H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для сетей, у которых все узлы имеют одинаковую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степень</a:t>
            </a:r>
            <a:endParaRPr kumimoji="0" lang="ru-RU" b="1" i="0" u="none" strike="noStrike" kern="1200" cap="small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3357554" y="3000372"/>
            <a:ext cx="1428760" cy="938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4286248" y="2714620"/>
            <a:ext cx="581028" cy="5905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5984" y="2928934"/>
            <a:ext cx="6172200" cy="2053590"/>
          </a:xfrm>
        </p:spPr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071654"/>
            <a:ext cx="9429784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Текст 2"/>
          <p:cNvSpPr txBox="1">
            <a:spLocks/>
          </p:cNvSpPr>
          <p:nvPr/>
        </p:nvSpPr>
        <p:spPr>
          <a:xfrm>
            <a:off x="2000232" y="357166"/>
            <a:ext cx="6315076" cy="1571636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Неоднородность степеней увеличивается по мере того, как мы переходим от случайного регулярного ориентированного графа к сети типа </a:t>
            </a:r>
            <a:r>
              <a:rPr kumimoji="0" lang="ru-RU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ErdoS-Renyi</a:t>
            </a:r>
            <a:r>
              <a:rPr kumimoji="0" lang="ru-RU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и в конечном итоге   к </a:t>
            </a:r>
            <a:r>
              <a:rPr kumimoji="0" lang="ru-RU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безмасштабным</a:t>
            </a:r>
            <a:r>
              <a:rPr kumimoji="0" lang="ru-RU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сетям</a:t>
            </a: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00232" y="0"/>
            <a:ext cx="6715172" cy="1071546"/>
          </a:xfrm>
        </p:spPr>
        <p:txBody>
          <a:bodyPr>
            <a:normAutofit/>
          </a:bodyPr>
          <a:lstStyle/>
          <a:p>
            <a:r>
              <a:rPr lang="ru-RU" dirty="0" smtClean="0"/>
              <a:t>Зависимость числа драйверов от средней степени вершин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  </a:t>
            </a:r>
            <a:endParaRPr lang="ru-RU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1357298"/>
            <a:ext cx="6357982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00232" y="0"/>
            <a:ext cx="6715172" cy="1500174"/>
          </a:xfrm>
        </p:spPr>
        <p:txBody>
          <a:bodyPr>
            <a:normAutofit/>
          </a:bodyPr>
          <a:lstStyle/>
          <a:p>
            <a:r>
              <a:rPr lang="ru-RU" dirty="0" smtClean="0"/>
              <a:t>Зависимость </a:t>
            </a:r>
            <a:r>
              <a:rPr lang="ru-RU" dirty="0" smtClean="0"/>
              <a:t>числа драйверов от </a:t>
            </a:r>
            <a:r>
              <a:rPr lang="ru-RU" dirty="0" smtClean="0"/>
              <a:t>распределения  вероятности соединения вершин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  </a:t>
            </a:r>
            <a:endParaRPr lang="ru-RU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1857364"/>
            <a:ext cx="6591418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00232" y="357166"/>
            <a:ext cx="6929486" cy="1285884"/>
          </a:xfrm>
        </p:spPr>
        <p:txBody>
          <a:bodyPr/>
          <a:lstStyle/>
          <a:p>
            <a:r>
              <a:rPr lang="en-US" dirty="0" err="1" smtClean="0"/>
              <a:t>Nd</a:t>
            </a:r>
            <a:r>
              <a:rPr lang="en-US" dirty="0" smtClean="0"/>
              <a:t> </a:t>
            </a:r>
            <a:r>
              <a:rPr lang="ru-RU" dirty="0" smtClean="0"/>
              <a:t>как функция разнородности степеней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  </a:t>
            </a:r>
            <a:endParaRPr lang="ru-RU" dirty="0"/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1785926"/>
            <a:ext cx="6500858" cy="4785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28794" y="357166"/>
            <a:ext cx="6529406" cy="1643074"/>
          </a:xfrm>
        </p:spPr>
        <p:txBody>
          <a:bodyPr>
            <a:normAutofit fontScale="90000"/>
          </a:bodyPr>
          <a:lstStyle/>
          <a:p>
            <a:r>
              <a:rPr lang="ru-RU" sz="4400" dirty="0" smtClean="0">
                <a:solidFill>
                  <a:srgbClr val="00B0F0"/>
                </a:solidFill>
              </a:rPr>
              <a:t>Вывод 2: Чем плотнее и однороднее сеть, тем проще ей управлять</a:t>
            </a:r>
            <a:endParaRPr lang="ru-RU" sz="44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143108" y="2071678"/>
            <a:ext cx="6815158" cy="2286016"/>
          </a:xfrm>
          <a:prstGeom prst="rect">
            <a:avLst/>
          </a:prstGeom>
        </p:spPr>
        <p:txBody>
          <a:bodyPr vert="horz" anchor="b">
            <a:normAutofit fontScale="3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7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Чем однородней плотность сети (однородная как новенькая сетка для тенниса, а не в сплошных дырах, как старая изорванная рыбацкая сеть), тем проще такой сетью управлять.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7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Аналогично, чем меньше разброс числа связей у каждого из узлов сети (например, все узлы имеют от 3 до 5 связей, а не от 1 до 350 связей), тем проще такой сетью управлять.</a:t>
            </a:r>
            <a:r>
              <a:rPr kumimoji="0" lang="ru-RU" sz="44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ru-RU" sz="44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ru-RU" sz="44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3553" name="Picture 1" descr="C:\Users\Liuba\Desktop\скачанные файлы 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4429132"/>
            <a:ext cx="2143140" cy="2000264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contourW="57150">
            <a:contourClr>
              <a:srgbClr val="FF0000"/>
            </a:contourClr>
          </a:sp3d>
        </p:spPr>
      </p:pic>
      <p:pic>
        <p:nvPicPr>
          <p:cNvPr id="23554" name="Picture 2" descr="C:\Users\Liuba\Desktop\скачанные файлы (2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7884" y="4429132"/>
            <a:ext cx="2071702" cy="2000264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contourW="76200">
            <a:contourClr>
              <a:srgbClr val="00B050"/>
            </a:contourClr>
          </a:sp3d>
        </p:spPr>
      </p:pic>
      <p:cxnSp>
        <p:nvCxnSpPr>
          <p:cNvPr id="12" name="Прямая со стрелкой 11"/>
          <p:cNvCxnSpPr/>
          <p:nvPr/>
        </p:nvCxnSpPr>
        <p:spPr>
          <a:xfrm rot="5400000" flipH="1" flipV="1">
            <a:off x="2786050" y="4929198"/>
            <a:ext cx="1071570" cy="785818"/>
          </a:xfrm>
          <a:prstGeom prst="straightConnector1">
            <a:avLst/>
          </a:prstGeom>
          <a:ln>
            <a:tailEnd type="arrow"/>
          </a:ln>
          <a:scene3d>
            <a:camera prst="orthographicFront"/>
            <a:lightRig rig="threePt" dir="t"/>
          </a:scene3d>
          <a:sp3d contour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V="1">
            <a:off x="3000364" y="5357826"/>
            <a:ext cx="1214446" cy="571504"/>
          </a:xfrm>
          <a:prstGeom prst="straightConnector1">
            <a:avLst/>
          </a:prstGeom>
          <a:ln>
            <a:tailEnd type="arrow"/>
          </a:ln>
          <a:scene3d>
            <a:camera prst="orthographicFront"/>
            <a:lightRig rig="threePt" dir="t"/>
          </a:scene3d>
          <a:sp3d contour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2928926" y="6000768"/>
            <a:ext cx="1071570" cy="1588"/>
          </a:xfrm>
          <a:prstGeom prst="straightConnector1">
            <a:avLst/>
          </a:prstGeom>
          <a:ln>
            <a:tailEnd type="arrow"/>
          </a:ln>
          <a:scene3d>
            <a:camera prst="orthographicFront"/>
            <a:lightRig rig="threePt" dir="t"/>
          </a:scene3d>
          <a:sp3d contour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rot="5400000" flipH="1" flipV="1">
            <a:off x="2500298" y="5143512"/>
            <a:ext cx="857256" cy="285752"/>
          </a:xfrm>
          <a:prstGeom prst="straightConnector1">
            <a:avLst/>
          </a:prstGeom>
          <a:ln>
            <a:tailEnd type="arrow"/>
          </a:ln>
          <a:scene3d>
            <a:camera prst="orthographicFront"/>
            <a:lightRig rig="threePt" dir="t"/>
          </a:scene3d>
          <a:sp3d contourW="25400">
            <a:contourClr>
              <a:schemeClr val="bg1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2500298" y="4643446"/>
            <a:ext cx="428628" cy="4286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4071934" y="4643446"/>
            <a:ext cx="357190" cy="4286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 стрелкой 22"/>
          <p:cNvCxnSpPr/>
          <p:nvPr/>
        </p:nvCxnSpPr>
        <p:spPr>
          <a:xfrm>
            <a:off x="10072726" y="5072074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0"/>
            <a:ext cx="6172200" cy="928670"/>
          </a:xfrm>
        </p:spPr>
        <p:txBody>
          <a:bodyPr/>
          <a:lstStyle/>
          <a:p>
            <a:r>
              <a:rPr lang="ru-RU" dirty="0" smtClean="0"/>
              <a:t>Устойчивость управления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1214422"/>
            <a:ext cx="6286528" cy="2714644"/>
          </a:xfrm>
        </p:spPr>
        <p:txBody>
          <a:bodyPr>
            <a:normAutofit fontScale="92500" lnSpcReduction="20000"/>
          </a:bodyPr>
          <a:lstStyle/>
          <a:p>
            <a:r>
              <a:rPr lang="ru-RU" sz="2000" dirty="0" smtClean="0"/>
              <a:t>А что будет, если убрать одну из связей?</a:t>
            </a:r>
          </a:p>
          <a:p>
            <a:pPr>
              <a:buFontTx/>
              <a:buChar char="-"/>
            </a:pPr>
            <a:r>
              <a:rPr lang="ru-RU" sz="2000" dirty="0" smtClean="0">
                <a:solidFill>
                  <a:srgbClr val="FF0000"/>
                </a:solidFill>
              </a:rPr>
              <a:t>Критическая,</a:t>
            </a:r>
            <a:r>
              <a:rPr lang="ru-RU" sz="2000" dirty="0" smtClean="0"/>
              <a:t> </a:t>
            </a:r>
            <a:r>
              <a:rPr lang="ru-RU" sz="2000" b="0" dirty="0" smtClean="0"/>
              <a:t>если в случае ее исчезновения нам нужно будет увеличить число узлов-драйверов для поддержания полной управляемости;</a:t>
            </a:r>
          </a:p>
          <a:p>
            <a:pPr>
              <a:buFontTx/>
              <a:buChar char="-"/>
            </a:pP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- </a:t>
            </a:r>
            <a:r>
              <a:rPr lang="ru-RU" sz="2000" dirty="0" smtClean="0">
                <a:solidFill>
                  <a:srgbClr val="00B050"/>
                </a:solidFill>
              </a:rPr>
              <a:t>Лишняя, </a:t>
            </a:r>
            <a:r>
              <a:rPr lang="ru-RU" sz="2000" b="0" dirty="0" smtClean="0"/>
              <a:t>если она может быть удалена без ущерба для текущего набора узлов-драйверов;</a:t>
            </a:r>
          </a:p>
          <a:p>
            <a:pPr>
              <a:buFontTx/>
              <a:buChar char="-"/>
            </a:pP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- </a:t>
            </a:r>
            <a:r>
              <a:rPr lang="ru-RU" sz="2000" dirty="0" smtClean="0">
                <a:solidFill>
                  <a:schemeClr val="tx1">
                    <a:lumMod val="75000"/>
                  </a:schemeClr>
                </a:solidFill>
              </a:rPr>
              <a:t>Обычная,</a:t>
            </a:r>
            <a:r>
              <a:rPr lang="ru-RU" sz="2000" dirty="0" smtClean="0"/>
              <a:t> </a:t>
            </a:r>
            <a:r>
              <a:rPr lang="ru-RU" sz="2000" b="0" dirty="0" smtClean="0"/>
              <a:t>если она не является ни критической, ни лишней</a:t>
            </a:r>
            <a:endParaRPr lang="ru-RU" sz="20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4000504"/>
            <a:ext cx="6566880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285720" y="3929066"/>
            <a:ext cx="8215370" cy="264320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214282" y="928670"/>
            <a:ext cx="8286808" cy="2500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blackWhite">
          <a:xfrm>
            <a:off x="2285984" y="0"/>
            <a:ext cx="4071966" cy="654032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Некая сложная сеть</a:t>
            </a:r>
            <a:r>
              <a:rPr lang="ru-RU" b="1" dirty="0" smtClean="0">
                <a:solidFill>
                  <a:schemeClr val="accent5"/>
                </a:solidFill>
              </a:rPr>
              <a:t>. </a:t>
            </a:r>
            <a:endParaRPr lang="ru-RU" b="1" dirty="0">
              <a:solidFill>
                <a:schemeClr val="accent5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   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5572132" y="1214422"/>
            <a:ext cx="3143272" cy="20002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 80% </a:t>
            </a:r>
            <a:r>
              <a:rPr lang="ru-RU" dirty="0" smtClean="0"/>
              <a:t>любят музыку Билана</a:t>
            </a:r>
            <a:r>
              <a:rPr lang="ru-RU" dirty="0" smtClean="0"/>
              <a:t>,</a:t>
            </a:r>
          </a:p>
          <a:p>
            <a:pPr>
              <a:buNone/>
            </a:pPr>
            <a:r>
              <a:rPr lang="ru-RU" dirty="0" smtClean="0"/>
              <a:t>20% - </a:t>
            </a:r>
            <a:r>
              <a:rPr lang="ru-RU" dirty="0" err="1" smtClean="0"/>
              <a:t>Бутусова</a:t>
            </a:r>
            <a:endParaRPr lang="ru-RU" dirty="0"/>
          </a:p>
        </p:txBody>
      </p:sp>
      <p:pic>
        <p:nvPicPr>
          <p:cNvPr id="1028" name="Picture 4" descr="C:\Users\Liuba\Desktop\rogi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928670"/>
            <a:ext cx="2500330" cy="2500330"/>
          </a:xfrm>
          <a:prstGeom prst="rect">
            <a:avLst/>
          </a:prstGeom>
          <a:noFill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1802" y="3929066"/>
            <a:ext cx="2649171" cy="2643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28926" y="928670"/>
            <a:ext cx="2450909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72198" y="3929066"/>
            <a:ext cx="2428892" cy="2628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Содержимое 3"/>
          <p:cNvSpPr txBox="1">
            <a:spLocks/>
          </p:cNvSpPr>
          <p:nvPr/>
        </p:nvSpPr>
        <p:spPr>
          <a:xfrm>
            <a:off x="500034" y="4071942"/>
            <a:ext cx="2786082" cy="257174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>
              <a:buNone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ru-RU" sz="2400" dirty="0" smtClean="0"/>
              <a:t>80% </a:t>
            </a:r>
            <a:r>
              <a:rPr lang="ru-RU" sz="2400" dirty="0" smtClean="0"/>
              <a:t>любят музыку </a:t>
            </a:r>
            <a:r>
              <a:rPr lang="ru-RU" sz="2400" dirty="0" err="1" smtClean="0"/>
              <a:t>Бутусова</a:t>
            </a:r>
            <a:r>
              <a:rPr lang="ru-RU" sz="2400" dirty="0" smtClean="0"/>
              <a:t>,</a:t>
            </a: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r>
              <a:rPr lang="ru-RU" sz="2400" dirty="0" smtClean="0"/>
              <a:t>20% - </a:t>
            </a:r>
            <a:r>
              <a:rPr lang="ru-RU" sz="2400" dirty="0" smtClean="0"/>
              <a:t>Билана</a:t>
            </a:r>
            <a:endParaRPr lang="ru-RU" sz="240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Стрелка вниз 15"/>
          <p:cNvSpPr/>
          <p:nvPr/>
        </p:nvSpPr>
        <p:spPr>
          <a:xfrm>
            <a:off x="357158" y="3429000"/>
            <a:ext cx="500066" cy="50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низ 16"/>
          <p:cNvSpPr/>
          <p:nvPr/>
        </p:nvSpPr>
        <p:spPr>
          <a:xfrm>
            <a:off x="7786710" y="3429000"/>
            <a:ext cx="571504" cy="50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28794" y="285728"/>
            <a:ext cx="6172200" cy="928694"/>
          </a:xfrm>
        </p:spPr>
        <p:txBody>
          <a:bodyPr/>
          <a:lstStyle/>
          <a:p>
            <a:r>
              <a:rPr lang="ru-RU" dirty="0" smtClean="0"/>
              <a:t>Поведение типов связей</a:t>
            </a:r>
            <a:endParaRPr lang="ru-RU" dirty="0"/>
          </a:p>
        </p:txBody>
      </p:sp>
      <p:sp>
        <p:nvSpPr>
          <p:cNvPr id="6" name="Текст 2"/>
          <p:cNvSpPr>
            <a:spLocks noGrp="1"/>
          </p:cNvSpPr>
          <p:nvPr>
            <p:ph type="body" idx="1"/>
          </p:nvPr>
        </p:nvSpPr>
        <p:spPr>
          <a:xfrm>
            <a:off x="2286000" y="1214422"/>
            <a:ext cx="6286528" cy="4714908"/>
          </a:xfrm>
        </p:spPr>
        <p:txBody>
          <a:bodyPr>
            <a:normAutofit fontScale="92500"/>
          </a:bodyPr>
          <a:lstStyle/>
          <a:p>
            <a:pPr>
              <a:buFontTx/>
              <a:buChar char="-"/>
            </a:pPr>
            <a:r>
              <a:rPr lang="ru-RU" sz="2000" dirty="0" smtClean="0">
                <a:solidFill>
                  <a:srgbClr val="FF0000"/>
                </a:solidFill>
              </a:rPr>
              <a:t>Критическая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Lk</a:t>
            </a:r>
            <a:r>
              <a:rPr lang="ru-RU" sz="2000" dirty="0" smtClean="0">
                <a:solidFill>
                  <a:srgbClr val="FF0000"/>
                </a:solidFill>
              </a:rPr>
              <a:t>:</a:t>
            </a:r>
          </a:p>
          <a:p>
            <a:pPr>
              <a:buFontTx/>
              <a:buChar char="-"/>
            </a:pPr>
            <a:r>
              <a:rPr lang="ru-RU" sz="2000" b="0" dirty="0" smtClean="0"/>
              <a:t>для малых </a:t>
            </a:r>
            <a:r>
              <a:rPr lang="en-US" sz="2000" b="0" dirty="0" smtClean="0"/>
              <a:t>k,</a:t>
            </a:r>
            <a:r>
              <a:rPr lang="ru-RU" sz="2000" b="0" dirty="0" smtClean="0"/>
              <a:t> все связи имеют большое значение для управления . По мере того как </a:t>
            </a:r>
            <a:r>
              <a:rPr lang="en-US" sz="2000" b="0" dirty="0" smtClean="0"/>
              <a:t>k</a:t>
            </a:r>
            <a:r>
              <a:rPr lang="ru-RU" sz="2000" b="0" dirty="0" smtClean="0"/>
              <a:t> увеличивается, избыточность сети увеличивается с уменьшением </a:t>
            </a:r>
            <a:r>
              <a:rPr lang="en-US" sz="2000" b="0" dirty="0" err="1" smtClean="0"/>
              <a:t>Lk</a:t>
            </a:r>
            <a:r>
              <a:rPr lang="ru-RU" sz="2000" b="0" dirty="0" smtClean="0"/>
              <a:t>;</a:t>
            </a:r>
          </a:p>
          <a:p>
            <a:r>
              <a:rPr lang="ru-RU" sz="2000" dirty="0" smtClean="0"/>
              <a:t> </a:t>
            </a:r>
            <a:r>
              <a:rPr lang="ru-RU" sz="2000" dirty="0" smtClean="0">
                <a:solidFill>
                  <a:srgbClr val="00B050"/>
                </a:solidFill>
              </a:rPr>
              <a:t>Лишняя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</a:rPr>
              <a:t>Lr</a:t>
            </a:r>
            <a:r>
              <a:rPr lang="en-US" sz="2000" dirty="0" smtClean="0">
                <a:solidFill>
                  <a:srgbClr val="00B050"/>
                </a:solidFill>
              </a:rPr>
              <a:t>:</a:t>
            </a:r>
          </a:p>
          <a:p>
            <a:pPr>
              <a:buFontTx/>
              <a:buChar char="-"/>
            </a:pPr>
            <a:r>
              <a:rPr lang="ru-RU" sz="2000" b="0" dirty="0" smtClean="0"/>
              <a:t>При повышении избыточности  плотность избыточных связей увеличивается, достигает максимума при критическом значении </a:t>
            </a:r>
            <a:r>
              <a:rPr lang="en-US" sz="2000" b="0" dirty="0" err="1" smtClean="0"/>
              <a:t>Kc</a:t>
            </a:r>
            <a:r>
              <a:rPr lang="ru-RU" sz="2000" b="0" dirty="0" smtClean="0"/>
              <a:t>, после чего он падает. Это связано с тем, что </a:t>
            </a:r>
            <a:r>
              <a:rPr lang="ru-RU" b="0" dirty="0" smtClean="0"/>
              <a:t>вероятность того, что ссылка не участвует в любой конфигурации управления уменьшается, то есть связь становится критической</a:t>
            </a:r>
            <a:endParaRPr lang="ru-RU" sz="2000" b="0" dirty="0" smtClean="0"/>
          </a:p>
          <a:p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- </a:t>
            </a:r>
            <a:r>
              <a:rPr lang="ru-RU" sz="2000" dirty="0" smtClean="0">
                <a:solidFill>
                  <a:schemeClr val="tx1">
                    <a:lumMod val="75000"/>
                  </a:schemeClr>
                </a:solidFill>
              </a:rPr>
              <a:t>Обычная</a:t>
            </a: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:</a:t>
            </a:r>
            <a:endParaRPr lang="ru-RU" sz="2000" dirty="0" smtClean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ru-RU" sz="1600" b="0" dirty="0" smtClean="0"/>
              <a:t>остальное</a:t>
            </a:r>
            <a:endParaRPr lang="en-US" sz="2000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buFontTx/>
              <a:buChar char="-"/>
            </a:pPr>
            <a:endParaRPr lang="ru-RU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00232" y="285728"/>
            <a:ext cx="6172200" cy="96202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Поведение типов связей при увеличении </a:t>
            </a:r>
            <a:r>
              <a:rPr lang="en-US" i="1" dirty="0" smtClean="0"/>
              <a:t>K</a:t>
            </a:r>
            <a:r>
              <a:rPr lang="ru-RU" i="1" dirty="0" smtClean="0"/>
              <a:t>. Модель </a:t>
            </a:r>
            <a:r>
              <a:rPr lang="en-US" i="1" dirty="0" err="1" smtClean="0"/>
              <a:t>ErdeS-Renyi</a:t>
            </a:r>
            <a:endParaRPr lang="ru-RU" i="1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62" y="1928802"/>
            <a:ext cx="7215238" cy="4214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  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  </a:t>
            </a:r>
            <a:r>
              <a:rPr lang="ru-RU" dirty="0" smtClean="0"/>
              <a:t>  </a:t>
            </a:r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2000232" y="285728"/>
            <a:ext cx="6172200" cy="962028"/>
          </a:xfrm>
          <a:prstGeom prst="rect">
            <a:avLst/>
          </a:prstGeom>
        </p:spPr>
        <p:txBody>
          <a:bodyPr vert="horz" anchor="b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0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Поведение типов связей при увеличении </a:t>
            </a:r>
            <a:r>
              <a:rPr kumimoji="0" lang="en-US" sz="3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</a:t>
            </a:r>
            <a:r>
              <a:rPr kumimoji="0" lang="ru-RU" sz="3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 Модель </a:t>
            </a:r>
            <a:r>
              <a:rPr kumimoji="0" lang="en-US" sz="3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Scale-</a:t>
            </a:r>
            <a:r>
              <a:rPr lang="en-US" sz="3000" b="1" i="1" cap="small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Free</a:t>
            </a:r>
            <a:endParaRPr kumimoji="0" lang="ru-RU" sz="3000" b="1" i="1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1785926"/>
            <a:ext cx="6327699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28794" y="1714488"/>
            <a:ext cx="7000924" cy="1500198"/>
          </a:xfrm>
        </p:spPr>
        <p:txBody>
          <a:bodyPr>
            <a:normAutofit/>
          </a:bodyPr>
          <a:lstStyle/>
          <a:p>
            <a:r>
              <a:rPr lang="ru-RU" sz="4000" i="1" dirty="0" smtClean="0"/>
              <a:t>Спасибо за внимание</a:t>
            </a:r>
            <a:r>
              <a:rPr lang="ru-RU" sz="4000" i="1" dirty="0" smtClean="0"/>
              <a:t>!</a:t>
            </a:r>
            <a:br>
              <a:rPr lang="ru-RU" sz="4000" i="1" dirty="0" smtClean="0"/>
            </a:br>
            <a:endParaRPr lang="ru-RU" sz="4000" i="1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4071942"/>
            <a:ext cx="6572280" cy="2071702"/>
          </a:xfrm>
        </p:spPr>
        <p:txBody>
          <a:bodyPr>
            <a:normAutofit/>
          </a:bodyPr>
          <a:lstStyle/>
          <a:p>
            <a:r>
              <a:rPr lang="en-US" i="1" dirty="0" smtClean="0">
                <a:hlinkClick r:id="rId2"/>
              </a:rPr>
              <a:t>http://www.nature.com/nature/journal/v473/n7346/extref/nature10011-s1.pdf</a:t>
            </a:r>
            <a:r>
              <a:rPr lang="ru-RU" i="1" dirty="0" smtClean="0"/>
              <a:t> - полная статья на английском</a:t>
            </a:r>
            <a:r>
              <a:rPr lang="en-US" i="1" dirty="0" smtClean="0"/>
              <a:t> </a:t>
            </a:r>
            <a:endParaRPr lang="ru-RU" i="1" dirty="0" smtClean="0"/>
          </a:p>
          <a:p>
            <a:r>
              <a:rPr lang="ru-RU" i="1" dirty="0" smtClean="0"/>
              <a:t/>
            </a:r>
            <a:br>
              <a:rPr lang="ru-RU" i="1" dirty="0" smtClean="0"/>
            </a:br>
            <a:r>
              <a:rPr lang="en-US" i="1" dirty="0" smtClean="0">
                <a:hlinkClick r:id="rId3"/>
              </a:rPr>
              <a:t>http://geektimes.ru/post/201284/</a:t>
            </a:r>
            <a:r>
              <a:rPr lang="ru-RU" i="1" dirty="0" smtClean="0"/>
              <a:t> - обзор статьи на русском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28794" y="214291"/>
            <a:ext cx="7215206" cy="928694"/>
          </a:xfrm>
        </p:spPr>
        <p:txBody>
          <a:bodyPr>
            <a:normAutofit fontScale="90000"/>
          </a:bodyPr>
          <a:lstStyle/>
          <a:p>
            <a:r>
              <a:rPr lang="en-US" sz="6000" dirty="0" smtClean="0"/>
              <a:t>  </a:t>
            </a:r>
            <a:r>
              <a:rPr lang="ru-RU" sz="6000" dirty="0" smtClean="0"/>
              <a:t> </a:t>
            </a:r>
            <a:r>
              <a:rPr lang="ru-RU" sz="3200" dirty="0" smtClean="0"/>
              <a:t>Напомним основные  обозначения</a:t>
            </a:r>
            <a:endParaRPr lang="ru-RU" sz="6000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lum bright="7000" contrast="13000"/>
          </a:blip>
          <a:srcRect/>
          <a:stretch>
            <a:fillRect/>
          </a:stretch>
        </p:blipFill>
        <p:spPr bwMode="auto">
          <a:xfrm>
            <a:off x="4143372" y="4572008"/>
            <a:ext cx="1939539" cy="1357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76200" contourW="12700">
            <a:contourClr>
              <a:schemeClr val="tx1"/>
            </a:contourClr>
          </a:sp3d>
        </p:spPr>
      </p:pic>
      <p:sp>
        <p:nvSpPr>
          <p:cNvPr id="11" name="Текст 2"/>
          <p:cNvSpPr txBox="1">
            <a:spLocks/>
          </p:cNvSpPr>
          <p:nvPr/>
        </p:nvSpPr>
        <p:spPr>
          <a:xfrm>
            <a:off x="714348" y="285728"/>
            <a:ext cx="3886200" cy="285752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Текст 2"/>
          <p:cNvSpPr txBox="1">
            <a:spLocks/>
          </p:cNvSpPr>
          <p:nvPr/>
        </p:nvSpPr>
        <p:spPr>
          <a:xfrm>
            <a:off x="928662" y="0"/>
            <a:ext cx="3886200" cy="285752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Текст 2"/>
          <p:cNvSpPr txBox="1">
            <a:spLocks/>
          </p:cNvSpPr>
          <p:nvPr/>
        </p:nvSpPr>
        <p:spPr>
          <a:xfrm>
            <a:off x="2428860" y="1500174"/>
            <a:ext cx="6715140" cy="4929222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ru-RU" sz="2400" i="1" dirty="0" smtClean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К  </a:t>
            </a:r>
            <a:r>
              <a:rPr kumimoji="0" lang="en-US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-</a:t>
            </a:r>
            <a:r>
              <a:rPr kumimoji="0" lang="ru-RU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средняя</a:t>
            </a:r>
            <a:r>
              <a:rPr kumimoji="0" lang="ru-RU" sz="2400" i="1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степень узлов</a:t>
            </a:r>
          </a:p>
          <a:p>
            <a:pPr marL="54864">
              <a:spcBef>
                <a:spcPct val="200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</a:pPr>
            <a:r>
              <a:rPr lang="ru-RU" sz="2400" i="1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К</a:t>
            </a:r>
            <a:r>
              <a:rPr lang="en-US" sz="1600" i="1" dirty="0" smtClean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sz="1600" i="1" dirty="0" smtClean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i="1" dirty="0" smtClean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1600" i="1" dirty="0" smtClean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400" i="1" dirty="0" smtClean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средняя </a:t>
            </a:r>
            <a:r>
              <a:rPr lang="ru-RU" sz="2400" i="1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степень </a:t>
            </a:r>
            <a:r>
              <a:rPr lang="ru-RU" sz="2400" i="1" dirty="0" smtClean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узлов-драйверов</a:t>
            </a:r>
          </a:p>
          <a:p>
            <a:pPr>
              <a:buFont typeface="Arial" pitchFamily="34" charset="0"/>
              <a:buChar char="•"/>
            </a:pP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  -  минимальное число драйверов, контроля над которыми будет достаточно для того, чтобы полностью контролировать динамику системы.</a:t>
            </a:r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  общее число элементов системы</a:t>
            </a:r>
          </a:p>
          <a:p>
            <a:pPr marL="54864">
              <a:spcBef>
                <a:spcPct val="20000"/>
              </a:spcBef>
              <a:buClr>
                <a:schemeClr val="accent1"/>
              </a:buClr>
              <a:buSzPct val="80000"/>
            </a:pPr>
            <a:endParaRPr lang="ru-RU" sz="2400" dirty="0">
              <a:solidFill>
                <a:schemeClr val="tx1">
                  <a:tint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14546" y="285728"/>
            <a:ext cx="6172200" cy="1643074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ru-RU" dirty="0" smtClean="0"/>
              <a:t>Основные выводы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928926" y="571480"/>
            <a:ext cx="5072098" cy="1285884"/>
          </a:xfrm>
        </p:spPr>
        <p:txBody>
          <a:bodyPr>
            <a:normAutofit/>
          </a:bodyPr>
          <a:lstStyle/>
          <a:p>
            <a:pPr marL="512064" indent="-457200"/>
            <a:r>
              <a:rPr lang="en-US" i="1" dirty="0" smtClean="0"/>
              <a:t> </a:t>
            </a:r>
            <a:endParaRPr lang="ru-RU" i="1" dirty="0"/>
          </a:p>
        </p:txBody>
      </p:sp>
      <p:sp>
        <p:nvSpPr>
          <p:cNvPr id="4" name="Текст 2"/>
          <p:cNvSpPr txBox="1">
            <a:spLocks/>
          </p:cNvSpPr>
          <p:nvPr/>
        </p:nvSpPr>
        <p:spPr>
          <a:xfrm>
            <a:off x="2500298" y="2643182"/>
            <a:ext cx="6000792" cy="3286148"/>
          </a:xfrm>
          <a:prstGeom prst="rect">
            <a:avLst/>
          </a:prstGeom>
        </p:spPr>
        <p:txBody>
          <a:bodyPr vert="horz" lIns="45720" rIns="45720" anchor="t">
            <a:normAutofit/>
          </a:bodyPr>
          <a:lstStyle/>
          <a:p>
            <a:pPr marL="512064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+mj-lt"/>
              <a:buAutoNum type="arabicPeriod"/>
              <a:tabLst/>
              <a:defRPr/>
            </a:pPr>
            <a:r>
              <a:rPr kumimoji="0" lang="ru-RU" sz="2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r>
              <a:rPr kumimoji="0" lang="ru-RU" sz="2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топологические характеристики не влияют на управляемость </a:t>
            </a:r>
          </a:p>
          <a:p>
            <a:pPr marL="512064" lvl="0" indent="-457200">
              <a:spcBef>
                <a:spcPct val="20000"/>
              </a:spcBef>
              <a:buClr>
                <a:schemeClr val="accent3"/>
              </a:buClr>
              <a:buSzPct val="95000"/>
              <a:buFont typeface="+mj-lt"/>
              <a:buAutoNum type="arabicPeriod"/>
            </a:pPr>
            <a:r>
              <a:rPr lang="ru-RU" sz="2200" b="1" i="1" dirty="0"/>
              <a:t>управляемость </a:t>
            </a:r>
            <a:r>
              <a:rPr lang="ru-RU" sz="2200" b="1" i="1" dirty="0" smtClean="0"/>
              <a:t> системы </a:t>
            </a:r>
            <a:r>
              <a:rPr kumimoji="0" lang="ru-RU" sz="2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 значительной степени зависит от распределения степеней узлов сети </a:t>
            </a:r>
            <a:endParaRPr kumimoji="0" lang="ru-RU" sz="2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14480" y="214290"/>
            <a:ext cx="7429520" cy="57150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Доля   узлов –драйверов среди всех узлов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1214422"/>
            <a:ext cx="6376257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14480" y="214290"/>
            <a:ext cx="7429520" cy="1071570"/>
          </a:xfrm>
        </p:spPr>
        <p:txBody>
          <a:bodyPr>
            <a:normAutofit/>
          </a:bodyPr>
          <a:lstStyle/>
          <a:p>
            <a:r>
              <a:rPr lang="ru-RU" dirty="0" smtClean="0"/>
              <a:t>Соотношение между степенями узлов –драйверов и средней степенью узлов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1357298"/>
            <a:ext cx="6429420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28794" y="0"/>
            <a:ext cx="7215206" cy="2571744"/>
          </a:xfrm>
        </p:spPr>
        <p:txBody>
          <a:bodyPr>
            <a:normAutofit fontScale="90000"/>
          </a:bodyPr>
          <a:lstStyle/>
          <a:p>
            <a:r>
              <a:rPr lang="ru-RU" sz="3200" dirty="0" smtClean="0">
                <a:solidFill>
                  <a:srgbClr val="00B0F0"/>
                </a:solidFill>
              </a:rPr>
              <a:t>Вывод 1: во многих системах </a:t>
            </a:r>
            <a:r>
              <a:rPr lang="ru-RU" sz="3200" dirty="0" err="1" smtClean="0">
                <a:solidFill>
                  <a:srgbClr val="00B0F0"/>
                </a:solidFill>
              </a:rPr>
              <a:t>хабы</a:t>
            </a:r>
            <a:r>
              <a:rPr lang="ru-RU" sz="3200" dirty="0" smtClean="0">
                <a:solidFill>
                  <a:srgbClr val="00B0F0"/>
                </a:solidFill>
              </a:rPr>
              <a:t> (вершины с максимальными степенями) не являются драйверами.</a:t>
            </a: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 smtClean="0"/>
              <a:t/>
            </a:r>
            <a:br>
              <a:rPr lang="ru-RU" sz="3200" dirty="0" smtClean="0"/>
            </a:br>
            <a:endParaRPr lang="ru-RU" sz="32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2500306"/>
            <a:ext cx="6172200" cy="3881444"/>
          </a:xfrm>
        </p:spPr>
        <p:txBody>
          <a:bodyPr/>
          <a:lstStyle/>
          <a:p>
            <a:r>
              <a:rPr lang="ru-RU" dirty="0" smtClean="0"/>
              <a:t> </a:t>
            </a:r>
            <a:r>
              <a:rPr lang="ru-RU" sz="2400" i="1" dirty="0" smtClean="0"/>
              <a:t>То есть драйверы, это не кумиры миллионов, это люди, которые и собирают и отправляют информацию, это своеобразные информационные мостики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  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ru-RU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1071546"/>
            <a:ext cx="6429420" cy="5555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1857356" y="1"/>
            <a:ext cx="7286644" cy="785794"/>
          </a:xfrm>
          <a:prstGeom prst="rect">
            <a:avLst/>
          </a:prstGeom>
        </p:spPr>
        <p:txBody>
          <a:bodyPr vert="horz" anchor="b">
            <a:normAutofit fontScale="45000" lnSpcReduction="20000"/>
          </a:bodyPr>
          <a:lstStyle/>
          <a:p>
            <a:pPr lvl="0">
              <a:spcBef>
                <a:spcPct val="0"/>
              </a:spcBef>
            </a:pPr>
            <a:r>
              <a:rPr lang="ru-RU" sz="6000" b="1" cap="small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Зависимость </a:t>
            </a:r>
            <a:r>
              <a:rPr lang="en-US" sz="6000" b="1" cap="small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Nd</a:t>
            </a:r>
            <a:r>
              <a:rPr lang="en-US" sz="6000" b="1" cap="small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ru-RU" sz="6000" b="1" cap="small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для </a:t>
            </a:r>
            <a:r>
              <a:rPr lang="en-US" sz="6000" b="1" cap="small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Rand-Degree </a:t>
            </a:r>
            <a:r>
              <a:rPr lang="ru-RU" sz="6000" b="1" cap="small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от</a:t>
            </a:r>
            <a:r>
              <a:rPr lang="en-US" sz="6000" b="1" cap="small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b="1" cap="small" dirty="0" err="1">
                <a:solidFill>
                  <a:schemeClr val="tx2"/>
                </a:solidFill>
              </a:rPr>
              <a:t>Nd</a:t>
            </a:r>
            <a:r>
              <a:rPr lang="ru-RU" sz="6000" b="1" cap="small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 реальной сет</a:t>
            </a:r>
            <a:r>
              <a:rPr lang="ru-RU" sz="60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и</a:t>
            </a:r>
            <a:endParaRPr kumimoji="0" lang="ru-RU" sz="60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14480" y="0"/>
            <a:ext cx="7215238" cy="928670"/>
          </a:xfrm>
        </p:spPr>
        <p:txBody>
          <a:bodyPr>
            <a:normAutofit fontScale="90000"/>
          </a:bodyPr>
          <a:lstStyle/>
          <a:p>
            <a:pPr lvl="0"/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2800" dirty="0" smtClean="0"/>
              <a:t> Зависимость </a:t>
            </a:r>
            <a:r>
              <a:rPr lang="en-US" sz="2800" dirty="0" err="1" smtClean="0"/>
              <a:t>Nd</a:t>
            </a:r>
            <a:r>
              <a:rPr lang="en-US" sz="2800" dirty="0" smtClean="0"/>
              <a:t> </a:t>
            </a:r>
            <a:r>
              <a:rPr lang="ru-RU" sz="2800" dirty="0" smtClean="0"/>
              <a:t>для </a:t>
            </a:r>
            <a:r>
              <a:rPr lang="en-US" sz="2800" dirty="0" smtClean="0"/>
              <a:t>Rand-Degree </a:t>
            </a:r>
            <a:r>
              <a:rPr lang="ru-RU" sz="2800" dirty="0" smtClean="0"/>
              <a:t>от аналитически вычисленного</a:t>
            </a:r>
            <a:r>
              <a:rPr lang="en-US" sz="2800" dirty="0" smtClean="0"/>
              <a:t> </a:t>
            </a:r>
            <a:r>
              <a:rPr lang="en-US" sz="2800" dirty="0" err="1" smtClean="0"/>
              <a:t>Nd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928670"/>
            <a:ext cx="6429420" cy="5705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737</TotalTime>
  <Words>422</Words>
  <Application>Microsoft Office PowerPoint</Application>
  <PresentationFormat>Экран (4:3)</PresentationFormat>
  <Paragraphs>77</Paragraphs>
  <Slides>23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Эркер</vt:lpstr>
      <vt:lpstr>Управляемость сложных сетей</vt:lpstr>
      <vt:lpstr>Некая сложная сеть. </vt:lpstr>
      <vt:lpstr>   Напомним основные  обозначения</vt:lpstr>
      <vt:lpstr> Основные выводы</vt:lpstr>
      <vt:lpstr>Доля   узлов –драйверов среди всех узлов</vt:lpstr>
      <vt:lpstr>Соотношение между степенями узлов –драйверов и средней степенью узлов</vt:lpstr>
      <vt:lpstr>Вывод 1: во многих системах хабы (вершины с максимальными степенями) не являются драйверами.  </vt:lpstr>
      <vt:lpstr>  </vt:lpstr>
      <vt:lpstr>  Зависимость Nd для Rand-Degree от аналитически вычисленного Nd</vt:lpstr>
      <vt:lpstr>Одно из основных результатов исследования: Nd связано с максимальным паросочетанием в графе</vt:lpstr>
      <vt:lpstr>Одно из основных результатов исследования: Nd связано с максимальным паросочетанием в графе</vt:lpstr>
      <vt:lpstr>Аналитический подход к управляемости. </vt:lpstr>
      <vt:lpstr>Аналитический подход к управляемости. </vt:lpstr>
      <vt:lpstr> </vt:lpstr>
      <vt:lpstr>Зависимость числа драйверов от средней степени вершин</vt:lpstr>
      <vt:lpstr>Зависимость числа драйверов от распределения  вероятности соединения вершин</vt:lpstr>
      <vt:lpstr>Nd как функция разнородности степеней </vt:lpstr>
      <vt:lpstr>Вывод 2: Чем плотнее и однороднее сеть, тем проще ей управлять</vt:lpstr>
      <vt:lpstr>Устойчивость управления</vt:lpstr>
      <vt:lpstr>Поведение типов связей</vt:lpstr>
      <vt:lpstr>Поведение типов связей при увеличении K. Модель ErdeS-Renyi</vt:lpstr>
      <vt:lpstr>   </vt:lpstr>
      <vt:lpstr>Спасибо за внимание! 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Управляемость сложных сетей</dc:title>
  <dc:creator>Liuba</dc:creator>
  <cp:lastModifiedBy>Liuba</cp:lastModifiedBy>
  <cp:revision>73</cp:revision>
  <dcterms:created xsi:type="dcterms:W3CDTF">2015-10-09T15:14:26Z</dcterms:created>
  <dcterms:modified xsi:type="dcterms:W3CDTF">2015-10-16T20:26:57Z</dcterms:modified>
</cp:coreProperties>
</file>