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3" r:id="rId3"/>
    <p:sldId id="272" r:id="rId4"/>
    <p:sldId id="292" r:id="rId5"/>
    <p:sldId id="291" r:id="rId6"/>
    <p:sldId id="293" r:id="rId7"/>
    <p:sldId id="286" r:id="rId8"/>
    <p:sldId id="260" r:id="rId9"/>
    <p:sldId id="294" r:id="rId10"/>
    <p:sldId id="295" r:id="rId11"/>
    <p:sldId id="261" r:id="rId12"/>
    <p:sldId id="298" r:id="rId13"/>
    <p:sldId id="300" r:id="rId14"/>
    <p:sldId id="262" r:id="rId15"/>
    <p:sldId id="299" r:id="rId16"/>
    <p:sldId id="275" r:id="rId17"/>
    <p:sldId id="296" r:id="rId18"/>
    <p:sldId id="276" r:id="rId19"/>
    <p:sldId id="277" r:id="rId20"/>
    <p:sldId id="301" r:id="rId21"/>
    <p:sldId id="278" r:id="rId22"/>
    <p:sldId id="287" r:id="rId23"/>
    <p:sldId id="288" r:id="rId24"/>
    <p:sldId id="289" r:id="rId25"/>
    <p:sldId id="302" r:id="rId26"/>
    <p:sldId id="297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99" autoAdjust="0"/>
  </p:normalViewPr>
  <p:slideViewPr>
    <p:cSldViewPr>
      <p:cViewPr varScale="1">
        <p:scale>
          <a:sx n="55" d="100"/>
          <a:sy n="55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B853C-888C-4B76-B0FC-3B922ED0237A}" type="datetimeFigureOut">
              <a:rPr lang="ru-RU" smtClean="0"/>
              <a:t>31.10.2015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7298E-2BAC-4B44-9A2D-DD9E3A7CB4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53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5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5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5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39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399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50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5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30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30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26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26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5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298E-2BAC-4B44-9A2D-DD9E3A7CB44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5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3D2-26C7-4ADE-BA34-F1086746574E}" type="datetimeFigureOut">
              <a:rPr lang="ru-RU" smtClean="0"/>
              <a:t>31.10.2015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1D4-5332-4CE9-9323-DDA32103F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36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3D2-26C7-4ADE-BA34-F1086746574E}" type="datetimeFigureOut">
              <a:rPr lang="ru-RU" smtClean="0"/>
              <a:t>31.10.2015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1D4-5332-4CE9-9323-DDA32103F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89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3D2-26C7-4ADE-BA34-F1086746574E}" type="datetimeFigureOut">
              <a:rPr lang="ru-RU" smtClean="0"/>
              <a:t>31.10.2015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1D4-5332-4CE9-9323-DDA32103F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3D2-26C7-4ADE-BA34-F1086746574E}" type="datetimeFigureOut">
              <a:rPr lang="ru-RU" smtClean="0"/>
              <a:t>31.10.2015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1D4-5332-4CE9-9323-DDA32103F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1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3D2-26C7-4ADE-BA34-F1086746574E}" type="datetimeFigureOut">
              <a:rPr lang="ru-RU" smtClean="0"/>
              <a:t>31.10.2015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1D4-5332-4CE9-9323-DDA32103F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49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3D2-26C7-4ADE-BA34-F1086746574E}" type="datetimeFigureOut">
              <a:rPr lang="ru-RU" smtClean="0"/>
              <a:t>31.10.2015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1D4-5332-4CE9-9323-DDA32103F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4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3D2-26C7-4ADE-BA34-F1086746574E}" type="datetimeFigureOut">
              <a:rPr lang="ru-RU" smtClean="0"/>
              <a:t>31.10.2015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1D4-5332-4CE9-9323-DDA32103F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77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3D2-26C7-4ADE-BA34-F1086746574E}" type="datetimeFigureOut">
              <a:rPr lang="ru-RU" smtClean="0"/>
              <a:t>31.10.2015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1D4-5332-4CE9-9323-DDA32103F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8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3D2-26C7-4ADE-BA34-F1086746574E}" type="datetimeFigureOut">
              <a:rPr lang="ru-RU" smtClean="0"/>
              <a:t>31.10.2015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1D4-5332-4CE9-9323-DDA32103F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5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3D2-26C7-4ADE-BA34-F1086746574E}" type="datetimeFigureOut">
              <a:rPr lang="ru-RU" smtClean="0"/>
              <a:t>31.10.2015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1D4-5332-4CE9-9323-DDA32103F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9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3D2-26C7-4ADE-BA34-F1086746574E}" type="datetimeFigureOut">
              <a:rPr lang="ru-RU" smtClean="0"/>
              <a:t>31.10.2015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1D4-5332-4CE9-9323-DDA32103F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17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33D2-26C7-4ADE-BA34-F1086746574E}" type="datetimeFigureOut">
              <a:rPr lang="ru-RU" smtClean="0"/>
              <a:t>31.10.2015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A1D4-5332-4CE9-9323-DDA32103F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15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Виды реальных сетей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8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степеней</a:t>
            </a:r>
            <a:endParaRPr lang="ru-RU" dirty="0"/>
          </a:p>
        </p:txBody>
      </p:sp>
      <p:pic>
        <p:nvPicPr>
          <p:cNvPr id="4098" name="Picture 2" descr="C:\Users\1\Desktop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73" y="4581128"/>
            <a:ext cx="2418619" cy="12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975" y="1467338"/>
            <a:ext cx="419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22342" y="1384521"/>
            <a:ext cx="87509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u="sng" dirty="0" smtClean="0"/>
              <a:t>Степенное распределение             </a:t>
            </a:r>
            <a:r>
              <a:rPr lang="ru-RU" sz="2800" dirty="0" smtClean="0"/>
              <a:t>-  доля </a:t>
            </a:r>
            <a:r>
              <a:rPr lang="ru-RU" sz="2800" dirty="0"/>
              <a:t>вершин в сети, </a:t>
            </a:r>
          </a:p>
          <a:p>
            <a:r>
              <a:rPr lang="ru-RU" sz="2800" dirty="0"/>
              <a:t>имеющих степень </a:t>
            </a:r>
            <a:r>
              <a:rPr lang="ru-RU" sz="2800" i="1" dirty="0"/>
              <a:t>k</a:t>
            </a:r>
          </a:p>
          <a:p>
            <a:r>
              <a:rPr lang="ru-RU" sz="2400" dirty="0" smtClean="0"/>
              <a:t> </a:t>
            </a:r>
            <a:endParaRPr lang="ru-RU" sz="2400" dirty="0"/>
          </a:p>
        </p:txBody>
      </p:sp>
      <p:pic>
        <p:nvPicPr>
          <p:cNvPr id="4100" name="Picture 4" descr="C:\Users\1\Desktop\Безымянный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52" y="2707960"/>
            <a:ext cx="1756724" cy="54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01144" y="3725891"/>
            <a:ext cx="4901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/>
              <a:t>пуассоновское </a:t>
            </a:r>
            <a:r>
              <a:rPr lang="ru-RU" sz="2800" i="1" dirty="0" smtClean="0"/>
              <a:t>распределение:</a:t>
            </a:r>
            <a:endParaRPr lang="ru-RU" sz="2800" i="1" dirty="0"/>
          </a:p>
        </p:txBody>
      </p:sp>
      <p:pic>
        <p:nvPicPr>
          <p:cNvPr id="4099" name="Picture 3" descr="C:\Users\1\Desktop\Безымянный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55" y="3894256"/>
            <a:ext cx="3577407" cy="261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6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степеней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6508" y="1329127"/>
            <a:ext cx="5427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/>
              <a:t>распределение по степенному закону (</a:t>
            </a:r>
            <a:r>
              <a:rPr lang="ru-RU" sz="2800" i="1" dirty="0" err="1"/>
              <a:t>power-law</a:t>
            </a:r>
            <a:r>
              <a:rPr lang="ru-RU" sz="2800" i="1" dirty="0"/>
              <a:t>):</a:t>
            </a:r>
          </a:p>
        </p:txBody>
      </p:sp>
      <p:pic>
        <p:nvPicPr>
          <p:cNvPr id="4101" name="Picture 5" descr="C:\Users\1\Desktop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009" y="1329127"/>
            <a:ext cx="1611195" cy="11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71438" y="253535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2" name="Picture 6" descr="C:\Users\1\Desktop\Безымянны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04" y="2472688"/>
            <a:ext cx="3442507" cy="8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1\Desktop\График-распределения-степеней-узлов-2-Power-Law-Distribution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2" y="2780928"/>
            <a:ext cx="4516173" cy="37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71438" y="3439159"/>
            <a:ext cx="36950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Безмасштабная</a:t>
            </a:r>
            <a:r>
              <a:rPr lang="ru-RU" sz="2400" b="1" dirty="0"/>
              <a:t> сеть</a:t>
            </a:r>
            <a:r>
              <a:rPr lang="ru-RU" sz="2400" dirty="0"/>
              <a:t> или </a:t>
            </a:r>
            <a:r>
              <a:rPr lang="ru-RU" sz="2400" b="1" dirty="0"/>
              <a:t>масштабно-инвариантная сеть</a:t>
            </a:r>
            <a:r>
              <a:rPr lang="ru-RU" sz="2400" dirty="0"/>
              <a:t> (англ. </a:t>
            </a:r>
            <a:r>
              <a:rPr lang="ru-RU" sz="2400" i="1" dirty="0" err="1"/>
              <a:t>scale-free</a:t>
            </a:r>
            <a:r>
              <a:rPr lang="ru-RU" sz="2400" i="1" dirty="0"/>
              <a:t> </a:t>
            </a:r>
            <a:r>
              <a:rPr lang="ru-RU" sz="2400" i="1" dirty="0" err="1"/>
              <a:t>network</a:t>
            </a:r>
            <a:r>
              <a:rPr lang="ru-RU" sz="2400" dirty="0"/>
              <a:t>) — граф, в котором степени вершин распределены по степенному закону</a:t>
            </a:r>
          </a:p>
        </p:txBody>
      </p:sp>
    </p:spTree>
    <p:extLst>
      <p:ext uri="{BB962C8B-B14F-4D97-AF65-F5344CB8AC3E}">
        <p14:creationId xmlns:p14="http://schemas.microsoft.com/office/powerpoint/2010/main" val="36521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18722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Сведения из теории графов</a:t>
            </a:r>
            <a:br>
              <a:rPr lang="ru-RU" dirty="0" smtClean="0"/>
            </a:br>
            <a:r>
              <a:rPr lang="ru-RU" dirty="0" smtClean="0"/>
              <a:t>(некоторые числовые характеристики)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492896"/>
            <a:ext cx="6120680" cy="273630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Эффект тесного мира</a:t>
            </a:r>
          </a:p>
          <a:p>
            <a:pPr marL="514350" indent="-514350">
              <a:buAutoNum type="arabicPeriod"/>
            </a:pPr>
            <a:r>
              <a:rPr lang="ru-RU" dirty="0" err="1" smtClean="0"/>
              <a:t>Кластерность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Распределение степеней</a:t>
            </a:r>
          </a:p>
          <a:p>
            <a:pPr marL="514350" indent="-514350">
              <a:buAutoNum type="arabicPeriod"/>
            </a:pPr>
            <a:r>
              <a:rPr lang="ru-RU" dirty="0" smtClean="0"/>
              <a:t>Эффект </a:t>
            </a:r>
            <a:r>
              <a:rPr lang="ru-RU" dirty="0"/>
              <a:t>предпочтительного связывания</a:t>
            </a:r>
          </a:p>
        </p:txBody>
      </p:sp>
    </p:spTree>
    <p:extLst>
      <p:ext uri="{BB962C8B-B14F-4D97-AF65-F5344CB8AC3E}">
        <p14:creationId xmlns:p14="http://schemas.microsoft.com/office/powerpoint/2010/main" val="3325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сетей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3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527" y="112474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Социальные сети </a:t>
            </a:r>
            <a:r>
              <a:rPr lang="ru-RU" sz="2400" dirty="0" smtClean="0"/>
              <a:t>– сети социальных взаимоотношений между людьми</a:t>
            </a: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сетей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6907" y="1955741"/>
            <a:ext cx="6894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Сеть дружбы (на рисунке)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Сеть соавторства ученых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Браки между кланами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Бизнес отношения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Совместное появление киноактеров в </a:t>
            </a:r>
            <a:r>
              <a:rPr lang="ru-RU" sz="2000" dirty="0" smtClean="0"/>
              <a:t>фильмах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Звонки</a:t>
            </a:r>
            <a:r>
              <a:rPr lang="ru-RU" sz="2000" dirty="0"/>
              <a:t>, электронные </a:t>
            </a:r>
            <a:r>
              <a:rPr lang="ru-RU" sz="2000" dirty="0" smtClean="0"/>
              <a:t>письма</a:t>
            </a:r>
            <a:endParaRPr lang="ru-RU" sz="2000" dirty="0"/>
          </a:p>
        </p:txBody>
      </p:sp>
      <p:pic>
        <p:nvPicPr>
          <p:cNvPr id="5121" name="Picture 1" descr="C:\Users\1\Desktop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47" y="3573016"/>
            <a:ext cx="4570815" cy="31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00820" y="5268797"/>
            <a:ext cx="2718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n=</a:t>
            </a:r>
            <a:r>
              <a:rPr lang="ru-RU" sz="2000" i="1" dirty="0" smtClean="0"/>
              <a:t>573</a:t>
            </a:r>
            <a:endParaRPr lang="en-US" sz="2000" i="1" dirty="0" smtClean="0"/>
          </a:p>
          <a:p>
            <a:r>
              <a:rPr lang="en-US" sz="2000" i="1" dirty="0" smtClean="0"/>
              <a:t>c=</a:t>
            </a:r>
            <a:r>
              <a:rPr lang="ru-RU" sz="2000" i="1" dirty="0" smtClean="0"/>
              <a:t>0.005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0417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Эффект </a:t>
            </a:r>
            <a:r>
              <a:rPr lang="ru-RU" dirty="0"/>
              <a:t>предпочтительного связывания</a:t>
            </a:r>
          </a:p>
        </p:txBody>
      </p:sp>
      <p:pic>
        <p:nvPicPr>
          <p:cNvPr id="10242" name="Picture 2" descr="C:\Users\1\Desktop\829f335b64f9b147b79413a11d99967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11637"/>
            <a:ext cx="8001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15716" y="1811637"/>
            <a:ext cx="685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- доля </a:t>
            </a:r>
            <a:r>
              <a:rPr lang="ru-RU" sz="2800" dirty="0"/>
              <a:t>ребер между </a:t>
            </a:r>
            <a:r>
              <a:rPr lang="ru-RU" sz="2800" i="1" dirty="0"/>
              <a:t>типами i и j </a:t>
            </a:r>
            <a:r>
              <a:rPr lang="ru-RU" sz="2800" dirty="0"/>
              <a:t>в множестве всех ребер сети</a:t>
            </a:r>
          </a:p>
        </p:txBody>
      </p:sp>
      <p:pic>
        <p:nvPicPr>
          <p:cNvPr id="10243" name="Picture 3" descr="C:\Users\1\Desktop\829f335b64f9b147b79413a11d99967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75" y="2765744"/>
            <a:ext cx="2829698" cy="104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1\Desktop\829f335b64f9b147b79413a11d99967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82" y="4005064"/>
            <a:ext cx="2952328" cy="926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45" name="Picture 5" descr="C:\Users\1\Desktop\829f335b64f9b147b79413a11d99967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0" y="4727448"/>
            <a:ext cx="2448272" cy="104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1\Desktop\829f335b64f9b147b79413a11d99967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8" y="5753699"/>
            <a:ext cx="3526275" cy="82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0676" y="2975555"/>
            <a:ext cx="5137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«Мой друг из класса </a:t>
            </a:r>
            <a:r>
              <a:rPr lang="en-US" sz="2400" dirty="0" smtClean="0"/>
              <a:t>j, </a:t>
            </a:r>
            <a:r>
              <a:rPr lang="ru-RU" sz="2400" dirty="0" smtClean="0"/>
              <a:t>при условии, что я из класса </a:t>
            </a:r>
            <a:r>
              <a:rPr lang="en-US" sz="2400" dirty="0" err="1" smtClean="0"/>
              <a:t>i</a:t>
            </a:r>
            <a:r>
              <a:rPr lang="ru-RU" sz="2400" dirty="0" smtClean="0"/>
              <a:t>»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5115051"/>
            <a:ext cx="554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«все дружат только со своим классом»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23432" y="5937551"/>
            <a:ext cx="489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«дружба не зависит от класса»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08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445" y="260648"/>
            <a:ext cx="8524473" cy="1143000"/>
          </a:xfrm>
        </p:spPr>
        <p:txBody>
          <a:bodyPr>
            <a:normAutofit/>
          </a:bodyPr>
          <a:lstStyle/>
          <a:p>
            <a:pPr algn="l"/>
            <a:r>
              <a:rPr lang="ru-RU" sz="2400" b="1" dirty="0" smtClean="0"/>
              <a:t>Информационные сети </a:t>
            </a:r>
            <a:r>
              <a:rPr lang="ru-RU" sz="2400" dirty="0" smtClean="0"/>
              <a:t>– сети отношений между информационными объектами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0445" y="126039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Цитирования в научных статьях (на рисунке)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Граф ссылок WWW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Цитирование в патентах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Совместное употребление 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слов в текстах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44209" y="5276934"/>
            <a:ext cx="2718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n=</a:t>
            </a:r>
            <a:r>
              <a:rPr lang="ru-RU" sz="2000" dirty="0"/>
              <a:t>783 339 </a:t>
            </a:r>
            <a:endParaRPr lang="en-US" sz="2000" i="1" dirty="0" smtClean="0"/>
          </a:p>
          <a:p>
            <a:r>
              <a:rPr lang="el-GR" sz="2000" dirty="0" smtClean="0"/>
              <a:t>α</a:t>
            </a:r>
            <a:r>
              <a:rPr lang="en-US" sz="2000" dirty="0" smtClean="0"/>
              <a:t>=</a:t>
            </a:r>
            <a:r>
              <a:rPr lang="ru-RU" sz="2000" dirty="0" smtClean="0"/>
              <a:t>3.0</a:t>
            </a:r>
            <a:endParaRPr lang="ru-RU" sz="2000" i="1" dirty="0"/>
          </a:p>
        </p:txBody>
      </p:sp>
      <p:pic>
        <p:nvPicPr>
          <p:cNvPr id="5123" name="Picture 3" descr="C:\Users\1\Desktop\Fig2(b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28800"/>
            <a:ext cx="5148064" cy="50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dirty="0" smtClean="0"/>
              <a:t>Лингвистическая сеть</a:t>
            </a:r>
            <a:endParaRPr lang="ru-RU" sz="2400" dirty="0"/>
          </a:p>
        </p:txBody>
      </p:sp>
      <p:pic>
        <p:nvPicPr>
          <p:cNvPr id="6146" name="Picture 2" descr="C:\Users\1\Desktop\гра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661035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3646388"/>
            <a:ext cx="30963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n=</a:t>
            </a:r>
            <a:r>
              <a:rPr lang="ru-RU" sz="2000" dirty="0" smtClean="0"/>
              <a:t>440 902</a:t>
            </a:r>
          </a:p>
          <a:p>
            <a:r>
              <a:rPr lang="en-US" sz="2000" dirty="0"/>
              <a:t>l</a:t>
            </a:r>
            <a:r>
              <a:rPr lang="en-US" sz="2000" dirty="0" smtClean="0"/>
              <a:t>=</a:t>
            </a:r>
            <a:r>
              <a:rPr lang="ru-RU" sz="2000" dirty="0" smtClean="0"/>
              <a:t> 2</a:t>
            </a:r>
            <a:r>
              <a:rPr lang="en-US" sz="2000" dirty="0"/>
              <a:t>.</a:t>
            </a:r>
            <a:r>
              <a:rPr lang="ru-RU" sz="2000" dirty="0" smtClean="0"/>
              <a:t>67</a:t>
            </a:r>
            <a:endParaRPr lang="en-US" sz="2000" i="1" dirty="0" smtClean="0"/>
          </a:p>
          <a:p>
            <a:r>
              <a:rPr lang="ru-RU" sz="2000" dirty="0" smtClean="0"/>
              <a:t>с=0.437</a:t>
            </a:r>
            <a:endParaRPr lang="en-US" sz="2000" dirty="0" smtClean="0"/>
          </a:p>
          <a:p>
            <a:r>
              <a:rPr lang="ru-RU" sz="2000" dirty="0" smtClean="0"/>
              <a:t>Двоякое распределение степеней:</a:t>
            </a:r>
          </a:p>
          <a:p>
            <a:r>
              <a:rPr lang="en-US" sz="2000" dirty="0" smtClean="0"/>
              <a:t>k&lt;1000  =&gt;  </a:t>
            </a:r>
            <a:r>
              <a:rPr lang="el-GR" sz="2000" dirty="0" smtClean="0"/>
              <a:t>α</a:t>
            </a:r>
            <a:r>
              <a:rPr lang="en-US" sz="2000" dirty="0" smtClean="0"/>
              <a:t>&lt;1.5</a:t>
            </a:r>
          </a:p>
          <a:p>
            <a:r>
              <a:rPr lang="en-US" sz="2000" dirty="0" smtClean="0"/>
              <a:t>1000&lt;k&lt;100000  </a:t>
            </a:r>
            <a:r>
              <a:rPr lang="en-US" sz="2000" dirty="0"/>
              <a:t>=&gt;  </a:t>
            </a:r>
            <a:r>
              <a:rPr lang="el-GR" sz="2000" dirty="0" smtClean="0"/>
              <a:t>α</a:t>
            </a:r>
            <a:r>
              <a:rPr lang="en-US" sz="2000" dirty="0" smtClean="0"/>
              <a:t>&gt;2.7</a:t>
            </a:r>
            <a:endParaRPr lang="ru-RU" sz="2000" i="1" dirty="0"/>
          </a:p>
          <a:p>
            <a:endParaRPr lang="ru-RU" sz="2000" i="1" dirty="0"/>
          </a:p>
          <a:p>
            <a:endParaRPr lang="ru-RU" sz="2000" dirty="0" smtClean="0"/>
          </a:p>
          <a:p>
            <a:r>
              <a:rPr lang="ru-RU" sz="2000" dirty="0" smtClean="0"/>
              <a:t>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40680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b="1" dirty="0" smtClean="0"/>
              <a:t>Технологические сети </a:t>
            </a:r>
            <a:r>
              <a:rPr lang="ru-RU" sz="2400" dirty="0" smtClean="0"/>
              <a:t>– показывают «физические» связи в трехмерном мире</a:t>
            </a:r>
            <a:endParaRPr lang="ru-RU" sz="2400" dirty="0"/>
          </a:p>
        </p:txBody>
      </p:sp>
      <p:pic>
        <p:nvPicPr>
          <p:cNvPr id="9218" name="Picture 2" descr="C:\Users\1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7" y="2005642"/>
            <a:ext cx="6259513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9552" y="1429312"/>
            <a:ext cx="567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Интернет как сеть компьютеров (на рисунке)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Национальные электросети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Телефонные линии, почтовые службы доставки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 Поезда, самолеты, автобусы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87181" y="4832773"/>
            <a:ext cx="2718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n=</a:t>
            </a:r>
            <a:r>
              <a:rPr lang="ru-RU" sz="2000" dirty="0"/>
              <a:t>10 </a:t>
            </a:r>
            <a:r>
              <a:rPr lang="ru-RU" sz="2000" dirty="0" smtClean="0"/>
              <a:t>697</a:t>
            </a:r>
            <a:endParaRPr lang="en-US" sz="2000" dirty="0" smtClean="0"/>
          </a:p>
          <a:p>
            <a:r>
              <a:rPr lang="el-GR" sz="2000" dirty="0" smtClean="0"/>
              <a:t>α</a:t>
            </a:r>
            <a:r>
              <a:rPr lang="en-US" sz="2000" dirty="0" smtClean="0"/>
              <a:t>=2.5</a:t>
            </a:r>
            <a:r>
              <a:rPr lang="ru-RU" sz="2000" dirty="0" smtClean="0"/>
              <a:t> </a:t>
            </a:r>
            <a:endParaRPr lang="en-US" sz="2000" i="1" dirty="0" smtClean="0"/>
          </a:p>
          <a:p>
            <a:r>
              <a:rPr lang="en-US" sz="2000" i="1" dirty="0" smtClean="0"/>
              <a:t>l=</a:t>
            </a:r>
            <a:r>
              <a:rPr lang="ru-RU" sz="2000" dirty="0"/>
              <a:t>3.31 </a:t>
            </a:r>
            <a:endParaRPr lang="en-US" sz="2000" i="1" dirty="0" smtClean="0"/>
          </a:p>
          <a:p>
            <a:r>
              <a:rPr lang="en-US" sz="2000" i="1" dirty="0" smtClean="0"/>
              <a:t>c=</a:t>
            </a:r>
            <a:r>
              <a:rPr lang="ru-RU" sz="2000" dirty="0"/>
              <a:t>0.39 </a:t>
            </a:r>
            <a:r>
              <a:rPr lang="ru-RU" sz="2000" i="1" dirty="0" smtClean="0"/>
              <a:t>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5612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b="1" dirty="0" smtClean="0"/>
              <a:t>Биологические сети </a:t>
            </a:r>
            <a:r>
              <a:rPr lang="ru-RU" sz="2400" dirty="0" smtClean="0"/>
              <a:t>– сети внутри и между животными, растениями, людьми</a:t>
            </a:r>
            <a:endParaRPr lang="ru-RU" sz="2400" dirty="0"/>
          </a:p>
        </p:txBody>
      </p:sp>
      <p:pic>
        <p:nvPicPr>
          <p:cNvPr id="10242" name="Picture 2" descr="C:\Users\1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52936"/>
            <a:ext cx="45529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55576" y="180756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Сети обменных процессов (</a:t>
            </a:r>
            <a:r>
              <a:rPr lang="ru-RU" sz="2000" dirty="0" err="1" smtClean="0"/>
              <a:t>metabolic</a:t>
            </a:r>
            <a:r>
              <a:rPr lang="ru-RU" sz="2000" dirty="0" smtClean="0"/>
              <a:t> </a:t>
            </a:r>
            <a:r>
              <a:rPr lang="ru-RU" sz="2000" dirty="0" err="1" smtClean="0"/>
              <a:t>networks</a:t>
            </a:r>
            <a:r>
              <a:rPr lang="ru-RU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Реакции между протеинами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Сеть нейронов в мозге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Кровеносные сосуды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Граф «хищник-жертва»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609340" y="4993053"/>
            <a:ext cx="2718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n=</a:t>
            </a:r>
            <a:r>
              <a:rPr lang="ru-RU" sz="2000" dirty="0"/>
              <a:t>135</a:t>
            </a:r>
            <a:endParaRPr lang="en-US" sz="2000" i="1" dirty="0" smtClean="0"/>
          </a:p>
          <a:p>
            <a:r>
              <a:rPr lang="en-US" sz="2000" i="1" dirty="0" smtClean="0"/>
              <a:t>l=</a:t>
            </a:r>
            <a:r>
              <a:rPr lang="ru-RU" sz="2000" dirty="0"/>
              <a:t>2.05  </a:t>
            </a:r>
            <a:endParaRPr lang="en-US" sz="2000" i="1" dirty="0" smtClean="0"/>
          </a:p>
          <a:p>
            <a:r>
              <a:rPr lang="en-US" sz="2000" i="1" dirty="0" smtClean="0"/>
              <a:t>c=</a:t>
            </a:r>
            <a:r>
              <a:rPr lang="en-US" sz="2000" dirty="0" smtClean="0"/>
              <a:t>0.23</a:t>
            </a:r>
            <a:r>
              <a:rPr lang="ru-RU" sz="2000" dirty="0" smtClean="0"/>
              <a:t> </a:t>
            </a:r>
            <a:r>
              <a:rPr lang="ru-RU" sz="2000" i="1" dirty="0" smtClean="0"/>
              <a:t>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1837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Сведения из теории графов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4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3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63613" y="114214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Случайные пуассоновские графы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285147"/>
            <a:ext cx="6768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фиксируем </a:t>
            </a:r>
            <a:r>
              <a:rPr lang="ru-RU" sz="2000" dirty="0"/>
              <a:t>параметр p </a:t>
            </a:r>
            <a:r>
              <a:rPr lang="ru-RU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фиксируем </a:t>
            </a:r>
            <a:r>
              <a:rPr lang="ru-RU" sz="2000" dirty="0"/>
              <a:t>число n вершин графа</a:t>
            </a:r>
            <a:r>
              <a:rPr lang="ru-RU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независимо </a:t>
            </a:r>
            <a:r>
              <a:rPr lang="ru-RU" sz="2000" dirty="0"/>
              <a:t>для каждой пары вершин с вероятностью p проводим ребро между ними.</a:t>
            </a:r>
          </a:p>
        </p:txBody>
      </p:sp>
      <p:pic>
        <p:nvPicPr>
          <p:cNvPr id="7170" name="Picture 2" descr="C:\Users\1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49" y="3595272"/>
            <a:ext cx="3638003" cy="313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0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44817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Конфигурационная модель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80796" y="1375361"/>
            <a:ext cx="78936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фиксируем распределение степеней </a:t>
            </a:r>
            <a:r>
              <a:rPr lang="en-US" sz="2000" i="1" dirty="0" smtClean="0"/>
              <a:t>p(</a:t>
            </a:r>
            <a:r>
              <a:rPr lang="ru-RU" sz="2000" i="1" dirty="0" smtClean="0"/>
              <a:t>k</a:t>
            </a:r>
            <a:r>
              <a:rPr lang="en-US" sz="2000" i="1" dirty="0" smtClean="0"/>
              <a:t>);</a:t>
            </a:r>
            <a:endParaRPr lang="ru-RU" sz="2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выбираем </a:t>
            </a:r>
            <a:r>
              <a:rPr lang="ru-RU" sz="2000" dirty="0"/>
              <a:t>n чисел</a:t>
            </a:r>
            <a:r>
              <a:rPr lang="ru-RU" sz="2000" i="1" dirty="0"/>
              <a:t> </a:t>
            </a:r>
            <a:r>
              <a:rPr lang="ru-RU" sz="2000" i="1" dirty="0" smtClean="0"/>
              <a:t>k</a:t>
            </a:r>
            <a:r>
              <a:rPr lang="en-US" sz="2000" i="1" dirty="0" smtClean="0"/>
              <a:t>(</a:t>
            </a:r>
            <a:r>
              <a:rPr lang="ru-RU" sz="2000" i="1" dirty="0" smtClean="0"/>
              <a:t>i</a:t>
            </a:r>
            <a:r>
              <a:rPr lang="en-US" sz="2000" i="1" dirty="0" smtClean="0"/>
              <a:t>)</a:t>
            </a:r>
            <a:r>
              <a:rPr lang="ru-RU" sz="2000" i="1" dirty="0" smtClean="0"/>
              <a:t> </a:t>
            </a:r>
            <a:r>
              <a:rPr lang="ru-RU" sz="2000" dirty="0"/>
              <a:t>согласно </a:t>
            </a:r>
            <a:r>
              <a:rPr lang="ru-RU" sz="2000" dirty="0" smtClean="0"/>
              <a:t>распределению</a:t>
            </a:r>
            <a:r>
              <a:rPr lang="en-US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 </a:t>
            </a:r>
            <a:r>
              <a:rPr lang="ru-RU" sz="2000" dirty="0"/>
              <a:t>каждой вершины</a:t>
            </a:r>
            <a:r>
              <a:rPr lang="ru-RU" sz="2000" i="1" dirty="0"/>
              <a:t> i </a:t>
            </a:r>
            <a:r>
              <a:rPr lang="ru-RU" sz="2000" dirty="0"/>
              <a:t>в нашем графе нарисуем </a:t>
            </a:r>
            <a:r>
              <a:rPr lang="ru-RU" sz="2000" i="1" dirty="0" smtClean="0"/>
              <a:t>k</a:t>
            </a:r>
            <a:r>
              <a:rPr lang="en-US" sz="2000" i="1" dirty="0" smtClean="0"/>
              <a:t>(</a:t>
            </a:r>
            <a:r>
              <a:rPr lang="ru-RU" sz="2000" i="1" dirty="0" smtClean="0"/>
              <a:t>i</a:t>
            </a:r>
            <a:r>
              <a:rPr lang="en-US" sz="2000" i="1" dirty="0" smtClean="0"/>
              <a:t>)</a:t>
            </a:r>
            <a:r>
              <a:rPr lang="ru-RU" sz="2000" i="1" dirty="0" smtClean="0"/>
              <a:t> </a:t>
            </a:r>
            <a:r>
              <a:rPr lang="ru-RU" sz="2000" dirty="0"/>
              <a:t>«хвостов</a:t>
            </a:r>
            <a:r>
              <a:rPr lang="ru-RU" sz="2000" dirty="0" smtClean="0"/>
              <a:t>»;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случайно </a:t>
            </a:r>
            <a:r>
              <a:rPr lang="ru-RU" sz="2000" dirty="0"/>
              <a:t>выбираем пары «хвостов» и соединяем их ребром.</a:t>
            </a:r>
          </a:p>
        </p:txBody>
      </p:sp>
      <p:pic>
        <p:nvPicPr>
          <p:cNvPr id="8194" name="Picture 2" descr="C:\Users\1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2" y="3284984"/>
            <a:ext cx="3523127" cy="287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83441" y="3645024"/>
            <a:ext cx="3791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</a:t>
            </a:r>
            <a:r>
              <a:rPr lang="ru-RU" sz="2000" dirty="0" smtClean="0"/>
              <a:t>роцесс </a:t>
            </a:r>
            <a:r>
              <a:rPr lang="ru-RU" sz="2000" dirty="0"/>
              <a:t>с равной вероятностью генерирует любую возможную конфигурацию сети с</a:t>
            </a:r>
          </a:p>
          <a:p>
            <a:r>
              <a:rPr lang="ru-RU" sz="2000" dirty="0"/>
              <a:t>заданным распределением степеней вершин.</a:t>
            </a:r>
          </a:p>
        </p:txBody>
      </p:sp>
    </p:spTree>
    <p:extLst>
      <p:ext uri="{BB962C8B-B14F-4D97-AF65-F5344CB8AC3E}">
        <p14:creationId xmlns:p14="http://schemas.microsoft.com/office/powerpoint/2010/main" val="16907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63613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Модель «Тесного мира»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9590" y="1475656"/>
            <a:ext cx="78936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</a:t>
            </a:r>
            <a:r>
              <a:rPr lang="ru-RU" sz="2000" dirty="0" smtClean="0"/>
              <a:t>озьмем </a:t>
            </a:r>
            <a:r>
              <a:rPr lang="ru-RU" sz="2000" dirty="0"/>
              <a:t>n вершин и расположим их по </a:t>
            </a:r>
            <a:r>
              <a:rPr lang="ru-RU" sz="2000" dirty="0" smtClean="0"/>
              <a:t>кругу</a:t>
            </a:r>
            <a:r>
              <a:rPr lang="en-US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затем </a:t>
            </a:r>
            <a:r>
              <a:rPr lang="ru-RU" sz="2000" dirty="0"/>
              <a:t>соединяем каждую вершину со всеми, находящимися на расстоянии не более чем </a:t>
            </a:r>
            <a:r>
              <a:rPr lang="ru-RU" sz="2000" dirty="0" smtClean="0"/>
              <a:t>k</a:t>
            </a:r>
            <a:r>
              <a:rPr lang="en-US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</a:t>
            </a:r>
            <a:r>
              <a:rPr lang="ru-RU" sz="2000" dirty="0" smtClean="0"/>
              <a:t>аждое </a:t>
            </a:r>
            <a:r>
              <a:rPr lang="ru-RU" sz="2000" dirty="0"/>
              <a:t>ребро мы с некоторой вероятностью p переадресовываем: один из его концов заменяем на случайную </a:t>
            </a:r>
            <a:r>
              <a:rPr lang="ru-RU" sz="2000" dirty="0" smtClean="0"/>
              <a:t>вершину. </a:t>
            </a:r>
            <a:endParaRPr lang="ru-RU" sz="2000" dirty="0"/>
          </a:p>
        </p:txBody>
      </p:sp>
      <p:pic>
        <p:nvPicPr>
          <p:cNvPr id="6" name="Picture 2" descr="C:\Users\1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94651"/>
            <a:ext cx="5544616" cy="24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5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90670" y="3597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Модель Прайса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0670" y="1502700"/>
            <a:ext cx="78936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начинаем </a:t>
            </a:r>
            <a:r>
              <a:rPr lang="ru-RU" sz="2000" dirty="0"/>
              <a:t>с одной </a:t>
            </a:r>
            <a:r>
              <a:rPr lang="ru-RU" sz="2000" dirty="0" smtClean="0"/>
              <a:t>вершины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</a:t>
            </a:r>
            <a:r>
              <a:rPr lang="ru-RU" sz="2000" dirty="0" smtClean="0"/>
              <a:t>араметр </a:t>
            </a:r>
            <a:r>
              <a:rPr lang="ru-RU" sz="2000" dirty="0"/>
              <a:t>m задает среднее число исходящих </a:t>
            </a:r>
            <a:r>
              <a:rPr lang="ru-RU" sz="2000" dirty="0" smtClean="0"/>
              <a:t>ребер</a:t>
            </a:r>
            <a:r>
              <a:rPr lang="en-US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</a:t>
            </a:r>
            <a:r>
              <a:rPr lang="ru-RU" sz="2000" dirty="0" smtClean="0"/>
              <a:t>ри </a:t>
            </a:r>
            <a:r>
              <a:rPr lang="ru-RU" sz="2000" dirty="0"/>
              <a:t>рождении новой вершины выбираем ее исходящую степень и для каждого ребра его конец определяются с вероятностью, пропорциональной входящим степеням старых вершин.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220072" y="1182066"/>
            <a:ext cx="336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«Богатый становится богаче</a:t>
            </a:r>
            <a:r>
              <a:rPr lang="ru-RU" i="1" dirty="0" smtClean="0"/>
              <a:t>»</a:t>
            </a:r>
            <a:endParaRPr lang="ru-RU" i="1" dirty="0"/>
          </a:p>
        </p:txBody>
      </p:sp>
      <p:pic>
        <p:nvPicPr>
          <p:cNvPr id="5122" name="Picture 2" descr="C:\Users\1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98" y="3185567"/>
            <a:ext cx="2986561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1\Desktop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665" y="3954277"/>
            <a:ext cx="2323924" cy="83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3528" y="318556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Вероятность стать адресатом </a:t>
            </a:r>
            <a:r>
              <a:rPr lang="ru-RU" sz="2000" dirty="0" smtClean="0"/>
              <a:t>нового </a:t>
            </a:r>
            <a:r>
              <a:rPr lang="ru-RU" sz="2000" dirty="0"/>
              <a:t>ребра для вершины степени k </a:t>
            </a:r>
            <a:r>
              <a:rPr lang="ru-RU" sz="2000" dirty="0" smtClean="0"/>
              <a:t>равна: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4207053"/>
            <a:ext cx="3103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Эта формула равносильна</a:t>
            </a:r>
            <a:r>
              <a:rPr lang="ru-RU" dirty="0"/>
              <a:t>:</a:t>
            </a:r>
          </a:p>
        </p:txBody>
      </p:sp>
      <p:pic>
        <p:nvPicPr>
          <p:cNvPr id="9218" name="Picture 2" descr="C:\Users\1\Desktop\829f335b64f9b147b79413a11d99967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2088232" cy="137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75856" y="4941168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0=1/2, p1=1/2, m=1/2</a:t>
            </a:r>
          </a:p>
          <a:p>
            <a:endParaRPr lang="en-US" dirty="0" smtClean="0"/>
          </a:p>
          <a:p>
            <a:r>
              <a:rPr lang="en-US" dirty="0" smtClean="0"/>
              <a:t>1:  (1*1/2)/(1*1/2+2*1/2)=1/3</a:t>
            </a:r>
          </a:p>
          <a:p>
            <a:endParaRPr lang="en-US" dirty="0" smtClean="0"/>
          </a:p>
          <a:p>
            <a:r>
              <a:rPr lang="en-US" dirty="0" smtClean="0"/>
              <a:t>2:   (2*1/2</a:t>
            </a:r>
            <a:r>
              <a:rPr lang="en-US" dirty="0"/>
              <a:t>)/(1*1/2+2*1/2</a:t>
            </a:r>
            <a:r>
              <a:rPr lang="en-US" dirty="0" smtClean="0"/>
              <a:t>)=2/3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5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90670" y="3597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Модель Барабаши-Альберт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90670" y="1179534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/>
              <a:t>- алгоритм </a:t>
            </a:r>
            <a:r>
              <a:rPr lang="ru-RU" sz="2000" i="1" dirty="0"/>
              <a:t>генерации случайных </a:t>
            </a:r>
            <a:r>
              <a:rPr lang="ru-RU" sz="2000" i="1" dirty="0" err="1"/>
              <a:t>безмасштабных</a:t>
            </a:r>
            <a:r>
              <a:rPr lang="ru-RU" sz="2000" i="1" dirty="0"/>
              <a:t> сетей с использованием принципа предпочтительного </a:t>
            </a:r>
            <a:r>
              <a:rPr lang="ru-RU" sz="2000" i="1" dirty="0" smtClean="0"/>
              <a:t>присоединения</a:t>
            </a:r>
            <a:endParaRPr lang="ru-RU" sz="200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58521" y="2135805"/>
            <a:ext cx="78936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Начальная сетка из </a:t>
            </a:r>
            <a:r>
              <a:rPr lang="en-US" sz="2000" i="1" dirty="0" smtClean="0"/>
              <a:t>m0</a:t>
            </a:r>
            <a:r>
              <a:rPr lang="en-US" sz="2000" dirty="0" smtClean="0"/>
              <a:t> </a:t>
            </a:r>
            <a:r>
              <a:rPr lang="ru-RU" sz="2000" dirty="0" smtClean="0"/>
              <a:t>узлов (</a:t>
            </a:r>
            <a:r>
              <a:rPr lang="en-US" sz="2000" i="1" dirty="0" smtClean="0"/>
              <a:t>m0&gt;=2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Каждый новый узел соединяется с существующими узлами с вероятностью, пропорциональной числу связей этих узлов</a:t>
            </a:r>
          </a:p>
        </p:txBody>
      </p:sp>
      <p:pic>
        <p:nvPicPr>
          <p:cNvPr id="1026" name="Picture 2" descr="C:\Users\1\Desktop\4e5836e0d1c9444beb8a2999b21ae65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17" y="3151468"/>
            <a:ext cx="1584176" cy="83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\Desktop\26e634477c7a1285bb21c5df843718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3" y="4224045"/>
            <a:ext cx="294758" cy="35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2549" y="4212633"/>
            <a:ext cx="294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ru-RU" dirty="0" smtClean="0"/>
              <a:t>степень узла</a:t>
            </a:r>
            <a:endParaRPr lang="ru-RU" dirty="0"/>
          </a:p>
        </p:txBody>
      </p:sp>
      <p:pic>
        <p:nvPicPr>
          <p:cNvPr id="1028" name="Picture 4" descr="C:\Users\1\Desktop\9d2ab7fcf9f2e5fd4d77456a4c2da40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54" y="5616270"/>
            <a:ext cx="1682913" cy="38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1\Desktop\2b85a4b66f51e7fbcf416595c5b81aa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940" y="5875847"/>
            <a:ext cx="1196330" cy="50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1\Desktop\220px-Barabasi-albert_model_degree_distribution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31" y="3151468"/>
            <a:ext cx="3202692" cy="241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1\Desktop\300px-Barabasi_Albert_model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3158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1\Desktop\0574b16d3af34a6a2d8059317ead0dbc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09" y="6260139"/>
            <a:ext cx="1496720" cy="27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7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 txBox="1">
            <a:spLocks/>
          </p:cNvSpPr>
          <p:nvPr/>
        </p:nvSpPr>
        <p:spPr>
          <a:xfrm>
            <a:off x="363387" y="548680"/>
            <a:ext cx="6120680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 smtClean="0"/>
              <a:t>Эффект тесного мира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 err="1" smtClean="0"/>
              <a:t>Кластерность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 smtClean="0"/>
              <a:t>Распределение степеней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 smtClean="0"/>
              <a:t>Классификация сетей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 smtClean="0"/>
              <a:t>Математические модели сетей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9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18722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Сведения из теории графов</a:t>
            </a:r>
            <a:br>
              <a:rPr lang="ru-RU" dirty="0" smtClean="0"/>
            </a:br>
            <a:r>
              <a:rPr lang="ru-RU" dirty="0" smtClean="0"/>
              <a:t>(некоторые числовые характеристики)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492896"/>
            <a:ext cx="4690864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 Эффект тесного мира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4" name="Picture 3" descr="C:\Users\1\Desktop\Six_degrees_of_sepa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55" y="3103829"/>
            <a:ext cx="4789596" cy="362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727" y="3472099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Концепция «Шесть степеней разделения» (Стенли </a:t>
            </a:r>
            <a:r>
              <a:rPr lang="ru-RU" dirty="0" err="1" smtClean="0"/>
              <a:t>Милгран</a:t>
            </a:r>
            <a:r>
              <a:rPr lang="ru-RU" dirty="0" smtClean="0"/>
              <a:t>, 1967 г.)</a:t>
            </a:r>
            <a:endParaRPr lang="ru-RU" dirty="0"/>
          </a:p>
        </p:txBody>
      </p:sp>
      <p:pic>
        <p:nvPicPr>
          <p:cNvPr id="6" name="Picture 2" descr="C:\Users\1\Desktop\images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80000" contras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7" y="4505667"/>
            <a:ext cx="2160240" cy="21602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 smtClean="0"/>
              <a:t>Как выразить численно?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93553" y="3789040"/>
            <a:ext cx="624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кратчайшее расстояние от вершины 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 </a:t>
            </a:r>
            <a:r>
              <a:rPr lang="ru-RU" sz="2400" dirty="0" smtClean="0"/>
              <a:t>до </a:t>
            </a:r>
            <a:r>
              <a:rPr lang="en-US" sz="2400" i="1" dirty="0" smtClean="0"/>
              <a:t>j</a:t>
            </a:r>
            <a:endParaRPr lang="ru-RU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261012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</a:t>
            </a:r>
            <a:r>
              <a:rPr lang="ru-RU" sz="2400" dirty="0"/>
              <a:t>с</a:t>
            </a:r>
            <a:r>
              <a:rPr lang="ru-RU" sz="2400" dirty="0" smtClean="0"/>
              <a:t>реднее кратчайшее расстояние </a:t>
            </a:r>
            <a:endParaRPr lang="ru-RU" sz="2400" dirty="0"/>
          </a:p>
        </p:txBody>
      </p:sp>
      <p:pic>
        <p:nvPicPr>
          <p:cNvPr id="1026" name="Picture 2" descr="C:\Users\1\Desktop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62" y="3689113"/>
            <a:ext cx="843891" cy="79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1\Desktop\Безымянный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45"/>
          <a:stretch/>
        </p:blipFill>
        <p:spPr bwMode="auto">
          <a:xfrm>
            <a:off x="179512" y="2163948"/>
            <a:ext cx="3600399" cy="133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 smtClean="0"/>
              <a:t>Как выразить численно?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93553" y="3789040"/>
            <a:ext cx="624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кратчайшее расстояние от вершины </a:t>
            </a:r>
            <a:r>
              <a:rPr lang="en-US" sz="2400" i="1" dirty="0" err="1" smtClean="0"/>
              <a:t>i</a:t>
            </a:r>
            <a:r>
              <a:rPr lang="ru-RU" sz="2400" i="1" dirty="0" smtClean="0"/>
              <a:t> </a:t>
            </a:r>
            <a:r>
              <a:rPr lang="ru-RU" sz="2400" dirty="0" smtClean="0"/>
              <a:t>до </a:t>
            </a:r>
            <a:r>
              <a:rPr lang="en-US" sz="2400" i="1" dirty="0" smtClean="0"/>
              <a:t>j</a:t>
            </a:r>
            <a:endParaRPr lang="ru-RU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261012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</a:t>
            </a:r>
            <a:r>
              <a:rPr lang="ru-RU" sz="2400" dirty="0"/>
              <a:t>с</a:t>
            </a:r>
            <a:r>
              <a:rPr lang="ru-RU" sz="2400" dirty="0" smtClean="0"/>
              <a:t>реднее кратчайшее расстояние </a:t>
            </a:r>
            <a:endParaRPr lang="ru-RU" sz="2400" dirty="0"/>
          </a:p>
        </p:txBody>
      </p:sp>
      <p:pic>
        <p:nvPicPr>
          <p:cNvPr id="1026" name="Picture 2" descr="C:\Users\1\Desktop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62" y="3689113"/>
            <a:ext cx="843891" cy="79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657989" y="5184193"/>
            <a:ext cx="72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Вопрос: что делать, если больше одной компоненты связности?</a:t>
            </a:r>
          </a:p>
        </p:txBody>
      </p:sp>
      <p:pic>
        <p:nvPicPr>
          <p:cNvPr id="11266" name="Picture 2" descr="C:\Users\1\Desktop\e74c4abc26ca4ba8bec597ae7f2276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" y="4869160"/>
            <a:ext cx="2496067" cy="16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1\Desktop\Безымянный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45"/>
          <a:stretch/>
        </p:blipFill>
        <p:spPr bwMode="auto">
          <a:xfrm>
            <a:off x="179512" y="2163948"/>
            <a:ext cx="3600399" cy="133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18722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Сведения из теории графов</a:t>
            </a:r>
            <a:br>
              <a:rPr lang="ru-RU" dirty="0" smtClean="0"/>
            </a:br>
            <a:r>
              <a:rPr lang="ru-RU" dirty="0" smtClean="0"/>
              <a:t>(некоторые числовые характеристики)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492896"/>
            <a:ext cx="4690864" cy="103671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Эффект тесного мира</a:t>
            </a:r>
          </a:p>
          <a:p>
            <a:pPr marL="514350" indent="-514350">
              <a:buAutoNum type="arabicPeriod"/>
            </a:pPr>
            <a:r>
              <a:rPr lang="ru-RU" dirty="0" err="1" smtClean="0"/>
              <a:t>Кластерность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6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Кластерность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6016" y="1410668"/>
            <a:ext cx="3960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«Друг моего друга — мой друг!»</a:t>
            </a:r>
          </a:p>
        </p:txBody>
      </p:sp>
      <p:pic>
        <p:nvPicPr>
          <p:cNvPr id="3074" name="Picture 2" descr="C:\Users\1\Desktop\300px-6n-graf-cliqu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0668"/>
            <a:ext cx="2857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341329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Клика графа размера 3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91867" y="2329666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Клика неориентированного графа </a:t>
            </a:r>
            <a:r>
              <a:rPr lang="ru-RU" sz="2400" dirty="0" smtClean="0"/>
              <a:t>– подмножество его вершин таких, что любые две вершины подмножества соединены ребром</a:t>
            </a:r>
            <a:endParaRPr lang="ru-RU" sz="2400" dirty="0"/>
          </a:p>
        </p:txBody>
      </p:sp>
      <p:pic>
        <p:nvPicPr>
          <p:cNvPr id="2051" name="Picture 3" descr="C:\Users\1\Desktop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13393"/>
            <a:ext cx="2550284" cy="226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Кластерность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6016" y="1410668"/>
            <a:ext cx="3960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«Друг моего друга — мой друг!»</a:t>
            </a:r>
          </a:p>
        </p:txBody>
      </p:sp>
      <p:pic>
        <p:nvPicPr>
          <p:cNvPr id="3074" name="Picture 2" descr="C:\Users\1\Desktop\300px-6n-graf-cliqu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36" y="1410668"/>
            <a:ext cx="2857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4000" y="3409200"/>
            <a:ext cx="3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Клика графа размера 3</a:t>
            </a:r>
            <a:endParaRPr lang="ru-RU" sz="2400" dirty="0"/>
          </a:p>
        </p:txBody>
      </p:sp>
      <p:pic>
        <p:nvPicPr>
          <p:cNvPr id="6" name="Picture 4" descr="C:\Users\1\Desktop\Безымянны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94" y="2633095"/>
            <a:ext cx="397514" cy="4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44960" y="26916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ребер</a:t>
            </a:r>
            <a:endParaRPr lang="ru-RU" sz="2000" dirty="0"/>
          </a:p>
        </p:txBody>
      </p:sp>
      <p:pic>
        <p:nvPicPr>
          <p:cNvPr id="3077" name="Picture 5" descr="C:\Users\1\Desktop\Безымянный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28" y="2147298"/>
            <a:ext cx="732495" cy="51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716016" y="224166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вершина</a:t>
            </a:r>
            <a:endParaRPr lang="ru-RU" sz="2000" dirty="0"/>
          </a:p>
        </p:txBody>
      </p:sp>
      <p:pic>
        <p:nvPicPr>
          <p:cNvPr id="14" name="Picture 3" descr="C:\Users\1\Desktop\Безымянный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25" y="3058965"/>
            <a:ext cx="1512167" cy="101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118958" y="3309326"/>
            <a:ext cx="3112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 </a:t>
            </a:r>
            <a:r>
              <a:rPr lang="ru-RU" sz="2000" dirty="0"/>
              <a:t>м</a:t>
            </a:r>
            <a:r>
              <a:rPr lang="ru-RU" sz="2000" dirty="0" smtClean="0"/>
              <a:t>ожет быть ребер</a:t>
            </a:r>
            <a:endParaRPr lang="ru-RU" sz="2000" dirty="0"/>
          </a:p>
        </p:txBody>
      </p:sp>
      <p:pic>
        <p:nvPicPr>
          <p:cNvPr id="8" name="Picture 6" descr="C:\Users\1\Desktop\Безымянный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55" y="3942763"/>
            <a:ext cx="465549" cy="59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402608" y="4054242"/>
            <a:ext cx="2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- есть на самом деле</a:t>
            </a:r>
            <a:endParaRPr lang="ru-RU" sz="2000" dirty="0"/>
          </a:p>
        </p:txBody>
      </p:sp>
      <p:pic>
        <p:nvPicPr>
          <p:cNvPr id="3075" name="Picture 3" descr="C:\Users\1\Desktop\Безымянный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01" y="4645443"/>
            <a:ext cx="2470420" cy="96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1\Desktop\image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82" y="5501242"/>
            <a:ext cx="1724708" cy="110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4759694" y="5852840"/>
            <a:ext cx="3927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- </a:t>
            </a:r>
            <a:r>
              <a:rPr lang="ru-RU" sz="2400" dirty="0" smtClean="0"/>
              <a:t>коэффициент </a:t>
            </a:r>
            <a:r>
              <a:rPr lang="ru-RU" sz="2400" dirty="0" err="1" smtClean="0"/>
              <a:t>кластерности</a:t>
            </a:r>
            <a:endParaRPr lang="ru-RU" sz="2400" dirty="0"/>
          </a:p>
        </p:txBody>
      </p:sp>
      <p:pic>
        <p:nvPicPr>
          <p:cNvPr id="3079" name="Picture 7" descr="C:\Users\1\Desktop\Безымянный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12" y="4114105"/>
            <a:ext cx="2833415" cy="16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8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18722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Сведения из теории графов</a:t>
            </a:r>
            <a:br>
              <a:rPr lang="ru-RU" dirty="0" smtClean="0"/>
            </a:br>
            <a:r>
              <a:rPr lang="ru-RU" dirty="0" smtClean="0"/>
              <a:t>(некоторые числовые характеристики)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492896"/>
            <a:ext cx="6120680" cy="223224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Эффект тесного мира</a:t>
            </a:r>
          </a:p>
          <a:p>
            <a:pPr marL="514350" indent="-514350">
              <a:buAutoNum type="arabicPeriod"/>
            </a:pPr>
            <a:r>
              <a:rPr lang="ru-RU" dirty="0" err="1" smtClean="0"/>
              <a:t>Кластерность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Распределение степеней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3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698</Words>
  <Application>Microsoft Office PowerPoint</Application>
  <PresentationFormat>Экран (4:3)</PresentationFormat>
  <Paragraphs>156</Paragraphs>
  <Slides>26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Виды реальных сетей</vt:lpstr>
      <vt:lpstr>Сведения из теории графов</vt:lpstr>
      <vt:lpstr>Сведения из теории графов (некоторые числовые характеристики)</vt:lpstr>
      <vt:lpstr>Как выразить численно?</vt:lpstr>
      <vt:lpstr>Как выразить численно?</vt:lpstr>
      <vt:lpstr>Сведения из теории графов (некоторые числовые характеристики)</vt:lpstr>
      <vt:lpstr>Кластерность</vt:lpstr>
      <vt:lpstr>Кластерность</vt:lpstr>
      <vt:lpstr>Сведения из теории графов (некоторые числовые характеристики)</vt:lpstr>
      <vt:lpstr>Распределение степеней</vt:lpstr>
      <vt:lpstr>Распределение степеней</vt:lpstr>
      <vt:lpstr>Сведения из теории графов (некоторые числовые характеристики)</vt:lpstr>
      <vt:lpstr>Классификация сетей </vt:lpstr>
      <vt:lpstr>Классификация сетей </vt:lpstr>
      <vt:lpstr>Эффект предпочтительного связывания</vt:lpstr>
      <vt:lpstr>Информационные сети – сети отношений между информационными объектами</vt:lpstr>
      <vt:lpstr>Лингвистическая сеть</vt:lpstr>
      <vt:lpstr>Технологические сети – показывают «физические» связи в трехмерном мире</vt:lpstr>
      <vt:lpstr>Биологические сети – сети внутри и между животными, растениями, людьми</vt:lpstr>
      <vt:lpstr>Модели</vt:lpstr>
      <vt:lpstr>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Александра</dc:creator>
  <cp:lastModifiedBy>Александра</cp:lastModifiedBy>
  <cp:revision>74</cp:revision>
  <dcterms:created xsi:type="dcterms:W3CDTF">2015-10-16T11:19:41Z</dcterms:created>
  <dcterms:modified xsi:type="dcterms:W3CDTF">2015-10-30T21:32:22Z</dcterms:modified>
</cp:coreProperties>
</file>