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aleway"/>
      <p:regular r:id="rId53"/>
      <p:bold r:id="rId54"/>
      <p:italic r:id="rId55"/>
      <p:boldItalic r:id="rId56"/>
    </p:embeddedFont>
    <p:embeddedFont>
      <p:font typeface="Source Sans Pr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SansPr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italic.fntdata"/><Relationship Id="rId10" Type="http://schemas.openxmlformats.org/officeDocument/2006/relationships/slide" Target="slides/slide5.xml"/><Relationship Id="rId54" Type="http://schemas.openxmlformats.org/officeDocument/2006/relationships/font" Target="fonts/Raleway-bold.fntdata"/><Relationship Id="rId13" Type="http://schemas.openxmlformats.org/officeDocument/2006/relationships/slide" Target="slides/slide8.xml"/><Relationship Id="rId57" Type="http://schemas.openxmlformats.org/officeDocument/2006/relationships/font" Target="fonts/SourceSansPro-regular.fntdata"/><Relationship Id="rId12" Type="http://schemas.openxmlformats.org/officeDocument/2006/relationships/slide" Target="slides/slide7.xml"/><Relationship Id="rId56" Type="http://schemas.openxmlformats.org/officeDocument/2006/relationships/font" Target="fonts/Raleway-boldItalic.fntdata"/><Relationship Id="rId15" Type="http://schemas.openxmlformats.org/officeDocument/2006/relationships/slide" Target="slides/slide10.xml"/><Relationship Id="rId59" Type="http://schemas.openxmlformats.org/officeDocument/2006/relationships/font" Target="fonts/SourceSansPro-italic.fntdata"/><Relationship Id="rId14" Type="http://schemas.openxmlformats.org/officeDocument/2006/relationships/slide" Target="slides/slide9.xml"/><Relationship Id="rId58" Type="http://schemas.openxmlformats.org/officeDocument/2006/relationships/font" Target="fonts/SourceSans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Добрый день. Меня зовут Айрат Бадыков, я core разработчик маны - клиента эфириума на эликсире. Cегодня я расскажу, подходит ли эликсир для блокчейна, из чего состоит мана и как она появилась. Также обзорно пройдусь по Эфириуму когда буду рассказывать о разных частях маны. Если останется время, расскажу про поиск нод в мане.</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b522d76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b522d76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видим вычислительная производительность требуется только для первого алгоритма консенсуса - POW.  Учитывая, что сейчас набирают популярность POS и POA сети, к тому же Эфириум скоро перейдет к Касперу - POS алгоритму, Эликсир подходит для написания блокчейнов.</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b522d765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b522d765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было сказано ранее мана начала свое существование как независимый опен соурс проект около 2 лет нащад. Сейчас над ней трудится команда из четырех человек. Представлители Маны участвуют во встречах Core разработчиков Эфириума. Вся разработка и управление задачами ведется на гитхабе. Теперь наконец перейдет к самомк проекту.</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b522d76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b522d76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Мана - это амбрела приложение, котороя включает в себя 4 подпроекта в самом амбрелла приложение и одну библиотеку ExRLP. Эти проекты:</a:t>
            </a:r>
            <a:endParaRPr/>
          </a:p>
          <a:p>
            <a:pPr indent="0" lvl="0" marL="0" rtl="0" algn="l">
              <a:spcBef>
                <a:spcPts val="0"/>
              </a:spcBef>
              <a:spcAft>
                <a:spcPts val="0"/>
              </a:spcAft>
              <a:buNone/>
            </a:pPr>
            <a:r>
              <a:rPr lang="en"/>
              <a:t> ExRLP - библиотека для кодировки бинарных данных,</a:t>
            </a:r>
            <a:endParaRPr/>
          </a:p>
          <a:p>
            <a:pPr indent="0" lvl="0" marL="0" rtl="0" algn="l">
              <a:spcBef>
                <a:spcPts val="0"/>
              </a:spcBef>
              <a:spcAft>
                <a:spcPts val="0"/>
              </a:spcAft>
              <a:buNone/>
            </a:pPr>
            <a:r>
              <a:rPr lang="en"/>
              <a:t>MerklePatriciaTree - древовидная структура данных, используемая для хранения пар ключ-значение, основной способ хранения данных в Этерикме, </a:t>
            </a:r>
            <a:endParaRPr/>
          </a:p>
          <a:p>
            <a:pPr indent="0" lvl="0" marL="0" rtl="0" algn="l">
              <a:spcBef>
                <a:spcPts val="0"/>
              </a:spcBef>
              <a:spcAft>
                <a:spcPts val="0"/>
              </a:spcAft>
              <a:buNone/>
            </a:pPr>
            <a:r>
              <a:rPr lang="en"/>
              <a:t>EVM - виртуальная машина эфириума</a:t>
            </a:r>
            <a:endParaRPr/>
          </a:p>
          <a:p>
            <a:pPr indent="0" lvl="0" marL="0" rtl="0" algn="l">
              <a:spcBef>
                <a:spcPts val="0"/>
              </a:spcBef>
              <a:spcAft>
                <a:spcPts val="0"/>
              </a:spcAft>
              <a:buNone/>
            </a:pPr>
            <a:r>
              <a:rPr lang="en"/>
              <a:t>blockchain - валидация блоков и транзакций и запись </a:t>
            </a:r>
            <a:r>
              <a:rPr lang="en"/>
              <a:t>их в базу данных,</a:t>
            </a:r>
            <a:endParaRPr/>
          </a:p>
          <a:p>
            <a:pPr indent="0" lvl="0" marL="0" rtl="0" algn="l">
              <a:spcBef>
                <a:spcPts val="0"/>
              </a:spcBef>
              <a:spcAft>
                <a:spcPts val="0"/>
              </a:spcAft>
              <a:buNone/>
            </a:pPr>
            <a:r>
              <a:rPr lang="en"/>
              <a:t>ExWire - p2p протокол для взаимодействия нод в сети. Сейчас я расскажу о каждом проекте по отдельности.</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b522d76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b522d76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 - это реализация RLP кодировки бинарных данных эфириума. Эта кодировка была написана и используется только в Эфириуме. Основные ее преимущества - простота реализации и побайтовая однозначность.</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b522d765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b522d765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следует  из названия RLP (recursive length prefix) - это рекурсивная кодировка и может включать строки, числа и списки любой вложенности. У нас в проекте мы реализовали эту кодировку с помощью рекурсивных протоколов</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bd8992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bd8992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Больше о деталях реализации вы можете почитать у меня в блоге. Также там описано как кодировть собственные структуры данных с помощью с этой кодировки. Собственно нужно определить протокол для вашей структуры представив данные в нем в виде списка строк и чисел.</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b522d765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b522d765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Merkle Patricia tree - криптографически скрепленная структура данных, которая может быть использована для хранения пар ключ-значение. Эта </a:t>
            </a:r>
            <a:r>
              <a:rPr lang="en"/>
              <a:t>структура</a:t>
            </a:r>
            <a:r>
              <a:rPr lang="en"/>
              <a:t> данных полностью </a:t>
            </a:r>
            <a:r>
              <a:rPr lang="en"/>
              <a:t>детерминирована</a:t>
            </a:r>
            <a:r>
              <a:rPr lang="en"/>
              <a:t>, что значит деревья с теми же данными полностью совпадают и хеши корней у них одинаковые. В качестве бекенда могут использоваться различные базы данных. В тестах и кэше у нас используются ets таблицы, в других окружениях rocksdb.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d61b9f9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d61b9f9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дереве Merkle Patricia есть 3 типа нод: Leaf, Extension, Branch. В нодах хранятся часть префикса ключа. Leaf - это конечная нода, то есть если идти от корня для leaf ноды собирается весь ключ. Extension нода - это промежуточная нода которая содержит часть ключа, бранч нода - тоже промежуточная нода с 16 поддервьями (для 16-го алфавита) и значением.</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fb14918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fb14918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видим из предыдущего слайда такие деревья имеет достаточно сложную структуру, соответственно чтение и запись достаточно дорогие операции. Мы оптимизировали данные операции с помощью двухуровнего кэша. В EVM кэш записываются все изменения и прочитанные из постоянной памяти данные. После успешной выполнении транзакции данные из EVM кэша записыаются в глобальный кэш. Глобальный кэш записывается в постоянное хранилище после валидации одного или нескольких блоков.</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fb149185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fb149185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Про последовательную эволюцию схемы хранилища данных можно почитать по ссылке у меня в блоге</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7ddc8c2c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ddc8c2c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Но сначала хочу поблагодарить POA за то, что предоставила мне возможность работать над данным проектом. POA - это сайдчейн Эфириума с алгоритмом консенсуса Proof of Authority. Об алгоритмах консенсуса я расскажу чуть позже.</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b522d765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b522d76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 отвечает за работу с внутренним состояниями и вычислениями. Другими словами это рантайм окружение для смарт контрактов.  EVM  выполняет машинный код скомпилированный из </a:t>
            </a:r>
            <a:r>
              <a:rPr lang="en"/>
              <a:t>высокоуровневых</a:t>
            </a:r>
            <a:r>
              <a:rPr lang="en"/>
              <a:t> языков	 программирования, например Solidity. Виртуальная машина этериума - простая стек машина, максимальный размер стека 1024</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fb149185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fb149185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 этой диаграмме можно увидеть простую диаграмму архитектуры EVM:</a:t>
            </a:r>
            <a:endParaRPr/>
          </a:p>
          <a:p>
            <a:pPr indent="-298450" lvl="0" marL="457200" rtl="0" algn="l">
              <a:spcBef>
                <a:spcPts val="0"/>
              </a:spcBef>
              <a:spcAft>
                <a:spcPts val="0"/>
              </a:spcAft>
              <a:buSzPts val="1100"/>
              <a:buChar char="-"/>
            </a:pPr>
            <a:r>
              <a:rPr lang="en"/>
              <a:t>Неизменяемый код, который выпоняется на EVM</a:t>
            </a:r>
            <a:endParaRPr/>
          </a:p>
          <a:p>
            <a:pPr indent="-298450" lvl="0" marL="457200" rtl="0" algn="l">
              <a:spcBef>
                <a:spcPts val="0"/>
              </a:spcBef>
              <a:spcAft>
                <a:spcPts val="0"/>
              </a:spcAft>
              <a:buSzPts val="1100"/>
              <a:buChar char="-"/>
            </a:pPr>
            <a:r>
              <a:rPr lang="en"/>
              <a:t>Stack куда записываются аргументы и промежуточные значения для кодов операций виртуальной машины</a:t>
            </a:r>
            <a:endParaRPr/>
          </a:p>
          <a:p>
            <a:pPr indent="-298450" lvl="0" marL="457200" rtl="0" algn="l">
              <a:spcBef>
                <a:spcPts val="0"/>
              </a:spcBef>
              <a:spcAft>
                <a:spcPts val="0"/>
              </a:spcAft>
              <a:buSzPts val="1100"/>
              <a:buChar char="-"/>
            </a:pPr>
            <a:r>
              <a:rPr lang="en"/>
              <a:t>Программный счетчик</a:t>
            </a:r>
            <a:endParaRPr/>
          </a:p>
          <a:p>
            <a:pPr indent="-298450" lvl="0" marL="457200" rtl="0" algn="l">
              <a:spcBef>
                <a:spcPts val="0"/>
              </a:spcBef>
              <a:spcAft>
                <a:spcPts val="0"/>
              </a:spcAft>
              <a:buSzPts val="1100"/>
              <a:buChar char="-"/>
            </a:pPr>
            <a:r>
              <a:rPr lang="en"/>
              <a:t>Газ. Что такое газ? Как было сказано ранее каждая операция, которая выполняется в EVM, выполняется на всех нодах одновременно. Недостаток этого, что каждый шаг выполнения очень дорог. Gas - это плата за выполнение. Причем каждая операция имеет разную цену, которая заввисит от сложности операции.</a:t>
            </a:r>
            <a:endParaRPr/>
          </a:p>
          <a:p>
            <a:pPr indent="-298450" lvl="0" marL="457200" rtl="0" algn="l">
              <a:spcBef>
                <a:spcPts val="0"/>
              </a:spcBef>
              <a:spcAft>
                <a:spcPts val="0"/>
              </a:spcAft>
              <a:buSzPts val="1100"/>
              <a:buChar char="-"/>
            </a:pPr>
            <a:r>
              <a:rPr lang="en"/>
              <a:t>Память</a:t>
            </a:r>
            <a:endParaRPr/>
          </a:p>
          <a:p>
            <a:pPr indent="-298450" lvl="0" marL="457200" rtl="0" algn="l">
              <a:spcBef>
                <a:spcPts val="0"/>
              </a:spcBef>
              <a:spcAft>
                <a:spcPts val="0"/>
              </a:spcAft>
              <a:buSzPts val="1100"/>
              <a:buChar char="-"/>
            </a:pPr>
            <a:r>
              <a:rPr lang="en"/>
              <a:t>Хранилище аккаунта - это глобальное состояние</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d61b9f94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d61b9f94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Рассмотрим простой пример.</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d61b9f9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d61b9f9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Больше примеров различных кодов виртуальной машины с описанием их выпонения можно найти по этой ссылке в моем блоге.</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b522d765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b522d765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Блокчейн занимается </a:t>
            </a:r>
            <a:r>
              <a:rPr lang="en">
                <a:solidFill>
                  <a:schemeClr val="dk2"/>
                </a:solidFill>
              </a:rPr>
              <a:t>валидацией блоков и транзакций. Процесс валидации включает в себя: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fb149185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fb149185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Опишем каждый шаг валидации более подробно на основе кода у нас в проекте:</a:t>
            </a:r>
            <a:endParaRPr/>
          </a:p>
          <a:p>
            <a:pPr indent="-298450" lvl="0" marL="457200" rtl="0" algn="l">
              <a:spcBef>
                <a:spcPts val="0"/>
              </a:spcBef>
              <a:spcAft>
                <a:spcPts val="0"/>
              </a:spcAft>
              <a:buSzPts val="1100"/>
              <a:buChar char="-"/>
            </a:pPr>
            <a:r>
              <a:rPr lang="en"/>
              <a:t>Check state root validity - проверяет совпадает ли корневой хэш глобального хранилища. В этом хранилище хранятся все состояния аккаунтов</a:t>
            </a:r>
            <a:endParaRPr/>
          </a:p>
          <a:p>
            <a:pPr indent="-298450" lvl="0" marL="457200" rtl="0" algn="l">
              <a:spcBef>
                <a:spcPts val="0"/>
              </a:spcBef>
              <a:spcAft>
                <a:spcPts val="0"/>
              </a:spcAft>
              <a:buSzPts val="1100"/>
              <a:buChar char="-"/>
            </a:pPr>
            <a:r>
              <a:rPr lang="en"/>
              <a:t>Check ommers hash validity  - полученный оммеры сериализуются с помощью RLP кодировки, затем от полученного значение получается хеш. Этот хеш мы и сравниваем</a:t>
            </a:r>
            <a:endParaRPr/>
          </a:p>
          <a:p>
            <a:pPr indent="-298450" lvl="0" marL="457200" rtl="0" algn="l">
              <a:spcBef>
                <a:spcPts val="0"/>
              </a:spcBef>
              <a:spcAft>
                <a:spcPts val="0"/>
              </a:spcAft>
              <a:buSzPts val="1100"/>
              <a:buChar char="-"/>
            </a:pPr>
            <a:r>
              <a:rPr lang="en"/>
              <a:t>Check transactions root validity - все транзакции блока тоже записываются в отдельное меркл три хранилище. И на этом шаге мы сравниваем хеши корней</a:t>
            </a:r>
            <a:endParaRPr/>
          </a:p>
          <a:p>
            <a:pPr indent="-298450" lvl="0" marL="457200" rtl="0" algn="l">
              <a:spcBef>
                <a:spcPts val="0"/>
              </a:spcBef>
              <a:spcAft>
                <a:spcPts val="0"/>
              </a:spcAft>
              <a:buSzPts val="1100"/>
              <a:buChar char="-"/>
            </a:pPr>
            <a:r>
              <a:rPr lang="en"/>
              <a:t>Check receipts root validity - валидириует корневой хеш чеков блока. Чек содержит различную информацию о транзакции. Как много газа было использовано EVM и так далее</a:t>
            </a:r>
            <a:endParaRPr/>
          </a:p>
          <a:p>
            <a:pPr indent="-298450" lvl="0" marL="457200" rtl="0" algn="l">
              <a:spcBef>
                <a:spcPts val="0"/>
              </a:spcBef>
              <a:spcAft>
                <a:spcPts val="0"/>
              </a:spcAft>
              <a:buSzPts val="1100"/>
              <a:buChar char="-"/>
            </a:pPr>
            <a:r>
              <a:rPr lang="en"/>
              <a:t>Сheck logs bloom - валидирует блум фильт логов блока. Подробно про логи блум фильтры вы можете почитать у меня в блоге</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fb149185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fb149185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Эфириуме и во многих других криптовалютах хардфорк - это способ ввести новые изменения в цепь. Хардфорк - это изменение правил валидации. Таким образом если не обновить программное обеспечение на нодах они будут считать новые блоки невалидными. Если не все ноды обновляются создается новая криптовалюта. Такое произошло 1 августа 2017 года, Часть майнеров совершила хардфорк и появился Bitcoin Cash.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fb149185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fb149185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Эфириуме новые предложения по изменению которые предлагаются сообществом. Называются EIP - Ethereum Improvement Proposal. В мане конфигурация хардфорков сделана через behaviour’ы. Когда пояляется новое изменение в Эфириуме. Мы добаяляем новый метод в базовый behaviour. Все конфигурации хардфорков его имплементируют.</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b522d765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b522d765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Это p2p уровень взаимодействия нод. Как известно, в p2p системах, каждый пир может посылать и получать данные напрямую от другого клиента, каждый пир играет роль и клиента и сервера. В Эфириуме все ноды могут посылать запросы для получения информации от других нод о текущем состоянии Эфириума (блоки и так далее) Нода уверена, что данные валидны потому что она может их валидировать их в соответствии с консенсусом Эфириума.</a:t>
            </a:r>
            <a:endParaRPr/>
          </a:p>
          <a:p>
            <a:pPr indent="0" lvl="0" marL="0" rtl="0" algn="l">
              <a:spcBef>
                <a:spcPts val="0"/>
              </a:spcBef>
              <a:spcAft>
                <a:spcPts val="0"/>
              </a:spcAft>
              <a:buClr>
                <a:schemeClr val="dk2"/>
              </a:buClr>
              <a:buSzPts val="1100"/>
              <a:buFont typeface="Arial"/>
              <a:buNone/>
            </a:pPr>
            <a:r>
              <a:rPr lang="en">
                <a:solidFill>
                  <a:schemeClr val="dk2"/>
                </a:solidFill>
              </a:rPr>
              <a:t>Проект ExWire - это клиент для RLPx, DevP2P, EthWire.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d6208d8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d6208d8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RLPx - это криптографический p2p протокол, который предоставляет приложениям интерфейс общего назначения для взаимодействия между собой. Он использует алгоритм, основанный на алгоритме Kademlia, для поиска новых нод. В моем блоге подробно описано устроиство алгоритма Кадемлия и ее имплементация у нас в проекте</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7ddc8c2c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ddc8c2c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Что же такое Эфириум? Вы можете сказать, что эта еще одна криптовалюта, но у Этериума есть одна особенность, которая и отличает ее от других криптовалют - у него есть Тьюринг полная виртуальная машина, на самом деле квази Тьюринг полная, но не будем вдаваться в подробности.</a:t>
            </a:r>
            <a:endParaRPr/>
          </a:p>
          <a:p>
            <a:pPr indent="0" lvl="0" marL="0" rtl="0" algn="l">
              <a:spcBef>
                <a:spcPts val="0"/>
              </a:spcBef>
              <a:spcAft>
                <a:spcPts val="0"/>
              </a:spcAft>
              <a:buNone/>
            </a:pPr>
            <a:r>
              <a:rPr lang="en"/>
              <a:t>Поэтому Этериум можно рассматривать как распределенный компьютер, который выполняет небольшие программы - смарт контракты.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d6208d8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d6208d8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DevP2P - это основные сообщения, которыми обмениваются ноды в RLPx. Ноды могут поддерживать любое число сабпротоколов. Devp2p отвечает за согласование поддерживаемых сабпротоколов на обоих сторонах и осуществляет обмен сообщениями по одному соединению. Сообщения передаются в формате RLP.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Сообщения:</a:t>
            </a:r>
            <a:endParaRPr/>
          </a:p>
          <a:p>
            <a:pPr indent="0" lvl="0" marL="0" rtl="0" algn="l">
              <a:spcBef>
                <a:spcPts val="0"/>
              </a:spcBef>
              <a:spcAft>
                <a:spcPts val="0"/>
              </a:spcAft>
              <a:buNone/>
            </a:pPr>
            <a:r>
              <a:rPr lang="en"/>
              <a:t>Hello - первый пакет, который отправляется по соединение, отправляется один от обоих сторон. В сообщении содержится версии протокол и общая информацией о нодах.</a:t>
            </a:r>
            <a:endParaRPr/>
          </a:p>
          <a:p>
            <a:pPr indent="0" lvl="0" marL="0" rtl="0" algn="l">
              <a:spcBef>
                <a:spcPts val="0"/>
              </a:spcBef>
              <a:spcAft>
                <a:spcPts val="0"/>
              </a:spcAft>
              <a:buNone/>
            </a:pPr>
            <a:r>
              <a:rPr lang="en"/>
              <a:t>Disconnect - уведомление ноды об отключении пира. Ping - запрос на Pong, Pong - ответ на Ping.</a:t>
            </a:r>
            <a:endParaRPr/>
          </a:p>
          <a:p>
            <a:pPr indent="0" lvl="0" marL="0" rtl="0" algn="l">
              <a:spcBef>
                <a:spcPts val="0"/>
              </a:spcBef>
              <a:spcAft>
                <a:spcPts val="0"/>
              </a:spcAft>
              <a:buNone/>
            </a:pPr>
            <a:r>
              <a:rPr lang="en"/>
              <a:t>Ping и Pong используются для проверки того, что пир все еще онлайн.</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Теперь рассмотрим какие сабпротоколы существуют в сети.</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d6208d8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d6208d8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 - основной протокол. По нему осуществляется синхронизация сети и обмен информацией о блоках, транзакциях и так далее. </a:t>
            </a:r>
            <a:endParaRPr/>
          </a:p>
          <a:p>
            <a:pPr indent="0" lvl="0" marL="0" rtl="0" algn="l">
              <a:spcBef>
                <a:spcPts val="0"/>
              </a:spcBef>
              <a:spcAft>
                <a:spcPts val="0"/>
              </a:spcAft>
              <a:buNone/>
            </a:pPr>
            <a:r>
              <a:rPr lang="en">
                <a:solidFill>
                  <a:schemeClr val="dk2"/>
                </a:solidFill>
              </a:rPr>
              <a:t> swarm - p2p обмен файлами. Файлы адресованы по хэшу от их контента, Близко к Битторенту, возможно получать данные от многих нод одновременно и до тех пор пока хотя бы одна нода содержит кусок данных, данные будут доступны.</a:t>
            </a:r>
            <a:endParaRPr/>
          </a:p>
          <a:p>
            <a:pPr indent="0" lvl="0" marL="0" rtl="0" algn="l">
              <a:spcBef>
                <a:spcPts val="0"/>
              </a:spcBef>
              <a:spcAft>
                <a:spcPts val="0"/>
              </a:spcAft>
              <a:buNone/>
            </a:pPr>
            <a:r>
              <a:rPr lang="en"/>
              <a:t>Whisper - приватный безопасный обмен собщениями между нодами,</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b522d765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b522d765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 каком мы сейчас этапе. У Эфириума есть репозиторий с тестами. В них тестируеются коды операций виртуальной машины, транзакции, вложенные сообщения, условия различных хардфорков, очень много краевых условий. Мана проходит 100 % этих тестов. Их достаточно много. Больше ~10_000. Мы прогнали все блоки ропстена через наш клиент и все они успешно импортировались. Ропсен - это тестовая сеть Эфириума. У нас законченный p2p слой, т.е мы можем обмениваться данными с другими нодами в сети. У нас нет Proof of Work консенсуса, который используется в Эфириуме. Наш клиент можно будет использовать для получение данных из Эфириума.</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fb149185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fb149185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Сейчас мы работаем над JSON-RPC API. Спецификация этого апи общая для всех клиентов. Осталось имплементировать пару методов и наш клиент можно подключить к метамаску. Метамаск - это расширение для браузера, которое предоставляет возможность подключить к Эфириуму.</a:t>
            </a:r>
            <a:endParaRPr/>
          </a:p>
          <a:p>
            <a:pPr indent="0" lvl="0" marL="0" rtl="0" algn="l">
              <a:spcBef>
                <a:spcPts val="0"/>
              </a:spcBef>
              <a:spcAft>
                <a:spcPts val="0"/>
              </a:spcAft>
              <a:buNone/>
            </a:pPr>
            <a:r>
              <a:rPr lang="en"/>
              <a:t>Еще нам нужно избаваиться от нескольких узких мест. Одно из которых хранилище.</a:t>
            </a:r>
            <a:endParaRPr/>
          </a:p>
          <a:p>
            <a:pPr indent="0" lvl="0" marL="0" rtl="0" algn="l">
              <a:spcBef>
                <a:spcPts val="0"/>
              </a:spcBef>
              <a:spcAft>
                <a:spcPts val="0"/>
              </a:spcAft>
              <a:buNone/>
            </a:pPr>
            <a:r>
              <a:rPr lang="en"/>
              <a:t>Дальше у нас в планах сделать возможность использование маны с различными алгоритмами консенсуса. Proof of A, Proof of Stake.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fb149185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fb149185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Преимущества использование Эликсира для нашего клиента:</a:t>
            </a:r>
            <a:endParaRPr/>
          </a:p>
          <a:p>
            <a:pPr indent="-298450" lvl="0" marL="457200" rtl="0" algn="l">
              <a:spcBef>
                <a:spcPts val="0"/>
              </a:spcBef>
              <a:spcAft>
                <a:spcPts val="0"/>
              </a:spcAft>
              <a:buSzPts val="1100"/>
              <a:buChar char="-"/>
            </a:pPr>
            <a:r>
              <a:rPr lang="en"/>
              <a:t>Лаконичный и краткий синтакс, который помог зафиксировать в коде не самую простую предметную область Эфириума. Могу сказать по личному опыту, наш клиент один самых близких к Yellow Paper Эфириума.  Yellow Paper - это спецификация Эфириума.</a:t>
            </a:r>
            <a:endParaRPr/>
          </a:p>
          <a:p>
            <a:pPr indent="-298450" lvl="0" marL="457200" rtl="0" algn="l">
              <a:spcBef>
                <a:spcPts val="0"/>
              </a:spcBef>
              <a:spcAft>
                <a:spcPts val="0"/>
              </a:spcAft>
              <a:buSzPts val="1100"/>
              <a:buChar char="-"/>
            </a:pPr>
            <a:r>
              <a:rPr lang="en"/>
              <a:t>Конкурентное выполнение кода. Основной профит который мы получили от конкурентного выполнения кода - это скорость выполнения тестов. Как было сказано ранее у Эфириума огрмоное количество общих тестов. Я разговаривал с проджект менеджером клиента на расте - парити. Он сказал что тесты в ci - у них занимают много времени. Это связано с долгой компиляцией раста и с тем что тесты у них выполняются в одном потоке. У нас тесты для каждого харфока выпоняются в своем процессе.  Тесты выполняются за 10-12 минут.</a:t>
            </a:r>
            <a:endParaRPr/>
          </a:p>
          <a:p>
            <a:pPr indent="0" lvl="0" marL="457200" rtl="0" algn="l">
              <a:spcBef>
                <a:spcPts val="0"/>
              </a:spcBef>
              <a:spcAft>
                <a:spcPts val="0"/>
              </a:spcAft>
              <a:buNone/>
            </a:pPr>
            <a:r>
              <a:rPr lang="en"/>
              <a:t>Еще мы планируем использовать процессы эрланга для конкуретного исполнения транзакций.</a:t>
            </a:r>
            <a:endParaRPr/>
          </a:p>
          <a:p>
            <a:pPr indent="-298450" lvl="0" marL="457200" rtl="0" algn="l">
              <a:spcBef>
                <a:spcPts val="0"/>
              </a:spcBef>
              <a:spcAft>
                <a:spcPts val="0"/>
              </a:spcAft>
              <a:buSzPts val="1100"/>
              <a:buChar char="-"/>
            </a:pPr>
            <a:r>
              <a:rPr lang="en"/>
              <a:t>У нас хорошо документрированный код. Эликсир имеет хорошие инструменты для написания и публикации документации. Плюс очень сильно помогают доктесты.</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fb149185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fb149185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Теперь расскажу с какими проблемами в сообществе разработчиков Эфириума мы столкнулись разрабатывая наш клиент:</a:t>
            </a:r>
            <a:endParaRPr/>
          </a:p>
          <a:p>
            <a:pPr indent="-298450" lvl="0" marL="457200" rtl="0" algn="l">
              <a:spcBef>
                <a:spcPts val="0"/>
              </a:spcBef>
              <a:spcAft>
                <a:spcPts val="0"/>
              </a:spcAft>
              <a:buSzPts val="1100"/>
              <a:buChar char="-"/>
            </a:pPr>
            <a:r>
              <a:rPr lang="en"/>
              <a:t>Общие тесты не документированы и в большинстве случаев не понятно, что они тестируют. У многих тестов очень странные название. Например vitalikTransactionTest или ShanghaiLove</a:t>
            </a:r>
            <a:endParaRPr/>
          </a:p>
          <a:p>
            <a:pPr indent="-298450" lvl="0" marL="457200" rtl="0" algn="l">
              <a:spcBef>
                <a:spcPts val="0"/>
              </a:spcBef>
              <a:spcAft>
                <a:spcPts val="0"/>
              </a:spcAft>
              <a:buSzPts val="1100"/>
              <a:buChar char="-"/>
            </a:pPr>
            <a:r>
              <a:rPr lang="en"/>
              <a:t>Как было сказано апгрейды в Эфириуме производятся через хардфорки. И в большинстве случаев это читается плохо и выглядит как грязный хак с проверкой на номер блока.</a:t>
            </a:r>
            <a:endParaRPr/>
          </a:p>
          <a:p>
            <a:pPr indent="-298450" lvl="0" marL="457200" rtl="0" algn="l">
              <a:spcBef>
                <a:spcPts val="0"/>
              </a:spcBef>
              <a:spcAft>
                <a:spcPts val="0"/>
              </a:spcAft>
              <a:buSzPts val="1100"/>
              <a:buChar char="-"/>
            </a:pPr>
            <a:r>
              <a:rPr lang="en"/>
              <a:t>P2p слой документирован очень плохо. Он документирован нстолько плохо, что логика в некоторых клиентах отличается друг друга. Я встретил это в вычислении расстояния между нодами в алгоритме поиска нод.</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Более развернуто об этих проблемах вы можете почитать в моем блоге. После публикации моего поста со мной связались представители Эфириума, чтобы обсудить пути решения.</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fb149185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fb149185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Кроме основного проекта Маны, мы написали еще несколько библиотек которые используеются сообществом:</a:t>
            </a:r>
            <a:endParaRPr/>
          </a:p>
          <a:p>
            <a:pPr indent="-298450" lvl="0" marL="457200" rtl="0" algn="l">
              <a:spcBef>
                <a:spcPts val="0"/>
              </a:spcBef>
              <a:spcAft>
                <a:spcPts val="0"/>
              </a:spcAft>
              <a:buSzPts val="1100"/>
              <a:buChar char="-"/>
            </a:pPr>
            <a:r>
              <a:rPr lang="en"/>
              <a:t>Ethereumex - JSON RPC клиент для Эфириума. Обертка над апи с поддержкой Unix сокетов.</a:t>
            </a:r>
            <a:endParaRPr/>
          </a:p>
          <a:p>
            <a:pPr indent="-298450" lvl="0" marL="457200" rtl="0" algn="l">
              <a:spcBef>
                <a:spcPts val="0"/>
              </a:spcBef>
              <a:spcAft>
                <a:spcPts val="0"/>
              </a:spcAft>
              <a:buSzPts val="1100"/>
              <a:buChar char="-"/>
            </a:pPr>
            <a:r>
              <a:rPr lang="en"/>
              <a:t>Ex_abi - ABI кодировка Эфириума. Application Binary Interface - используется для вызова функций смарт контрактов из виртуальной машины.</a:t>
            </a:r>
            <a:endParaRPr/>
          </a:p>
          <a:p>
            <a:pPr indent="-298450" lvl="0" marL="457200" rtl="0" algn="l">
              <a:spcBef>
                <a:spcPts val="0"/>
              </a:spcBef>
              <a:spcAft>
                <a:spcPts val="0"/>
              </a:spcAft>
              <a:buSzPts val="1100"/>
              <a:buChar char="-"/>
            </a:pPr>
            <a:r>
              <a:rPr lang="en"/>
              <a:t>BN - арифметические операции над кривой BN128. Используются для zkSNARK’ов. Доказательства с нулевым знанием.</a:t>
            </a:r>
            <a:endParaRPr/>
          </a:p>
          <a:p>
            <a:pPr indent="0" lvl="0" marL="0" rtl="0" algn="l">
              <a:spcBef>
                <a:spcPts val="0"/>
              </a:spcBef>
              <a:spcAft>
                <a:spcPts val="0"/>
              </a:spcAft>
              <a:buNone/>
            </a:pPr>
            <a:r>
              <a:rPr lang="en"/>
              <a:t>Обо всех трез библиотеках у в моем блоге есть подробные посты.</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fb149185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fb149185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fb149185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fb149185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Поиск нод в Эфириуеме основан на алгоритме Кадемлия. Кадемлия - это распределенная хэш таблица для децентрализованных компьютерных сетей созданная Петаром Маймунковым в 2002 году. Новшество этого алгоритма в использовании XOR метрики, которая определяет расстояние между нодами. Все дерево нод можно представить в виде бинарного дерева</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03f55fe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03f55fe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Кадемлия хранит ноды о которых она знает в таблице маршрутизации. Таблица маршрутизации состоит из k-бакетов и ноды хранятся в этих к-бакетах. Каждый бакеи хранит k нод. Поэтому они и называются k бакетами. В бакете хранятся ноды с общим префиксом относительно данной ноды. В начале бакета ноды который давно не отвечали, в конце ноды с которыми была недавно связь,</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7ddc8c2c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ddc8c2c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Существует несколько клиентов Эфириума. Самые популярных из которых - это Парити на Расте, Geth на go и pyetherum на питоне. Почему их несколько? Для того, чтобы валидировать, что протокол работает верно и он </a:t>
            </a:r>
            <a:r>
              <a:rPr lang="en"/>
              <a:t>непротиворечивый</a:t>
            </a:r>
            <a:r>
              <a:rPr lang="en"/>
              <a:t>. Мы пишем еще один клиент на Эликсире. Но возникает вопрос.</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03f55fe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03f55fe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кадемлии есть 4 сообщения. </a:t>
            </a:r>
            <a:endParaRPr/>
          </a:p>
          <a:p>
            <a:pPr indent="-298450" lvl="0" marL="457200" rtl="0" algn="l">
              <a:spcBef>
                <a:spcPts val="0"/>
              </a:spcBef>
              <a:spcAft>
                <a:spcPts val="0"/>
              </a:spcAft>
              <a:buSzPts val="1100"/>
              <a:buChar char="-"/>
            </a:pPr>
            <a:r>
              <a:rPr lang="en"/>
              <a:t>Ping - пингуется нода в сети для проверки того, что она онлайн.</a:t>
            </a:r>
            <a:endParaRPr/>
          </a:p>
          <a:p>
            <a:pPr indent="-298450" lvl="0" marL="457200" rtl="0" algn="l">
              <a:spcBef>
                <a:spcPts val="0"/>
              </a:spcBef>
              <a:spcAft>
                <a:spcPts val="0"/>
              </a:spcAft>
              <a:buSzPts val="1100"/>
              <a:buChar char="-"/>
            </a:pPr>
            <a:r>
              <a:rPr lang="en"/>
              <a:t>Pong - ответ на ping. Возвращает данные из пинг сообщения</a:t>
            </a:r>
            <a:endParaRPr/>
          </a:p>
          <a:p>
            <a:pPr indent="-298450" lvl="0" marL="457200" rtl="0" algn="l">
              <a:spcBef>
                <a:spcPts val="0"/>
              </a:spcBef>
              <a:spcAft>
                <a:spcPts val="0"/>
              </a:spcAft>
              <a:buSzPts val="1100"/>
              <a:buChar char="-"/>
            </a:pPr>
            <a:r>
              <a:rPr lang="en"/>
              <a:t>FindNeighbours - ищет ближайшие по общему префиксу ноды к указанной ноде</a:t>
            </a:r>
            <a:endParaRPr/>
          </a:p>
          <a:p>
            <a:pPr indent="-298450" lvl="0" marL="457200" rtl="0" algn="l">
              <a:spcBef>
                <a:spcPts val="0"/>
              </a:spcBef>
              <a:spcAft>
                <a:spcPts val="0"/>
              </a:spcAft>
              <a:buSzPts val="1100"/>
              <a:buChar char="-"/>
            </a:pPr>
            <a:r>
              <a:rPr lang="en"/>
              <a:t>Neighbours - ответ на FindNeighbours с результатом.</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Самый важный шаг алгоритма Кадемлия - процедура поиска нод. Это рекурсивная процедура. Инициатор посылает параллельные асинхронные запросы FindNeigbours к alpha нодам. На рекурсивном шаге инициатор посылает запрос к alpha нодам, о которых он узнал на предыдущих шагах.</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03f55fe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03f55fe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Кадемлия реализована через 2 GenServer процесса:</a:t>
            </a:r>
            <a:endParaRPr/>
          </a:p>
          <a:p>
            <a:pPr indent="-298450" lvl="0" marL="457200" rtl="0" algn="l">
              <a:spcBef>
                <a:spcPts val="0"/>
              </a:spcBef>
              <a:spcAft>
                <a:spcPts val="0"/>
              </a:spcAft>
              <a:buSzPts val="1100"/>
              <a:buChar char="-"/>
            </a:pPr>
            <a:r>
              <a:rPr lang="en"/>
              <a:t>ExWire.Network -  получает и отправляет сообщения</a:t>
            </a:r>
            <a:endParaRPr/>
          </a:p>
          <a:p>
            <a:pPr indent="-298450" lvl="0" marL="457200" rtl="0" algn="l">
              <a:spcBef>
                <a:spcPts val="0"/>
              </a:spcBef>
              <a:spcAft>
                <a:spcPts val="0"/>
              </a:spcAft>
              <a:buSzPts val="1100"/>
              <a:buChar char="-"/>
            </a:pPr>
            <a:r>
              <a:rPr lang="en"/>
              <a:t>ExWire.Kademlia.Server - инкапсулирует состояние алгоритма Кадемлия</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Каждый процесс ссылается друг на друга. Когда сетевой процесс получает сообщения от других нод, он перенаправляет их процессу Кадемлии для использования логики алгоритма. Затем Кадемлия отправляет асинхронные запросы с помощью сетевого процесса.</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Эти процессы стартуются одним супервайзером</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fc48928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fc48928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 этом слайде можно увидеть как супервайзер стартует эти два процесса. Видим KademliaServer получает на вход название своео процесса, название сетевого процесса, информацию о данной ноде и бутноды. Бутноды - это исходные несколько нод, с которыми и начинается процесс поиска. Они поддерживаются Ethereum Foundation.</a:t>
            </a:r>
            <a:endParaRPr/>
          </a:p>
          <a:p>
            <a:pPr indent="0" lvl="0" marL="0" rtl="0" algn="l">
              <a:spcBef>
                <a:spcPts val="0"/>
              </a:spcBef>
              <a:spcAft>
                <a:spcPts val="0"/>
              </a:spcAft>
              <a:buNone/>
            </a:pPr>
            <a:r>
              <a:rPr lang="en"/>
              <a:t>Network процесс использует 2 внешних процесса. Один - это udp процесс для отправки и получения запросов, udp процесс стартовал выше по иерархии. Потому что он используется не только в node Discovery.</a:t>
            </a:r>
            <a:endParaRPr/>
          </a:p>
          <a:p>
            <a:pPr indent="0" lvl="0" marL="0" rtl="0" algn="l">
              <a:spcBef>
                <a:spcPts val="0"/>
              </a:spcBef>
              <a:spcAft>
                <a:spcPts val="0"/>
              </a:spcAft>
              <a:buNone/>
            </a:pPr>
            <a:r>
              <a:rPr lang="en"/>
              <a:t>Стратегия перезапуска - rest_for_one, она не случайно.</a:t>
            </a:r>
            <a:endParaRPr/>
          </a:p>
          <a:p>
            <a:pPr indent="0" lvl="0" marL="0" rtl="0" algn="l">
              <a:spcBef>
                <a:spcPts val="0"/>
              </a:spcBef>
              <a:spcAft>
                <a:spcPts val="0"/>
              </a:spcAft>
              <a:buNone/>
            </a:pPr>
            <a:r>
              <a:rPr lang="en"/>
              <a:t>Состояние хранит только один процесс kadmaliaServer. Он стартуется первым. Если Netwotk процесс упадет, нам нужно сохранить это состояние и мы перезапустим только network процесс. Если же упадет Kademlia процесс мы перезапускаеи оба процесса.</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03f55feb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03f55fe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a:solidFill>
                  <a:schemeClr val="dk2"/>
                </a:solidFill>
              </a:rPr>
              <a:t>Теперь посмотрим на одну из самых важных частей алгоритма - это на добавление ноды в таблице марштизации. Этот метод вызывается при ответах на сообщения PONG и FindNeighbours, он принимет бакет и самому ноду. Бакет был получен на уровне выше вычисление общего префикса айди ноды.</a:t>
            </a:r>
            <a:endParaRPr b="1">
              <a:solidFill>
                <a:schemeClr val="dk2"/>
              </a:solidFill>
            </a:endParaRPr>
          </a:p>
          <a:p>
            <a:pPr indent="0" lvl="0" marL="457200" rtl="0" algn="l">
              <a:lnSpc>
                <a:spcPct val="115000"/>
              </a:lnSpc>
              <a:spcBef>
                <a:spcPts val="1200"/>
              </a:spcBef>
              <a:spcAft>
                <a:spcPts val="0"/>
              </a:spcAft>
              <a:buNone/>
            </a:pPr>
            <a:r>
              <a:rPr b="1" lang="en">
                <a:solidFill>
                  <a:schemeClr val="dk2"/>
                </a:solidFill>
              </a:rPr>
              <a:t>Видим три условия.</a:t>
            </a:r>
            <a:endParaRPr b="1">
              <a:solidFill>
                <a:schemeClr val="dk2"/>
              </a:solidFill>
            </a:endParaRPr>
          </a:p>
          <a:p>
            <a:pPr indent="-298450" lvl="0" marL="457200" rtl="0" algn="l">
              <a:lnSpc>
                <a:spcPct val="115000"/>
              </a:lnSpc>
              <a:spcBef>
                <a:spcPts val="1200"/>
              </a:spcBef>
              <a:spcAft>
                <a:spcPts val="0"/>
              </a:spcAft>
              <a:buClr>
                <a:schemeClr val="dk2"/>
              </a:buClr>
              <a:buSzPts val="1100"/>
              <a:buAutoNum type="arabicPeriod"/>
            </a:pPr>
            <a:r>
              <a:rPr b="1" lang="en">
                <a:solidFill>
                  <a:schemeClr val="dk2"/>
                </a:solidFill>
              </a:rPr>
              <a:t>Sending node already exists in recipients k-bucket</a:t>
            </a:r>
            <a:r>
              <a:rPr lang="en">
                <a:solidFill>
                  <a:schemeClr val="dk2"/>
                </a:solidFill>
              </a:rPr>
              <a:t>: recipient moves it to the tail of the list.</a:t>
            </a:r>
            <a:endParaRPr>
              <a:solidFill>
                <a:schemeClr val="dk2"/>
              </a:solidFill>
            </a:endParaRPr>
          </a:p>
          <a:p>
            <a:pPr indent="-298450" lvl="0" marL="457200" rtl="0" algn="l">
              <a:lnSpc>
                <a:spcPct val="115000"/>
              </a:lnSpc>
              <a:spcBef>
                <a:spcPts val="0"/>
              </a:spcBef>
              <a:spcAft>
                <a:spcPts val="0"/>
              </a:spcAft>
              <a:buClr>
                <a:schemeClr val="dk2"/>
              </a:buClr>
              <a:buSzPts val="1100"/>
              <a:buAutoNum type="arabicPeriod"/>
            </a:pPr>
            <a:r>
              <a:rPr b="1" lang="en">
                <a:solidFill>
                  <a:schemeClr val="dk2"/>
                </a:solidFill>
              </a:rPr>
              <a:t>Node is not already in the appropriate k-bucket and bucket has fewer than k entries</a:t>
            </a:r>
            <a:r>
              <a:rPr lang="en">
                <a:solidFill>
                  <a:schemeClr val="dk2"/>
                </a:solidFill>
              </a:rPr>
              <a:t>: recipient inserts the new sender at the tail of the list.</a:t>
            </a:r>
            <a:endParaRPr>
              <a:solidFill>
                <a:schemeClr val="dk2"/>
              </a:solidFill>
            </a:endParaRPr>
          </a:p>
          <a:p>
            <a:pPr indent="-298450" lvl="0" marL="457200" rtl="0" algn="l">
              <a:lnSpc>
                <a:spcPct val="115000"/>
              </a:lnSpc>
              <a:spcBef>
                <a:spcPts val="0"/>
              </a:spcBef>
              <a:spcAft>
                <a:spcPts val="0"/>
              </a:spcAft>
              <a:buClr>
                <a:schemeClr val="dk2"/>
              </a:buClr>
              <a:buSzPts val="1100"/>
              <a:buAutoNum type="arabicPeriod"/>
            </a:pPr>
            <a:r>
              <a:rPr b="1" lang="en">
                <a:solidFill>
                  <a:schemeClr val="dk2"/>
                </a:solidFill>
              </a:rPr>
              <a:t>Appropriate k-bucket is full</a:t>
            </a:r>
            <a:r>
              <a:rPr lang="en">
                <a:solidFill>
                  <a:schemeClr val="dk2"/>
                </a:solidFill>
              </a:rPr>
              <a:t>: the recipient pings the k-bucket’s least-recently seen node to decide what to do.</a:t>
            </a:r>
            <a:endParaRPr>
              <a:solidFill>
                <a:schemeClr val="dk2"/>
              </a:solidFill>
            </a:endParaRPr>
          </a:p>
          <a:p>
            <a:pPr indent="-298450" lvl="1" marL="914400" rtl="0" algn="l">
              <a:lnSpc>
                <a:spcPct val="115000"/>
              </a:lnSpc>
              <a:spcBef>
                <a:spcPts val="0"/>
              </a:spcBef>
              <a:spcAft>
                <a:spcPts val="0"/>
              </a:spcAft>
              <a:buClr>
                <a:schemeClr val="dk2"/>
              </a:buClr>
              <a:buSzPts val="1100"/>
              <a:buAutoNum type="arabicPeriod"/>
            </a:pPr>
            <a:r>
              <a:rPr b="1" lang="en">
                <a:solidFill>
                  <a:schemeClr val="dk2"/>
                </a:solidFill>
              </a:rPr>
              <a:t>least-recently seen node fails to respond</a:t>
            </a:r>
            <a:r>
              <a:rPr lang="en">
                <a:solidFill>
                  <a:schemeClr val="dk2"/>
                </a:solidFill>
              </a:rPr>
              <a:t>: Node is is evicted from the k-bucket and the new sender inserted at the tail.</a:t>
            </a:r>
            <a:endParaRPr>
              <a:solidFill>
                <a:schemeClr val="dk2"/>
              </a:solidFill>
            </a:endParaRPr>
          </a:p>
          <a:p>
            <a:pPr indent="-298450" lvl="1" marL="914400" rtl="0" algn="l">
              <a:lnSpc>
                <a:spcPct val="115000"/>
              </a:lnSpc>
              <a:spcBef>
                <a:spcPts val="0"/>
              </a:spcBef>
              <a:spcAft>
                <a:spcPts val="0"/>
              </a:spcAft>
              <a:buClr>
                <a:schemeClr val="dk2"/>
              </a:buClr>
              <a:buSzPts val="1100"/>
              <a:buAutoNum type="arabicPeriod"/>
            </a:pPr>
            <a:r>
              <a:rPr b="1" lang="en">
                <a:solidFill>
                  <a:schemeClr val="dk2"/>
                </a:solidFill>
              </a:rPr>
              <a:t>least-recently seen node responds</a:t>
            </a:r>
            <a:r>
              <a:rPr lang="en">
                <a:solidFill>
                  <a:schemeClr val="dk2"/>
                </a:solidFill>
              </a:rPr>
              <a:t>: node is moved to the tail of the list, and the new sender’s contact is discarded.</a:t>
            </a:r>
            <a:endParaRPr>
              <a:solidFill>
                <a:schemeClr val="dk2"/>
              </a:solidFill>
            </a:endParaRPr>
          </a:p>
          <a:p>
            <a:pPr indent="0" lvl="0" marL="0" rtl="0" algn="l">
              <a:spcBef>
                <a:spcPts val="120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fc48928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fc48928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Здесь представлен логика одного раунда поиска новых нод. Метод start стартует поиск нод. В начале у нас нет ни одной ноды в таблице маршрутизации, поэтому на первом раунде методу подаются бутноды, которые сначала добавляеются в талицу, а затем к ним посылается запрос на получение соседей. И </a:t>
            </a:r>
            <a:r>
              <a:rPr lang="en"/>
              <a:t>соответственно</a:t>
            </a:r>
            <a:r>
              <a:rPr lang="en"/>
              <a:t> увеличиваем номер раунда. На следующем раунде запросы уже отправляются другим  нодам. Количество раундов конфигурируется через файл конфигурации.</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fc48928e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fc48928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Поиск нод - это непрерывный процесс добавления нод в k-бакеты, которые в свою очередь заполняют таблицу маршрутизации. Этот процесс требует скорости и производительности от одновременных задач. Elixir в этом идеально подходит для p2p уровня и для node discovery в частности.</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37ddc8c2c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7ddc8c2c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Здесь представлены ссылки, которые вы можете посетить. Кроме маны у меня есть еще пару небольших опен соурс проектов на Эликсире, Расте и Котлине</a:t>
            </a:r>
            <a:endParaRPr/>
          </a:p>
          <a:p>
            <a:pPr indent="0" lvl="0" marL="0" rtl="0" algn="l">
              <a:spcBef>
                <a:spcPts val="0"/>
              </a:spcBef>
              <a:spcAft>
                <a:spcPts val="0"/>
              </a:spcAft>
              <a:buNone/>
            </a:pPr>
            <a:r>
              <a:rPr lang="en"/>
              <a:t>Также я стараюсь вести блог. Пишу об интересных для меня вещах, которыми я занимаюсь. Cегодня во время доклада я буду оставлять ссылки на посты в моем блоге, где тема раскрыта более подробно.</a:t>
            </a:r>
            <a:endParaRPr/>
          </a:p>
          <a:p>
            <a:pPr indent="0" lvl="0" marL="0" rtl="0" algn="l">
              <a:spcBef>
                <a:spcPts val="0"/>
              </a:spcBef>
              <a:spcAft>
                <a:spcPts val="0"/>
              </a:spcAft>
              <a:buNone/>
            </a:pPr>
            <a:r>
              <a:rPr lang="en"/>
              <a:t>Если у вас будут вопросы после доклада, можете задать мне их в телеграмм или на почту</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d6208d8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d6208d8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Спасибо за внимание. Можете перейти на гитхаб репозитория, познакомится с кодом. Много issues’оа открыто, можете законтрибьютить.  Если у вас есть вопросы по проекту или по докладу, можете подойти ко мне после митапа и задать мне их. Также POA Network набирает Elixir разработчиков. Пишите мне в телеграм.</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7ddc8c2c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ddc8c2c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Подходит ли Эликсир для написания блокчейнов и для Эфириума, в частности? Известно, что эликсир имеет не самую лучшую вычислительную производительность. Чтобы ответить на этот вопрос нам нужно понять, где именно нужна эта производительность. Это приводит нас к следующему слайду.</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7ddc8c2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ddc8c2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Блокчейны сортируют и валидируют транзакции в общем реестре и в конечном итоге предоставляют возможно понять истину с течением времени. Без центрального </a:t>
            </a:r>
            <a:r>
              <a:rPr lang="en"/>
              <a:t>посредника</a:t>
            </a:r>
            <a:r>
              <a:rPr lang="en"/>
              <a:t>, участники сети, которые и </a:t>
            </a:r>
            <a:r>
              <a:rPr lang="en"/>
              <a:t>составляют</a:t>
            </a:r>
            <a:r>
              <a:rPr lang="en"/>
              <a:t> систему должны найти способ проверить валидность того, что добавляется в реестр, используя набор предопределенных правил. Этот набор правил и называется алгоритмом консенсуса. Самые популярные из них это Proof of Work, Proof of Stake и Proof of Authority.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7ddc8c2c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ddc8c2c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Первый успешный алгоритм консенсуса Используется Эфириумом и Биткоином. POW требует от участников решения вычислимо сложной задачи, ответ которой можно легко быть проверен другими участниками.</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b522d76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b522d76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Набор валидаторов по очереди выбирают и голосуют за следующий блок и вес голоса валидатора зависит от размера его депозита. POW останавливает плохое поведение, делая его вычислимо сложным. POS останавливает плохое поведение передавая валидацию пользователям, которым есть, что терять.при плохом поведении из депозит отнимается.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b522d76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b522d76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POA - модификация алгоритма POS. в POA сетях транзакции и блоки валидируются одобренными аккаунтами, известными как валидаторы. Валидаторы используют специально ПО для укладывания транзакций в блоки. Единственное, что требуется от валидатора поддержка своей ноды. В случае компроментации валидато несет финансовые потери.</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jp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badykov.com/elixir/2018/05/06/rl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github.com/ayrat555"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jp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200">
                <a:solidFill>
                  <a:schemeClr val="dk1"/>
                </a:solidFill>
              </a:rPr>
              <a:t>Ethereum client in Elixir</a:t>
            </a:r>
            <a:endParaRPr/>
          </a:p>
        </p:txBody>
      </p:sp>
      <p:pic>
        <p:nvPicPr>
          <p:cNvPr descr="elixir-lang-moscow-logo-12a9e47c77802b946e60bd7bcf20dbda.png" id="60" name="Google Shape;60;p13"/>
          <p:cNvPicPr preferRelativeResize="0"/>
          <p:nvPr/>
        </p:nvPicPr>
        <p:blipFill>
          <a:blip r:embed="rId3">
            <a:alphaModFix/>
          </a:blip>
          <a:stretch>
            <a:fillRect/>
          </a:stretch>
        </p:blipFill>
        <p:spPr>
          <a:xfrm>
            <a:off x="5807502" y="103075"/>
            <a:ext cx="3097586" cy="887400"/>
          </a:xfrm>
          <a:prstGeom prst="rect">
            <a:avLst/>
          </a:prstGeom>
          <a:noFill/>
          <a:ln>
            <a:noFill/>
          </a:ln>
        </p:spPr>
      </p:pic>
      <p:sp>
        <p:nvSpPr>
          <p:cNvPr id="61" name="Google Shape;61;p13"/>
          <p:cNvSpPr txBox="1"/>
          <p:nvPr/>
        </p:nvSpPr>
        <p:spPr>
          <a:xfrm>
            <a:off x="485875" y="4002050"/>
            <a:ext cx="41640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Ayrat Badykov</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Elixir suitable for Ethereum?</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311692" y="1585325"/>
            <a:ext cx="3297458" cy="2473099"/>
          </a:xfrm>
          <a:prstGeom prst="rect">
            <a:avLst/>
          </a:prstGeom>
          <a:noFill/>
          <a:ln>
            <a:noFill/>
          </a:ln>
        </p:spPr>
      </p:pic>
      <p:pic>
        <p:nvPicPr>
          <p:cNvPr id="124" name="Google Shape;124;p22"/>
          <p:cNvPicPr preferRelativeResize="0"/>
          <p:nvPr/>
        </p:nvPicPr>
        <p:blipFill>
          <a:blip r:embed="rId4">
            <a:alphaModFix/>
          </a:blip>
          <a:stretch>
            <a:fillRect/>
          </a:stretch>
        </p:blipFill>
        <p:spPr>
          <a:xfrm>
            <a:off x="2909126" y="2307525"/>
            <a:ext cx="528475" cy="528450"/>
          </a:xfrm>
          <a:prstGeom prst="rect">
            <a:avLst/>
          </a:prstGeom>
          <a:noFill/>
          <a:ln>
            <a:noFill/>
          </a:ln>
        </p:spPr>
      </p:pic>
      <p:pic>
        <p:nvPicPr>
          <p:cNvPr id="125" name="Google Shape;125;p22"/>
          <p:cNvPicPr preferRelativeResize="0"/>
          <p:nvPr/>
        </p:nvPicPr>
        <p:blipFill>
          <a:blip r:embed="rId5">
            <a:alphaModFix/>
          </a:blip>
          <a:stretch>
            <a:fillRect/>
          </a:stretch>
        </p:blipFill>
        <p:spPr>
          <a:xfrm>
            <a:off x="3254425" y="1472625"/>
            <a:ext cx="2473100" cy="2473100"/>
          </a:xfrm>
          <a:prstGeom prst="rect">
            <a:avLst/>
          </a:prstGeom>
          <a:noFill/>
          <a:ln>
            <a:noFill/>
          </a:ln>
        </p:spPr>
      </p:pic>
      <p:pic>
        <p:nvPicPr>
          <p:cNvPr id="126" name="Google Shape;126;p22"/>
          <p:cNvPicPr preferRelativeResize="0"/>
          <p:nvPr/>
        </p:nvPicPr>
        <p:blipFill>
          <a:blip r:embed="rId6">
            <a:alphaModFix/>
          </a:blip>
          <a:stretch>
            <a:fillRect/>
          </a:stretch>
        </p:blipFill>
        <p:spPr>
          <a:xfrm>
            <a:off x="5477800" y="1990875"/>
            <a:ext cx="1285475" cy="1285475"/>
          </a:xfrm>
          <a:prstGeom prst="rect">
            <a:avLst/>
          </a:prstGeom>
          <a:noFill/>
          <a:ln>
            <a:noFill/>
          </a:ln>
        </p:spPr>
      </p:pic>
      <p:pic>
        <p:nvPicPr>
          <p:cNvPr id="127" name="Google Shape;127;p22"/>
          <p:cNvPicPr preferRelativeResize="0"/>
          <p:nvPr/>
        </p:nvPicPr>
        <p:blipFill>
          <a:blip r:embed="rId7">
            <a:alphaModFix/>
          </a:blip>
          <a:stretch>
            <a:fillRect/>
          </a:stretch>
        </p:blipFill>
        <p:spPr>
          <a:xfrm>
            <a:off x="6763275" y="1809639"/>
            <a:ext cx="1647950" cy="1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3"/>
          <p:cNvPicPr preferRelativeResize="0"/>
          <p:nvPr/>
        </p:nvPicPr>
        <p:blipFill>
          <a:blip r:embed="rId3">
            <a:alphaModFix/>
          </a:blip>
          <a:stretch>
            <a:fillRect/>
          </a:stretch>
        </p:blipFill>
        <p:spPr>
          <a:xfrm>
            <a:off x="5608638" y="1547700"/>
            <a:ext cx="2016926" cy="2048075"/>
          </a:xfrm>
          <a:prstGeom prst="rect">
            <a:avLst/>
          </a:prstGeom>
          <a:noFill/>
          <a:ln>
            <a:noFill/>
          </a:ln>
        </p:spPr>
      </p:pic>
      <p:pic>
        <p:nvPicPr>
          <p:cNvPr id="135" name="Google Shape;135;p23"/>
          <p:cNvPicPr preferRelativeResize="0"/>
          <p:nvPr/>
        </p:nvPicPr>
        <p:blipFill>
          <a:blip r:embed="rId4">
            <a:alphaModFix/>
          </a:blip>
          <a:stretch>
            <a:fillRect/>
          </a:stretch>
        </p:blipFill>
        <p:spPr>
          <a:xfrm>
            <a:off x="1035325" y="1028700"/>
            <a:ext cx="2781300" cy="30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structure</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ExRLP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MerklePatriciaTree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EVM</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Blockchain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ExWire</a:t>
            </a:r>
            <a:endParaRPr sz="2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a:t>
            </a:r>
            <a:endParaRPr/>
          </a:p>
        </p:txBody>
      </p:sp>
      <p:sp>
        <p:nvSpPr>
          <p:cNvPr id="147" name="Google Shape;147;p25"/>
          <p:cNvSpPr txBox="1"/>
          <p:nvPr>
            <p:ph idx="1" type="body"/>
          </p:nvPr>
        </p:nvSpPr>
        <p:spPr>
          <a:xfrm>
            <a:off x="311700" y="191342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Ethereum’s homebrew binary encoding</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simplicity of implementation</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guaranteed absolute byte-perfect consistency</a:t>
            </a:r>
            <a:endParaRPr sz="30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 - </a:t>
            </a:r>
            <a:r>
              <a:rPr b="0" lang="en">
                <a:latin typeface="Arial"/>
                <a:ea typeface="Arial"/>
                <a:cs typeface="Arial"/>
                <a:sym typeface="Arial"/>
              </a:rPr>
              <a:t>recursive length prefix</a:t>
            </a:r>
            <a:endParaRPr/>
          </a:p>
        </p:txBody>
      </p:sp>
      <p:sp>
        <p:nvSpPr>
          <p:cNvPr id="153" name="Google Shape;153;p26"/>
          <p:cNvSpPr txBox="1"/>
          <p:nvPr/>
        </p:nvSpPr>
        <p:spPr>
          <a:xfrm>
            <a:off x="267750" y="1220050"/>
            <a:ext cx="3748500" cy="39234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25000"/>
              </a:lnSpc>
              <a:spcBef>
                <a:spcPts val="0"/>
              </a:spcBef>
              <a:spcAft>
                <a:spcPts val="0"/>
              </a:spcAft>
              <a:buNone/>
            </a:pPr>
            <a:r>
              <a:rPr b="1" lang="en" sz="1200">
                <a:solidFill>
                  <a:srgbClr val="008800"/>
                </a:solidFill>
                <a:highlight>
                  <a:srgbClr val="FFFFFF"/>
                </a:highlight>
              </a:rPr>
              <a:t>defprotocol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b="1" lang="en" sz="1200">
                <a:solidFill>
                  <a:srgbClr val="008800"/>
                </a:solidFill>
                <a:highlight>
                  <a:srgbClr val="FFFFFF"/>
                </a:highlight>
              </a:rPr>
              <a:t>  def</a:t>
            </a:r>
            <a:r>
              <a:rPr lang="en" sz="1200">
                <a:solidFill>
                  <a:schemeClr val="dk2"/>
                </a:solidFill>
                <a:highlight>
                  <a:srgbClr val="FFFFFF"/>
                </a:highlight>
              </a:rPr>
              <a:t> encode(value, options \\ [])</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BitString</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Integer</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List</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endParaRPr sz="1200">
              <a:solidFill>
                <a:schemeClr val="dk2"/>
              </a:solidFill>
              <a:highlight>
                <a:srgbClr val="FFFFFF"/>
              </a:highlight>
            </a:endParaRPr>
          </a:p>
        </p:txBody>
      </p:sp>
      <p:sp>
        <p:nvSpPr>
          <p:cNvPr id="154" name="Google Shape;154;p26"/>
          <p:cNvSpPr txBox="1"/>
          <p:nvPr/>
        </p:nvSpPr>
        <p:spPr>
          <a:xfrm>
            <a:off x="3737225" y="1117325"/>
            <a:ext cx="4738800" cy="3852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sz="1100">
                <a:solidFill>
                  <a:schemeClr val="dk2"/>
                </a:solidFill>
              </a:rPr>
              <a:t>iex</a:t>
            </a:r>
            <a:r>
              <a:rPr lang="en" sz="1100">
                <a:solidFill>
                  <a:schemeClr val="accent1"/>
                </a:solidFill>
              </a:rPr>
              <a:t>&gt;</a:t>
            </a:r>
            <a:r>
              <a:rPr lang="en" sz="1100">
                <a:solidFill>
                  <a:schemeClr val="dk2"/>
                </a:solidFill>
              </a:rPr>
              <a:t> [[[]], []]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195</a:t>
            </a:r>
            <a:r>
              <a:rPr lang="en" sz="1100">
                <a:solidFill>
                  <a:schemeClr val="dk2"/>
                </a:solidFill>
              </a:rPr>
              <a:t>, </a:t>
            </a:r>
            <a:r>
              <a:rPr b="1" lang="en" sz="1100">
                <a:solidFill>
                  <a:srgbClr val="0000DD"/>
                </a:solidFill>
              </a:rPr>
              <a:t>193</a:t>
            </a:r>
            <a:r>
              <a:rPr lang="en" sz="1100">
                <a:solidFill>
                  <a:schemeClr val="dk2"/>
                </a:solidFill>
              </a:rPr>
              <a:t>, </a:t>
            </a:r>
            <a:r>
              <a:rPr b="1" lang="en" sz="1100">
                <a:solidFill>
                  <a:srgbClr val="0000DD"/>
                </a:solidFill>
              </a:rPr>
              <a:t>192</a:t>
            </a:r>
            <a:r>
              <a:rPr lang="en" sz="1100">
                <a:solidFill>
                  <a:schemeClr val="dk2"/>
                </a:solidFill>
              </a:rPr>
              <a:t>, </a:t>
            </a:r>
            <a:r>
              <a:rPr b="1" lang="en" sz="1100">
                <a:solidFill>
                  <a:srgbClr val="0000DD"/>
                </a:solidFill>
              </a:rPr>
              <a:t>192</a:t>
            </a:r>
            <a:r>
              <a:rPr lang="en" sz="1100">
                <a:solidFill>
                  <a:schemeClr val="accent1"/>
                </a:solidFill>
              </a:rPr>
              <a:t>&gt;&gt;</a:t>
            </a:r>
            <a:br>
              <a:rPr lang="en" sz="1100">
                <a:solidFill>
                  <a:schemeClr val="dk2"/>
                </a:solidFill>
              </a:rPr>
            </a:br>
            <a:br>
              <a:rPr lang="en" sz="1100">
                <a:solidFill>
                  <a:schemeClr val="dk2"/>
                </a:solidFill>
              </a:rPr>
            </a:br>
            <a:r>
              <a:rPr lang="en" sz="1100">
                <a:solidFill>
                  <a:schemeClr val="dk2"/>
                </a:solidFill>
              </a:rPr>
              <a:t>iex</a:t>
            </a:r>
            <a:r>
              <a:rPr lang="en" sz="1100">
                <a:solidFill>
                  <a:schemeClr val="accent1"/>
                </a:solidFill>
              </a:rPr>
              <a:t>&gt;</a:t>
            </a:r>
            <a:r>
              <a:rPr lang="en" sz="1100">
                <a:solidFill>
                  <a:schemeClr val="dk2"/>
                </a:solidFill>
              </a:rPr>
              <a:t> [</a:t>
            </a:r>
            <a:r>
              <a:rPr b="1" lang="en" sz="1100">
                <a:solidFill>
                  <a:srgbClr val="0000DD"/>
                </a:solidFill>
              </a:rPr>
              <a:t>42</a:t>
            </a:r>
            <a:r>
              <a:rPr lang="en" sz="1100">
                <a:solidFill>
                  <a:schemeClr val="dk2"/>
                </a:solidFill>
              </a:rPr>
              <a:t>, </a:t>
            </a:r>
            <a:r>
              <a:rPr lang="en" sz="1100">
                <a:solidFill>
                  <a:schemeClr val="dk2"/>
                </a:solidFill>
                <a:highlight>
                  <a:srgbClr val="FFF0F0"/>
                </a:highlight>
              </a:rPr>
              <a:t>"eth"</a:t>
            </a:r>
            <a:r>
              <a:rPr lang="en" sz="1100">
                <a:solidFill>
                  <a:schemeClr val="dk2"/>
                </a:solidFill>
              </a:rPr>
              <a:t>]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197</a:t>
            </a:r>
            <a:r>
              <a:rPr lang="en" sz="1100">
                <a:solidFill>
                  <a:schemeClr val="dk2"/>
                </a:solidFill>
              </a:rPr>
              <a:t>, </a:t>
            </a:r>
            <a:r>
              <a:rPr b="1" lang="en" sz="1100">
                <a:solidFill>
                  <a:srgbClr val="0000DD"/>
                </a:solidFill>
              </a:rPr>
              <a:t>42</a:t>
            </a:r>
            <a:r>
              <a:rPr lang="en" sz="1100">
                <a:solidFill>
                  <a:schemeClr val="dk2"/>
                </a:solidFill>
              </a:rPr>
              <a:t>, </a:t>
            </a:r>
            <a:r>
              <a:rPr b="1" lang="en" sz="1100">
                <a:solidFill>
                  <a:srgbClr val="0000DD"/>
                </a:solidFill>
              </a:rPr>
              <a:t>131</a:t>
            </a:r>
            <a:r>
              <a:rPr lang="en" sz="1100">
                <a:solidFill>
                  <a:schemeClr val="dk2"/>
                </a:solidFill>
              </a:rPr>
              <a:t>, </a:t>
            </a:r>
            <a:r>
              <a:rPr b="1" lang="en" sz="1100">
                <a:solidFill>
                  <a:srgbClr val="0000DD"/>
                </a:solidFill>
              </a:rPr>
              <a:t>101</a:t>
            </a:r>
            <a:r>
              <a:rPr lang="en" sz="1100">
                <a:solidFill>
                  <a:schemeClr val="dk2"/>
                </a:solidFill>
              </a:rPr>
              <a:t>, </a:t>
            </a:r>
            <a:r>
              <a:rPr b="1" lang="en" sz="1100">
                <a:solidFill>
                  <a:srgbClr val="0000DD"/>
                </a:solidFill>
              </a:rPr>
              <a:t>116</a:t>
            </a:r>
            <a:r>
              <a:rPr lang="en" sz="1100">
                <a:solidFill>
                  <a:schemeClr val="dk2"/>
                </a:solidFill>
              </a:rPr>
              <a:t>, </a:t>
            </a:r>
            <a:r>
              <a:rPr b="1" lang="en" sz="1100">
                <a:solidFill>
                  <a:srgbClr val="0000DD"/>
                </a:solidFill>
              </a:rPr>
              <a:t>104</a:t>
            </a:r>
            <a:r>
              <a:rPr lang="en" sz="1100">
                <a:solidFill>
                  <a:schemeClr val="accent1"/>
                </a:solidFill>
              </a:rPr>
              <a:t>&gt;&gt;</a:t>
            </a:r>
            <a:br>
              <a:rPr lang="en" sz="1100">
                <a:solidFill>
                  <a:schemeClr val="dk2"/>
                </a:solidFill>
              </a:rPr>
            </a:br>
            <a:br>
              <a:rPr lang="en" sz="1100">
                <a:solidFill>
                  <a:schemeClr val="dk2"/>
                </a:solidFill>
              </a:rPr>
            </a:br>
            <a:r>
              <a:rPr lang="en" sz="1100">
                <a:solidFill>
                  <a:schemeClr val="dk2"/>
                </a:solidFill>
              </a:rPr>
              <a:t>iex</a:t>
            </a:r>
            <a:r>
              <a:rPr lang="en" sz="1100">
                <a:solidFill>
                  <a:schemeClr val="accent1"/>
                </a:solidFill>
              </a:rPr>
              <a:t>&gt;</a:t>
            </a:r>
            <a:r>
              <a:rPr lang="en" sz="1100">
                <a:solidFill>
                  <a:schemeClr val="dk2"/>
                </a:solidFill>
              </a:rPr>
              <a:t> [</a:t>
            </a:r>
            <a:r>
              <a:rPr b="1" lang="en" sz="1100">
                <a:solidFill>
                  <a:srgbClr val="0000DD"/>
                </a:solidFill>
              </a:rPr>
              <a:t>42</a:t>
            </a:r>
            <a:r>
              <a:rPr lang="en" sz="1100">
                <a:solidFill>
                  <a:schemeClr val="dk2"/>
                </a:solidFill>
              </a:rPr>
              <a:t>, [</a:t>
            </a:r>
            <a:r>
              <a:rPr lang="en" sz="1100">
                <a:solidFill>
                  <a:schemeClr val="dk2"/>
                </a:solidFill>
                <a:highlight>
                  <a:srgbClr val="FFF0F0"/>
                </a:highlight>
              </a:rPr>
              <a:t>"sun"</a:t>
            </a:r>
            <a:r>
              <a:rPr lang="en" sz="1100">
                <a:solidFill>
                  <a:schemeClr val="dk2"/>
                </a:solidFill>
              </a:rPr>
              <a:t>, </a:t>
            </a:r>
            <a:r>
              <a:rPr lang="en" sz="1100">
                <a:solidFill>
                  <a:schemeClr val="dk2"/>
                </a:solidFill>
                <a:highlight>
                  <a:srgbClr val="FFF0F0"/>
                </a:highlight>
              </a:rPr>
              <a:t>"moon"</a:t>
            </a:r>
            <a:r>
              <a:rPr lang="en" sz="1100">
                <a:solidFill>
                  <a:schemeClr val="dk2"/>
                </a:solidFill>
              </a:rPr>
              <a:t>, </a:t>
            </a:r>
            <a:r>
              <a:rPr b="1" lang="en" sz="1100">
                <a:solidFill>
                  <a:srgbClr val="0000DD"/>
                </a:solidFill>
              </a:rPr>
              <a:t>5</a:t>
            </a:r>
            <a:r>
              <a:rPr lang="en" sz="1100">
                <a:solidFill>
                  <a:schemeClr val="dk2"/>
                </a:solidFill>
              </a:rPr>
              <a:t>]]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204</a:t>
            </a:r>
            <a:r>
              <a:rPr lang="en" sz="1100">
                <a:solidFill>
                  <a:schemeClr val="dk2"/>
                </a:solidFill>
              </a:rPr>
              <a:t>, </a:t>
            </a:r>
            <a:r>
              <a:rPr b="1" lang="en" sz="1100">
                <a:solidFill>
                  <a:srgbClr val="0000DD"/>
                </a:solidFill>
              </a:rPr>
              <a:t>42</a:t>
            </a:r>
            <a:r>
              <a:rPr lang="en" sz="1100">
                <a:solidFill>
                  <a:schemeClr val="dk2"/>
                </a:solidFill>
              </a:rPr>
              <a:t>, </a:t>
            </a:r>
            <a:r>
              <a:rPr b="1" lang="en" sz="1100">
                <a:solidFill>
                  <a:srgbClr val="0000DD"/>
                </a:solidFill>
              </a:rPr>
              <a:t>202</a:t>
            </a:r>
            <a:r>
              <a:rPr lang="en" sz="1100">
                <a:solidFill>
                  <a:schemeClr val="dk2"/>
                </a:solidFill>
              </a:rPr>
              <a:t>, </a:t>
            </a:r>
            <a:r>
              <a:rPr b="1" lang="en" sz="1100">
                <a:solidFill>
                  <a:srgbClr val="0000DD"/>
                </a:solidFill>
              </a:rPr>
              <a:t>131</a:t>
            </a:r>
            <a:r>
              <a:rPr lang="en" sz="1100">
                <a:solidFill>
                  <a:schemeClr val="dk2"/>
                </a:solidFill>
              </a:rPr>
              <a:t>, </a:t>
            </a:r>
            <a:r>
              <a:rPr b="1" lang="en" sz="1100">
                <a:solidFill>
                  <a:srgbClr val="0000DD"/>
                </a:solidFill>
              </a:rPr>
              <a:t>115</a:t>
            </a:r>
            <a:r>
              <a:rPr lang="en" sz="1100">
                <a:solidFill>
                  <a:schemeClr val="dk2"/>
                </a:solidFill>
              </a:rPr>
              <a:t>, </a:t>
            </a:r>
            <a:r>
              <a:rPr b="1" lang="en" sz="1100">
                <a:solidFill>
                  <a:srgbClr val="0000DD"/>
                </a:solidFill>
              </a:rPr>
              <a:t>117</a:t>
            </a:r>
            <a:r>
              <a:rPr lang="en" sz="1100">
                <a:solidFill>
                  <a:schemeClr val="dk2"/>
                </a:solidFill>
              </a:rPr>
              <a:t>, </a:t>
            </a:r>
            <a:r>
              <a:rPr b="1" lang="en" sz="1100">
                <a:solidFill>
                  <a:srgbClr val="0000DD"/>
                </a:solidFill>
              </a:rPr>
              <a:t>110</a:t>
            </a:r>
            <a:r>
              <a:rPr lang="en" sz="1100">
                <a:solidFill>
                  <a:schemeClr val="dk2"/>
                </a:solidFill>
              </a:rPr>
              <a:t>, </a:t>
            </a:r>
            <a:r>
              <a:rPr b="1" lang="en" sz="1100">
                <a:solidFill>
                  <a:srgbClr val="0000DD"/>
                </a:solidFill>
              </a:rPr>
              <a:t>132</a:t>
            </a:r>
            <a:r>
              <a:rPr lang="en" sz="1100">
                <a:solidFill>
                  <a:schemeClr val="dk2"/>
                </a:solidFill>
              </a:rPr>
              <a:t>, </a:t>
            </a:r>
            <a:r>
              <a:rPr b="1" lang="en" sz="1100">
                <a:solidFill>
                  <a:srgbClr val="0000DD"/>
                </a:solidFill>
              </a:rPr>
              <a:t>109</a:t>
            </a:r>
            <a:r>
              <a:rPr lang="en" sz="1100">
                <a:solidFill>
                  <a:schemeClr val="dk2"/>
                </a:solidFill>
              </a:rPr>
              <a:t>, </a:t>
            </a:r>
            <a:r>
              <a:rPr b="1" lang="en" sz="1100">
                <a:solidFill>
                  <a:srgbClr val="0000DD"/>
                </a:solidFill>
              </a:rPr>
              <a:t>111</a:t>
            </a:r>
            <a:r>
              <a:rPr lang="en" sz="1100">
                <a:solidFill>
                  <a:schemeClr val="dk2"/>
                </a:solidFill>
              </a:rPr>
              <a:t>, </a:t>
            </a:r>
            <a:r>
              <a:rPr b="1" lang="en" sz="1100">
                <a:solidFill>
                  <a:srgbClr val="0000DD"/>
                </a:solidFill>
              </a:rPr>
              <a:t>111</a:t>
            </a:r>
            <a:r>
              <a:rPr lang="en" sz="1100">
                <a:solidFill>
                  <a:schemeClr val="dk2"/>
                </a:solidFill>
              </a:rPr>
              <a:t>, </a:t>
            </a:r>
            <a:r>
              <a:rPr b="1" lang="en" sz="1100">
                <a:solidFill>
                  <a:srgbClr val="0000DD"/>
                </a:solidFill>
              </a:rPr>
              <a:t>110</a:t>
            </a:r>
            <a:r>
              <a:rPr lang="en" sz="1100">
                <a:solidFill>
                  <a:schemeClr val="dk2"/>
                </a:solidFill>
              </a:rPr>
              <a:t>, </a:t>
            </a:r>
            <a:r>
              <a:rPr b="1" lang="en" sz="1100">
                <a:solidFill>
                  <a:srgbClr val="0000DD"/>
                </a:solidFill>
              </a:rPr>
              <a:t>5</a:t>
            </a:r>
            <a:r>
              <a:rPr lang="en" sz="1100">
                <a:solidFill>
                  <a:schemeClr val="accent1"/>
                </a:solidFill>
              </a:rPr>
              <a:t>&gt;&gt;</a:t>
            </a:r>
            <a:endParaRPr sz="11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ExRLP</a:t>
            </a:r>
            <a:endParaRPr/>
          </a:p>
        </p:txBody>
      </p:sp>
      <p:sp>
        <p:nvSpPr>
          <p:cNvPr id="160" name="Google Shape;160;p27"/>
          <p:cNvSpPr txBox="1"/>
          <p:nvPr>
            <p:ph idx="1" type="body"/>
          </p:nvPr>
        </p:nvSpPr>
        <p:spPr>
          <a:xfrm>
            <a:off x="311700" y="1152475"/>
            <a:ext cx="8520600" cy="34164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3000" u="sng">
                <a:solidFill>
                  <a:srgbClr val="000000"/>
                </a:solidFill>
                <a:hlinkClick r:id="rId3"/>
              </a:rPr>
              <a:t>https://www.badykov.com/elixir/2018/05/06/rlp/</a:t>
            </a:r>
            <a:endParaRPr sz="3000">
              <a:solidFill>
                <a:srgbClr val="000000"/>
              </a:solidFill>
            </a:endParaRPr>
          </a:p>
          <a:p>
            <a:pPr indent="0" lvl="0" marL="0" rtl="0" algn="l">
              <a:spcBef>
                <a:spcPts val="1600"/>
              </a:spcBef>
              <a:spcAft>
                <a:spcPts val="1600"/>
              </a:spcAft>
              <a:buNone/>
            </a:pPr>
            <a:r>
              <a:rPr lang="en" sz="3000">
                <a:solidFill>
                  <a:srgbClr val="000000"/>
                </a:solidFill>
              </a:rPr>
              <a:t>https://github.com/exthereum/ex_rlp</a:t>
            </a:r>
            <a:endParaRPr sz="30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Merkle Patricia Tree (Trie)</a:t>
            </a:r>
            <a:endParaRPr/>
          </a:p>
        </p:txBody>
      </p:sp>
      <p:sp>
        <p:nvSpPr>
          <p:cNvPr id="166" name="Google Shape;166;p28"/>
          <p:cNvSpPr txBox="1"/>
          <p:nvPr>
            <p:ph idx="1" type="body"/>
          </p:nvPr>
        </p:nvSpPr>
        <p:spPr>
          <a:xfrm>
            <a:off x="311700" y="1737325"/>
            <a:ext cx="8520600" cy="283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cryptographically authenticated data structure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Key-value storage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O(log(n)) efficiency for inserts, lookups and deletes</a:t>
            </a:r>
            <a:endParaRPr sz="2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Merkle Patricia Tree (Trie)</a:t>
            </a:r>
            <a:endParaRPr/>
          </a:p>
          <a:p>
            <a:pPr indent="0" lvl="0" marL="0" rtl="0" algn="l">
              <a:spcBef>
                <a:spcPts val="0"/>
              </a:spcBef>
              <a:spcAft>
                <a:spcPts val="0"/>
              </a:spcAft>
              <a:buNone/>
            </a:pPr>
            <a:r>
              <a:t/>
            </a:r>
            <a:endParaRPr/>
          </a:p>
        </p:txBody>
      </p:sp>
      <p:pic>
        <p:nvPicPr>
          <p:cNvPr id="172" name="Google Shape;172;p29"/>
          <p:cNvPicPr preferRelativeResize="0"/>
          <p:nvPr/>
        </p:nvPicPr>
        <p:blipFill>
          <a:blip r:embed="rId3">
            <a:alphaModFix/>
          </a:blip>
          <a:stretch>
            <a:fillRect/>
          </a:stretch>
        </p:blipFill>
        <p:spPr>
          <a:xfrm>
            <a:off x="1292714" y="899325"/>
            <a:ext cx="6363410" cy="4075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overview</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30"/>
          <p:cNvPicPr preferRelativeResize="0"/>
          <p:nvPr/>
        </p:nvPicPr>
        <p:blipFill>
          <a:blip r:embed="rId3">
            <a:alphaModFix/>
          </a:blip>
          <a:stretch>
            <a:fillRect/>
          </a:stretch>
        </p:blipFill>
        <p:spPr>
          <a:xfrm>
            <a:off x="2475700" y="1068425"/>
            <a:ext cx="3807224" cy="3807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254275" y="143575"/>
            <a:ext cx="8520600" cy="416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2"/>
              </a:buClr>
              <a:buSzPts val="1100"/>
              <a:buFont typeface="Arial"/>
              <a:buNone/>
            </a:pPr>
            <a:r>
              <a:rPr lang="en" sz="2300">
                <a:latin typeface="Arial"/>
                <a:ea typeface="Arial"/>
                <a:cs typeface="Arial"/>
                <a:sym typeface="Arial"/>
              </a:rPr>
              <a:t>Storage in Ethereum</a:t>
            </a:r>
            <a:endParaRPr sz="2300">
              <a:latin typeface="Arial"/>
              <a:ea typeface="Arial"/>
              <a:cs typeface="Arial"/>
              <a:sym typeface="Arial"/>
            </a:endParaRPr>
          </a:p>
          <a:p>
            <a:pPr indent="0" lvl="0" marL="0" rtl="0" algn="l">
              <a:spcBef>
                <a:spcPts val="600"/>
              </a:spcBef>
              <a:spcAft>
                <a:spcPts val="0"/>
              </a:spcAft>
              <a:buNone/>
            </a:pPr>
            <a:r>
              <a:t/>
            </a:r>
            <a:endParaRPr sz="2300">
              <a:latin typeface="Arial"/>
              <a:ea typeface="Arial"/>
              <a:cs typeface="Arial"/>
              <a:sym typeface="Arial"/>
            </a:endParaRPr>
          </a:p>
        </p:txBody>
      </p:sp>
      <p:sp>
        <p:nvSpPr>
          <p:cNvPr id="185" name="Google Shape;185;p31"/>
          <p:cNvSpPr txBox="1"/>
          <p:nvPr>
            <p:ph idx="1" type="body"/>
          </p:nvPr>
        </p:nvSpPr>
        <p:spPr>
          <a:xfrm>
            <a:off x="311700" y="2231000"/>
            <a:ext cx="8520600" cy="23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https://www.badykov.com/ethereum/2018/11/10/storage-in-ethereum/</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cknowledgements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4"/>
          <p:cNvPicPr preferRelativeResize="0"/>
          <p:nvPr/>
        </p:nvPicPr>
        <p:blipFill rotWithShape="1">
          <a:blip r:embed="rId3">
            <a:alphaModFix/>
          </a:blip>
          <a:srcRect b="23147" l="32981" r="34425" t="25173"/>
          <a:stretch/>
        </p:blipFill>
        <p:spPr>
          <a:xfrm>
            <a:off x="3159300" y="1571938"/>
            <a:ext cx="2825400" cy="2224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191" name="Google Shape;191;p32"/>
          <p:cNvSpPr txBox="1"/>
          <p:nvPr>
            <p:ph idx="1" type="body"/>
          </p:nvPr>
        </p:nvSpPr>
        <p:spPr>
          <a:xfrm>
            <a:off x="311700" y="1728775"/>
            <a:ext cx="8520600" cy="2840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internal state and computation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executes machine code compiled from Solidity, LLL etc</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stack machine, the stack has a maximum size of 1024</a:t>
            </a:r>
            <a:endParaRPr sz="2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33"/>
          <p:cNvPicPr preferRelativeResize="0"/>
          <p:nvPr/>
        </p:nvPicPr>
        <p:blipFill>
          <a:blip r:embed="rId3">
            <a:alphaModFix/>
          </a:blip>
          <a:stretch>
            <a:fillRect/>
          </a:stretch>
        </p:blipFill>
        <p:spPr>
          <a:xfrm>
            <a:off x="1433425" y="1152475"/>
            <a:ext cx="6020776" cy="380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04" name="Google Shape;204;p34"/>
          <p:cNvSpPr txBox="1"/>
          <p:nvPr>
            <p:ph idx="1" type="body"/>
          </p:nvPr>
        </p:nvSpPr>
        <p:spPr>
          <a:xfrm>
            <a:off x="311700" y="1152475"/>
            <a:ext cx="4211700" cy="3416400"/>
          </a:xfrm>
          <a:prstGeom prst="rect">
            <a:avLst/>
          </a:prstGeom>
        </p:spPr>
        <p:txBody>
          <a:bodyPr anchorCtr="0" anchor="t" bIns="91425" lIns="91425" spcFirstLastPara="1" rIns="91425" wrap="square" tIns="91425">
            <a:noAutofit/>
          </a:bodyPr>
          <a:lstStyle/>
          <a:p>
            <a:pPr indent="0" lvl="0" marL="88900" marR="88900" rtl="0" algn="l">
              <a:lnSpc>
                <a:spcPct val="125000"/>
              </a:lnSpc>
              <a:spcBef>
                <a:spcPts val="0"/>
              </a:spcBef>
              <a:spcAft>
                <a:spcPts val="0"/>
              </a:spcAft>
              <a:buNone/>
            </a:pPr>
            <a:r>
              <a:rPr lang="en" sz="1200">
                <a:solidFill>
                  <a:schemeClr val="dk2"/>
                </a:solidFill>
                <a:highlight>
                  <a:srgbClr val="FFFFFF"/>
                </a:highlight>
                <a:latin typeface="Arial"/>
                <a:ea typeface="Arial"/>
                <a:cs typeface="Arial"/>
                <a:sym typeface="Arial"/>
              </a:rPr>
              <a:t>iex</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code </a:t>
            </a:r>
            <a:r>
              <a:rPr lang="en" sz="1200">
                <a:solidFill>
                  <a:schemeClr val="accent1"/>
                </a:solidFill>
                <a:highlight>
                  <a:srgbClr val="FFFFFF"/>
                </a:highlight>
                <a:latin typeface="Arial"/>
                <a:ea typeface="Arial"/>
                <a:cs typeface="Arial"/>
                <a:sym typeface="Arial"/>
              </a:rPr>
              <a:t>=</a:t>
            </a:r>
            <a:r>
              <a:rPr lang="en" sz="1200">
                <a:solidFill>
                  <a:schemeClr val="dk2"/>
                </a:solidFill>
                <a:highlight>
                  <a:srgbClr val="FFFFFF"/>
                </a:highlight>
                <a:latin typeface="Arial"/>
                <a:ea typeface="Arial"/>
                <a:cs typeface="Arial"/>
                <a:sym typeface="Arial"/>
              </a:rPr>
              <a:t> </a:t>
            </a:r>
            <a:r>
              <a:rPr lang="en" sz="1200">
                <a:solidFill>
                  <a:schemeClr val="accent1"/>
                </a:solidFill>
                <a:highlight>
                  <a:srgbClr val="FFFFFF"/>
                </a:highlight>
                <a:latin typeface="Arial"/>
                <a:ea typeface="Arial"/>
                <a:cs typeface="Arial"/>
                <a:sym typeface="Arial"/>
              </a:rPr>
              <a:t>&lt;&lt;</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1</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85</a:t>
            </a:r>
            <a:r>
              <a:rPr lang="en" sz="1200">
                <a:solidFill>
                  <a:schemeClr val="accent1"/>
                </a:solidFill>
                <a:highlight>
                  <a:srgbClr val="FFFFFF"/>
                </a:highlight>
                <a:latin typeface="Arial"/>
                <a:ea typeface="Arial"/>
                <a:cs typeface="Arial"/>
                <a:sym typeface="Arial"/>
              </a:rPr>
              <a:t>&gt;&gt;</a:t>
            </a:r>
            <a:br>
              <a:rPr lang="en" sz="1200">
                <a:solidFill>
                  <a:schemeClr val="dk2"/>
                </a:solidFill>
                <a:highlight>
                  <a:srgbClr val="FFFFFF"/>
                </a:highlight>
                <a:latin typeface="Arial"/>
                <a:ea typeface="Arial"/>
                <a:cs typeface="Arial"/>
                <a:sym typeface="Arial"/>
              </a:rPr>
            </a:br>
            <a:br>
              <a:rPr lang="en" sz="1200">
                <a:solidFill>
                  <a:schemeClr val="dk2"/>
                </a:solidFill>
                <a:highlight>
                  <a:srgbClr val="FFFFFF"/>
                </a:highlight>
                <a:latin typeface="Arial"/>
                <a:ea typeface="Arial"/>
                <a:cs typeface="Arial"/>
                <a:sym typeface="Arial"/>
              </a:rPr>
            </a:br>
            <a:r>
              <a:rPr lang="en" sz="1200">
                <a:solidFill>
                  <a:schemeClr val="dk2"/>
                </a:solidFill>
                <a:highlight>
                  <a:srgbClr val="FFFFFF"/>
                </a:highlight>
                <a:latin typeface="Arial"/>
                <a:ea typeface="Arial"/>
                <a:cs typeface="Arial"/>
                <a:sym typeface="Arial"/>
              </a:rPr>
              <a:t>iex</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code |</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a:t>
            </a:r>
            <a:r>
              <a:rPr lang="en" sz="1200">
                <a:solidFill>
                  <a:srgbClr val="996633"/>
                </a:solidFill>
                <a:highlight>
                  <a:srgbClr val="FFFFFF"/>
                </a:highlight>
                <a:latin typeface="Arial"/>
                <a:ea typeface="Arial"/>
                <a:cs typeface="Arial"/>
                <a:sym typeface="Arial"/>
              </a:rPr>
              <a:t>EVM</a:t>
            </a:r>
            <a:r>
              <a:rPr lang="en" sz="1200">
                <a:solidFill>
                  <a:schemeClr val="dk2"/>
                </a:solidFill>
                <a:highlight>
                  <a:srgbClr val="FFFFFF"/>
                </a:highlight>
                <a:latin typeface="Arial"/>
                <a:ea typeface="Arial"/>
                <a:cs typeface="Arial"/>
                <a:sym typeface="Arial"/>
              </a:rPr>
              <a:t>.</a:t>
            </a:r>
            <a:r>
              <a:rPr lang="en" sz="1200">
                <a:solidFill>
                  <a:srgbClr val="996633"/>
                </a:solidFill>
                <a:highlight>
                  <a:srgbClr val="FFFFFF"/>
                </a:highlight>
                <a:latin typeface="Arial"/>
                <a:ea typeface="Arial"/>
                <a:cs typeface="Arial"/>
                <a:sym typeface="Arial"/>
              </a:rPr>
              <a:t>MachineCode</a:t>
            </a:r>
            <a:r>
              <a:rPr lang="en" sz="1200">
                <a:solidFill>
                  <a:schemeClr val="dk2"/>
                </a:solidFill>
                <a:highlight>
                  <a:srgbClr val="FFFFFF"/>
                </a:highlight>
                <a:latin typeface="Arial"/>
                <a:ea typeface="Arial"/>
                <a:cs typeface="Arial"/>
                <a:sym typeface="Arial"/>
              </a:rPr>
              <a:t>.decompile</a:t>
            </a:r>
            <a:br>
              <a:rPr lang="en" sz="1200">
                <a:solidFill>
                  <a:schemeClr val="dk2"/>
                </a:solidFill>
                <a:highlight>
                  <a:srgbClr val="FFFFFF"/>
                </a:highlight>
                <a:latin typeface="Arial"/>
                <a:ea typeface="Arial"/>
                <a:cs typeface="Arial"/>
                <a:sym typeface="Arial"/>
              </a:rPr>
            </a:br>
            <a:r>
              <a:rPr lang="en" sz="1200">
                <a:solidFill>
                  <a:schemeClr val="dk2"/>
                </a:solidFill>
                <a:highlight>
                  <a:srgbClr val="FFFFFF"/>
                </a:highlight>
                <a:latin typeface="Arial"/>
                <a:ea typeface="Arial"/>
                <a:cs typeface="Arial"/>
                <a:sym typeface="Arial"/>
              </a:rPr>
              <a:t>[:push1,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:add, :push1,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:sstore]</a:t>
            </a:r>
            <a:br>
              <a:rPr lang="en" sz="1100">
                <a:solidFill>
                  <a:schemeClr val="dk2"/>
                </a:solidFill>
                <a:highlight>
                  <a:srgbClr val="FFFFFF"/>
                </a:highlight>
                <a:latin typeface="Arial"/>
                <a:ea typeface="Arial"/>
                <a:cs typeface="Arial"/>
                <a:sym typeface="Arial"/>
              </a:rPr>
            </a:br>
            <a:endParaRPr sz="1100">
              <a:solidFill>
                <a:schemeClr val="dk2"/>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150000"/>
              </a:lnSpc>
              <a:spcBef>
                <a:spcPts val="0"/>
              </a:spcBef>
              <a:spcAft>
                <a:spcPts val="0"/>
              </a:spcAft>
              <a:buNone/>
            </a:pPr>
            <a:br>
              <a:rPr lang="en" sz="900">
                <a:solidFill>
                  <a:schemeClr val="dk2"/>
                </a:solidFill>
                <a:latin typeface="Arial"/>
                <a:ea typeface="Arial"/>
                <a:cs typeface="Arial"/>
                <a:sym typeface="Arial"/>
              </a:rPr>
            </a:br>
            <a:br>
              <a:rPr lang="en" sz="900">
                <a:solidFill>
                  <a:schemeClr val="dk2"/>
                </a:solidFill>
                <a:latin typeface="Arial"/>
                <a:ea typeface="Arial"/>
                <a:cs typeface="Arial"/>
                <a:sym typeface="Arial"/>
              </a:rPr>
            </a:br>
            <a:endParaRPr sz="1150">
              <a:solidFill>
                <a:schemeClr val="dk2"/>
              </a:solidFill>
              <a:latin typeface="Arial"/>
              <a:ea typeface="Arial"/>
              <a:cs typeface="Arial"/>
              <a:sym typeface="Arial"/>
            </a:endParaRPr>
          </a:p>
        </p:txBody>
      </p:sp>
      <p:sp>
        <p:nvSpPr>
          <p:cNvPr id="205" name="Google Shape;205;p34"/>
          <p:cNvSpPr txBox="1"/>
          <p:nvPr/>
        </p:nvSpPr>
        <p:spPr>
          <a:xfrm>
            <a:off x="5085600" y="920450"/>
            <a:ext cx="4058400" cy="473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100">
                <a:solidFill>
                  <a:schemeClr val="dk2"/>
                </a:solidFill>
              </a:rPr>
              <a:t>iex</a:t>
            </a:r>
            <a:r>
              <a:rPr lang="en" sz="1100">
                <a:solidFill>
                  <a:schemeClr val="accent1"/>
                </a:solidFill>
              </a:rPr>
              <a:t>&gt;</a:t>
            </a:r>
            <a:r>
              <a:rPr lang="en" sz="1100">
                <a:solidFill>
                  <a:schemeClr val="dk2"/>
                </a:solidFill>
              </a:rPr>
              <a:t> </a:t>
            </a:r>
            <a:r>
              <a:rPr lang="en" sz="1100">
                <a:solidFill>
                  <a:srgbClr val="996633"/>
                </a:solidFill>
              </a:rPr>
              <a:t>EVM</a:t>
            </a:r>
            <a:r>
              <a:rPr lang="en" sz="1100">
                <a:solidFill>
                  <a:schemeClr val="dk2"/>
                </a:solidFill>
              </a:rPr>
              <a:t>.run(code)</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 </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add</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 </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sstore</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endParaRPr sz="1100">
              <a:solidFill>
                <a:schemeClr val="dk2"/>
              </a:solidFill>
            </a:endParaRPr>
          </a:p>
          <a:p>
            <a:pPr indent="0" lvl="0" marL="0" rtl="0" algn="l">
              <a:lnSpc>
                <a:spcPct val="150000"/>
              </a:lnSpc>
              <a:spcBef>
                <a:spcPts val="0"/>
              </a:spcBef>
              <a:spcAft>
                <a:spcPts val="0"/>
              </a:spcAft>
              <a:buClr>
                <a:schemeClr val="dk2"/>
              </a:buClr>
              <a:buSzPts val="1100"/>
              <a:buFont typeface="Arial"/>
              <a:buNone/>
            </a:pPr>
            <a:r>
              <a:t/>
            </a:r>
            <a:endParaRPr sz="10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15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11" name="Google Shape;211;p35"/>
          <p:cNvSpPr txBox="1"/>
          <p:nvPr/>
        </p:nvSpPr>
        <p:spPr>
          <a:xfrm>
            <a:off x="255325" y="2055450"/>
            <a:ext cx="82602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https://www.badykov.com/elixir/2018/04/29/evm-basics/</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solidFill>
                <a:srgbClr val="434343"/>
              </a:solidFill>
            </a:endParaRPr>
          </a:p>
          <a:p>
            <a:pPr indent="0" lvl="0" marL="0" rtl="0" algn="l">
              <a:spcBef>
                <a:spcPts val="1600"/>
              </a:spcBef>
              <a:spcAft>
                <a:spcPts val="0"/>
              </a:spcAft>
              <a:buClr>
                <a:schemeClr val="dk2"/>
              </a:buClr>
              <a:buSzPts val="1100"/>
              <a:buFont typeface="Arial"/>
              <a:buNone/>
            </a:pPr>
            <a:r>
              <a:rPr lang="en">
                <a:solidFill>
                  <a:srgbClr val="434343"/>
                </a:solidFill>
              </a:rPr>
              <a:t>(1) Validate (or, if mining, determine) ommers;</a:t>
            </a:r>
            <a:endParaRPr>
              <a:solidFill>
                <a:srgbClr val="434343"/>
              </a:solidFill>
            </a:endParaRPr>
          </a:p>
          <a:p>
            <a:pPr indent="0" lvl="0" marL="0" rtl="0" algn="l">
              <a:spcBef>
                <a:spcPts val="1600"/>
              </a:spcBef>
              <a:spcAft>
                <a:spcPts val="0"/>
              </a:spcAft>
              <a:buClr>
                <a:schemeClr val="dk2"/>
              </a:buClr>
              <a:buSzPts val="1100"/>
              <a:buFont typeface="Arial"/>
              <a:buNone/>
            </a:pPr>
            <a:r>
              <a:rPr lang="en">
                <a:solidFill>
                  <a:srgbClr val="434343"/>
                </a:solidFill>
              </a:rPr>
              <a:t>(2) validate (or, if mining, determine) transactions;</a:t>
            </a:r>
            <a:endParaRPr>
              <a:solidFill>
                <a:srgbClr val="434343"/>
              </a:solidFill>
            </a:endParaRPr>
          </a:p>
          <a:p>
            <a:pPr indent="0" lvl="0" marL="0" rtl="0" algn="l">
              <a:spcBef>
                <a:spcPts val="1600"/>
              </a:spcBef>
              <a:spcAft>
                <a:spcPts val="0"/>
              </a:spcAft>
              <a:buClr>
                <a:schemeClr val="dk2"/>
              </a:buClr>
              <a:buSzPts val="1100"/>
              <a:buFont typeface="Arial"/>
              <a:buNone/>
            </a:pPr>
            <a:r>
              <a:rPr lang="en">
                <a:solidFill>
                  <a:srgbClr val="434343"/>
                </a:solidFill>
              </a:rPr>
              <a:t>(3) apply rewards;</a:t>
            </a:r>
            <a:endParaRPr>
              <a:solidFill>
                <a:srgbClr val="434343"/>
              </a:solidFill>
            </a:endParaRPr>
          </a:p>
          <a:p>
            <a:pPr indent="0" lvl="0" marL="0" rtl="0" algn="l">
              <a:spcBef>
                <a:spcPts val="1600"/>
              </a:spcBef>
              <a:spcAft>
                <a:spcPts val="1600"/>
              </a:spcAft>
              <a:buNone/>
            </a:pPr>
            <a:r>
              <a:rPr lang="en">
                <a:solidFill>
                  <a:srgbClr val="434343"/>
                </a:solidFill>
              </a:rPr>
              <a:t>(4) verify (or, if mining, compute a valid) state and block nonce</a:t>
            </a:r>
            <a:endParaRPr>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  	</a:t>
            </a:r>
            <a:r>
              <a:rPr lang="en">
                <a:solidFill>
                  <a:srgbClr val="000000"/>
                </a:solidFill>
              </a:rPr>
              <a:t>errors = []</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check_state_root_validity(child_block, block)</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check_ommers_hash_validity(child_block, block)</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check_transactions_root_validity(child_block, block)</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check_gas_used(child_block, block)</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check_receipts_root_validity(child_block, block)</a:t>
            </a:r>
            <a:endParaRPr>
              <a:solidFill>
                <a:srgbClr val="000000"/>
              </a:solidFill>
            </a:endParaRPr>
          </a:p>
          <a:p>
            <a:pPr indent="0" lvl="0" marL="0" rtl="0" algn="l">
              <a:spcBef>
                <a:spcPts val="1600"/>
              </a:spcBef>
              <a:spcAft>
                <a:spcPts val="1600"/>
              </a:spcAft>
              <a:buNone/>
            </a:pPr>
            <a:r>
              <a:rPr lang="en">
                <a:solidFill>
                  <a:srgbClr val="000000"/>
                </a:solidFill>
              </a:rPr>
              <a:t>  	|&gt; check_logs_bloom(child_block, block)</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hardfork configuration</a:t>
            </a:r>
            <a:endParaRPr/>
          </a:p>
        </p:txBody>
      </p:sp>
      <p:sp>
        <p:nvSpPr>
          <p:cNvPr id="229" name="Google Shape;229;p38"/>
          <p:cNvSpPr txBox="1"/>
          <p:nvPr>
            <p:ph idx="1" type="body"/>
          </p:nvPr>
        </p:nvSpPr>
        <p:spPr>
          <a:xfrm>
            <a:off x="311700" y="1716650"/>
            <a:ext cx="8520600" cy="285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Upgrades in Ethereum</a:t>
            </a:r>
            <a:endParaRPr>
              <a:solidFill>
                <a:srgbClr val="000000"/>
              </a:solidFill>
            </a:endParaRPr>
          </a:p>
          <a:p>
            <a:pPr indent="-342900" lvl="0" marL="457200" rtl="0" algn="l">
              <a:spcBef>
                <a:spcPts val="0"/>
              </a:spcBef>
              <a:spcAft>
                <a:spcPts val="0"/>
              </a:spcAft>
              <a:buSzPts val="1800"/>
              <a:buChar char="-"/>
            </a:pPr>
            <a:r>
              <a:rPr lang="en">
                <a:solidFill>
                  <a:srgbClr val="000000"/>
                </a:solidFill>
              </a:rPr>
              <a:t>Way to introduce new changes to the chain</a:t>
            </a: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hardfork configuration</a:t>
            </a:r>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b="1" lang="en" sz="1200">
                <a:solidFill>
                  <a:srgbClr val="008800"/>
                </a:solidFill>
                <a:latin typeface="Arial"/>
                <a:ea typeface="Arial"/>
                <a:cs typeface="Arial"/>
                <a:sym typeface="Arial"/>
              </a:rPr>
              <a:t>defmodule</a:t>
            </a:r>
            <a:r>
              <a:rPr lang="en" sz="1200">
                <a:solidFill>
                  <a:schemeClr val="dk2"/>
                </a:solidFill>
                <a:latin typeface="Arial"/>
                <a:ea typeface="Arial"/>
                <a:cs typeface="Arial"/>
                <a:sym typeface="Arial"/>
              </a:rPr>
              <a:t> </a:t>
            </a:r>
            <a:r>
              <a:rPr b="1" lang="en" sz="1200">
                <a:solidFill>
                  <a:srgbClr val="003366"/>
                </a:solidFill>
                <a:latin typeface="Arial"/>
                <a:ea typeface="Arial"/>
                <a:cs typeface="Arial"/>
                <a:sym typeface="Arial"/>
              </a:rPr>
              <a:t>EVM</a:t>
            </a:r>
            <a:r>
              <a:rPr lang="en" sz="1200">
                <a:solidFill>
                  <a:schemeClr val="accent1"/>
                </a:solidFill>
                <a:latin typeface="Arial"/>
                <a:ea typeface="Arial"/>
                <a:cs typeface="Arial"/>
                <a:sym typeface="Arial"/>
              </a:rPr>
              <a:t>.</a:t>
            </a:r>
            <a:r>
              <a:rPr b="1" lang="en" sz="1200">
                <a:solidFill>
                  <a:srgbClr val="003366"/>
                </a:solidFill>
                <a:latin typeface="Arial"/>
                <a:ea typeface="Arial"/>
                <a:cs typeface="Arial"/>
                <a:sym typeface="Arial"/>
              </a:rPr>
              <a:t>Configuration</a:t>
            </a:r>
            <a:r>
              <a:rPr lang="en" sz="1200">
                <a:solidFill>
                  <a:schemeClr val="dk2"/>
                </a:solidFill>
                <a:latin typeface="Arial"/>
                <a:ea typeface="Arial"/>
                <a:cs typeface="Arial"/>
                <a:sym typeface="Arial"/>
              </a:rPr>
              <a:t> </a:t>
            </a:r>
            <a:r>
              <a:rPr b="1" lang="en" sz="1200">
                <a:solidFill>
                  <a:srgbClr val="008800"/>
                </a:solidFill>
                <a:latin typeface="Arial"/>
                <a:ea typeface="Arial"/>
                <a:cs typeface="Arial"/>
                <a:sym typeface="Arial"/>
              </a:rPr>
              <a:t>do</a:t>
            </a:r>
            <a:br>
              <a:rPr lang="en" sz="1200">
                <a:solidFill>
                  <a:schemeClr val="dk2"/>
                </a:solidFill>
                <a:latin typeface="Arial"/>
                <a:ea typeface="Arial"/>
                <a:cs typeface="Arial"/>
                <a:sym typeface="Arial"/>
              </a:rPr>
            </a:br>
            <a:r>
              <a:rPr b="1" lang="en" sz="1200">
                <a:solidFill>
                  <a:srgbClr val="008800"/>
                </a:solidFill>
                <a:latin typeface="Arial"/>
                <a:ea typeface="Arial"/>
                <a:cs typeface="Arial"/>
                <a:sym typeface="Arial"/>
              </a:rPr>
              <a:t>  </a:t>
            </a:r>
            <a:r>
              <a:rPr lang="en" sz="1200">
                <a:solidFill>
                  <a:srgbClr val="996633"/>
                </a:solidFill>
                <a:latin typeface="Arial"/>
                <a:ea typeface="Arial"/>
                <a:cs typeface="Arial"/>
                <a:sym typeface="Arial"/>
              </a:rPr>
              <a:t>@moduledoc</a:t>
            </a:r>
            <a:r>
              <a:rPr lang="en" sz="1200">
                <a:solidFill>
                  <a:schemeClr val="dk2"/>
                </a:solidFill>
                <a:latin typeface="Arial"/>
                <a:ea typeface="Arial"/>
                <a:cs typeface="Arial"/>
                <a:sym typeface="Arial"/>
              </a:rPr>
              <a:t> </a:t>
            </a:r>
            <a:r>
              <a:rPr lang="en" sz="1200">
                <a:solidFill>
                  <a:srgbClr val="DD4422"/>
                </a:solidFill>
                <a:latin typeface="Arial"/>
                <a:ea typeface="Arial"/>
                <a:cs typeface="Arial"/>
                <a:sym typeface="Arial"/>
              </a:rPr>
              <a:t>"""</a:t>
            </a:r>
            <a:br>
              <a:rPr lang="en" sz="1200">
                <a:solidFill>
                  <a:schemeClr val="dk2"/>
                </a:solidFill>
                <a:latin typeface="Arial"/>
                <a:ea typeface="Arial"/>
                <a:cs typeface="Arial"/>
                <a:sym typeface="Arial"/>
              </a:rPr>
            </a:br>
            <a:r>
              <a:rPr lang="en" sz="1200">
                <a:solidFill>
                  <a:srgbClr val="DD4422"/>
                </a:solidFill>
                <a:latin typeface="Arial"/>
                <a:ea typeface="Arial"/>
                <a:cs typeface="Arial"/>
                <a:sym typeface="Arial"/>
              </a:rPr>
              <a:t>  Behaviour for hardfork configurations.</a:t>
            </a:r>
            <a:br>
              <a:rPr lang="en" sz="1200">
                <a:solidFill>
                  <a:schemeClr val="dk2"/>
                </a:solidFill>
                <a:latin typeface="Arial"/>
                <a:ea typeface="Arial"/>
                <a:cs typeface="Arial"/>
                <a:sym typeface="Arial"/>
              </a:rPr>
            </a:br>
            <a:r>
              <a:rPr lang="en" sz="1200">
                <a:solidFill>
                  <a:srgbClr val="DD4422"/>
                </a:solidFill>
                <a:latin typeface="Arial"/>
                <a:ea typeface="Arial"/>
                <a:cs typeface="Arial"/>
                <a:sym typeface="Arial"/>
              </a:rPr>
              <a:t>  """</a:t>
            </a:r>
            <a:br>
              <a:rPr lang="en" sz="1200">
                <a:solidFill>
                  <a:schemeClr val="dk2"/>
                </a:solidFill>
                <a:latin typeface="Arial"/>
                <a:ea typeface="Arial"/>
                <a:cs typeface="Arial"/>
                <a:sym typeface="Arial"/>
              </a:rPr>
            </a:b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996633"/>
                </a:solidFill>
                <a:latin typeface="Arial"/>
                <a:ea typeface="Arial"/>
                <a:cs typeface="Arial"/>
                <a:sym typeface="Arial"/>
              </a:rPr>
              <a:t>@type</a:t>
            </a:r>
            <a:r>
              <a:rPr lang="en" sz="1200">
                <a:solidFill>
                  <a:schemeClr val="dk2"/>
                </a:solidFill>
                <a:latin typeface="Arial"/>
                <a:ea typeface="Arial"/>
                <a:cs typeface="Arial"/>
                <a:sym typeface="Arial"/>
              </a:rPr>
              <a:t> t :: struct()</a:t>
            </a:r>
            <a:br>
              <a:rPr lang="en" sz="1200">
                <a:solidFill>
                  <a:schemeClr val="dk2"/>
                </a:solidFill>
                <a:latin typeface="Arial"/>
                <a:ea typeface="Arial"/>
                <a:cs typeface="Arial"/>
                <a:sym typeface="Arial"/>
              </a:rPr>
            </a:b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888888"/>
                </a:solidFill>
                <a:latin typeface="Arial"/>
                <a:ea typeface="Arial"/>
                <a:cs typeface="Arial"/>
                <a:sym typeface="Arial"/>
              </a:rPr>
              <a:t># EIP2</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996633"/>
                </a:solidFill>
                <a:latin typeface="Arial"/>
                <a:ea typeface="Arial"/>
                <a:cs typeface="Arial"/>
                <a:sym typeface="Arial"/>
              </a:rPr>
              <a:t>@callback</a:t>
            </a:r>
            <a:r>
              <a:rPr lang="en" sz="1200">
                <a:solidFill>
                  <a:schemeClr val="dk2"/>
                </a:solidFill>
                <a:latin typeface="Arial"/>
                <a:ea typeface="Arial"/>
                <a:cs typeface="Arial"/>
                <a:sym typeface="Arial"/>
              </a:rPr>
              <a:t> contract_creation_cost(t) :: integer()</a:t>
            </a:r>
            <a:br>
              <a:rPr lang="en" sz="1200">
                <a:solidFill>
                  <a:schemeClr val="dk2"/>
                </a:solidFill>
                <a:latin typeface="Arial"/>
                <a:ea typeface="Arial"/>
                <a:cs typeface="Arial"/>
                <a:sym typeface="Arial"/>
              </a:rPr>
            </a:b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888888"/>
                </a:solidFill>
                <a:latin typeface="Arial"/>
                <a:ea typeface="Arial"/>
                <a:cs typeface="Arial"/>
                <a:sym typeface="Arial"/>
              </a:rPr>
              <a:t># EIP150</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996633"/>
                </a:solidFill>
                <a:latin typeface="Arial"/>
                <a:ea typeface="Arial"/>
                <a:cs typeface="Arial"/>
                <a:sym typeface="Arial"/>
              </a:rPr>
              <a:t>@callback</a:t>
            </a:r>
            <a:r>
              <a:rPr lang="en" sz="1200">
                <a:solidFill>
                  <a:schemeClr val="dk2"/>
                </a:solidFill>
                <a:latin typeface="Arial"/>
                <a:ea typeface="Arial"/>
                <a:cs typeface="Arial"/>
                <a:sym typeface="Arial"/>
              </a:rPr>
              <a:t> extcodesize_cost(t) :: integer()</a:t>
            </a:r>
            <a:endParaRPr sz="1200">
              <a:solidFill>
                <a:schemeClr val="dk2"/>
              </a:solidFill>
              <a:latin typeface="Arial"/>
              <a:ea typeface="Arial"/>
              <a:cs typeface="Arial"/>
              <a:sym typeface="Arial"/>
            </a:endParaRPr>
          </a:p>
          <a:p>
            <a:pPr indent="0" lvl="0" marL="0" rtl="0" algn="l">
              <a:spcBef>
                <a:spcPts val="0"/>
              </a:spcBef>
              <a:spcAft>
                <a:spcPts val="1600"/>
              </a:spcAft>
              <a:buNone/>
            </a:pPr>
            <a:br>
              <a:rPr lang="en" sz="1200"/>
            </a:b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ExWire</a:t>
            </a:r>
            <a:endParaRPr/>
          </a:p>
        </p:txBody>
      </p:sp>
      <p:sp>
        <p:nvSpPr>
          <p:cNvPr id="241" name="Google Shape;241;p40"/>
          <p:cNvSpPr txBox="1"/>
          <p:nvPr>
            <p:ph idx="1" type="body"/>
          </p:nvPr>
        </p:nvSpPr>
        <p:spPr>
          <a:xfrm>
            <a:off x="311700" y="1828075"/>
            <a:ext cx="8520600" cy="274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RLPx</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DevP2P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Eth Wire</a:t>
            </a:r>
            <a:endParaRPr sz="24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RLPx</a:t>
            </a:r>
            <a:endParaRPr/>
          </a:p>
        </p:txBody>
      </p:sp>
      <p:sp>
        <p:nvSpPr>
          <p:cNvPr id="247" name="Google Shape;247;p41"/>
          <p:cNvSpPr txBox="1"/>
          <p:nvPr>
            <p:ph idx="1" type="body"/>
          </p:nvPr>
        </p:nvSpPr>
        <p:spPr>
          <a:xfrm>
            <a:off x="311700" y="1622350"/>
            <a:ext cx="8520600" cy="2946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rPr>
              <a:t>Node Discovery and Network Formation</a:t>
            </a:r>
            <a:endParaRPr sz="2400">
              <a:solidFill>
                <a:srgbClr val="000000"/>
              </a:solidFill>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Encrypted handshake</a:t>
            </a:r>
            <a:endParaRPr sz="2400">
              <a:solidFill>
                <a:srgbClr val="000000"/>
              </a:solidFill>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Encrypted transport</a:t>
            </a:r>
            <a:endParaRPr sz="2400">
              <a:solidFill>
                <a:srgbClr val="000000"/>
              </a:solidFill>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Peer Reputation</a:t>
            </a:r>
            <a:endParaRPr sz="2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5"/>
          <p:cNvPicPr preferRelativeResize="0"/>
          <p:nvPr/>
        </p:nvPicPr>
        <p:blipFill/>
        <p:spPr>
          <a:xfrm>
            <a:off x="1648750" y="28975"/>
            <a:ext cx="5304500" cy="530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DevP2P</a:t>
            </a:r>
            <a:endParaRPr/>
          </a:p>
        </p:txBody>
      </p:sp>
      <p:sp>
        <p:nvSpPr>
          <p:cNvPr id="253" name="Google Shape;253;p42"/>
          <p:cNvSpPr txBox="1"/>
          <p:nvPr>
            <p:ph idx="1" type="body"/>
          </p:nvPr>
        </p:nvSpPr>
        <p:spPr>
          <a:xfrm>
            <a:off x="311700" y="1588050"/>
            <a:ext cx="8520600" cy="298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solidFill>
                  <a:schemeClr val="dk2"/>
                </a:solidFill>
                <a:latin typeface="Arial"/>
                <a:ea typeface="Arial"/>
                <a:cs typeface="Arial"/>
                <a:sym typeface="Arial"/>
              </a:rPr>
              <a:t>Hello</a:t>
            </a:r>
            <a:endParaRPr sz="2400">
              <a:solidFill>
                <a:schemeClr val="dk2"/>
              </a:solidFill>
              <a:latin typeface="Arial"/>
              <a:ea typeface="Arial"/>
              <a:cs typeface="Arial"/>
              <a:sym typeface="Arial"/>
            </a:endParaRPr>
          </a:p>
          <a:p>
            <a:pPr indent="-381000" lvl="0" marL="457200" rtl="0" algn="l">
              <a:spcBef>
                <a:spcPts val="0"/>
              </a:spcBef>
              <a:spcAft>
                <a:spcPts val="0"/>
              </a:spcAft>
              <a:buClr>
                <a:schemeClr val="dk2"/>
              </a:buClr>
              <a:buSzPts val="2400"/>
              <a:buFont typeface="Arial"/>
              <a:buChar char="-"/>
            </a:pPr>
            <a:r>
              <a:rPr lang="en" sz="2400">
                <a:solidFill>
                  <a:schemeClr val="dk2"/>
                </a:solidFill>
                <a:latin typeface="Arial"/>
                <a:ea typeface="Arial"/>
                <a:cs typeface="Arial"/>
                <a:sym typeface="Arial"/>
              </a:rPr>
              <a:t>Disconnect</a:t>
            </a:r>
            <a:endParaRPr sz="2400">
              <a:solidFill>
                <a:schemeClr val="dk2"/>
              </a:solidFill>
              <a:latin typeface="Arial"/>
              <a:ea typeface="Arial"/>
              <a:cs typeface="Arial"/>
              <a:sym typeface="Arial"/>
            </a:endParaRPr>
          </a:p>
          <a:p>
            <a:pPr indent="-381000" lvl="0" marL="457200" rtl="0" algn="l">
              <a:spcBef>
                <a:spcPts val="0"/>
              </a:spcBef>
              <a:spcAft>
                <a:spcPts val="0"/>
              </a:spcAft>
              <a:buClr>
                <a:schemeClr val="dk2"/>
              </a:buClr>
              <a:buSzPts val="2400"/>
              <a:buFont typeface="Arial"/>
              <a:buChar char="-"/>
            </a:pPr>
            <a:r>
              <a:rPr lang="en" sz="2400">
                <a:solidFill>
                  <a:schemeClr val="dk2"/>
                </a:solidFill>
                <a:latin typeface="Arial"/>
                <a:ea typeface="Arial"/>
                <a:cs typeface="Arial"/>
                <a:sym typeface="Arial"/>
              </a:rPr>
              <a:t>Ping</a:t>
            </a:r>
            <a:endParaRPr sz="2400">
              <a:solidFill>
                <a:schemeClr val="dk2"/>
              </a:solidFill>
              <a:latin typeface="Arial"/>
              <a:ea typeface="Arial"/>
              <a:cs typeface="Arial"/>
              <a:sym typeface="Arial"/>
            </a:endParaRPr>
          </a:p>
          <a:p>
            <a:pPr indent="-381000" lvl="0" marL="457200" rtl="0" algn="l">
              <a:spcBef>
                <a:spcPts val="0"/>
              </a:spcBef>
              <a:spcAft>
                <a:spcPts val="0"/>
              </a:spcAft>
              <a:buClr>
                <a:schemeClr val="dk2"/>
              </a:buClr>
              <a:buSzPts val="2400"/>
              <a:buFont typeface="Arial"/>
              <a:buChar char="-"/>
            </a:pPr>
            <a:r>
              <a:rPr lang="en" sz="2400">
                <a:solidFill>
                  <a:schemeClr val="dk2"/>
                </a:solidFill>
                <a:latin typeface="Arial"/>
                <a:ea typeface="Arial"/>
                <a:cs typeface="Arial"/>
                <a:sym typeface="Arial"/>
              </a:rPr>
              <a:t>Pong</a:t>
            </a:r>
            <a:endParaRPr sz="2400">
              <a:solidFill>
                <a:schemeClr val="dk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Web3 protocols</a:t>
            </a:r>
            <a:endParaRPr/>
          </a:p>
        </p:txBody>
      </p:sp>
      <p:sp>
        <p:nvSpPr>
          <p:cNvPr id="259" name="Google Shape;25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260" name="Google Shape;260;p43"/>
          <p:cNvPicPr preferRelativeResize="0"/>
          <p:nvPr/>
        </p:nvPicPr>
        <p:blipFill>
          <a:blip r:embed="rId3">
            <a:alphaModFix/>
          </a:blip>
          <a:stretch>
            <a:fillRect/>
          </a:stretch>
        </p:blipFill>
        <p:spPr>
          <a:xfrm>
            <a:off x="909550" y="1068425"/>
            <a:ext cx="6931623" cy="4075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a:t>
            </a:r>
            <a:endParaRPr/>
          </a:p>
        </p:txBody>
      </p:sp>
      <p:sp>
        <p:nvSpPr>
          <p:cNvPr id="266" name="Google Shape;266;p44"/>
          <p:cNvSpPr txBox="1"/>
          <p:nvPr>
            <p:ph idx="1" type="body"/>
          </p:nvPr>
        </p:nvSpPr>
        <p:spPr>
          <a:xfrm>
            <a:off x="311700" y="1768075"/>
            <a:ext cx="8520600" cy="280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Passing all common tests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Working p2p layer</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Working warp sync</a:t>
            </a:r>
            <a:endParaRPr sz="2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directions</a:t>
            </a:r>
            <a:endParaRPr/>
          </a:p>
        </p:txBody>
      </p:sp>
      <p:sp>
        <p:nvSpPr>
          <p:cNvPr id="272" name="Google Shape;272;p45"/>
          <p:cNvSpPr txBox="1"/>
          <p:nvPr>
            <p:ph idx="1" type="body"/>
          </p:nvPr>
        </p:nvSpPr>
        <p:spPr>
          <a:xfrm>
            <a:off x="311700" y="1780125"/>
            <a:ext cx="8520600" cy="278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JSON-RPC API</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Optimization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Different consensus </a:t>
            </a:r>
            <a:r>
              <a:rPr lang="en" sz="2400">
                <a:solidFill>
                  <a:srgbClr val="000000"/>
                </a:solidFill>
              </a:rPr>
              <a:t>algorithms</a:t>
            </a:r>
            <a:endParaRPr sz="2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Elixir</a:t>
            </a:r>
            <a:endParaRPr/>
          </a:p>
        </p:txBody>
      </p:sp>
      <p:sp>
        <p:nvSpPr>
          <p:cNvPr id="278" name="Google Shape;278;p46"/>
          <p:cNvSpPr txBox="1"/>
          <p:nvPr>
            <p:ph idx="1" type="body"/>
          </p:nvPr>
        </p:nvSpPr>
        <p:spPr>
          <a:xfrm>
            <a:off x="311700" y="1908475"/>
            <a:ext cx="8520600" cy="2660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Concise syntax</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Concurrent execution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Well-documented code</a:t>
            </a:r>
            <a:endParaRPr sz="24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improve for dev community</a:t>
            </a:r>
            <a:endParaRPr/>
          </a:p>
          <a:p>
            <a:pPr indent="0" lvl="0" marL="0" rtl="0" algn="l">
              <a:spcBef>
                <a:spcPts val="0"/>
              </a:spcBef>
              <a:spcAft>
                <a:spcPts val="0"/>
              </a:spcAft>
              <a:buNone/>
            </a:pPr>
            <a:r>
              <a:t/>
            </a:r>
            <a:endParaRPr/>
          </a:p>
        </p:txBody>
      </p:sp>
      <p:sp>
        <p:nvSpPr>
          <p:cNvPr id="284" name="Google Shape;284;p47"/>
          <p:cNvSpPr txBox="1"/>
          <p:nvPr>
            <p:ph idx="1" type="body"/>
          </p:nvPr>
        </p:nvSpPr>
        <p:spPr>
          <a:xfrm>
            <a:off x="311700" y="1797225"/>
            <a:ext cx="8520600" cy="277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Tests are not documented</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Backward compatability</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DevP2P documentation</a:t>
            </a:r>
            <a:endParaRPr sz="24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521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Libraries</a:t>
            </a:r>
            <a:endParaRPr/>
          </a:p>
          <a:p>
            <a:pPr indent="0" lvl="0" marL="0" rtl="0" algn="l">
              <a:spcBef>
                <a:spcPts val="0"/>
              </a:spcBef>
              <a:spcAft>
                <a:spcPts val="0"/>
              </a:spcAft>
              <a:buNone/>
            </a:pPr>
            <a:r>
              <a:t/>
            </a:r>
            <a:endParaRPr/>
          </a:p>
        </p:txBody>
      </p:sp>
      <p:sp>
        <p:nvSpPr>
          <p:cNvPr id="290" name="Google Shape;290;p48"/>
          <p:cNvSpPr txBox="1"/>
          <p:nvPr>
            <p:ph idx="1" type="body"/>
          </p:nvPr>
        </p:nvSpPr>
        <p:spPr>
          <a:xfrm>
            <a:off x="311700" y="1433750"/>
            <a:ext cx="8520600" cy="313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Ethereumex</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Ex_abi</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BN</a:t>
            </a:r>
            <a:endParaRPr sz="24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using our projects</a:t>
            </a:r>
            <a:endParaRPr/>
          </a:p>
          <a:p>
            <a:pPr indent="0" lvl="0" marL="0" rtl="0" algn="l">
              <a:spcBef>
                <a:spcPts val="0"/>
              </a:spcBef>
              <a:spcAft>
                <a:spcPts val="0"/>
              </a:spcAft>
              <a:buNone/>
            </a:pPr>
            <a:r>
              <a:t/>
            </a:r>
            <a:endParaRPr/>
          </a:p>
        </p:txBody>
      </p:sp>
      <p:sp>
        <p:nvSpPr>
          <p:cNvPr id="296" name="Google Shape;296;p49"/>
          <p:cNvSpPr txBox="1"/>
          <p:nvPr>
            <p:ph idx="1" type="body"/>
          </p:nvPr>
        </p:nvSpPr>
        <p:spPr>
          <a:xfrm>
            <a:off x="311700" y="1673775"/>
            <a:ext cx="8520600" cy="289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OmiseGO</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Consensys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AgileAlpha</a:t>
            </a:r>
            <a:endParaRPr sz="24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Kademlia</a:t>
            </a:r>
            <a:endParaRPr/>
          </a:p>
        </p:txBody>
      </p:sp>
      <p:sp>
        <p:nvSpPr>
          <p:cNvPr id="302" name="Google Shape;30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3" name="Google Shape;303;p50"/>
          <p:cNvPicPr preferRelativeResize="0"/>
          <p:nvPr/>
        </p:nvPicPr>
        <p:blipFill>
          <a:blip r:embed="rId3">
            <a:alphaModFix/>
          </a:blip>
          <a:stretch>
            <a:fillRect/>
          </a:stretch>
        </p:blipFill>
        <p:spPr>
          <a:xfrm>
            <a:off x="946175" y="1152475"/>
            <a:ext cx="6988299" cy="3610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Storage</a:t>
            </a:r>
            <a:endParaRPr/>
          </a:p>
        </p:txBody>
      </p:sp>
      <p:sp>
        <p:nvSpPr>
          <p:cNvPr id="309" name="Google Shape;309;p51"/>
          <p:cNvSpPr txBox="1"/>
          <p:nvPr>
            <p:ph idx="1" type="body"/>
          </p:nvPr>
        </p:nvSpPr>
        <p:spPr>
          <a:xfrm>
            <a:off x="311700" y="1640300"/>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Nodes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K-buckets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Routing Table</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clients</a:t>
            </a:r>
            <a:endParaRPr/>
          </a:p>
        </p:txBody>
      </p:sp>
      <p:sp>
        <p:nvSpPr>
          <p:cNvPr id="81" name="Google Shape;81;p16"/>
          <p:cNvSpPr txBox="1"/>
          <p:nvPr>
            <p:ph idx="1" type="body"/>
          </p:nvPr>
        </p:nvSpPr>
        <p:spPr>
          <a:xfrm>
            <a:off x="311700" y="1373950"/>
            <a:ext cx="8520600" cy="31950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rgbClr val="000000"/>
              </a:buClr>
              <a:buSzPts val="3600"/>
              <a:buChar char="-"/>
            </a:pPr>
            <a:r>
              <a:rPr lang="en" sz="3600">
                <a:solidFill>
                  <a:srgbClr val="000000"/>
                </a:solidFill>
              </a:rPr>
              <a:t>Parity (Rust)</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Geth (Go)</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Pyethereum (Python)</a:t>
            </a:r>
            <a:endParaRPr sz="3600">
              <a:solidFill>
                <a:srgbClr val="000000"/>
              </a:solidFill>
            </a:endParaRPr>
          </a:p>
          <a:p>
            <a:pPr indent="0" lvl="0" marL="0" rtl="0" algn="l">
              <a:spcBef>
                <a:spcPts val="1600"/>
              </a:spcBef>
              <a:spcAft>
                <a:spcPts val="1600"/>
              </a:spcAft>
              <a:buNone/>
            </a:pPr>
            <a:r>
              <a:rPr lang="en" sz="3600">
                <a:solidFill>
                  <a:srgbClr val="000000"/>
                </a:solidFill>
              </a:rPr>
              <a:t>     ...</a:t>
            </a:r>
            <a:endParaRPr sz="36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Protocol</a:t>
            </a:r>
            <a:endParaRPr/>
          </a:p>
        </p:txBody>
      </p:sp>
      <p:sp>
        <p:nvSpPr>
          <p:cNvPr id="315" name="Google Shape;315;p52"/>
          <p:cNvSpPr txBox="1"/>
          <p:nvPr>
            <p:ph idx="1" type="body"/>
          </p:nvPr>
        </p:nvSpPr>
        <p:spPr>
          <a:xfrm>
            <a:off x="311700" y="1152475"/>
            <a:ext cx="37221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Ping</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Pong</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FindNeighbours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Neighbours</a:t>
            </a:r>
            <a:endParaRPr sz="2400">
              <a:solidFill>
                <a:srgbClr val="000000"/>
              </a:solidFill>
            </a:endParaRPr>
          </a:p>
        </p:txBody>
      </p:sp>
      <p:sp>
        <p:nvSpPr>
          <p:cNvPr id="316" name="Google Shape;316;p52"/>
          <p:cNvSpPr txBox="1"/>
          <p:nvPr/>
        </p:nvSpPr>
        <p:spPr>
          <a:xfrm>
            <a:off x="4363850" y="1238100"/>
            <a:ext cx="3969000" cy="1636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2"/>
              </a:buClr>
              <a:buSzPts val="1100"/>
              <a:buChar char="●"/>
            </a:pPr>
            <a:r>
              <a:rPr lang="en">
                <a:latin typeface="Source Sans Pro"/>
                <a:ea typeface="Source Sans Pro"/>
                <a:cs typeface="Source Sans Pro"/>
                <a:sym typeface="Source Sans Pro"/>
              </a:rPr>
              <a:t>bucket size (k) = 16</a:t>
            </a:r>
            <a:endParaRPr>
              <a:latin typeface="Source Sans Pro"/>
              <a:ea typeface="Source Sans Pro"/>
              <a:cs typeface="Source Sans Pro"/>
              <a:sym typeface="Source Sans Pro"/>
            </a:endParaRPr>
          </a:p>
          <a:p>
            <a:pPr indent="-298450" lvl="0" marL="457200" rtl="0" algn="l">
              <a:lnSpc>
                <a:spcPct val="115000"/>
              </a:lnSpc>
              <a:spcBef>
                <a:spcPts val="0"/>
              </a:spcBef>
              <a:spcAft>
                <a:spcPts val="0"/>
              </a:spcAft>
              <a:buClr>
                <a:schemeClr val="dk2"/>
              </a:buClr>
              <a:buSzPts val="1100"/>
              <a:buChar char="●"/>
            </a:pPr>
            <a:r>
              <a:rPr lang="en">
                <a:latin typeface="Source Sans Pro"/>
                <a:ea typeface="Source Sans Pro"/>
                <a:cs typeface="Source Sans Pro"/>
                <a:sym typeface="Source Sans Pro"/>
              </a:rPr>
              <a:t>concurrenct (alpha) = 3</a:t>
            </a:r>
            <a:endParaRPr>
              <a:latin typeface="Source Sans Pro"/>
              <a:ea typeface="Source Sans Pro"/>
              <a:cs typeface="Source Sans Pro"/>
              <a:sym typeface="Source Sans Pro"/>
            </a:endParaRPr>
          </a:p>
          <a:p>
            <a:pPr indent="-298450" lvl="0" marL="457200" rtl="0" algn="l">
              <a:lnSpc>
                <a:spcPct val="115000"/>
              </a:lnSpc>
              <a:spcBef>
                <a:spcPts val="0"/>
              </a:spcBef>
              <a:spcAft>
                <a:spcPts val="0"/>
              </a:spcAft>
              <a:buClr>
                <a:schemeClr val="dk2"/>
              </a:buClr>
              <a:buSzPts val="1100"/>
              <a:buChar char="●"/>
            </a:pPr>
            <a:r>
              <a:rPr lang="en">
                <a:latin typeface="Source Sans Pro"/>
                <a:ea typeface="Source Sans Pro"/>
                <a:cs typeface="Source Sans Pro"/>
                <a:sym typeface="Source Sans Pro"/>
              </a:rPr>
              <a:t>number of buckets = 256</a:t>
            </a:r>
            <a:endParaRPr>
              <a:latin typeface="Source Sans Pro"/>
              <a:ea typeface="Source Sans Pro"/>
              <a:cs typeface="Source Sans Pro"/>
              <a:sym typeface="Source Sans Pr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322" name="Google Shape;322;p53"/>
          <p:cNvSpPr txBox="1"/>
          <p:nvPr>
            <p:ph idx="1" type="body"/>
          </p:nvPr>
        </p:nvSpPr>
        <p:spPr>
          <a:xfrm>
            <a:off x="311700" y="1459475"/>
            <a:ext cx="8520600" cy="31095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rgbClr val="000000"/>
              </a:buClr>
              <a:buSzPts val="2400"/>
              <a:buFont typeface="Arial"/>
              <a:buChar char="-"/>
            </a:pPr>
            <a:r>
              <a:rPr lang="en" sz="2400">
                <a:solidFill>
                  <a:srgbClr val="000000"/>
                </a:solidFill>
              </a:rPr>
              <a:t>ExWire.Network - sends and receives messages.</a:t>
            </a:r>
            <a:endParaRPr sz="2400">
              <a:solidFill>
                <a:srgbClr val="000000"/>
              </a:solidFill>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ExWire.Kademlia.Server - encapsulates Kademlia algorithm’s state.</a:t>
            </a:r>
            <a:endParaRPr sz="24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328" name="Google Shape;32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sz="800">
                <a:solidFill>
                  <a:schemeClr val="dk2"/>
                </a:solidFill>
                <a:latin typeface="Arial"/>
                <a:ea typeface="Arial"/>
                <a:cs typeface="Arial"/>
                <a:sym typeface="Arial"/>
              </a:rPr>
              <a:t> </a:t>
            </a:r>
            <a:r>
              <a:rPr b="1" lang="en" sz="800">
                <a:solidFill>
                  <a:srgbClr val="008800"/>
                </a:solidFill>
                <a:latin typeface="Arial"/>
                <a:ea typeface="Arial"/>
                <a:cs typeface="Arial"/>
                <a:sym typeface="Arial"/>
              </a:rPr>
              <a:t>def</a:t>
            </a:r>
            <a:r>
              <a:rPr lang="en" sz="800">
                <a:solidFill>
                  <a:schemeClr val="dk2"/>
                </a:solidFill>
                <a:latin typeface="Arial"/>
                <a:ea typeface="Arial"/>
                <a:cs typeface="Arial"/>
                <a:sym typeface="Arial"/>
              </a:rPr>
              <a:t> init(params) </a:t>
            </a:r>
            <a:r>
              <a:rPr b="1" lang="en" sz="800">
                <a:solidFill>
                  <a:srgbClr val="008800"/>
                </a:solidFill>
                <a:latin typeface="Arial"/>
                <a:ea typeface="Arial"/>
                <a:cs typeface="Arial"/>
                <a:sym typeface="Arial"/>
              </a:rPr>
              <a:t>do</a:t>
            </a:r>
            <a:br>
              <a:rPr lang="en" sz="800">
                <a:solidFill>
                  <a:schemeClr val="dk2"/>
                </a:solidFill>
                <a:latin typeface="Arial"/>
                <a:ea typeface="Arial"/>
                <a:cs typeface="Arial"/>
                <a:sym typeface="Arial"/>
              </a:rPr>
            </a:br>
            <a:r>
              <a:rPr b="1" lang="en" sz="800">
                <a:solidFill>
                  <a:srgbClr val="008800"/>
                </a:solidFill>
                <a:latin typeface="Arial"/>
                <a:ea typeface="Arial"/>
                <a:cs typeface="Arial"/>
                <a:sym typeface="Arial"/>
              </a:rPr>
              <a:t>    </a:t>
            </a:r>
            <a:r>
              <a:rPr lang="en" sz="800">
                <a:solidFill>
                  <a:schemeClr val="dk2"/>
                </a:solidFill>
                <a:latin typeface="Arial"/>
                <a:ea typeface="Arial"/>
                <a:cs typeface="Arial"/>
                <a:sym typeface="Arial"/>
              </a:rPr>
              <a:t>{udp_module, udp_process_name}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discovery_param(params, </a:t>
            </a:r>
            <a:r>
              <a:rPr lang="en" sz="800">
                <a:solidFill>
                  <a:srgbClr val="AA6600"/>
                </a:solidFill>
                <a:latin typeface="Arial"/>
                <a:ea typeface="Arial"/>
                <a:cs typeface="Arial"/>
                <a:sym typeface="Arial"/>
              </a:rPr>
              <a:t>:network_adapter</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kademlia_name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discovery_param(params, </a:t>
            </a:r>
            <a:r>
              <a:rPr lang="en" sz="800">
                <a:solidFill>
                  <a:srgbClr val="AA6600"/>
                </a:solidFill>
                <a:latin typeface="Arial"/>
                <a:ea typeface="Arial"/>
                <a:cs typeface="Arial"/>
                <a:sym typeface="Arial"/>
              </a:rPr>
              <a:t>:kademlia_process_name</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port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discovery_param(params, </a:t>
            </a:r>
            <a:r>
              <a:rPr lang="en" sz="800">
                <a:solidFill>
                  <a:srgbClr val="AA6600"/>
                </a:solidFill>
                <a:latin typeface="Arial"/>
                <a:ea typeface="Arial"/>
                <a:cs typeface="Arial"/>
                <a:sym typeface="Arial"/>
              </a:rPr>
              <a:t>:port</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bootnodes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(params[</a:t>
            </a:r>
            <a:r>
              <a:rPr lang="en" sz="800">
                <a:solidFill>
                  <a:srgbClr val="AA6600"/>
                </a:solidFill>
                <a:latin typeface="Arial"/>
                <a:ea typeface="Arial"/>
                <a:cs typeface="Arial"/>
                <a:sym typeface="Arial"/>
              </a:rPr>
              <a:t>:nodes</a:t>
            </a:r>
            <a:r>
              <a:rPr lang="en" sz="800">
                <a:solidFill>
                  <a:schemeClr val="dk2"/>
                </a:solidFill>
                <a:latin typeface="Arial"/>
                <a:ea typeface="Arial"/>
                <a:cs typeface="Arial"/>
                <a:sym typeface="Arial"/>
              </a:rPr>
              <a:t>]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nodes()) </a:t>
            </a:r>
            <a:r>
              <a:rPr lang="en" sz="800">
                <a:solidFill>
                  <a:schemeClr val="accent1"/>
                </a:solidFill>
                <a:latin typeface="Arial"/>
                <a:ea typeface="Arial"/>
                <a:cs typeface="Arial"/>
                <a:sym typeface="Arial"/>
              </a:rPr>
              <a:t>|&gt;</a:t>
            </a:r>
            <a:r>
              <a:rPr lang="en" sz="800">
                <a:solidFill>
                  <a:schemeClr val="dk2"/>
                </a:solidFill>
                <a:latin typeface="Arial"/>
                <a:ea typeface="Arial"/>
                <a:cs typeface="Arial"/>
                <a:sym typeface="Arial"/>
              </a:rPr>
              <a:t> </a:t>
            </a:r>
            <a:r>
              <a:rPr b="1" lang="en" sz="800">
                <a:solidFill>
                  <a:srgbClr val="003366"/>
                </a:solidFill>
                <a:latin typeface="Arial"/>
                <a:ea typeface="Arial"/>
                <a:cs typeface="Arial"/>
                <a:sym typeface="Arial"/>
              </a:rPr>
              <a:t>Enum</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map(</a:t>
            </a:r>
            <a:r>
              <a:rPr lang="en" sz="800">
                <a:solidFill>
                  <a:srgbClr val="FF0000"/>
                </a:solidFill>
                <a:highlight>
                  <a:srgbClr val="FFAAAA"/>
                </a:highlight>
                <a:latin typeface="Arial"/>
                <a:ea typeface="Arial"/>
                <a:cs typeface="Arial"/>
                <a:sym typeface="Arial"/>
              </a:rPr>
              <a:t>&amp;</a:t>
            </a:r>
            <a:r>
              <a:rPr b="1" lang="en" sz="800">
                <a:solidFill>
                  <a:srgbClr val="003366"/>
                </a:solidFill>
                <a:latin typeface="Arial"/>
                <a:ea typeface="Arial"/>
                <a:cs typeface="Arial"/>
                <a:sym typeface="Arial"/>
              </a:rPr>
              <a:t>Node</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new</a:t>
            </a:r>
            <a:r>
              <a:rPr lang="en" sz="800">
                <a:solidFill>
                  <a:schemeClr val="accent1"/>
                </a:solidFill>
                <a:latin typeface="Arial"/>
                <a:ea typeface="Arial"/>
                <a:cs typeface="Arial"/>
                <a:sym typeface="Arial"/>
              </a:rPr>
              <a:t>/</a:t>
            </a:r>
            <a:r>
              <a:rPr b="1" lang="en" sz="800">
                <a:solidFill>
                  <a:srgbClr val="6600EE"/>
                </a:solidFill>
                <a:latin typeface="Arial"/>
                <a:ea typeface="Arial"/>
                <a:cs typeface="Arial"/>
                <a:sym typeface="Arial"/>
              </a:rPr>
              <a:t>1</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children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b="1" lang="en" sz="800">
                <a:solidFill>
                  <a:srgbClr val="003366"/>
                </a:solidFill>
                <a:latin typeface="Arial"/>
                <a:ea typeface="Arial"/>
                <a:cs typeface="Arial"/>
                <a:sym typeface="Arial"/>
              </a:rPr>
              <a:t>KademliaServer</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name:</a:t>
            </a:r>
            <a:r>
              <a:rPr lang="en" sz="800">
                <a:solidFill>
                  <a:schemeClr val="dk2"/>
                </a:solidFill>
                <a:latin typeface="Arial"/>
                <a:ea typeface="Arial"/>
                <a:cs typeface="Arial"/>
                <a:sym typeface="Arial"/>
              </a:rPr>
              <a:t> kademlia_name,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current_node:</a:t>
            </a:r>
            <a:r>
              <a:rPr lang="en" sz="800">
                <a:solidFill>
                  <a:schemeClr val="dk2"/>
                </a:solidFill>
                <a:latin typeface="Arial"/>
                <a:ea typeface="Arial"/>
                <a:cs typeface="Arial"/>
                <a:sym typeface="Arial"/>
              </a:rPr>
              <a:t> current_node(),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network_client_name:</a:t>
            </a:r>
            <a:r>
              <a:rPr lang="en" sz="800">
                <a:solidFill>
                  <a:schemeClr val="dk2"/>
                </a:solidFill>
                <a:latin typeface="Arial"/>
                <a:ea typeface="Arial"/>
                <a:cs typeface="Arial"/>
                <a:sym typeface="Arial"/>
              </a:rPr>
              <a:t> udp_process_name,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nodes:</a:t>
            </a:r>
            <a:r>
              <a:rPr lang="en" sz="800">
                <a:solidFill>
                  <a:schemeClr val="dk2"/>
                </a:solidFill>
                <a:latin typeface="Arial"/>
                <a:ea typeface="Arial"/>
                <a:cs typeface="Arial"/>
                <a:sym typeface="Arial"/>
              </a:rPr>
              <a:t> bootnodes</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{udp_module,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name:</a:t>
            </a:r>
            <a:r>
              <a:rPr lang="en" sz="800">
                <a:solidFill>
                  <a:schemeClr val="dk2"/>
                </a:solidFill>
                <a:latin typeface="Arial"/>
                <a:ea typeface="Arial"/>
                <a:cs typeface="Arial"/>
                <a:sym typeface="Arial"/>
              </a:rPr>
              <a:t> udp_process_name,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network_module:</a:t>
            </a:r>
            <a:r>
              <a:rPr lang="en" sz="800">
                <a:solidFill>
                  <a:schemeClr val="dk2"/>
                </a:solidFill>
                <a:latin typeface="Arial"/>
                <a:ea typeface="Arial"/>
                <a:cs typeface="Arial"/>
                <a:sym typeface="Arial"/>
              </a:rPr>
              <a:t> {</a:t>
            </a:r>
            <a:r>
              <a:rPr b="1" lang="en" sz="800">
                <a:solidFill>
                  <a:srgbClr val="003366"/>
                </a:solidFill>
                <a:latin typeface="Arial"/>
                <a:ea typeface="Arial"/>
                <a:cs typeface="Arial"/>
                <a:sym typeface="Arial"/>
              </a:rPr>
              <a:t>Network</a:t>
            </a: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kademlia_process_name:</a:t>
            </a:r>
            <a:r>
              <a:rPr lang="en" sz="800">
                <a:solidFill>
                  <a:schemeClr val="dk2"/>
                </a:solidFill>
                <a:latin typeface="Arial"/>
                <a:ea typeface="Arial"/>
                <a:cs typeface="Arial"/>
                <a:sym typeface="Arial"/>
              </a:rPr>
              <a:t> kademlia_name]},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port:</a:t>
            </a:r>
            <a:r>
              <a:rPr lang="en" sz="800">
                <a:solidFill>
                  <a:schemeClr val="dk2"/>
                </a:solidFill>
                <a:latin typeface="Arial"/>
                <a:ea typeface="Arial"/>
                <a:cs typeface="Arial"/>
                <a:sym typeface="Arial"/>
              </a:rPr>
              <a:t> port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b="1" lang="en" sz="800">
                <a:solidFill>
                  <a:srgbClr val="003366"/>
                </a:solidFill>
                <a:latin typeface="Arial"/>
                <a:ea typeface="Arial"/>
                <a:cs typeface="Arial"/>
                <a:sym typeface="Arial"/>
              </a:rPr>
              <a:t>Supervisor</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init(children, </a:t>
            </a:r>
            <a:r>
              <a:rPr lang="en" sz="800">
                <a:solidFill>
                  <a:srgbClr val="AA6600"/>
                </a:solidFill>
                <a:latin typeface="Arial"/>
                <a:ea typeface="Arial"/>
                <a:cs typeface="Arial"/>
                <a:sym typeface="Arial"/>
              </a:rPr>
              <a:t>strategy:</a:t>
            </a: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:rest_for_one</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b="1" lang="en" sz="800">
                <a:solidFill>
                  <a:srgbClr val="008800"/>
                </a:solidFill>
                <a:latin typeface="Arial"/>
                <a:ea typeface="Arial"/>
                <a:cs typeface="Arial"/>
                <a:sym typeface="Arial"/>
              </a:rPr>
              <a:t>end</a:t>
            </a:r>
            <a:endParaRPr b="1" sz="800">
              <a:solidFill>
                <a:srgbClr val="0088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334" name="Google Shape;334;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a:solidFill>
                  <a:srgbClr val="996633"/>
                </a:solidFill>
                <a:latin typeface="Arial"/>
                <a:ea typeface="Arial"/>
                <a:cs typeface="Arial"/>
                <a:sym typeface="Arial"/>
              </a:rPr>
              <a:t>@spec</a:t>
            </a:r>
            <a:r>
              <a:rPr lang="en">
                <a:solidFill>
                  <a:schemeClr val="dk2"/>
                </a:solidFill>
                <a:latin typeface="Arial"/>
                <a:ea typeface="Arial"/>
                <a:cs typeface="Arial"/>
                <a:sym typeface="Arial"/>
              </a:rPr>
              <a:t> refresh_node(t(), </a:t>
            </a:r>
            <a:r>
              <a:rPr b="1" lang="en">
                <a:solidFill>
                  <a:srgbClr val="003366"/>
                </a:solidFill>
                <a:latin typeface="Arial"/>
                <a:ea typeface="Arial"/>
                <a:cs typeface="Arial"/>
                <a:sym typeface="Arial"/>
              </a:rPr>
              <a:t>Node</a:t>
            </a:r>
            <a:r>
              <a:rPr lang="en">
                <a:solidFill>
                  <a:schemeClr val="accent1"/>
                </a:solidFill>
                <a:latin typeface="Arial"/>
                <a:ea typeface="Arial"/>
                <a:cs typeface="Arial"/>
                <a:sym typeface="Arial"/>
              </a:rPr>
              <a:t>.</a:t>
            </a:r>
            <a:r>
              <a:rPr lang="en">
                <a:solidFill>
                  <a:schemeClr val="dk2"/>
                </a:solidFill>
                <a:latin typeface="Arial"/>
                <a:ea typeface="Arial"/>
                <a:cs typeface="Arial"/>
                <a:sym typeface="Arial"/>
              </a:rPr>
              <a:t>t(), </a:t>
            </a:r>
            <a:r>
              <a:rPr b="1" lang="en">
                <a:solidFill>
                  <a:srgbClr val="003366"/>
                </a:solidFill>
                <a:latin typeface="Arial"/>
                <a:ea typeface="Arial"/>
                <a:cs typeface="Arial"/>
                <a:sym typeface="Arial"/>
              </a:rPr>
              <a:t>Keyword</a:t>
            </a:r>
            <a:r>
              <a:rPr lang="en">
                <a:solidFill>
                  <a:schemeClr val="accent1"/>
                </a:solidFill>
                <a:latin typeface="Arial"/>
                <a:ea typeface="Arial"/>
                <a:cs typeface="Arial"/>
                <a:sym typeface="Arial"/>
              </a:rPr>
              <a:t>.</a:t>
            </a:r>
            <a:r>
              <a:rPr lang="en">
                <a:solidFill>
                  <a:schemeClr val="dk2"/>
                </a:solidFill>
                <a:latin typeface="Arial"/>
                <a:ea typeface="Arial"/>
                <a:cs typeface="Arial"/>
                <a:sym typeface="Arial"/>
              </a:rPr>
              <a:t>t()) :: {atom, t()}</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def</a:t>
            </a:r>
            <a:r>
              <a:rPr lang="en">
                <a:solidFill>
                  <a:schemeClr val="dk2"/>
                </a:solidFill>
                <a:latin typeface="Arial"/>
                <a:ea typeface="Arial"/>
                <a:cs typeface="Arial"/>
                <a:sym typeface="Arial"/>
              </a:rPr>
              <a:t> refresh_node(bucket </a:t>
            </a:r>
            <a:r>
              <a:rPr lang="en">
                <a:solidFill>
                  <a:schemeClr val="accent1"/>
                </a:solidFill>
                <a:latin typeface="Arial"/>
                <a:ea typeface="Arial"/>
                <a:cs typeface="Arial"/>
                <a:sym typeface="Arial"/>
              </a:rPr>
              <a:t>=</a:t>
            </a:r>
            <a:r>
              <a:rPr lang="en">
                <a:solidFill>
                  <a:schemeClr val="dk2"/>
                </a:solidFill>
                <a:latin typeface="Arial"/>
                <a:ea typeface="Arial"/>
                <a:cs typeface="Arial"/>
                <a:sym typeface="Arial"/>
              </a:rPr>
              <a:t> </a:t>
            </a:r>
            <a:r>
              <a:rPr lang="en">
                <a:solidFill>
                  <a:srgbClr val="FF0000"/>
                </a:solidFill>
                <a:highlight>
                  <a:srgbClr val="FFAAAA"/>
                </a:highlight>
                <a:latin typeface="Arial"/>
                <a:ea typeface="Arial"/>
                <a:cs typeface="Arial"/>
                <a:sym typeface="Arial"/>
              </a:rPr>
              <a:t>%</a:t>
            </a:r>
            <a:r>
              <a:rPr lang="en">
                <a:solidFill>
                  <a:srgbClr val="007020"/>
                </a:solidFill>
                <a:latin typeface="Arial"/>
                <a:ea typeface="Arial"/>
                <a:cs typeface="Arial"/>
                <a:sym typeface="Arial"/>
              </a:rPr>
              <a:t>__MODULE__</a:t>
            </a:r>
            <a:r>
              <a:rPr lang="en">
                <a:solidFill>
                  <a:schemeClr val="dk2"/>
                </a:solidFill>
                <a:latin typeface="Arial"/>
                <a:ea typeface="Arial"/>
                <a:cs typeface="Arial"/>
                <a:sym typeface="Arial"/>
              </a:rPr>
              <a:t>{}, node, options \\ [</a:t>
            </a:r>
            <a:r>
              <a:rPr lang="en">
                <a:solidFill>
                  <a:srgbClr val="AA6600"/>
                </a:solidFill>
                <a:latin typeface="Arial"/>
                <a:ea typeface="Arial"/>
                <a:cs typeface="Arial"/>
                <a:sym typeface="Arial"/>
              </a:rPr>
              <a:t>time:</a:t>
            </a:r>
            <a:r>
              <a:rPr lang="en">
                <a:solidFill>
                  <a:schemeClr val="dk2"/>
                </a:solidFill>
                <a:latin typeface="Arial"/>
                <a:ea typeface="Arial"/>
                <a:cs typeface="Arial"/>
                <a:sym typeface="Arial"/>
              </a:rPr>
              <a:t> </a:t>
            </a:r>
            <a:r>
              <a:rPr lang="en">
                <a:solidFill>
                  <a:srgbClr val="AA6600"/>
                </a:solidFill>
                <a:latin typeface="Arial"/>
                <a:ea typeface="Arial"/>
                <a:cs typeface="Arial"/>
                <a:sym typeface="Arial"/>
              </a:rPr>
              <a:t>:actual</a:t>
            </a: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do</a:t>
            </a:r>
            <a:br>
              <a:rPr lang="en">
                <a:solidFill>
                  <a:schemeClr val="dk2"/>
                </a:solidFill>
                <a:latin typeface="Arial"/>
                <a:ea typeface="Arial"/>
                <a:cs typeface="Arial"/>
                <a:sym typeface="Arial"/>
              </a:rPr>
            </a:br>
            <a:r>
              <a:rPr b="1" lang="en">
                <a:solidFill>
                  <a:srgbClr val="008800"/>
                </a:solidFill>
                <a:latin typeface="Arial"/>
                <a:ea typeface="Arial"/>
                <a:cs typeface="Arial"/>
                <a:sym typeface="Arial"/>
              </a:rPr>
              <a:t>    cond</a:t>
            </a: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do</a:t>
            </a:r>
            <a:br>
              <a:rPr lang="en">
                <a:solidFill>
                  <a:schemeClr val="dk2"/>
                </a:solidFill>
                <a:latin typeface="Arial"/>
                <a:ea typeface="Arial"/>
                <a:cs typeface="Arial"/>
                <a:sym typeface="Arial"/>
              </a:rPr>
            </a:br>
            <a:r>
              <a:rPr b="1" lang="en">
                <a:solidFill>
                  <a:srgbClr val="008800"/>
                </a:solidFill>
                <a:latin typeface="Arial"/>
                <a:ea typeface="Arial"/>
                <a:cs typeface="Arial"/>
                <a:sym typeface="Arial"/>
              </a:rPr>
              <a:t>      </a:t>
            </a:r>
            <a:r>
              <a:rPr lang="en">
                <a:solidFill>
                  <a:schemeClr val="dk2"/>
                </a:solidFill>
                <a:latin typeface="Arial"/>
                <a:ea typeface="Arial"/>
                <a:cs typeface="Arial"/>
                <a:sym typeface="Arial"/>
              </a:rPr>
              <a:t>member?(bucket, node) </a:t>
            </a:r>
            <a:r>
              <a:rPr lang="en">
                <a:solidFill>
                  <a:schemeClr val="accent1"/>
                </a:solidFill>
                <a:latin typeface="Arial"/>
                <a:ea typeface="Arial"/>
                <a:cs typeface="Arial"/>
                <a:sym typeface="Arial"/>
              </a:rPr>
              <a:t>-&gt;</a:t>
            </a:r>
            <a:r>
              <a:rPr lang="en">
                <a:solidFill>
                  <a:schemeClr val="dk2"/>
                </a:solidFill>
                <a:latin typeface="Arial"/>
                <a:ea typeface="Arial"/>
                <a:cs typeface="Arial"/>
                <a:sym typeface="Arial"/>
              </a:rPr>
              <a:t> {</a:t>
            </a:r>
            <a:r>
              <a:rPr lang="en">
                <a:solidFill>
                  <a:srgbClr val="AA6600"/>
                </a:solidFill>
                <a:latin typeface="Arial"/>
                <a:ea typeface="Arial"/>
                <a:cs typeface="Arial"/>
                <a:sym typeface="Arial"/>
              </a:rPr>
              <a:t>:reinsert_node</a:t>
            </a:r>
            <a:r>
              <a:rPr lang="en">
                <a:solidFill>
                  <a:schemeClr val="dk2"/>
                </a:solidFill>
                <a:latin typeface="Arial"/>
                <a:ea typeface="Arial"/>
                <a:cs typeface="Arial"/>
                <a:sym typeface="Arial"/>
              </a:rPr>
              <a:t>, node, reinsert_node(bucket, node, options)}</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full?(bucket) </a:t>
            </a:r>
            <a:r>
              <a:rPr lang="en">
                <a:solidFill>
                  <a:schemeClr val="accent1"/>
                </a:solidFill>
                <a:latin typeface="Arial"/>
                <a:ea typeface="Arial"/>
                <a:cs typeface="Arial"/>
                <a:sym typeface="Arial"/>
              </a:rPr>
              <a:t>-&gt;</a:t>
            </a:r>
            <a:r>
              <a:rPr lang="en">
                <a:solidFill>
                  <a:schemeClr val="dk2"/>
                </a:solidFill>
                <a:latin typeface="Arial"/>
                <a:ea typeface="Arial"/>
                <a:cs typeface="Arial"/>
                <a:sym typeface="Arial"/>
              </a:rPr>
              <a:t> {</a:t>
            </a:r>
            <a:r>
              <a:rPr lang="en">
                <a:solidFill>
                  <a:srgbClr val="AA6600"/>
                </a:solidFill>
                <a:latin typeface="Arial"/>
                <a:ea typeface="Arial"/>
                <a:cs typeface="Arial"/>
                <a:sym typeface="Arial"/>
              </a:rPr>
              <a:t>:full_bucket</a:t>
            </a:r>
            <a:r>
              <a:rPr lang="en">
                <a:solidFill>
                  <a:schemeClr val="dk2"/>
                </a:solidFill>
                <a:latin typeface="Arial"/>
                <a:ea typeface="Arial"/>
                <a:cs typeface="Arial"/>
                <a:sym typeface="Arial"/>
              </a:rPr>
              <a:t>, last(bucket), bucket}</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a:t>
            </a:r>
            <a:r>
              <a:rPr b="1" lang="en">
                <a:solidFill>
                  <a:srgbClr val="003366"/>
                </a:solidFill>
                <a:latin typeface="Arial"/>
                <a:ea typeface="Arial"/>
                <a:cs typeface="Arial"/>
                <a:sym typeface="Arial"/>
              </a:rPr>
              <a:t>true</a:t>
            </a:r>
            <a:r>
              <a:rPr lang="en">
                <a:solidFill>
                  <a:schemeClr val="dk2"/>
                </a:solidFill>
                <a:latin typeface="Arial"/>
                <a:ea typeface="Arial"/>
                <a:cs typeface="Arial"/>
                <a:sym typeface="Arial"/>
              </a:rPr>
              <a:t> </a:t>
            </a:r>
            <a:r>
              <a:rPr lang="en">
                <a:solidFill>
                  <a:schemeClr val="accent1"/>
                </a:solidFill>
                <a:latin typeface="Arial"/>
                <a:ea typeface="Arial"/>
                <a:cs typeface="Arial"/>
                <a:sym typeface="Arial"/>
              </a:rPr>
              <a:t>-&gt;</a:t>
            </a:r>
            <a:r>
              <a:rPr lang="en">
                <a:solidFill>
                  <a:schemeClr val="dk2"/>
                </a:solidFill>
                <a:latin typeface="Arial"/>
                <a:ea typeface="Arial"/>
                <a:cs typeface="Arial"/>
                <a:sym typeface="Arial"/>
              </a:rPr>
              <a:t> {</a:t>
            </a:r>
            <a:r>
              <a:rPr lang="en">
                <a:solidFill>
                  <a:srgbClr val="AA6600"/>
                </a:solidFill>
                <a:latin typeface="Arial"/>
                <a:ea typeface="Arial"/>
                <a:cs typeface="Arial"/>
                <a:sym typeface="Arial"/>
              </a:rPr>
              <a:t>:insert_node</a:t>
            </a:r>
            <a:r>
              <a:rPr lang="en">
                <a:solidFill>
                  <a:schemeClr val="dk2"/>
                </a:solidFill>
                <a:latin typeface="Arial"/>
                <a:ea typeface="Arial"/>
                <a:cs typeface="Arial"/>
                <a:sym typeface="Arial"/>
              </a:rPr>
              <a:t>, node, insert_node(bucket, node, options)}</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end</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end</a:t>
            </a:r>
            <a:endParaRPr b="1">
              <a:solidFill>
                <a:srgbClr val="008800"/>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340" name="Google Shape;340;p56"/>
          <p:cNvSpPr txBox="1"/>
          <p:nvPr>
            <p:ph idx="1" type="body"/>
          </p:nvPr>
        </p:nvSpPr>
        <p:spPr>
          <a:xfrm>
            <a:off x="0" y="1143475"/>
            <a:ext cx="4188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100">
                <a:solidFill>
                  <a:schemeClr val="dk2"/>
                </a:solidFill>
                <a:latin typeface="Arial"/>
                <a:ea typeface="Arial"/>
                <a:cs typeface="Arial"/>
                <a:sym typeface="Arial"/>
              </a:rPr>
              <a:t> </a:t>
            </a:r>
            <a:r>
              <a:rPr lang="en" sz="1100">
                <a:solidFill>
                  <a:srgbClr val="996633"/>
                </a:solidFill>
                <a:latin typeface="Arial"/>
                <a:ea typeface="Arial"/>
                <a:cs typeface="Arial"/>
                <a:sym typeface="Arial"/>
              </a:rPr>
              <a:t>@spec</a:t>
            </a:r>
            <a:r>
              <a:rPr lang="en" sz="1100">
                <a:solidFill>
                  <a:schemeClr val="dk2"/>
                </a:solidFill>
                <a:latin typeface="Arial"/>
                <a:ea typeface="Arial"/>
                <a:cs typeface="Arial"/>
                <a:sym typeface="Arial"/>
              </a:rPr>
              <a:t> start(</a:t>
            </a:r>
            <a:r>
              <a:rPr b="1" lang="en" sz="1100">
                <a:solidFill>
                  <a:srgbClr val="003366"/>
                </a:solidFill>
                <a:latin typeface="Arial"/>
                <a:ea typeface="Arial"/>
                <a:cs typeface="Arial"/>
                <a:sym typeface="Arial"/>
              </a:rPr>
              <a:t>RoutingTable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t(), [</a:t>
            </a:r>
            <a:r>
              <a:rPr b="1" lang="en" sz="1100">
                <a:solidFill>
                  <a:srgbClr val="003366"/>
                </a:solidFill>
                <a:latin typeface="Arial"/>
                <a:ea typeface="Arial"/>
                <a:cs typeface="Arial"/>
                <a:sym typeface="Arial"/>
              </a:rPr>
              <a:t>Node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t()]) :: </a:t>
            </a:r>
            <a:r>
              <a:rPr b="1" lang="en" sz="1100">
                <a:solidFill>
                  <a:srgbClr val="003366"/>
                </a:solidFill>
                <a:latin typeface="Arial"/>
                <a:ea typeface="Arial"/>
                <a:cs typeface="Arial"/>
                <a:sym typeface="Arial"/>
              </a:rPr>
              <a:t>RoutingTable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t()</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b="1" lang="en" sz="1100">
                <a:solidFill>
                  <a:srgbClr val="008800"/>
                </a:solidFill>
                <a:latin typeface="Arial"/>
                <a:ea typeface="Arial"/>
                <a:cs typeface="Arial"/>
                <a:sym typeface="Arial"/>
              </a:rPr>
              <a:t>def</a:t>
            </a:r>
            <a:r>
              <a:rPr lang="en" sz="1100">
                <a:solidFill>
                  <a:schemeClr val="dk2"/>
                </a:solidFill>
                <a:latin typeface="Arial"/>
                <a:ea typeface="Arial"/>
                <a:cs typeface="Arial"/>
                <a:sym typeface="Arial"/>
              </a:rPr>
              <a:t> start(table, bootnodes \\ []) </a:t>
            </a:r>
            <a:r>
              <a:rPr b="1" lang="en" sz="1100">
                <a:solidFill>
                  <a:srgbClr val="008800"/>
                </a:solidFill>
                <a:latin typeface="Arial"/>
                <a:ea typeface="Arial"/>
                <a:cs typeface="Arial"/>
                <a:sym typeface="Arial"/>
              </a:rPr>
              <a:t>do</a:t>
            </a:r>
            <a:br>
              <a:rPr lang="en" sz="1100">
                <a:solidFill>
                  <a:schemeClr val="dk2"/>
                </a:solidFill>
                <a:latin typeface="Arial"/>
                <a:ea typeface="Arial"/>
                <a:cs typeface="Arial"/>
                <a:sym typeface="Arial"/>
              </a:rPr>
            </a:br>
            <a:r>
              <a:rPr b="1" lang="en" sz="1100">
                <a:solidFill>
                  <a:srgbClr val="008800"/>
                </a:solidFill>
                <a:latin typeface="Arial"/>
                <a:ea typeface="Arial"/>
                <a:cs typeface="Arial"/>
                <a:sym typeface="Arial"/>
              </a:rPr>
              <a:t>    </a:t>
            </a:r>
            <a:r>
              <a:rPr lang="en" sz="1100">
                <a:solidFill>
                  <a:schemeClr val="dk2"/>
                </a:solidFill>
                <a:latin typeface="Arial"/>
                <a:ea typeface="Arial"/>
                <a:cs typeface="Arial"/>
                <a:sym typeface="Arial"/>
              </a:rPr>
              <a:t>table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add_bootnodes(table, bootnodes)</a:t>
            </a:r>
            <a:br>
              <a:rPr lang="en" sz="1100">
                <a:solidFill>
                  <a:schemeClr val="dk2"/>
                </a:solidFill>
                <a:latin typeface="Arial"/>
                <a:ea typeface="Arial"/>
                <a:cs typeface="Arial"/>
                <a:sym typeface="Arial"/>
              </a:rPr>
            </a:b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this_round_nodes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t>
            </a:r>
            <a:r>
              <a:rPr b="1" lang="en" sz="1100">
                <a:solidFill>
                  <a:srgbClr val="003366"/>
                </a:solidFill>
                <a:latin typeface="Arial"/>
                <a:ea typeface="Arial"/>
                <a:cs typeface="Arial"/>
                <a:sym typeface="Arial"/>
              </a:rPr>
              <a:t>RoutingTable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discovery_nodes(table)</a:t>
            </a:r>
            <a:br>
              <a:rPr lang="en" sz="1100">
                <a:solidFill>
                  <a:schemeClr val="dk2"/>
                </a:solidFill>
                <a:latin typeface="Arial"/>
                <a:ea typeface="Arial"/>
                <a:cs typeface="Arial"/>
                <a:sym typeface="Arial"/>
              </a:rPr>
            </a:b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b="1" lang="en" sz="1100">
                <a:solidFill>
                  <a:srgbClr val="003366"/>
                </a:solidFill>
                <a:latin typeface="Arial"/>
                <a:ea typeface="Arial"/>
                <a:cs typeface="Arial"/>
                <a:sym typeface="Arial"/>
              </a:rPr>
              <a:t>Enum</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each(this_round_nodes, </a:t>
            </a:r>
            <a:r>
              <a:rPr b="1" lang="en" sz="1100">
                <a:solidFill>
                  <a:srgbClr val="008800"/>
                </a:solidFill>
                <a:latin typeface="Arial"/>
                <a:ea typeface="Arial"/>
                <a:cs typeface="Arial"/>
                <a:sym typeface="Arial"/>
              </a:rPr>
              <a:t>fn</a:t>
            </a:r>
            <a:r>
              <a:rPr lang="en" sz="1100">
                <a:solidFill>
                  <a:schemeClr val="dk2"/>
                </a:solidFill>
                <a:latin typeface="Arial"/>
                <a:ea typeface="Arial"/>
                <a:cs typeface="Arial"/>
                <a:sym typeface="Arial"/>
              </a:rPr>
              <a:t> node </a:t>
            </a:r>
            <a:r>
              <a:rPr lang="en" sz="1100">
                <a:solidFill>
                  <a:schemeClr val="accent1"/>
                </a:solidFill>
                <a:latin typeface="Arial"/>
                <a:ea typeface="Arial"/>
                <a:cs typeface="Arial"/>
                <a:sym typeface="Arial"/>
              </a:rPr>
              <a:t>-&gt;</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find_neighbours(table, node)</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b="1" lang="en" sz="1100">
                <a:solidFill>
                  <a:srgbClr val="008800"/>
                </a:solidFill>
                <a:latin typeface="Arial"/>
                <a:ea typeface="Arial"/>
                <a:cs typeface="Arial"/>
                <a:sym typeface="Arial"/>
              </a:rPr>
              <a:t>end</a:t>
            </a:r>
            <a:r>
              <a:rPr lang="en" sz="1100">
                <a:solidFill>
                  <a:schemeClr val="dk2"/>
                </a:solidFill>
                <a:latin typeface="Arial"/>
                <a:ea typeface="Arial"/>
                <a:cs typeface="Arial"/>
                <a:sym typeface="Arial"/>
              </a:rPr>
              <a:t>)</a:t>
            </a:r>
            <a:br>
              <a:rPr lang="en" sz="1100">
                <a:solidFill>
                  <a:schemeClr val="dk2"/>
                </a:solidFill>
                <a:latin typeface="Arial"/>
                <a:ea typeface="Arial"/>
                <a:cs typeface="Arial"/>
                <a:sym typeface="Arial"/>
              </a:rPr>
            </a:b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lang="en" sz="1100">
                <a:solidFill>
                  <a:srgbClr val="FF0000"/>
                </a:solidFill>
                <a:highlight>
                  <a:srgbClr val="FFAAAA"/>
                </a:highlight>
                <a:latin typeface="Arial"/>
                <a:ea typeface="Arial"/>
                <a:cs typeface="Arial"/>
                <a:sym typeface="Arial"/>
              </a:rPr>
              <a:t>%</a:t>
            </a:r>
            <a:r>
              <a:rPr lang="en" sz="1100">
                <a:solidFill>
                  <a:schemeClr val="dk2"/>
                </a:solidFill>
                <a:latin typeface="Arial"/>
                <a:ea typeface="Arial"/>
                <a:cs typeface="Arial"/>
                <a:sym typeface="Arial"/>
              </a:rPr>
              <a:t>{</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table</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t>
            </a:r>
            <a:r>
              <a:rPr lang="en" sz="1100">
                <a:solidFill>
                  <a:srgbClr val="AA6600"/>
                </a:solidFill>
                <a:latin typeface="Arial"/>
                <a:ea typeface="Arial"/>
                <a:cs typeface="Arial"/>
                <a:sym typeface="Arial"/>
              </a:rPr>
              <a:t>discovery_nodes:</a:t>
            </a:r>
            <a:r>
              <a:rPr lang="en" sz="1100">
                <a:solidFill>
                  <a:schemeClr val="dk2"/>
                </a:solidFill>
                <a:latin typeface="Arial"/>
                <a:ea typeface="Arial"/>
                <a:cs typeface="Arial"/>
                <a:sym typeface="Arial"/>
              </a:rPr>
              <a:t> 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discovery_nodes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lnSpc>
                <a:spcPct val="125000"/>
              </a:lnSpc>
              <a:spcBef>
                <a:spcPts val="0"/>
              </a:spcBef>
              <a:spcAft>
                <a:spcPts val="0"/>
              </a:spcAft>
              <a:buNone/>
            </a:pPr>
            <a:r>
              <a:rPr lang="en" sz="1100">
                <a:solidFill>
                  <a:schemeClr val="dk2"/>
                </a:solidFill>
                <a:latin typeface="Arial"/>
                <a:ea typeface="Arial"/>
                <a:cs typeface="Arial"/>
                <a:sym typeface="Arial"/>
              </a:rPr>
              <a:t>             this_round_nodes,</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lang="en" sz="1100">
                <a:solidFill>
                  <a:srgbClr val="AA6600"/>
                </a:solidFill>
                <a:latin typeface="Arial"/>
                <a:ea typeface="Arial"/>
                <a:cs typeface="Arial"/>
                <a:sym typeface="Arial"/>
              </a:rPr>
              <a:t>discovery_round:</a:t>
            </a:r>
            <a:r>
              <a:rPr lang="en" sz="1100">
                <a:solidFill>
                  <a:schemeClr val="dk2"/>
                </a:solidFill>
                <a:latin typeface="Arial"/>
                <a:ea typeface="Arial"/>
                <a:cs typeface="Arial"/>
                <a:sym typeface="Arial"/>
              </a:rPr>
              <a:t> 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discovery_round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t>
            </a:r>
            <a:r>
              <a:rPr b="1" lang="en" sz="1100">
                <a:solidFill>
                  <a:srgbClr val="6600EE"/>
                </a:solidFill>
                <a:latin typeface="Arial"/>
                <a:ea typeface="Arial"/>
                <a:cs typeface="Arial"/>
                <a:sym typeface="Arial"/>
              </a:rPr>
              <a:t>1</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b="1" lang="en" sz="1100">
                <a:solidFill>
                  <a:srgbClr val="008800"/>
                </a:solidFill>
                <a:latin typeface="Arial"/>
                <a:ea typeface="Arial"/>
                <a:cs typeface="Arial"/>
                <a:sym typeface="Arial"/>
              </a:rPr>
              <a:t>end</a:t>
            </a:r>
            <a:br>
              <a:rPr lang="en" sz="1100">
                <a:solidFill>
                  <a:schemeClr val="dk2"/>
                </a:solidFill>
                <a:latin typeface="Arial"/>
                <a:ea typeface="Arial"/>
                <a:cs typeface="Arial"/>
                <a:sym typeface="Arial"/>
              </a:rPr>
            </a:b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endParaRPr/>
          </a:p>
        </p:txBody>
      </p:sp>
      <p:sp>
        <p:nvSpPr>
          <p:cNvPr id="341" name="Google Shape;341;p56"/>
          <p:cNvSpPr txBox="1"/>
          <p:nvPr/>
        </p:nvSpPr>
        <p:spPr>
          <a:xfrm>
            <a:off x="4188625" y="1180025"/>
            <a:ext cx="5224500" cy="2902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sz="1100">
                <a:solidFill>
                  <a:srgbClr val="996633"/>
                </a:solidFill>
              </a:rPr>
              <a:t>@spec</a:t>
            </a:r>
            <a:r>
              <a:rPr lang="en" sz="1100">
                <a:solidFill>
                  <a:schemeClr val="dk2"/>
                </a:solidFill>
              </a:rPr>
              <a:t> add_bootnodes(</a:t>
            </a:r>
            <a:r>
              <a:rPr b="1" lang="en" sz="1100">
                <a:solidFill>
                  <a:srgbClr val="003366"/>
                </a:solidFill>
              </a:rPr>
              <a:t>RoutingTable</a:t>
            </a:r>
            <a:r>
              <a:rPr lang="en" sz="1100">
                <a:solidFill>
                  <a:schemeClr val="accent1"/>
                </a:solidFill>
              </a:rPr>
              <a:t>.</a:t>
            </a:r>
            <a:r>
              <a:rPr lang="en" sz="1100">
                <a:solidFill>
                  <a:schemeClr val="dk2"/>
                </a:solidFill>
              </a:rPr>
              <a:t>t(), [</a:t>
            </a:r>
            <a:r>
              <a:rPr b="1" lang="en" sz="1100">
                <a:solidFill>
                  <a:srgbClr val="003366"/>
                </a:solidFill>
              </a:rPr>
              <a:t>Node</a:t>
            </a:r>
            <a:r>
              <a:rPr lang="en" sz="1100">
                <a:solidFill>
                  <a:schemeClr val="accent1"/>
                </a:solidFill>
              </a:rPr>
              <a:t>.</a:t>
            </a:r>
            <a:r>
              <a:rPr lang="en" sz="1100">
                <a:solidFill>
                  <a:schemeClr val="dk2"/>
                </a:solidFill>
              </a:rPr>
              <a:t>t()]) :: </a:t>
            </a:r>
            <a:r>
              <a:rPr b="1" lang="en" sz="1100">
                <a:solidFill>
                  <a:srgbClr val="003366"/>
                </a:solidFill>
              </a:rPr>
              <a:t>RoutingTable</a:t>
            </a:r>
            <a:r>
              <a:rPr lang="en" sz="1100">
                <a:solidFill>
                  <a:schemeClr val="accent1"/>
                </a:solidFill>
              </a:rPr>
              <a:t>.</a:t>
            </a:r>
            <a:r>
              <a:rPr lang="en" sz="1100">
                <a:solidFill>
                  <a:schemeClr val="dk2"/>
                </a:solidFill>
              </a:rPr>
              <a:t>t()</a:t>
            </a:r>
            <a:br>
              <a:rPr lang="en" sz="1100">
                <a:solidFill>
                  <a:schemeClr val="dk2"/>
                </a:solidFill>
              </a:rPr>
            </a:br>
            <a:r>
              <a:rPr lang="en" sz="1100">
                <a:solidFill>
                  <a:schemeClr val="dk2"/>
                </a:solidFill>
              </a:rPr>
              <a:t>  </a:t>
            </a:r>
            <a:r>
              <a:rPr b="1" lang="en" sz="1100">
                <a:solidFill>
                  <a:srgbClr val="008800"/>
                </a:solidFill>
              </a:rPr>
              <a:t>defp</a:t>
            </a:r>
            <a:r>
              <a:rPr lang="en" sz="1100">
                <a:solidFill>
                  <a:schemeClr val="dk2"/>
                </a:solidFill>
              </a:rPr>
              <a:t> add_bootnodes(table, nodes) </a:t>
            </a:r>
            <a:r>
              <a:rPr b="1" lang="en" sz="1100">
                <a:solidFill>
                  <a:srgbClr val="008800"/>
                </a:solidFill>
              </a:rPr>
              <a:t>do</a:t>
            </a:r>
            <a:br>
              <a:rPr lang="en" sz="1100">
                <a:solidFill>
                  <a:schemeClr val="dk2"/>
                </a:solidFill>
              </a:rPr>
            </a:br>
            <a:r>
              <a:rPr b="1" lang="en" sz="1100">
                <a:solidFill>
                  <a:srgbClr val="008800"/>
                </a:solidFill>
              </a:rPr>
              <a:t>    </a:t>
            </a:r>
            <a:r>
              <a:rPr b="1" lang="en" sz="1100">
                <a:solidFill>
                  <a:srgbClr val="003366"/>
                </a:solidFill>
              </a:rPr>
              <a:t>Enum</a:t>
            </a:r>
            <a:r>
              <a:rPr lang="en" sz="1100">
                <a:solidFill>
                  <a:schemeClr val="accent1"/>
                </a:solidFill>
              </a:rPr>
              <a:t>.</a:t>
            </a:r>
            <a:r>
              <a:rPr lang="en" sz="1100">
                <a:solidFill>
                  <a:schemeClr val="dk2"/>
                </a:solidFill>
              </a:rPr>
              <a:t>reduce(nodes, table, </a:t>
            </a:r>
            <a:r>
              <a:rPr b="1" lang="en" sz="1100">
                <a:solidFill>
                  <a:srgbClr val="008800"/>
                </a:solidFill>
              </a:rPr>
              <a:t>fn</a:t>
            </a:r>
            <a:r>
              <a:rPr lang="en" sz="1100">
                <a:solidFill>
                  <a:schemeClr val="dk2"/>
                </a:solidFill>
              </a:rPr>
              <a:t> node, acc </a:t>
            </a:r>
            <a:r>
              <a:rPr lang="en" sz="1100">
                <a:solidFill>
                  <a:schemeClr val="accent1"/>
                </a:solidFill>
              </a:rPr>
              <a:t>-&gt;</a:t>
            </a:r>
            <a:br>
              <a:rPr lang="en" sz="1100">
                <a:solidFill>
                  <a:schemeClr val="dk2"/>
                </a:solidFill>
              </a:rPr>
            </a:br>
            <a:r>
              <a:rPr lang="en" sz="1100">
                <a:solidFill>
                  <a:schemeClr val="dk2"/>
                </a:solidFill>
              </a:rPr>
              <a:t>      </a:t>
            </a:r>
            <a:r>
              <a:rPr b="1" lang="en" sz="1100">
                <a:solidFill>
                  <a:srgbClr val="003366"/>
                </a:solidFill>
              </a:rPr>
              <a:t>RoutingTable</a:t>
            </a:r>
            <a:r>
              <a:rPr lang="en" sz="1100">
                <a:solidFill>
                  <a:schemeClr val="accent1"/>
                </a:solidFill>
              </a:rPr>
              <a:t>.</a:t>
            </a:r>
            <a:r>
              <a:rPr lang="en" sz="1100">
                <a:solidFill>
                  <a:schemeClr val="dk2"/>
                </a:solidFill>
              </a:rPr>
              <a:t>refresh_node(acc, node)</a:t>
            </a:r>
            <a:br>
              <a:rPr lang="en" sz="1100">
                <a:solidFill>
                  <a:schemeClr val="dk2"/>
                </a:solidFill>
              </a:rPr>
            </a:br>
            <a:r>
              <a:rPr lang="en" sz="1100">
                <a:solidFill>
                  <a:schemeClr val="dk2"/>
                </a:solidFill>
              </a:rPr>
              <a:t>    </a:t>
            </a:r>
            <a:r>
              <a:rPr b="1" lang="en" sz="1100">
                <a:solidFill>
                  <a:srgbClr val="008800"/>
                </a:solidFill>
              </a:rPr>
              <a:t>end</a:t>
            </a:r>
            <a:r>
              <a:rPr lang="en" sz="1100">
                <a:solidFill>
                  <a:schemeClr val="dk2"/>
                </a:solidFill>
              </a:rPr>
              <a:t>)</a:t>
            </a:r>
            <a:br>
              <a:rPr lang="en" sz="1100">
                <a:solidFill>
                  <a:schemeClr val="dk2"/>
                </a:solidFill>
              </a:rPr>
            </a:br>
            <a:r>
              <a:rPr lang="en" sz="1100">
                <a:solidFill>
                  <a:schemeClr val="dk2"/>
                </a:solidFill>
              </a:rPr>
              <a:t>  </a:t>
            </a:r>
            <a:r>
              <a:rPr b="1" lang="en" sz="1100">
                <a:solidFill>
                  <a:srgbClr val="008800"/>
                </a:solidFill>
              </a:rPr>
              <a:t>end</a:t>
            </a:r>
            <a:br>
              <a:rPr lang="en" sz="1100">
                <a:solidFill>
                  <a:schemeClr val="dk2"/>
                </a:solidFill>
              </a:rPr>
            </a:br>
            <a:br>
              <a:rPr lang="en" sz="1100">
                <a:solidFill>
                  <a:schemeClr val="dk2"/>
                </a:solidFill>
              </a:rPr>
            </a:br>
            <a:r>
              <a:rPr lang="en" sz="1100">
                <a:solidFill>
                  <a:schemeClr val="dk2"/>
                </a:solidFill>
              </a:rPr>
              <a:t>  </a:t>
            </a:r>
            <a:r>
              <a:rPr lang="en" sz="1100">
                <a:solidFill>
                  <a:srgbClr val="996633"/>
                </a:solidFill>
              </a:rPr>
              <a:t>@spec</a:t>
            </a:r>
            <a:r>
              <a:rPr lang="en" sz="1100">
                <a:solidFill>
                  <a:schemeClr val="dk2"/>
                </a:solidFill>
              </a:rPr>
              <a:t> find_neighbours(</a:t>
            </a:r>
            <a:r>
              <a:rPr b="1" lang="en" sz="1100">
                <a:solidFill>
                  <a:srgbClr val="003366"/>
                </a:solidFill>
              </a:rPr>
              <a:t>RoutingTable</a:t>
            </a:r>
            <a:r>
              <a:rPr lang="en" sz="1100">
                <a:solidFill>
                  <a:schemeClr val="accent1"/>
                </a:solidFill>
              </a:rPr>
              <a:t>.</a:t>
            </a:r>
            <a:r>
              <a:rPr lang="en" sz="1100">
                <a:solidFill>
                  <a:schemeClr val="dk2"/>
                </a:solidFill>
              </a:rPr>
              <a:t>t(), </a:t>
            </a:r>
            <a:r>
              <a:rPr b="1" lang="en" sz="1100">
                <a:solidFill>
                  <a:srgbClr val="003366"/>
                </a:solidFill>
              </a:rPr>
              <a:t>Node</a:t>
            </a:r>
            <a:r>
              <a:rPr lang="en" sz="1100">
                <a:solidFill>
                  <a:schemeClr val="accent1"/>
                </a:solidFill>
              </a:rPr>
              <a:t>.</a:t>
            </a:r>
            <a:r>
              <a:rPr lang="en" sz="1100">
                <a:solidFill>
                  <a:schemeClr val="dk2"/>
                </a:solidFill>
              </a:rPr>
              <a:t>t()) :: </a:t>
            </a:r>
            <a:r>
              <a:rPr lang="en" sz="1100">
                <a:solidFill>
                  <a:srgbClr val="AA6600"/>
                </a:solidFill>
              </a:rPr>
              <a:t>:ok</a:t>
            </a:r>
            <a:br>
              <a:rPr lang="en" sz="1100">
                <a:solidFill>
                  <a:schemeClr val="dk2"/>
                </a:solidFill>
              </a:rPr>
            </a:br>
            <a:r>
              <a:rPr lang="en" sz="1100">
                <a:solidFill>
                  <a:schemeClr val="dk2"/>
                </a:solidFill>
              </a:rPr>
              <a:t>  </a:t>
            </a:r>
            <a:r>
              <a:rPr b="1" lang="en" sz="1100">
                <a:solidFill>
                  <a:srgbClr val="008800"/>
                </a:solidFill>
              </a:rPr>
              <a:t>defp</a:t>
            </a:r>
            <a:r>
              <a:rPr lang="en" sz="1100">
                <a:solidFill>
                  <a:schemeClr val="dk2"/>
                </a:solidFill>
              </a:rPr>
              <a:t> find_neighbours(table, node) </a:t>
            </a:r>
            <a:r>
              <a:rPr b="1" lang="en" sz="1100">
                <a:solidFill>
                  <a:srgbClr val="008800"/>
                </a:solidFill>
              </a:rPr>
              <a:t>do</a:t>
            </a:r>
            <a:br>
              <a:rPr lang="en" sz="1100">
                <a:solidFill>
                  <a:schemeClr val="dk2"/>
                </a:solidFill>
              </a:rPr>
            </a:br>
            <a:r>
              <a:rPr b="1" lang="en" sz="1100">
                <a:solidFill>
                  <a:srgbClr val="008800"/>
                </a:solidFill>
              </a:rPr>
              <a:t>    </a:t>
            </a:r>
            <a:r>
              <a:rPr lang="en" sz="1100">
                <a:solidFill>
                  <a:schemeClr val="dk2"/>
                </a:solidFill>
              </a:rPr>
              <a:t>find_neighbours </a:t>
            </a:r>
            <a:r>
              <a:rPr lang="en" sz="1100">
                <a:solidFill>
                  <a:schemeClr val="accent1"/>
                </a:solidFill>
              </a:rPr>
              <a:t>=</a:t>
            </a:r>
            <a:r>
              <a:rPr lang="en" sz="1100">
                <a:solidFill>
                  <a:schemeClr val="dk2"/>
                </a:solidFill>
              </a:rPr>
              <a:t> </a:t>
            </a:r>
            <a:r>
              <a:rPr b="1" lang="en" sz="1100">
                <a:solidFill>
                  <a:srgbClr val="003366"/>
                </a:solidFill>
              </a:rPr>
              <a:t>FindNeighbours</a:t>
            </a:r>
            <a:r>
              <a:rPr lang="en" sz="1100">
                <a:solidFill>
                  <a:schemeClr val="accent1"/>
                </a:solidFill>
              </a:rPr>
              <a:t>.</a:t>
            </a:r>
            <a:r>
              <a:rPr lang="en" sz="1100">
                <a:solidFill>
                  <a:schemeClr val="dk2"/>
                </a:solidFill>
              </a:rPr>
              <a:t>new(table</a:t>
            </a:r>
            <a:r>
              <a:rPr lang="en" sz="1100">
                <a:solidFill>
                  <a:schemeClr val="accent1"/>
                </a:solidFill>
              </a:rPr>
              <a:t>.</a:t>
            </a:r>
            <a:r>
              <a:rPr lang="en" sz="1100">
                <a:solidFill>
                  <a:schemeClr val="dk2"/>
                </a:solidFill>
              </a:rPr>
              <a:t>current_node</a:t>
            </a:r>
            <a:r>
              <a:rPr lang="en" sz="1100">
                <a:solidFill>
                  <a:schemeClr val="accent1"/>
                </a:solidFill>
              </a:rPr>
              <a:t>.</a:t>
            </a:r>
            <a:r>
              <a:rPr lang="en" sz="1100">
                <a:solidFill>
                  <a:schemeClr val="dk2"/>
                </a:solidFill>
              </a:rPr>
              <a:t>public_key)</a:t>
            </a:r>
            <a:br>
              <a:rPr lang="en" sz="1100">
                <a:solidFill>
                  <a:schemeClr val="dk2"/>
                </a:solidFill>
              </a:rPr>
            </a:br>
            <a:br>
              <a:rPr lang="en" sz="1100">
                <a:solidFill>
                  <a:schemeClr val="dk2"/>
                </a:solidFill>
              </a:rPr>
            </a:br>
            <a:r>
              <a:rPr lang="en" sz="1100">
                <a:solidFill>
                  <a:schemeClr val="dk2"/>
                </a:solidFill>
              </a:rPr>
              <a:t>    </a:t>
            </a:r>
            <a:r>
              <a:rPr b="1" lang="en" sz="1100">
                <a:solidFill>
                  <a:srgbClr val="003366"/>
                </a:solidFill>
              </a:rPr>
              <a:t>Network</a:t>
            </a:r>
            <a:r>
              <a:rPr lang="en" sz="1100">
                <a:solidFill>
                  <a:schemeClr val="accent1"/>
                </a:solidFill>
              </a:rPr>
              <a:t>.</a:t>
            </a:r>
            <a:r>
              <a:rPr lang="en" sz="1100">
                <a:solidFill>
                  <a:schemeClr val="dk2"/>
                </a:solidFill>
              </a:rPr>
              <a:t>send(find_neighbours, table</a:t>
            </a:r>
            <a:r>
              <a:rPr lang="en" sz="1100">
                <a:solidFill>
                  <a:schemeClr val="accent1"/>
                </a:solidFill>
              </a:rPr>
              <a:t>.</a:t>
            </a:r>
            <a:r>
              <a:rPr lang="en" sz="1100">
                <a:solidFill>
                  <a:schemeClr val="dk2"/>
                </a:solidFill>
              </a:rPr>
              <a:t>network_client_name, node</a:t>
            </a:r>
            <a:r>
              <a:rPr lang="en" sz="1100">
                <a:solidFill>
                  <a:schemeClr val="accent1"/>
                </a:solidFill>
              </a:rPr>
              <a:t>.</a:t>
            </a:r>
            <a:r>
              <a:rPr lang="en" sz="1100">
                <a:solidFill>
                  <a:schemeClr val="dk2"/>
                </a:solidFill>
              </a:rPr>
              <a:t>endpoint)</a:t>
            </a:r>
            <a:br>
              <a:rPr lang="en" sz="1100">
                <a:solidFill>
                  <a:schemeClr val="dk2"/>
                </a:solidFill>
              </a:rPr>
            </a:br>
            <a:r>
              <a:rPr lang="en" sz="1100">
                <a:solidFill>
                  <a:schemeClr val="dk2"/>
                </a:solidFill>
              </a:rPr>
              <a:t>  </a:t>
            </a:r>
            <a:r>
              <a:rPr b="1" lang="en" sz="1100">
                <a:solidFill>
                  <a:srgbClr val="008800"/>
                </a:solidFill>
              </a:rPr>
              <a:t>end</a:t>
            </a:r>
            <a:endParaRPr b="1" sz="1100">
              <a:solidFill>
                <a:srgbClr val="008800"/>
              </a:solidFill>
            </a:endParaRPr>
          </a:p>
          <a:p>
            <a:pPr indent="0" lvl="0" marL="0" rtl="0" algn="l">
              <a:lnSpc>
                <a:spcPct val="115000"/>
              </a:lnSpc>
              <a:spcBef>
                <a:spcPts val="0"/>
              </a:spcBef>
              <a:spcAft>
                <a:spcPts val="1600"/>
              </a:spcAft>
              <a:buClr>
                <a:schemeClr val="dk2"/>
              </a:buClr>
              <a:buSzPts val="1100"/>
              <a:buFont typeface="Arial"/>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347" name="Google Shape;34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8" name="Google Shape;348;p57"/>
          <p:cNvPicPr preferRelativeResize="0"/>
          <p:nvPr/>
        </p:nvPicPr>
        <p:blipFill>
          <a:blip r:embed="rId3">
            <a:alphaModFix/>
          </a:blip>
          <a:stretch>
            <a:fillRect/>
          </a:stretch>
        </p:blipFill>
        <p:spPr>
          <a:xfrm>
            <a:off x="45050" y="1216075"/>
            <a:ext cx="9098948" cy="33444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354" name="Google Shape;354;p58"/>
          <p:cNvSpPr txBox="1"/>
          <p:nvPr>
            <p:ph idx="1" type="body"/>
          </p:nvPr>
        </p:nvSpPr>
        <p:spPr>
          <a:xfrm>
            <a:off x="311700" y="1634650"/>
            <a:ext cx="8520600" cy="29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Github: </a:t>
            </a:r>
            <a:r>
              <a:rPr lang="en" sz="2400" u="sng">
                <a:solidFill>
                  <a:schemeClr val="hlink"/>
                </a:solidFill>
                <a:hlinkClick r:id="rId3"/>
              </a:rPr>
              <a:t>https://github.com/ayrat555</a:t>
            </a:r>
            <a:endParaRPr sz="2400"/>
          </a:p>
          <a:p>
            <a:pPr indent="0" lvl="0" marL="0" rtl="0" algn="l">
              <a:spcBef>
                <a:spcPts val="1600"/>
              </a:spcBef>
              <a:spcAft>
                <a:spcPts val="0"/>
              </a:spcAft>
              <a:buNone/>
            </a:pPr>
            <a:r>
              <a:rPr b="1" lang="en" sz="2400"/>
              <a:t>Blog: </a:t>
            </a:r>
            <a:r>
              <a:rPr lang="en" sz="2400"/>
              <a:t>https://www.badykov.com/</a:t>
            </a:r>
            <a:endParaRPr sz="2400"/>
          </a:p>
          <a:p>
            <a:pPr indent="0" lvl="0" marL="0" rtl="0" algn="l">
              <a:spcBef>
                <a:spcPts val="1600"/>
              </a:spcBef>
              <a:spcAft>
                <a:spcPts val="0"/>
              </a:spcAft>
              <a:buNone/>
            </a:pPr>
            <a:r>
              <a:rPr b="1" lang="en" sz="2400"/>
              <a:t>Telegram: </a:t>
            </a:r>
            <a:r>
              <a:rPr lang="en" sz="2400"/>
              <a:t>https://t.me/Ayrat555</a:t>
            </a:r>
            <a:endParaRPr sz="2400"/>
          </a:p>
          <a:p>
            <a:pPr indent="0" lvl="0" marL="0" rtl="0" algn="l">
              <a:spcBef>
                <a:spcPts val="1600"/>
              </a:spcBef>
              <a:spcAft>
                <a:spcPts val="0"/>
              </a:spcAft>
              <a:buNone/>
            </a:pPr>
            <a:r>
              <a:rPr b="1" lang="en" sz="2400"/>
              <a:t>Email: </a:t>
            </a:r>
            <a:r>
              <a:rPr lang="en" sz="2400"/>
              <a:t>ayratin555@gmail.com</a:t>
            </a:r>
            <a:endParaRPr sz="2400"/>
          </a:p>
          <a:p>
            <a:pPr indent="0" lvl="0" marL="0" rtl="0" algn="l">
              <a:spcBef>
                <a:spcPts val="16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9"/>
          <p:cNvSpPr txBox="1"/>
          <p:nvPr>
            <p:ph idx="1" type="body"/>
          </p:nvPr>
        </p:nvSpPr>
        <p:spPr>
          <a:xfrm>
            <a:off x="3079050" y="359350"/>
            <a:ext cx="2318100" cy="66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rgbClr val="000000"/>
                </a:solidFill>
              </a:rPr>
              <a:t>Thanks!</a:t>
            </a:r>
            <a:endParaRPr sz="3000">
              <a:solidFill>
                <a:srgbClr val="000000"/>
              </a:solidFill>
            </a:endParaRPr>
          </a:p>
        </p:txBody>
      </p:sp>
      <p:sp>
        <p:nvSpPr>
          <p:cNvPr id="360" name="Google Shape;360;p59"/>
          <p:cNvSpPr txBox="1"/>
          <p:nvPr/>
        </p:nvSpPr>
        <p:spPr>
          <a:xfrm>
            <a:off x="521375" y="1317600"/>
            <a:ext cx="73278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https://github.com/poanetwork/mana</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Elixir suitable for Ethereum?</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311692" y="1585325"/>
            <a:ext cx="3297458" cy="2473099"/>
          </a:xfrm>
          <a:prstGeom prst="rect">
            <a:avLst/>
          </a:prstGeom>
          <a:noFill/>
          <a:ln>
            <a:noFill/>
          </a:ln>
        </p:spPr>
      </p:pic>
      <p:pic>
        <p:nvPicPr>
          <p:cNvPr id="89" name="Google Shape;89;p17"/>
          <p:cNvPicPr preferRelativeResize="0"/>
          <p:nvPr/>
        </p:nvPicPr>
        <p:blipFill>
          <a:blip r:embed="rId4">
            <a:alphaModFix/>
          </a:blip>
          <a:stretch>
            <a:fillRect/>
          </a:stretch>
        </p:blipFill>
        <p:spPr>
          <a:xfrm>
            <a:off x="2909126" y="2307525"/>
            <a:ext cx="528475" cy="528450"/>
          </a:xfrm>
          <a:prstGeom prst="rect">
            <a:avLst/>
          </a:prstGeom>
          <a:noFill/>
          <a:ln>
            <a:noFill/>
          </a:ln>
        </p:spPr>
      </p:pic>
      <p:pic>
        <p:nvPicPr>
          <p:cNvPr id="90" name="Google Shape;90;p17"/>
          <p:cNvPicPr preferRelativeResize="0"/>
          <p:nvPr/>
        </p:nvPicPr>
        <p:blipFill>
          <a:blip r:embed="rId5">
            <a:alphaModFix/>
          </a:blip>
          <a:stretch>
            <a:fillRect/>
          </a:stretch>
        </p:blipFill>
        <p:spPr>
          <a:xfrm>
            <a:off x="3254425" y="1472625"/>
            <a:ext cx="2473100" cy="2473100"/>
          </a:xfrm>
          <a:prstGeom prst="rect">
            <a:avLst/>
          </a:prstGeom>
          <a:noFill/>
          <a:ln>
            <a:noFill/>
          </a:ln>
        </p:spPr>
      </p:pic>
      <p:pic>
        <p:nvPicPr>
          <p:cNvPr id="91" name="Google Shape;91;p17"/>
          <p:cNvPicPr preferRelativeResize="0"/>
          <p:nvPr/>
        </p:nvPicPr>
        <p:blipFill>
          <a:blip r:embed="rId6">
            <a:alphaModFix/>
          </a:blip>
          <a:stretch>
            <a:fillRect/>
          </a:stretch>
        </p:blipFill>
        <p:spPr>
          <a:xfrm>
            <a:off x="5477800" y="1990875"/>
            <a:ext cx="1285475" cy="1285475"/>
          </a:xfrm>
          <a:prstGeom prst="rect">
            <a:avLst/>
          </a:prstGeom>
          <a:noFill/>
          <a:ln>
            <a:noFill/>
          </a:ln>
        </p:spPr>
      </p:pic>
      <p:pic>
        <p:nvPicPr>
          <p:cNvPr id="92" name="Google Shape;92;p17"/>
          <p:cNvPicPr preferRelativeResize="0"/>
          <p:nvPr/>
        </p:nvPicPr>
        <p:blipFill>
          <a:blip r:embed="rId7">
            <a:alphaModFix/>
          </a:blip>
          <a:stretch>
            <a:fillRect/>
          </a:stretch>
        </p:blipFill>
        <p:spPr>
          <a:xfrm>
            <a:off x="6178350" y="1740325"/>
            <a:ext cx="2294600" cy="172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algorithms</a:t>
            </a:r>
            <a:endParaRPr/>
          </a:p>
        </p:txBody>
      </p:sp>
      <p:sp>
        <p:nvSpPr>
          <p:cNvPr id="98" name="Google Shape;98;p18"/>
          <p:cNvSpPr txBox="1"/>
          <p:nvPr>
            <p:ph idx="1" type="body"/>
          </p:nvPr>
        </p:nvSpPr>
        <p:spPr>
          <a:xfrm>
            <a:off x="311700" y="1307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rgbClr val="000000"/>
              </a:buClr>
              <a:buSzPts val="3600"/>
              <a:buChar char="-"/>
            </a:pPr>
            <a:r>
              <a:rPr lang="en" sz="3600">
                <a:solidFill>
                  <a:srgbClr val="000000"/>
                </a:solidFill>
              </a:rPr>
              <a:t>Proof of Work</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Proof of Stake</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Proof of Authority</a:t>
            </a:r>
            <a:endParaRPr sz="3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Work</a:t>
            </a:r>
            <a:endParaRPr/>
          </a:p>
        </p:txBody>
      </p:sp>
      <p:sp>
        <p:nvSpPr>
          <p:cNvPr id="104" name="Google Shape;104;p19"/>
          <p:cNvSpPr txBox="1"/>
          <p:nvPr>
            <p:ph idx="1" type="body"/>
          </p:nvPr>
        </p:nvSpPr>
        <p:spPr>
          <a:xfrm>
            <a:off x="283500" y="1687950"/>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hard, useless problem</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lot of computational power</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significant amount of energy</a:t>
            </a:r>
            <a:endParaRPr sz="30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Stake</a:t>
            </a:r>
            <a:endParaRPr/>
          </a:p>
        </p:txBody>
      </p:sp>
      <p:sp>
        <p:nvSpPr>
          <p:cNvPr id="110" name="Google Shape;110;p20"/>
          <p:cNvSpPr txBox="1"/>
          <p:nvPr>
            <p:ph idx="1" type="body"/>
          </p:nvPr>
        </p:nvSpPr>
        <p:spPr>
          <a:xfrm>
            <a:off x="311700" y="168092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chemeClr val="dk2"/>
                </a:solidFill>
              </a:rPr>
              <a:t>depends on a </a:t>
            </a:r>
            <a:r>
              <a:rPr lang="en" sz="3000">
                <a:solidFill>
                  <a:schemeClr val="dk2"/>
                </a:solidFill>
              </a:rPr>
              <a:t>validator’s</a:t>
            </a:r>
            <a:r>
              <a:rPr lang="en" sz="3000">
                <a:solidFill>
                  <a:schemeClr val="dk2"/>
                </a:solidFill>
              </a:rPr>
              <a:t> economic stake</a:t>
            </a:r>
            <a:endParaRPr sz="3000">
              <a:solidFill>
                <a:schemeClr val="dk2"/>
              </a:solidFill>
            </a:endParaRPr>
          </a:p>
          <a:p>
            <a:pPr indent="-419100" lvl="0" marL="457200" rtl="0" algn="l">
              <a:spcBef>
                <a:spcPts val="0"/>
              </a:spcBef>
              <a:spcAft>
                <a:spcPts val="0"/>
              </a:spcAft>
              <a:buClr>
                <a:srgbClr val="000000"/>
              </a:buClr>
              <a:buSzPts val="3000"/>
              <a:buChar char="●"/>
            </a:pPr>
            <a:r>
              <a:rPr lang="en" sz="3000">
                <a:solidFill>
                  <a:srgbClr val="000000"/>
                </a:solidFill>
              </a:rPr>
              <a:t>number of tokens you own matter</a:t>
            </a:r>
            <a:endParaRPr sz="3000">
              <a:solidFill>
                <a:srgbClr val="000000"/>
              </a:solidFill>
            </a:endParaRPr>
          </a:p>
          <a:p>
            <a:pPr indent="-419100" lvl="0" marL="457200" rtl="0" algn="l">
              <a:spcBef>
                <a:spcPts val="0"/>
              </a:spcBef>
              <a:spcAft>
                <a:spcPts val="0"/>
              </a:spcAft>
              <a:buClr>
                <a:schemeClr val="dk2"/>
              </a:buClr>
              <a:buSzPts val="3000"/>
              <a:buChar char="●"/>
            </a:pPr>
            <a:r>
              <a:rPr lang="en" sz="3000">
                <a:solidFill>
                  <a:schemeClr val="dk2"/>
                </a:solidFill>
              </a:rPr>
              <a:t>small numbers of people own the majority of stakes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Authority</a:t>
            </a:r>
            <a:endParaRPr/>
          </a:p>
        </p:txBody>
      </p:sp>
      <p:sp>
        <p:nvSpPr>
          <p:cNvPr id="116" name="Google Shape;116;p21"/>
          <p:cNvSpPr txBox="1"/>
          <p:nvPr>
            <p:ph idx="1" type="body"/>
          </p:nvPr>
        </p:nvSpPr>
        <p:spPr>
          <a:xfrm>
            <a:off x="276475" y="1645700"/>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modification of Proof of Stake </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identity as a stake</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verified personal identities</a:t>
            </a:r>
            <a:endParaRPr sz="30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