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aleway"/>
      <p:regular r:id="rId46"/>
      <p:bold r:id="rId47"/>
      <p:italic r:id="rId48"/>
      <p:boldItalic r:id="rId49"/>
    </p:embeddedFont>
    <p:embeddedFont>
      <p:font typeface="Source Sans Pr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aleway-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italic.fntdata"/><Relationship Id="rId47" Type="http://schemas.openxmlformats.org/officeDocument/2006/relationships/font" Target="fonts/Raleway-bold.fntdata"/><Relationship Id="rId49"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SansPro-bold.fntdata"/><Relationship Id="rId50" Type="http://schemas.openxmlformats.org/officeDocument/2006/relationships/font" Target="fonts/SourceSansPro-regular.fntdata"/><Relationship Id="rId53" Type="http://schemas.openxmlformats.org/officeDocument/2006/relationships/font" Target="fonts/SourceSansPro-boldItalic.fntdata"/><Relationship Id="rId52" Type="http://schemas.openxmlformats.org/officeDocument/2006/relationships/font" Target="fonts/SourceSansPr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Добрый день. Меня зовут Айрат Бадыков, я core разработчик маны - клиента эфириума на эликсире. Cегодня я расскажу, подходит ли эликсир для блокчейна, из чего состоит мана и как она появилась. Также обзорно пройдусь по Эфириуму когда буду рассказывать о разных частях маны. Если останется время, расскажу про поиск нод в мане.</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b522d765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b522d76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POA - модификация алгоритма POS. в POA сетях транзакции и блоки валидируются одобренными аккаунтами, известными как валидаторы. Валидаторы используют специально ПО для укладывания транзакций в блоки. Единственное, что требуется от валидатора поддержка своей ноды. В случае компроментации валидато несет финансовые потери.</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b522d765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b522d765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Как видим вычислительная производительность требуется только для первого алгоритма консенсуса - POW.  Учитывая, что сейчас набирают популярность POS и POA сети, к тому же Эфириум скоро перейдет к Касперу - POS алгоритму, Эликсир подходит для написания блокчейнов.</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b522d765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b522d765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Как было сказано ранее мана начала свое существование как независимый опен соурс проект около 2 лет нащад. Сейчас над ней трудится команда из четырех человек. Представлители Маны участвуют во встречах Core разработчиков Эфириума. Вся разработка и управление задачами ведется на гитхабе. Теперь наконец перейдет к самомк проекту.</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b522d765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b522d765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Мана - это амбрела приложение, котороя включает в себя 4 подпроекта в самом амбрелла приложение и одну библиотеку ExRLP. Эти проекты:</a:t>
            </a:r>
            <a:endParaRPr/>
          </a:p>
          <a:p>
            <a:pPr indent="0" lvl="0" marL="0" rtl="0" algn="l">
              <a:spcBef>
                <a:spcPts val="0"/>
              </a:spcBef>
              <a:spcAft>
                <a:spcPts val="0"/>
              </a:spcAft>
              <a:buNone/>
            </a:pPr>
            <a:r>
              <a:rPr lang="en"/>
              <a:t> ExRLP - библиотека для кодировки бинарных данных,</a:t>
            </a:r>
            <a:endParaRPr/>
          </a:p>
          <a:p>
            <a:pPr indent="0" lvl="0" marL="0" rtl="0" algn="l">
              <a:spcBef>
                <a:spcPts val="0"/>
              </a:spcBef>
              <a:spcAft>
                <a:spcPts val="0"/>
              </a:spcAft>
              <a:buNone/>
            </a:pPr>
            <a:r>
              <a:rPr lang="en"/>
              <a:t>MerklePatriciaTree - древовидная структура данных, используемая для хранения пар ключ-значение, основной способ хранения данных в Этерикме, </a:t>
            </a:r>
            <a:endParaRPr/>
          </a:p>
          <a:p>
            <a:pPr indent="0" lvl="0" marL="0" rtl="0" algn="l">
              <a:spcBef>
                <a:spcPts val="0"/>
              </a:spcBef>
              <a:spcAft>
                <a:spcPts val="0"/>
              </a:spcAft>
              <a:buNone/>
            </a:pPr>
            <a:r>
              <a:rPr lang="en"/>
              <a:t>EVM - виртуальная машина эфириума</a:t>
            </a:r>
            <a:endParaRPr/>
          </a:p>
          <a:p>
            <a:pPr indent="0" lvl="0" marL="0" rtl="0" algn="l">
              <a:spcBef>
                <a:spcPts val="0"/>
              </a:spcBef>
              <a:spcAft>
                <a:spcPts val="0"/>
              </a:spcAft>
              <a:buNone/>
            </a:pPr>
            <a:r>
              <a:rPr lang="en"/>
              <a:t>blockchain - валидация блоков и транзакций и запись </a:t>
            </a:r>
            <a:r>
              <a:rPr lang="en"/>
              <a:t>их в базу данных,</a:t>
            </a:r>
            <a:endParaRPr/>
          </a:p>
          <a:p>
            <a:pPr indent="0" lvl="0" marL="0" rtl="0" algn="l">
              <a:spcBef>
                <a:spcPts val="0"/>
              </a:spcBef>
              <a:spcAft>
                <a:spcPts val="0"/>
              </a:spcAft>
              <a:buNone/>
            </a:pPr>
            <a:r>
              <a:rPr lang="en"/>
              <a:t>ExWire - p2p протокол для взаимодействия нод в сети. Сейчас я расскажу о каждом проекте по отдельности.</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b522d765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b522d765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ExRLP - это реализация RLP кодировки бинарных данных эфириума. Эта кодировка была написана и используется только в Эфириуме. Основные ее преимущества - простота реализации и побайтовая однозначность.</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b522d765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b522d765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Как следует  из названия RLP (recursive length prefix) - это рекурсивная кодировка и может включать строки, числа и списки любой вложенности. У нас в проекте мы реализовали эту кодировку с помощью рекурсивных протоколов</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bd89927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bd89927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Больше о деталях реализации вы можете почитать у меня в блоге. Также там описано как кодировть собственные структуры данных с помощью с этой кодировки. Собственно нужно определить протокол для вашей структуры представив данные в нем в виде списка строк и чисел.</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b522d765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b522d765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Merkle Patricia tree - криптографически скрепленная структура данных, которая может быть использована для хранения пар ключ-значение. Эта </a:t>
            </a:r>
            <a:r>
              <a:rPr lang="en"/>
              <a:t>структура</a:t>
            </a:r>
            <a:r>
              <a:rPr lang="en"/>
              <a:t> данных полностью </a:t>
            </a:r>
            <a:r>
              <a:rPr lang="en"/>
              <a:t>детерминирована</a:t>
            </a:r>
            <a:r>
              <a:rPr lang="en"/>
              <a:t>, что значит деревья с теми же данными полностью совпадают и хеши корней у них одинаковые. В качестве бекенда могут использоваться различные базы данных. В тестах и кэше у нас используются ets таблицы, в других окружениях rocksdb.</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d61b9f94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d61b9f94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В дереве Merkle Patricia есть 3 типа нод: Leaf, Extension, Branch. В нодах хранятся часть префикса ключа. Leaf - это конечная нода, то есть если идти от корня для leaf ноды собирается весь ключ. Extension нода - это промежуточная нода которая содержит часть ключа, бранч нода - тоже промежуточная нода с 16 поддервьями (для 16-го алфавита) и значением.</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fb14918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fb14918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Как видим из предыдущего слайда такие деревья имеет достаточно сложную структуру, соответственно чтение и запись достаточно дорогие операции. Мы оптимизировали данные операции с помощью двухуровнего кэша. В EVM кэш записываются все изменения и прочитанные из постоянной памяти данные. После успешной выполнении транзакции данные из EVM кэша записыаются в глобальный кэш. Глобальный кэш записывается в постоянное хранилище после валидации одного или нескольких блоков.</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7ddc8c2c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7ddc8c2c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Но сначала хочу поблагодарить POA за то, что предоставила мне возможность работать над данным проектом. POA - это сайдчейн Эфириума с алгоритмом консенсуса Proof of Authority. Об алгоритмах консенсуса я расскажу чуть позже.</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fb149185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fb149185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Про последовательную эволюцию схемы хранилища данных можно почитать по ссылке у меня в блоге</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b522d765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b522d765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EVM отвечает за работу с внутренним состояниями и вычислениями. Другими словами это рантайм окружение для смарт контрактов.  EVM  выполняет машинный код скомпилированный из </a:t>
            </a:r>
            <a:r>
              <a:rPr lang="en"/>
              <a:t>высокоуровневых</a:t>
            </a:r>
            <a:r>
              <a:rPr lang="en"/>
              <a:t> языков	 программирования, например Solidity. Виртуальная машина этериума - простая стек машина, максимальный размер стека 1024</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fb1491851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fb149185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На этой диаграмме можно увидеть простую диаграмму архитектуры EVM:</a:t>
            </a:r>
            <a:endParaRPr/>
          </a:p>
          <a:p>
            <a:pPr indent="-298450" lvl="0" marL="457200" rtl="0" algn="l">
              <a:spcBef>
                <a:spcPts val="0"/>
              </a:spcBef>
              <a:spcAft>
                <a:spcPts val="0"/>
              </a:spcAft>
              <a:buSzPts val="1100"/>
              <a:buChar char="-"/>
            </a:pPr>
            <a:r>
              <a:rPr lang="en"/>
              <a:t>Неизменяемый код, который выпоняется на EVM</a:t>
            </a:r>
            <a:endParaRPr/>
          </a:p>
          <a:p>
            <a:pPr indent="-298450" lvl="0" marL="457200" rtl="0" algn="l">
              <a:spcBef>
                <a:spcPts val="0"/>
              </a:spcBef>
              <a:spcAft>
                <a:spcPts val="0"/>
              </a:spcAft>
              <a:buSzPts val="1100"/>
              <a:buChar char="-"/>
            </a:pPr>
            <a:r>
              <a:rPr lang="en"/>
              <a:t>Stack куда записываются аргументы и промежуточные значения для кодов операций виртуальной машины</a:t>
            </a:r>
            <a:endParaRPr/>
          </a:p>
          <a:p>
            <a:pPr indent="-298450" lvl="0" marL="457200" rtl="0" algn="l">
              <a:spcBef>
                <a:spcPts val="0"/>
              </a:spcBef>
              <a:spcAft>
                <a:spcPts val="0"/>
              </a:spcAft>
              <a:buSzPts val="1100"/>
              <a:buChar char="-"/>
            </a:pPr>
            <a:r>
              <a:rPr lang="en"/>
              <a:t>Программный счетчик</a:t>
            </a:r>
            <a:endParaRPr/>
          </a:p>
          <a:p>
            <a:pPr indent="-298450" lvl="0" marL="457200" rtl="0" algn="l">
              <a:spcBef>
                <a:spcPts val="0"/>
              </a:spcBef>
              <a:spcAft>
                <a:spcPts val="0"/>
              </a:spcAft>
              <a:buSzPts val="1100"/>
              <a:buChar char="-"/>
            </a:pPr>
            <a:r>
              <a:rPr lang="en"/>
              <a:t>Газ. Что такое газ? Как было сказано ранее каждая операция, которая выполняется в EVM, выполняется на всех нодах одновременно. Недостаток этого, что каждый шаг выполнения очень дорог. Gas - это плата за выполнение. Причем каждая операция имеет разную цену, которая заввисит от сложности операции.</a:t>
            </a:r>
            <a:endParaRPr/>
          </a:p>
          <a:p>
            <a:pPr indent="-298450" lvl="0" marL="457200" rtl="0" algn="l">
              <a:spcBef>
                <a:spcPts val="0"/>
              </a:spcBef>
              <a:spcAft>
                <a:spcPts val="0"/>
              </a:spcAft>
              <a:buSzPts val="1100"/>
              <a:buChar char="-"/>
            </a:pPr>
            <a:r>
              <a:rPr lang="en"/>
              <a:t>Память</a:t>
            </a:r>
            <a:endParaRPr/>
          </a:p>
          <a:p>
            <a:pPr indent="-298450" lvl="0" marL="457200" rtl="0" algn="l">
              <a:spcBef>
                <a:spcPts val="0"/>
              </a:spcBef>
              <a:spcAft>
                <a:spcPts val="0"/>
              </a:spcAft>
              <a:buSzPts val="1100"/>
              <a:buChar char="-"/>
            </a:pPr>
            <a:r>
              <a:rPr lang="en"/>
              <a:t>Хранилище аккаунта - это глобальное состояние</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3d61b9f94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d61b9f94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Рассмотрим простой пример.</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3d61b9f94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d61b9f94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Больше примеров различных кодов виртуальной машины с описанием их выпонения можно найти по этой ссылке в моем блоге.</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b522d765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b522d765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solidFill>
                  <a:schemeClr val="dk2"/>
                </a:solidFill>
              </a:rPr>
              <a:t>Блокчейн занимается </a:t>
            </a:r>
            <a:r>
              <a:rPr lang="en">
                <a:solidFill>
                  <a:schemeClr val="dk2"/>
                </a:solidFill>
              </a:rPr>
              <a:t>валидацией блоков и транзакций. Процесс валидации включает в себя: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fb149185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fb149185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Опишем каждый шаг валидации более подробно на основе кода у нас в проекте:</a:t>
            </a:r>
            <a:endParaRPr/>
          </a:p>
          <a:p>
            <a:pPr indent="-298450" lvl="0" marL="457200" rtl="0" algn="l">
              <a:spcBef>
                <a:spcPts val="0"/>
              </a:spcBef>
              <a:spcAft>
                <a:spcPts val="0"/>
              </a:spcAft>
              <a:buSzPts val="1100"/>
              <a:buChar char="-"/>
            </a:pPr>
            <a:r>
              <a:rPr lang="en"/>
              <a:t>Check state root validity - проверяет совпадает ли корневой хэш глобального хранилища. В этом хранилище хранятся все состояния аккаунтов</a:t>
            </a:r>
            <a:endParaRPr/>
          </a:p>
          <a:p>
            <a:pPr indent="-298450" lvl="0" marL="457200" rtl="0" algn="l">
              <a:spcBef>
                <a:spcPts val="0"/>
              </a:spcBef>
              <a:spcAft>
                <a:spcPts val="0"/>
              </a:spcAft>
              <a:buSzPts val="1100"/>
              <a:buChar char="-"/>
            </a:pPr>
            <a:r>
              <a:rPr lang="en"/>
              <a:t>Check ommers hash validity  - полученный оммеры сериализуются с помощью RLP кодировки, затем от полученного значение получается хеш. Этот хеш мы и сравниваем</a:t>
            </a:r>
            <a:endParaRPr/>
          </a:p>
          <a:p>
            <a:pPr indent="-298450" lvl="0" marL="457200" rtl="0" algn="l">
              <a:spcBef>
                <a:spcPts val="0"/>
              </a:spcBef>
              <a:spcAft>
                <a:spcPts val="0"/>
              </a:spcAft>
              <a:buSzPts val="1100"/>
              <a:buChar char="-"/>
            </a:pPr>
            <a:r>
              <a:rPr lang="en"/>
              <a:t>Check transactions root validity - все транзакции блока тоже записываются в отдельное меркл три хранилище. И на этом шаге мы сравниваем хеши корней</a:t>
            </a:r>
            <a:endParaRPr/>
          </a:p>
          <a:p>
            <a:pPr indent="-298450" lvl="0" marL="457200" rtl="0" algn="l">
              <a:spcBef>
                <a:spcPts val="0"/>
              </a:spcBef>
              <a:spcAft>
                <a:spcPts val="0"/>
              </a:spcAft>
              <a:buSzPts val="1100"/>
              <a:buChar char="-"/>
            </a:pPr>
            <a:r>
              <a:rPr lang="en"/>
              <a:t>Check receipts root validity - валидириует корневой хеш чеков блока. Чек содержит различную информацию о транзакции. Как много газа было использовано EVM и так далее</a:t>
            </a:r>
            <a:endParaRPr/>
          </a:p>
          <a:p>
            <a:pPr indent="-298450" lvl="0" marL="457200" rtl="0" algn="l">
              <a:spcBef>
                <a:spcPts val="0"/>
              </a:spcBef>
              <a:spcAft>
                <a:spcPts val="0"/>
              </a:spcAft>
              <a:buSzPts val="1100"/>
              <a:buChar char="-"/>
            </a:pPr>
            <a:r>
              <a:rPr lang="en"/>
              <a:t>Сheck logs bloom - валидирует блум фильт логов блока. Подробно про логи блум фильтры вы можете почитать у меня в блоге</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fb149185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fb149185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В Эфириуме и во многих других криптовалютах хардфорк - это способ ввести новые изменения в цепь. Хардфорк - это изменение правил валидации. Таким образом если не обновить программное обеспечение на нодах они будут считать новые блоки невалидными. Если не все ноды обновляются создается новая криптовалюта. Такое произошло 1 августа 2017 года, Часть майнеров совершила хардфорк и появился Bitcoin Cash.</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fb149185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fb149185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В Эфириуме новые предложения по изменению которые предлагаются сообществом. Называются EIP - Ethereum Improvement Proposal. В мане конфигурация хардфорков сделана через behaviour’ы. Когда пояляется новое изменение в Эфириуме. Мы добаяляем новый метод в базовый behaviour. Все конфигурации хардфорков его имплементируют.</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3b522d765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b522d765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Это p2p уровень взаимодействия нод. Как известно, в p2p системах, каждый пир может посылать и получать данные напрямую от другого клиента, каждый пир играет роль и клиента и сервера. В Эфириуме все ноды могут посылать запросы для получения информации от других нод о текущем состоянии Эфириума (блоки и так далее) Нода уверена, что данные валидны потому что она может их валидировать их в соответствии с консенсусом Эфириума.</a:t>
            </a:r>
            <a:endParaRPr/>
          </a:p>
          <a:p>
            <a:pPr indent="0" lvl="0" marL="0" rtl="0" algn="l">
              <a:spcBef>
                <a:spcPts val="0"/>
              </a:spcBef>
              <a:spcAft>
                <a:spcPts val="0"/>
              </a:spcAft>
              <a:buClr>
                <a:schemeClr val="dk2"/>
              </a:buClr>
              <a:buSzPts val="1100"/>
              <a:buFont typeface="Arial"/>
              <a:buNone/>
            </a:pPr>
            <a:r>
              <a:rPr lang="en">
                <a:solidFill>
                  <a:schemeClr val="dk2"/>
                </a:solidFill>
              </a:rPr>
              <a:t>Проект ExWire - это клиент для RLPx, DevP2P, EthWire.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7ddc8c2c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7ddc8c2c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Здесь представлены ссылки, которые вы можете посетить. Кроме маны у меня есть еще пару небольших опен соурс проектов на Эликсире, Расте и Котлине</a:t>
            </a:r>
            <a:endParaRPr/>
          </a:p>
          <a:p>
            <a:pPr indent="0" lvl="0" marL="0" rtl="0" algn="l">
              <a:spcBef>
                <a:spcPts val="0"/>
              </a:spcBef>
              <a:spcAft>
                <a:spcPts val="0"/>
              </a:spcAft>
              <a:buNone/>
            </a:pPr>
            <a:r>
              <a:rPr lang="en"/>
              <a:t>Также я стараюсь вести блог. Пишу об интересных для меня вещах, которыми я занимаюсь. Cегодня во время доклада я буду оставлять ссылки на посты в моем блоге, где тема раскрыта более подробно.</a:t>
            </a:r>
            <a:endParaRPr/>
          </a:p>
          <a:p>
            <a:pPr indent="0" lvl="0" marL="0" rtl="0" algn="l">
              <a:spcBef>
                <a:spcPts val="0"/>
              </a:spcBef>
              <a:spcAft>
                <a:spcPts val="0"/>
              </a:spcAft>
              <a:buNone/>
            </a:pPr>
            <a:r>
              <a:rPr lang="en"/>
              <a:t>Если у вас будут вопросы после доклада, можете задать мне их в телеграмм или на почту</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3d6208d85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d6208d85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RLPx - это криптографический p2p протокол, который предоставляет приложениям интерфейс общего назначения для взаимодействия между собой. Он использует алгоритм, основанный на алгоритме Kademlia, для поиска новых нод. В моем блоге подробно описано устроиство алгоритма Кадемлия и ее имплементация у нас в проекте</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3d6208d85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d6208d85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DevP2P - это основные сообщения, которыми обмениваются ноды в RLPx. Ноды могут поддерживать любое число сабпротоколов. Devp2p отвечает за согласование поддерживаемых сабпротоколов на обоих сторонах и осуществляет обмен сообщениями по одному соединению. Сообщения передаются в формате RLP.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Сообщения:</a:t>
            </a:r>
            <a:endParaRPr/>
          </a:p>
          <a:p>
            <a:pPr indent="0" lvl="0" marL="0" rtl="0" algn="l">
              <a:spcBef>
                <a:spcPts val="0"/>
              </a:spcBef>
              <a:spcAft>
                <a:spcPts val="0"/>
              </a:spcAft>
              <a:buNone/>
            </a:pPr>
            <a:r>
              <a:rPr lang="en"/>
              <a:t>Hello - первый пакет, который отправляется по соединение, отправляется один от обоих сторон. В сообщении содержится версии протокол и общая информацией о нодах.</a:t>
            </a:r>
            <a:endParaRPr/>
          </a:p>
          <a:p>
            <a:pPr indent="0" lvl="0" marL="0" rtl="0" algn="l">
              <a:spcBef>
                <a:spcPts val="0"/>
              </a:spcBef>
              <a:spcAft>
                <a:spcPts val="0"/>
              </a:spcAft>
              <a:buNone/>
            </a:pPr>
            <a:r>
              <a:rPr lang="en"/>
              <a:t>Disconnect - уведомление ноды об отключении пира. Ping - запрос на Pong, Pong - ответ на Ping.</a:t>
            </a:r>
            <a:endParaRPr/>
          </a:p>
          <a:p>
            <a:pPr indent="0" lvl="0" marL="0" rtl="0" algn="l">
              <a:spcBef>
                <a:spcPts val="0"/>
              </a:spcBef>
              <a:spcAft>
                <a:spcPts val="0"/>
              </a:spcAft>
              <a:buNone/>
            </a:pPr>
            <a:r>
              <a:rPr lang="en"/>
              <a:t>Ping и Pong используются для проверки того, что пир все еще онлайн.</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Теперь рассмотрим какие сабпротоколы существуют в сети.</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3d6208d85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d6208d85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 - основной протокол. По нему осуществляется синхронизация сети и обмен информацией о блоках, транзакциях и так далее. </a:t>
            </a:r>
            <a:endParaRPr/>
          </a:p>
          <a:p>
            <a:pPr indent="0" lvl="0" marL="0" rtl="0" algn="l">
              <a:spcBef>
                <a:spcPts val="0"/>
              </a:spcBef>
              <a:spcAft>
                <a:spcPts val="0"/>
              </a:spcAft>
              <a:buNone/>
            </a:pPr>
            <a:r>
              <a:rPr lang="en">
                <a:solidFill>
                  <a:schemeClr val="dk2"/>
                </a:solidFill>
              </a:rPr>
              <a:t> swarm - p2p обмен файлами. Файлы адресованы по хэшу от их контента, Близко к Битторенту, возможно получать данные от многих нод одновременно и до тех пор пока хотя бы одна нода содержит кусок данных, данные будут доступны.</a:t>
            </a:r>
            <a:endParaRPr/>
          </a:p>
          <a:p>
            <a:pPr indent="0" lvl="0" marL="0" rtl="0" algn="l">
              <a:spcBef>
                <a:spcPts val="0"/>
              </a:spcBef>
              <a:spcAft>
                <a:spcPts val="0"/>
              </a:spcAft>
              <a:buNone/>
            </a:pPr>
            <a:r>
              <a:rPr lang="en"/>
              <a:t>Whisper - приватный безопасный обмен собщениями между нодами,</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3b522d765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b522d765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На каком мы сейчас этапе. У Эфириума есть репозиторий с тестами. В них тестируеются коды операций виртуальной машины, транзакции, вложенные сообщения, условия различных хардфорков, очень много краевых условий. Мана проходит 100 % этих тестов. Их достаточно много. Больше ~10_000. Мы прогнали все блоки ропстена через наш клиент и все они успешно импортировались. Ропсен - это тестовая сеть Эфириума. У нас законченный p2p слой, т.е мы можем обмениваться данными с другими нодами в сети. У нас нет Proof of Work консенсуса, который используется в Эфириуме. Наш клиент можно будет использовать для получение данных из Эфириума.</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fb1491851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fb1491851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Сейчас мы работаем над JSON-RPC API. Спецификация этого апи общая для всех клиентов. Осталось имплементировать пару методов и наш клиент можно подключить к метамаску. Метамаск - это расширение для браузера, которое предоставляет возможность подключить к Эфириуму.</a:t>
            </a:r>
            <a:endParaRPr/>
          </a:p>
          <a:p>
            <a:pPr indent="0" lvl="0" marL="0" rtl="0" algn="l">
              <a:spcBef>
                <a:spcPts val="0"/>
              </a:spcBef>
              <a:spcAft>
                <a:spcPts val="0"/>
              </a:spcAft>
              <a:buNone/>
            </a:pPr>
            <a:r>
              <a:rPr lang="en"/>
              <a:t>Еще нам нужно избаваиться от нескольких узких мест. Одно из которых хранилище.</a:t>
            </a:r>
            <a:endParaRPr/>
          </a:p>
          <a:p>
            <a:pPr indent="0" lvl="0" marL="0" rtl="0" algn="l">
              <a:spcBef>
                <a:spcPts val="0"/>
              </a:spcBef>
              <a:spcAft>
                <a:spcPts val="0"/>
              </a:spcAft>
              <a:buNone/>
            </a:pPr>
            <a:r>
              <a:rPr lang="en"/>
              <a:t>Дальше у нас в планах сделать возможность использование маны с различными алгоритмами консенсуса. Proof of A, Proof of Stake.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fb149185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fb149185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Преимущества использование Эликсира для нашего клиента:</a:t>
            </a:r>
            <a:endParaRPr/>
          </a:p>
          <a:p>
            <a:pPr indent="-298450" lvl="0" marL="457200" rtl="0" algn="l">
              <a:spcBef>
                <a:spcPts val="0"/>
              </a:spcBef>
              <a:spcAft>
                <a:spcPts val="0"/>
              </a:spcAft>
              <a:buSzPts val="1100"/>
              <a:buChar char="-"/>
            </a:pPr>
            <a:r>
              <a:rPr lang="en"/>
              <a:t>Лаконичный и краткий синтакс, который помог зафиксировать в коде не самую простую предметную область Эфириума. Могу сказать по личному опыту, наш клиент один самых близких к Yellow Paper Эфириума.  Yellow Paper - это спецификация Эфириума.</a:t>
            </a:r>
            <a:endParaRPr/>
          </a:p>
          <a:p>
            <a:pPr indent="-298450" lvl="0" marL="457200" rtl="0" algn="l">
              <a:spcBef>
                <a:spcPts val="0"/>
              </a:spcBef>
              <a:spcAft>
                <a:spcPts val="0"/>
              </a:spcAft>
              <a:buSzPts val="1100"/>
              <a:buChar char="-"/>
            </a:pPr>
            <a:r>
              <a:rPr lang="en"/>
              <a:t>Конкурентное выполнение кода. Основной профит который мы получили от конкурентного выполнения кода - это скорость выполнения тестов. Как было сказано ранее у Эфириума огрмоное количество общих тестов. Я разговаривал с проджект менеджером клиента на расте - парити. Он сказал что тесты в ci - у них занимают много времени. Это связано с долгой компиляцией раста и с тем что тесты у них выполняются в одном потоке. У нас тесты для каждого харфока выпоняются в своем процессе.  Тесты выполняются за 10-12 минут.</a:t>
            </a:r>
            <a:endParaRPr/>
          </a:p>
          <a:p>
            <a:pPr indent="0" lvl="0" marL="457200" rtl="0" algn="l">
              <a:spcBef>
                <a:spcPts val="0"/>
              </a:spcBef>
              <a:spcAft>
                <a:spcPts val="0"/>
              </a:spcAft>
              <a:buNone/>
            </a:pPr>
            <a:r>
              <a:rPr lang="en"/>
              <a:t>Еще мы планируем использовать процессы эрланга для конкуретного исполнения транзакций.</a:t>
            </a:r>
            <a:endParaRPr/>
          </a:p>
          <a:p>
            <a:pPr indent="-298450" lvl="0" marL="457200" rtl="0" algn="l">
              <a:spcBef>
                <a:spcPts val="0"/>
              </a:spcBef>
              <a:spcAft>
                <a:spcPts val="0"/>
              </a:spcAft>
              <a:buSzPts val="1100"/>
              <a:buChar char="-"/>
            </a:pPr>
            <a:r>
              <a:rPr lang="en"/>
              <a:t>У нас хорошо документрированный код. Эликсир имеет хорошие инструменты для написания и публикации документации. Плюс очень сильно помогают доктесты.</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fb149185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fb149185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Теперь расскажу с какими проблемами в сообществе разработчиков Эфириума мы столкнулись разрабатывая наш клиент:</a:t>
            </a:r>
            <a:endParaRPr/>
          </a:p>
          <a:p>
            <a:pPr indent="-298450" lvl="0" marL="457200" rtl="0" algn="l">
              <a:spcBef>
                <a:spcPts val="0"/>
              </a:spcBef>
              <a:spcAft>
                <a:spcPts val="0"/>
              </a:spcAft>
              <a:buSzPts val="1100"/>
              <a:buChar char="-"/>
            </a:pPr>
            <a:r>
              <a:rPr lang="en"/>
              <a:t>Общие тесты не документированы и в большинстве случаев не понятно, что они тестируют. У многих тестов очень странные название. Например vitalikTransactionTest или ShanghaiLove</a:t>
            </a:r>
            <a:endParaRPr/>
          </a:p>
          <a:p>
            <a:pPr indent="-298450" lvl="0" marL="457200" rtl="0" algn="l">
              <a:spcBef>
                <a:spcPts val="0"/>
              </a:spcBef>
              <a:spcAft>
                <a:spcPts val="0"/>
              </a:spcAft>
              <a:buSzPts val="1100"/>
              <a:buChar char="-"/>
            </a:pPr>
            <a:r>
              <a:rPr lang="en"/>
              <a:t>Как было сказано апгрейды в Эфириуме производятся через хардфорки. И в большинстве случаев это читается плохо и выглядит как грязный хак с проверкой на номер блока.</a:t>
            </a:r>
            <a:endParaRPr/>
          </a:p>
          <a:p>
            <a:pPr indent="-298450" lvl="0" marL="457200" rtl="0" algn="l">
              <a:spcBef>
                <a:spcPts val="0"/>
              </a:spcBef>
              <a:spcAft>
                <a:spcPts val="0"/>
              </a:spcAft>
              <a:buSzPts val="1100"/>
              <a:buChar char="-"/>
            </a:pPr>
            <a:r>
              <a:rPr lang="en"/>
              <a:t>P2p слой документирован очень плохо. Он документирован нстолько плохо, что логика в некоторых клиентах отличается друг друга. Я встретил это в вычислении расстояния между нодами в алгоритме поиска нод.</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Более развернуто об этих проблемах вы можете почитать в моем блоге. После публикации моего поста со мной связались представители Эфириума, чтобы обсудить пути решения.</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4fb149185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4fb149185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Кроме основного проекта Маны, мы написали еще несколько библиотек которые используеются сообществом:</a:t>
            </a:r>
            <a:endParaRPr/>
          </a:p>
          <a:p>
            <a:pPr indent="-298450" lvl="0" marL="457200" rtl="0" algn="l">
              <a:spcBef>
                <a:spcPts val="0"/>
              </a:spcBef>
              <a:spcAft>
                <a:spcPts val="0"/>
              </a:spcAft>
              <a:buSzPts val="1100"/>
              <a:buChar char="-"/>
            </a:pPr>
            <a:r>
              <a:rPr lang="en"/>
              <a:t>Ethereumex - JSON RPC клиент для Эфириума. Обертка над апи с поддержкой Unix сокетов.</a:t>
            </a:r>
            <a:endParaRPr/>
          </a:p>
          <a:p>
            <a:pPr indent="-298450" lvl="0" marL="457200" rtl="0" algn="l">
              <a:spcBef>
                <a:spcPts val="0"/>
              </a:spcBef>
              <a:spcAft>
                <a:spcPts val="0"/>
              </a:spcAft>
              <a:buSzPts val="1100"/>
              <a:buChar char="-"/>
            </a:pPr>
            <a:r>
              <a:rPr lang="en"/>
              <a:t>Ex_abi - ABI кодировка Эфириума. Application Binary Interface - используется для вызова функций смарт контрактов из виртуальной машины.</a:t>
            </a:r>
            <a:endParaRPr/>
          </a:p>
          <a:p>
            <a:pPr indent="-298450" lvl="0" marL="457200" rtl="0" algn="l">
              <a:spcBef>
                <a:spcPts val="0"/>
              </a:spcBef>
              <a:spcAft>
                <a:spcPts val="0"/>
              </a:spcAft>
              <a:buSzPts val="1100"/>
              <a:buChar char="-"/>
            </a:pPr>
            <a:r>
              <a:rPr lang="en"/>
              <a:t>BN - арифметические операции над кривой BN128. Используются для zkSNARK’ов. Доказательства с нулевым знанием.</a:t>
            </a:r>
            <a:endParaRPr/>
          </a:p>
          <a:p>
            <a:pPr indent="0" lvl="0" marL="0" rtl="0" algn="l">
              <a:spcBef>
                <a:spcPts val="0"/>
              </a:spcBef>
              <a:spcAft>
                <a:spcPts val="0"/>
              </a:spcAft>
              <a:buNone/>
            </a:pPr>
            <a:r>
              <a:rPr lang="en"/>
              <a:t>Обо всех трез библиотеках у в моем блоге есть подробные посты.</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fb1491851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fb1491851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fb1491851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fb1491851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37ddc8c2c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7ddc8c2c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Что же такое Эфириум? Вы можете сказать, что эта еще одна криптовалюта, но у Этериума есть одна особенность, которая и отличает ее от других криптовалют - у него есть Тьюринг полная виртуальная машина, на самом деле квази Тьюринг полная, но не будем вдаваться в подробности.</a:t>
            </a:r>
            <a:endParaRPr/>
          </a:p>
          <a:p>
            <a:pPr indent="0" lvl="0" marL="0" rtl="0" algn="l">
              <a:spcBef>
                <a:spcPts val="0"/>
              </a:spcBef>
              <a:spcAft>
                <a:spcPts val="0"/>
              </a:spcAft>
              <a:buNone/>
            </a:pPr>
            <a:r>
              <a:rPr lang="en"/>
              <a:t>Поэтому Этериум можно рассматривать как распределенный компьютер, который выполняет небольшие программы - смарт контракты.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3d6208d8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d6208d8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Спасибо за внимание. Можете перейти на гитхаб репозитория, познакомится с кодом. Много issues’оа открыто, можете законтрибьютить.  Если у вас есть вопросы по проекту или по докладу, можете подойти ко мне после митапа и задать мне их.</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7ddc8c2c3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7ddc8c2c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Существует несколько клиентов Эфириума. Самые популярных из которых - это Парити на Расте, Geth на go и pyetherum на питоне. Почему их несколько? Для того, чтобы валидировать, что протокол работает верно и он </a:t>
            </a:r>
            <a:r>
              <a:rPr lang="en"/>
              <a:t>непротиворечивый</a:t>
            </a:r>
            <a:r>
              <a:rPr lang="en"/>
              <a:t>. Мы пишем еще один клиент на Эликсире. Но возникает вопрос.</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7ddc8c2c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7ddc8c2c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Подходит ли Эликсир для написания блокчейнов и для Эфириума, в частности? Известно, что эликсир имеет не самую лучшую вычислительную производительность. Чтобы ответить на этот вопрос нам нужно понять, где именно нужна эта производительность. Это приводит нас к следующему слайду.</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7ddc8c2c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7ddc8c2c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Блокчейны сортируют и валидируют транзакции в общем реестре и в конечном итоге предоставляют возможно понять истину с течением времени. Без центрального </a:t>
            </a:r>
            <a:r>
              <a:rPr lang="en"/>
              <a:t>посредника</a:t>
            </a:r>
            <a:r>
              <a:rPr lang="en"/>
              <a:t>, участники сети, которые и </a:t>
            </a:r>
            <a:r>
              <a:rPr lang="en"/>
              <a:t>составляют</a:t>
            </a:r>
            <a:r>
              <a:rPr lang="en"/>
              <a:t> систему должны найти способ проверить валидность того, что добавляется в реестр, используя набор предопределенных правил. Этот набор правил и называется алгоритмом консенсуса. Самые популярные из них это Proof of Work, Proof of Stake и Proof of Authority.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7ddc8c2c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7ddc8c2c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Первый успешный алгоритм консенсуса Используется Эфириумом и Биткоином. POW требует от участников решения вычислимо сложной задачи, ответ которой можно легко быть проверен другими участниками.</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b522d765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b522d765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Набор валидаторов по очереди выбирают и голосуют за следующий блок и вес голоса валидатора зависит от размера его депозита. POW останавливает плохое поведение, делая его вычислимо сложным. POS останавливает плохое поведение передавая валидацию пользователям, которым есть, что терять.при плохом поведении из депозит отнимается.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badykov.com/elixir/2018/05/06/rl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ayrat555"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jp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Mana</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5200">
                <a:solidFill>
                  <a:schemeClr val="dk1"/>
                </a:solidFill>
              </a:rPr>
              <a:t>Ethereum client in Elixir</a:t>
            </a:r>
            <a:endParaRPr/>
          </a:p>
        </p:txBody>
      </p:sp>
      <p:pic>
        <p:nvPicPr>
          <p:cNvPr descr="elixir-lang-moscow-logo-12a9e47c77802b946e60bd7bcf20dbda.png" id="60" name="Google Shape;60;p13"/>
          <p:cNvPicPr preferRelativeResize="0"/>
          <p:nvPr/>
        </p:nvPicPr>
        <p:blipFill>
          <a:blip r:embed="rId3">
            <a:alphaModFix/>
          </a:blip>
          <a:stretch>
            <a:fillRect/>
          </a:stretch>
        </p:blipFill>
        <p:spPr>
          <a:xfrm>
            <a:off x="5807502" y="103075"/>
            <a:ext cx="3097586" cy="887400"/>
          </a:xfrm>
          <a:prstGeom prst="rect">
            <a:avLst/>
          </a:prstGeom>
          <a:noFill/>
          <a:ln>
            <a:noFill/>
          </a:ln>
        </p:spPr>
      </p:pic>
      <p:sp>
        <p:nvSpPr>
          <p:cNvPr id="61" name="Google Shape;61;p13"/>
          <p:cNvSpPr txBox="1"/>
          <p:nvPr/>
        </p:nvSpPr>
        <p:spPr>
          <a:xfrm>
            <a:off x="485875" y="4002050"/>
            <a:ext cx="4164000" cy="6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Ayrat Badykov</a:t>
            </a:r>
            <a:endParaRPr sz="2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Authority</a:t>
            </a:r>
            <a:endParaRPr/>
          </a:p>
        </p:txBody>
      </p:sp>
      <p:sp>
        <p:nvSpPr>
          <p:cNvPr id="122" name="Google Shape;122;p22"/>
          <p:cNvSpPr txBox="1"/>
          <p:nvPr>
            <p:ph idx="1" type="body"/>
          </p:nvPr>
        </p:nvSpPr>
        <p:spPr>
          <a:xfrm>
            <a:off x="276475" y="1645700"/>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Char char="●"/>
            </a:pPr>
            <a:r>
              <a:rPr lang="en" sz="3000">
                <a:solidFill>
                  <a:srgbClr val="000000"/>
                </a:solidFill>
              </a:rPr>
              <a:t>modification of Proof of Stake </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identity as a stake</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verified personal identities</a:t>
            </a:r>
            <a:endParaRPr sz="30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Elixir suitable for Ethereum?</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9" name="Google Shape;129;p23"/>
          <p:cNvPicPr preferRelativeResize="0"/>
          <p:nvPr/>
        </p:nvPicPr>
        <p:blipFill>
          <a:blip r:embed="rId3">
            <a:alphaModFix/>
          </a:blip>
          <a:stretch>
            <a:fillRect/>
          </a:stretch>
        </p:blipFill>
        <p:spPr>
          <a:xfrm>
            <a:off x="311692" y="1585325"/>
            <a:ext cx="3297458" cy="2473099"/>
          </a:xfrm>
          <a:prstGeom prst="rect">
            <a:avLst/>
          </a:prstGeom>
          <a:noFill/>
          <a:ln>
            <a:noFill/>
          </a:ln>
        </p:spPr>
      </p:pic>
      <p:pic>
        <p:nvPicPr>
          <p:cNvPr id="130" name="Google Shape;130;p23"/>
          <p:cNvPicPr preferRelativeResize="0"/>
          <p:nvPr/>
        </p:nvPicPr>
        <p:blipFill>
          <a:blip r:embed="rId4">
            <a:alphaModFix/>
          </a:blip>
          <a:stretch>
            <a:fillRect/>
          </a:stretch>
        </p:blipFill>
        <p:spPr>
          <a:xfrm>
            <a:off x="2909126" y="2307525"/>
            <a:ext cx="528475" cy="528450"/>
          </a:xfrm>
          <a:prstGeom prst="rect">
            <a:avLst/>
          </a:prstGeom>
          <a:noFill/>
          <a:ln>
            <a:noFill/>
          </a:ln>
        </p:spPr>
      </p:pic>
      <p:pic>
        <p:nvPicPr>
          <p:cNvPr id="131" name="Google Shape;131;p23"/>
          <p:cNvPicPr preferRelativeResize="0"/>
          <p:nvPr/>
        </p:nvPicPr>
        <p:blipFill>
          <a:blip r:embed="rId5">
            <a:alphaModFix/>
          </a:blip>
          <a:stretch>
            <a:fillRect/>
          </a:stretch>
        </p:blipFill>
        <p:spPr>
          <a:xfrm>
            <a:off x="3254425" y="1472625"/>
            <a:ext cx="2473100" cy="2473100"/>
          </a:xfrm>
          <a:prstGeom prst="rect">
            <a:avLst/>
          </a:prstGeom>
          <a:noFill/>
          <a:ln>
            <a:noFill/>
          </a:ln>
        </p:spPr>
      </p:pic>
      <p:pic>
        <p:nvPicPr>
          <p:cNvPr id="132" name="Google Shape;132;p23"/>
          <p:cNvPicPr preferRelativeResize="0"/>
          <p:nvPr/>
        </p:nvPicPr>
        <p:blipFill>
          <a:blip r:embed="rId6">
            <a:alphaModFix/>
          </a:blip>
          <a:stretch>
            <a:fillRect/>
          </a:stretch>
        </p:blipFill>
        <p:spPr>
          <a:xfrm>
            <a:off x="5477800" y="1990875"/>
            <a:ext cx="1285475" cy="1285475"/>
          </a:xfrm>
          <a:prstGeom prst="rect">
            <a:avLst/>
          </a:prstGeom>
          <a:noFill/>
          <a:ln>
            <a:noFill/>
          </a:ln>
        </p:spPr>
      </p:pic>
      <p:pic>
        <p:nvPicPr>
          <p:cNvPr id="133" name="Google Shape;133;p23"/>
          <p:cNvPicPr preferRelativeResize="0"/>
          <p:nvPr/>
        </p:nvPicPr>
        <p:blipFill>
          <a:blip r:embed="rId7">
            <a:alphaModFix/>
          </a:blip>
          <a:stretch>
            <a:fillRect/>
          </a:stretch>
        </p:blipFill>
        <p:spPr>
          <a:xfrm>
            <a:off x="6763275" y="1809639"/>
            <a:ext cx="1647950" cy="164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4"/>
          <p:cNvPicPr preferRelativeResize="0"/>
          <p:nvPr/>
        </p:nvPicPr>
        <p:blipFill>
          <a:blip r:embed="rId3">
            <a:alphaModFix/>
          </a:blip>
          <a:stretch>
            <a:fillRect/>
          </a:stretch>
        </p:blipFill>
        <p:spPr>
          <a:xfrm>
            <a:off x="5608638" y="1547700"/>
            <a:ext cx="2016926" cy="2048075"/>
          </a:xfrm>
          <a:prstGeom prst="rect">
            <a:avLst/>
          </a:prstGeom>
          <a:noFill/>
          <a:ln>
            <a:noFill/>
          </a:ln>
        </p:spPr>
      </p:pic>
      <p:pic>
        <p:nvPicPr>
          <p:cNvPr id="141" name="Google Shape;141;p24"/>
          <p:cNvPicPr preferRelativeResize="0"/>
          <p:nvPr/>
        </p:nvPicPr>
        <p:blipFill>
          <a:blip r:embed="rId4">
            <a:alphaModFix/>
          </a:blip>
          <a:stretch>
            <a:fillRect/>
          </a:stretch>
        </p:blipFill>
        <p:spPr>
          <a:xfrm>
            <a:off x="1035325" y="1028700"/>
            <a:ext cx="2781300" cy="308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structure</a:t>
            </a:r>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ExRLP</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MerklePatriciaTree</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EVM</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Blockchain</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ExWire</a:t>
            </a:r>
            <a:endParaRPr sz="2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ExRLP</a:t>
            </a:r>
            <a:endParaRPr/>
          </a:p>
        </p:txBody>
      </p:sp>
      <p:sp>
        <p:nvSpPr>
          <p:cNvPr id="153" name="Google Shape;153;p26"/>
          <p:cNvSpPr txBox="1"/>
          <p:nvPr>
            <p:ph idx="1" type="body"/>
          </p:nvPr>
        </p:nvSpPr>
        <p:spPr>
          <a:xfrm>
            <a:off x="311700" y="191342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Char char="●"/>
            </a:pPr>
            <a:r>
              <a:rPr lang="en" sz="3000">
                <a:solidFill>
                  <a:srgbClr val="000000"/>
                </a:solidFill>
              </a:rPr>
              <a:t>Ethereum’s homebrew binary encoding</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simplicity of implementation</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guaranteed absolute byte-perfect consistency</a:t>
            </a:r>
            <a:endParaRPr sz="3000">
              <a:solidFill>
                <a:srgbClr val="000000"/>
              </a:solidFill>
            </a:endParaRPr>
          </a:p>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ExRLP - </a:t>
            </a:r>
            <a:r>
              <a:rPr b="0" lang="en">
                <a:latin typeface="Arial"/>
                <a:ea typeface="Arial"/>
                <a:cs typeface="Arial"/>
                <a:sym typeface="Arial"/>
              </a:rPr>
              <a:t>recursive length prefix</a:t>
            </a:r>
            <a:endParaRPr/>
          </a:p>
        </p:txBody>
      </p:sp>
      <p:sp>
        <p:nvSpPr>
          <p:cNvPr id="159" name="Google Shape;159;p27"/>
          <p:cNvSpPr txBox="1"/>
          <p:nvPr/>
        </p:nvSpPr>
        <p:spPr>
          <a:xfrm>
            <a:off x="267750" y="1220050"/>
            <a:ext cx="3748500" cy="3923400"/>
          </a:xfrm>
          <a:prstGeom prst="rect">
            <a:avLst/>
          </a:prstGeom>
          <a:noFill/>
          <a:ln>
            <a:noFill/>
          </a:ln>
        </p:spPr>
        <p:txBody>
          <a:bodyPr anchorCtr="0" anchor="ctr" bIns="91425" lIns="91425" spcFirstLastPara="1" rIns="91425" wrap="square" tIns="91425">
            <a:noAutofit/>
          </a:bodyPr>
          <a:lstStyle/>
          <a:p>
            <a:pPr indent="0" lvl="0" marL="88900" marR="88900" rtl="0" algn="l">
              <a:lnSpc>
                <a:spcPct val="125000"/>
              </a:lnSpc>
              <a:spcBef>
                <a:spcPts val="0"/>
              </a:spcBef>
              <a:spcAft>
                <a:spcPts val="0"/>
              </a:spcAft>
              <a:buNone/>
            </a:pPr>
            <a:r>
              <a:rPr b="1" lang="en" sz="1200">
                <a:solidFill>
                  <a:srgbClr val="008800"/>
                </a:solidFill>
                <a:highlight>
                  <a:srgbClr val="FFFFFF"/>
                </a:highlight>
              </a:rPr>
              <a:t>defprotocol</a:t>
            </a:r>
            <a:r>
              <a:rPr lang="en" sz="1200">
                <a:solidFill>
                  <a:schemeClr val="dk2"/>
                </a:solidFill>
                <a:highlight>
                  <a:srgbClr val="FFFFFF"/>
                </a:highlight>
              </a:rPr>
              <a:t> </a:t>
            </a:r>
            <a:r>
              <a:rPr b="1" lang="en" sz="1200">
                <a:solidFill>
                  <a:srgbClr val="003366"/>
                </a:solidFill>
                <a:highlight>
                  <a:srgbClr val="FFFFFF"/>
                </a:highlight>
              </a:rPr>
              <a:t>ExRLP</a:t>
            </a:r>
            <a:r>
              <a:rPr lang="en" sz="1200">
                <a:solidFill>
                  <a:schemeClr val="accent1"/>
                </a:solidFill>
                <a:highlight>
                  <a:srgbClr val="FFFFFF"/>
                </a:highlight>
              </a:rPr>
              <a:t>.</a:t>
            </a:r>
            <a:r>
              <a:rPr b="1" lang="en" sz="1200">
                <a:solidFill>
                  <a:srgbClr val="003366"/>
                </a:solidFill>
                <a:highlight>
                  <a:srgbClr val="FFFFFF"/>
                </a:highlight>
              </a:rPr>
              <a:t>Encode</a:t>
            </a:r>
            <a:r>
              <a:rPr lang="en" sz="1200">
                <a:solidFill>
                  <a:schemeClr val="dk2"/>
                </a:solidFill>
                <a:highlight>
                  <a:srgbClr val="FFFFFF"/>
                </a:highlight>
              </a:rPr>
              <a:t> </a:t>
            </a:r>
            <a:r>
              <a:rPr b="1" lang="en" sz="1200">
                <a:solidFill>
                  <a:srgbClr val="008800"/>
                </a:solidFill>
                <a:highlight>
                  <a:srgbClr val="FFFFFF"/>
                </a:highlight>
              </a:rPr>
              <a:t>do</a:t>
            </a:r>
            <a:br>
              <a:rPr lang="en" sz="1200">
                <a:solidFill>
                  <a:schemeClr val="dk2"/>
                </a:solidFill>
                <a:highlight>
                  <a:srgbClr val="FFFFFF"/>
                </a:highlight>
              </a:rPr>
            </a:br>
            <a:r>
              <a:rPr b="1" lang="en" sz="1200">
                <a:solidFill>
                  <a:srgbClr val="008800"/>
                </a:solidFill>
                <a:highlight>
                  <a:srgbClr val="FFFFFF"/>
                </a:highlight>
              </a:rPr>
              <a:t>  def</a:t>
            </a:r>
            <a:r>
              <a:rPr lang="en" sz="1200">
                <a:solidFill>
                  <a:schemeClr val="dk2"/>
                </a:solidFill>
                <a:highlight>
                  <a:srgbClr val="FFFFFF"/>
                </a:highlight>
              </a:rPr>
              <a:t> encode(value, options \\ [])</a:t>
            </a:r>
            <a:br>
              <a:rPr lang="en" sz="1200">
                <a:solidFill>
                  <a:schemeClr val="dk2"/>
                </a:solidFill>
                <a:highlight>
                  <a:srgbClr val="FFFFFF"/>
                </a:highlight>
              </a:rPr>
            </a:br>
            <a:r>
              <a:rPr b="1" lang="en" sz="1200">
                <a:solidFill>
                  <a:srgbClr val="008800"/>
                </a:solidFill>
                <a:highlight>
                  <a:srgbClr val="FFFFFF"/>
                </a:highlight>
              </a:rPr>
              <a:t>end</a:t>
            </a:r>
            <a:br>
              <a:rPr lang="en" sz="1200">
                <a:solidFill>
                  <a:schemeClr val="dk2"/>
                </a:solidFill>
                <a:highlight>
                  <a:srgbClr val="FFFFFF"/>
                </a:highlight>
              </a:rPr>
            </a:br>
            <a:br>
              <a:rPr lang="en" sz="1200">
                <a:solidFill>
                  <a:schemeClr val="dk2"/>
                </a:solidFill>
                <a:highlight>
                  <a:srgbClr val="FFFFFF"/>
                </a:highlight>
              </a:rPr>
            </a:br>
            <a:r>
              <a:rPr b="1" lang="en" sz="1200">
                <a:solidFill>
                  <a:srgbClr val="008800"/>
                </a:solidFill>
                <a:highlight>
                  <a:srgbClr val="FFFFFF"/>
                </a:highlight>
              </a:rPr>
              <a:t>defimpl</a:t>
            </a:r>
            <a:r>
              <a:rPr lang="en" sz="1200">
                <a:solidFill>
                  <a:schemeClr val="dk2"/>
                </a:solidFill>
                <a:highlight>
                  <a:srgbClr val="FFFFFF"/>
                </a:highlight>
              </a:rPr>
              <a:t> </a:t>
            </a:r>
            <a:r>
              <a:rPr b="1" lang="en" sz="1200">
                <a:solidFill>
                  <a:srgbClr val="003366"/>
                </a:solidFill>
                <a:highlight>
                  <a:srgbClr val="FFFFFF"/>
                </a:highlight>
              </a:rPr>
              <a:t>ExRLP</a:t>
            </a:r>
            <a:r>
              <a:rPr lang="en" sz="1200">
                <a:solidFill>
                  <a:schemeClr val="accent1"/>
                </a:solidFill>
                <a:highlight>
                  <a:srgbClr val="FFFFFF"/>
                </a:highlight>
              </a:rPr>
              <a:t>.</a:t>
            </a:r>
            <a:r>
              <a:rPr b="1" lang="en" sz="1200">
                <a:solidFill>
                  <a:srgbClr val="003366"/>
                </a:solidFill>
                <a:highlight>
                  <a:srgbClr val="FFFFFF"/>
                </a:highlight>
              </a:rPr>
              <a:t>Encode</a:t>
            </a:r>
            <a:r>
              <a:rPr lang="en" sz="1200">
                <a:solidFill>
                  <a:schemeClr val="dk2"/>
                </a:solidFill>
                <a:highlight>
                  <a:srgbClr val="FFFFFF"/>
                </a:highlight>
              </a:rPr>
              <a:t>, </a:t>
            </a:r>
            <a:r>
              <a:rPr lang="en" sz="1200">
                <a:solidFill>
                  <a:srgbClr val="AA6600"/>
                </a:solidFill>
                <a:highlight>
                  <a:srgbClr val="FFFFFF"/>
                </a:highlight>
              </a:rPr>
              <a:t>for:</a:t>
            </a:r>
            <a:r>
              <a:rPr lang="en" sz="1200">
                <a:solidFill>
                  <a:schemeClr val="dk2"/>
                </a:solidFill>
                <a:highlight>
                  <a:srgbClr val="FFFFFF"/>
                </a:highlight>
              </a:rPr>
              <a:t> </a:t>
            </a:r>
            <a:r>
              <a:rPr b="1" lang="en" sz="1200">
                <a:solidFill>
                  <a:srgbClr val="003366"/>
                </a:solidFill>
                <a:highlight>
                  <a:srgbClr val="FFFFFF"/>
                </a:highlight>
              </a:rPr>
              <a:t>BitString</a:t>
            </a:r>
            <a:r>
              <a:rPr lang="en" sz="1200">
                <a:solidFill>
                  <a:schemeClr val="dk2"/>
                </a:solidFill>
                <a:highlight>
                  <a:srgbClr val="FFFFFF"/>
                </a:highlight>
              </a:rPr>
              <a:t> </a:t>
            </a:r>
            <a:r>
              <a:rPr b="1" lang="en" sz="1200">
                <a:solidFill>
                  <a:srgbClr val="008800"/>
                </a:solidFill>
                <a:highlight>
                  <a:srgbClr val="FFFFFF"/>
                </a:highlight>
              </a:rPr>
              <a:t>do</a:t>
            </a:r>
            <a:br>
              <a:rPr lang="en" sz="1200">
                <a:solidFill>
                  <a:schemeClr val="dk2"/>
                </a:solidFill>
                <a:highlight>
                  <a:srgbClr val="FFFFFF"/>
                </a:highlight>
              </a:rPr>
            </a:br>
            <a:r>
              <a:rPr lang="en" sz="1200">
                <a:solidFill>
                  <a:schemeClr val="accent1"/>
                </a:solidFill>
                <a:highlight>
                  <a:srgbClr val="FFFFFF"/>
                </a:highlight>
              </a:rPr>
              <a:t>...</a:t>
            </a:r>
            <a:br>
              <a:rPr lang="en" sz="1200">
                <a:solidFill>
                  <a:schemeClr val="dk2"/>
                </a:solidFill>
                <a:highlight>
                  <a:srgbClr val="FFFFFF"/>
                </a:highlight>
              </a:rPr>
            </a:br>
            <a:r>
              <a:rPr b="1" lang="en" sz="1200">
                <a:solidFill>
                  <a:srgbClr val="008800"/>
                </a:solidFill>
                <a:highlight>
                  <a:srgbClr val="FFFFFF"/>
                </a:highlight>
              </a:rPr>
              <a:t>end</a:t>
            </a:r>
            <a:br>
              <a:rPr lang="en" sz="1200">
                <a:solidFill>
                  <a:schemeClr val="dk2"/>
                </a:solidFill>
                <a:highlight>
                  <a:srgbClr val="FFFFFF"/>
                </a:highlight>
              </a:rPr>
            </a:br>
            <a:br>
              <a:rPr lang="en" sz="1200">
                <a:solidFill>
                  <a:schemeClr val="dk2"/>
                </a:solidFill>
                <a:highlight>
                  <a:srgbClr val="FFFFFF"/>
                </a:highlight>
              </a:rPr>
            </a:br>
            <a:r>
              <a:rPr b="1" lang="en" sz="1200">
                <a:solidFill>
                  <a:srgbClr val="008800"/>
                </a:solidFill>
                <a:highlight>
                  <a:srgbClr val="FFFFFF"/>
                </a:highlight>
              </a:rPr>
              <a:t>defimpl</a:t>
            </a:r>
            <a:r>
              <a:rPr lang="en" sz="1200">
                <a:solidFill>
                  <a:schemeClr val="dk2"/>
                </a:solidFill>
                <a:highlight>
                  <a:srgbClr val="FFFFFF"/>
                </a:highlight>
              </a:rPr>
              <a:t> </a:t>
            </a:r>
            <a:r>
              <a:rPr b="1" lang="en" sz="1200">
                <a:solidFill>
                  <a:srgbClr val="003366"/>
                </a:solidFill>
                <a:highlight>
                  <a:srgbClr val="FFFFFF"/>
                </a:highlight>
              </a:rPr>
              <a:t>ExRLP</a:t>
            </a:r>
            <a:r>
              <a:rPr lang="en" sz="1200">
                <a:solidFill>
                  <a:schemeClr val="accent1"/>
                </a:solidFill>
                <a:highlight>
                  <a:srgbClr val="FFFFFF"/>
                </a:highlight>
              </a:rPr>
              <a:t>.</a:t>
            </a:r>
            <a:r>
              <a:rPr b="1" lang="en" sz="1200">
                <a:solidFill>
                  <a:srgbClr val="003366"/>
                </a:solidFill>
                <a:highlight>
                  <a:srgbClr val="FFFFFF"/>
                </a:highlight>
              </a:rPr>
              <a:t>Encode</a:t>
            </a:r>
            <a:r>
              <a:rPr lang="en" sz="1200">
                <a:solidFill>
                  <a:schemeClr val="dk2"/>
                </a:solidFill>
                <a:highlight>
                  <a:srgbClr val="FFFFFF"/>
                </a:highlight>
              </a:rPr>
              <a:t>, </a:t>
            </a:r>
            <a:r>
              <a:rPr lang="en" sz="1200">
                <a:solidFill>
                  <a:srgbClr val="AA6600"/>
                </a:solidFill>
                <a:highlight>
                  <a:srgbClr val="FFFFFF"/>
                </a:highlight>
              </a:rPr>
              <a:t>for:</a:t>
            </a:r>
            <a:r>
              <a:rPr lang="en" sz="1200">
                <a:solidFill>
                  <a:schemeClr val="dk2"/>
                </a:solidFill>
                <a:highlight>
                  <a:srgbClr val="FFFFFF"/>
                </a:highlight>
              </a:rPr>
              <a:t> </a:t>
            </a:r>
            <a:r>
              <a:rPr b="1" lang="en" sz="1200">
                <a:solidFill>
                  <a:srgbClr val="003366"/>
                </a:solidFill>
                <a:highlight>
                  <a:srgbClr val="FFFFFF"/>
                </a:highlight>
              </a:rPr>
              <a:t>Integer</a:t>
            </a:r>
            <a:r>
              <a:rPr lang="en" sz="1200">
                <a:solidFill>
                  <a:schemeClr val="dk2"/>
                </a:solidFill>
                <a:highlight>
                  <a:srgbClr val="FFFFFF"/>
                </a:highlight>
              </a:rPr>
              <a:t> </a:t>
            </a:r>
            <a:r>
              <a:rPr b="1" lang="en" sz="1200">
                <a:solidFill>
                  <a:srgbClr val="008800"/>
                </a:solidFill>
                <a:highlight>
                  <a:srgbClr val="FFFFFF"/>
                </a:highlight>
              </a:rPr>
              <a:t>do</a:t>
            </a:r>
            <a:br>
              <a:rPr lang="en" sz="1200">
                <a:solidFill>
                  <a:schemeClr val="dk2"/>
                </a:solidFill>
                <a:highlight>
                  <a:srgbClr val="FFFFFF"/>
                </a:highlight>
              </a:rPr>
            </a:br>
            <a:r>
              <a:rPr lang="en" sz="1200">
                <a:solidFill>
                  <a:schemeClr val="accent1"/>
                </a:solidFill>
                <a:highlight>
                  <a:srgbClr val="FFFFFF"/>
                </a:highlight>
              </a:rPr>
              <a:t>...</a:t>
            </a:r>
            <a:br>
              <a:rPr lang="en" sz="1200">
                <a:solidFill>
                  <a:schemeClr val="dk2"/>
                </a:solidFill>
                <a:highlight>
                  <a:srgbClr val="FFFFFF"/>
                </a:highlight>
              </a:rPr>
            </a:br>
            <a:r>
              <a:rPr b="1" lang="en" sz="1200">
                <a:solidFill>
                  <a:srgbClr val="008800"/>
                </a:solidFill>
                <a:highlight>
                  <a:srgbClr val="FFFFFF"/>
                </a:highlight>
              </a:rPr>
              <a:t>end</a:t>
            </a:r>
            <a:br>
              <a:rPr lang="en" sz="1200">
                <a:solidFill>
                  <a:schemeClr val="dk2"/>
                </a:solidFill>
                <a:highlight>
                  <a:srgbClr val="FFFFFF"/>
                </a:highlight>
              </a:rPr>
            </a:br>
            <a:br>
              <a:rPr lang="en" sz="1200">
                <a:solidFill>
                  <a:schemeClr val="dk2"/>
                </a:solidFill>
                <a:highlight>
                  <a:srgbClr val="FFFFFF"/>
                </a:highlight>
              </a:rPr>
            </a:br>
            <a:r>
              <a:rPr b="1" lang="en" sz="1200">
                <a:solidFill>
                  <a:srgbClr val="008800"/>
                </a:solidFill>
                <a:highlight>
                  <a:srgbClr val="FFFFFF"/>
                </a:highlight>
              </a:rPr>
              <a:t>defimpl</a:t>
            </a:r>
            <a:r>
              <a:rPr lang="en" sz="1200">
                <a:solidFill>
                  <a:schemeClr val="dk2"/>
                </a:solidFill>
                <a:highlight>
                  <a:srgbClr val="FFFFFF"/>
                </a:highlight>
              </a:rPr>
              <a:t> </a:t>
            </a:r>
            <a:r>
              <a:rPr b="1" lang="en" sz="1200">
                <a:solidFill>
                  <a:srgbClr val="003366"/>
                </a:solidFill>
                <a:highlight>
                  <a:srgbClr val="FFFFFF"/>
                </a:highlight>
              </a:rPr>
              <a:t>ExRLP</a:t>
            </a:r>
            <a:r>
              <a:rPr lang="en" sz="1200">
                <a:solidFill>
                  <a:schemeClr val="accent1"/>
                </a:solidFill>
                <a:highlight>
                  <a:srgbClr val="FFFFFF"/>
                </a:highlight>
              </a:rPr>
              <a:t>.</a:t>
            </a:r>
            <a:r>
              <a:rPr b="1" lang="en" sz="1200">
                <a:solidFill>
                  <a:srgbClr val="003366"/>
                </a:solidFill>
                <a:highlight>
                  <a:srgbClr val="FFFFFF"/>
                </a:highlight>
              </a:rPr>
              <a:t>Encode</a:t>
            </a:r>
            <a:r>
              <a:rPr lang="en" sz="1200">
                <a:solidFill>
                  <a:schemeClr val="dk2"/>
                </a:solidFill>
                <a:highlight>
                  <a:srgbClr val="FFFFFF"/>
                </a:highlight>
              </a:rPr>
              <a:t>, </a:t>
            </a:r>
            <a:r>
              <a:rPr lang="en" sz="1200">
                <a:solidFill>
                  <a:srgbClr val="AA6600"/>
                </a:solidFill>
                <a:highlight>
                  <a:srgbClr val="FFFFFF"/>
                </a:highlight>
              </a:rPr>
              <a:t>for:</a:t>
            </a:r>
            <a:r>
              <a:rPr lang="en" sz="1200">
                <a:solidFill>
                  <a:schemeClr val="dk2"/>
                </a:solidFill>
                <a:highlight>
                  <a:srgbClr val="FFFFFF"/>
                </a:highlight>
              </a:rPr>
              <a:t> </a:t>
            </a:r>
            <a:r>
              <a:rPr b="1" lang="en" sz="1200">
                <a:solidFill>
                  <a:srgbClr val="003366"/>
                </a:solidFill>
                <a:highlight>
                  <a:srgbClr val="FFFFFF"/>
                </a:highlight>
              </a:rPr>
              <a:t>List</a:t>
            </a:r>
            <a:r>
              <a:rPr lang="en" sz="1200">
                <a:solidFill>
                  <a:schemeClr val="dk2"/>
                </a:solidFill>
                <a:highlight>
                  <a:srgbClr val="FFFFFF"/>
                </a:highlight>
              </a:rPr>
              <a:t> </a:t>
            </a:r>
            <a:r>
              <a:rPr b="1" lang="en" sz="1200">
                <a:solidFill>
                  <a:srgbClr val="008800"/>
                </a:solidFill>
                <a:highlight>
                  <a:srgbClr val="FFFFFF"/>
                </a:highlight>
              </a:rPr>
              <a:t>do</a:t>
            </a:r>
            <a:br>
              <a:rPr lang="en" sz="1200">
                <a:solidFill>
                  <a:schemeClr val="dk2"/>
                </a:solidFill>
                <a:highlight>
                  <a:srgbClr val="FFFFFF"/>
                </a:highlight>
              </a:rPr>
            </a:br>
            <a:r>
              <a:rPr lang="en" sz="1200">
                <a:solidFill>
                  <a:schemeClr val="accent1"/>
                </a:solidFill>
                <a:highlight>
                  <a:srgbClr val="FFFFFF"/>
                </a:highlight>
              </a:rPr>
              <a:t>...</a:t>
            </a:r>
            <a:br>
              <a:rPr lang="en" sz="1200">
                <a:solidFill>
                  <a:schemeClr val="dk2"/>
                </a:solidFill>
                <a:highlight>
                  <a:srgbClr val="FFFFFF"/>
                </a:highlight>
              </a:rPr>
            </a:br>
            <a:r>
              <a:rPr b="1" lang="en" sz="1200">
                <a:solidFill>
                  <a:srgbClr val="008800"/>
                </a:solidFill>
                <a:highlight>
                  <a:srgbClr val="FFFFFF"/>
                </a:highlight>
              </a:rPr>
              <a:t>end</a:t>
            </a:r>
            <a:br>
              <a:rPr lang="en" sz="1200">
                <a:solidFill>
                  <a:schemeClr val="dk2"/>
                </a:solidFill>
                <a:highlight>
                  <a:srgbClr val="FFFFFF"/>
                </a:highlight>
              </a:rPr>
            </a:br>
            <a:endParaRPr sz="1200">
              <a:solidFill>
                <a:schemeClr val="dk2"/>
              </a:solidFill>
              <a:highlight>
                <a:srgbClr val="FFFFFF"/>
              </a:highlight>
            </a:endParaRPr>
          </a:p>
        </p:txBody>
      </p:sp>
      <p:sp>
        <p:nvSpPr>
          <p:cNvPr id="160" name="Google Shape;160;p27"/>
          <p:cNvSpPr txBox="1"/>
          <p:nvPr/>
        </p:nvSpPr>
        <p:spPr>
          <a:xfrm>
            <a:off x="3737225" y="1117325"/>
            <a:ext cx="4738800" cy="38529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2"/>
              </a:buClr>
              <a:buSzPts val="1100"/>
              <a:buFont typeface="Arial"/>
              <a:buNone/>
            </a:pPr>
            <a:r>
              <a:rPr lang="en" sz="1100">
                <a:solidFill>
                  <a:schemeClr val="dk2"/>
                </a:solidFill>
              </a:rPr>
              <a:t>iex</a:t>
            </a:r>
            <a:r>
              <a:rPr lang="en" sz="1100">
                <a:solidFill>
                  <a:schemeClr val="accent1"/>
                </a:solidFill>
              </a:rPr>
              <a:t>&gt;</a:t>
            </a:r>
            <a:r>
              <a:rPr lang="en" sz="1100">
                <a:solidFill>
                  <a:schemeClr val="dk2"/>
                </a:solidFill>
              </a:rPr>
              <a:t> [[[]], []] </a:t>
            </a:r>
            <a:r>
              <a:rPr lang="en" sz="1100">
                <a:solidFill>
                  <a:schemeClr val="accent1"/>
                </a:solidFill>
              </a:rPr>
              <a:t>|&gt;</a:t>
            </a:r>
            <a:r>
              <a:rPr lang="en" sz="1100">
                <a:solidFill>
                  <a:schemeClr val="dk2"/>
                </a:solidFill>
              </a:rPr>
              <a:t> ExRLP</a:t>
            </a:r>
            <a:r>
              <a:rPr lang="en" sz="1100">
                <a:solidFill>
                  <a:schemeClr val="accent1"/>
                </a:solidFill>
              </a:rPr>
              <a:t>.</a:t>
            </a:r>
            <a:r>
              <a:rPr lang="en" sz="1100">
                <a:solidFill>
                  <a:schemeClr val="dk2"/>
                </a:solidFill>
              </a:rPr>
              <a:t>Encode</a:t>
            </a:r>
            <a:r>
              <a:rPr lang="en" sz="1100">
                <a:solidFill>
                  <a:schemeClr val="accent1"/>
                </a:solidFill>
              </a:rPr>
              <a:t>.</a:t>
            </a:r>
            <a:r>
              <a:rPr lang="en" sz="1100">
                <a:solidFill>
                  <a:schemeClr val="dk2"/>
                </a:solidFill>
              </a:rPr>
              <a:t>encode</a:t>
            </a:r>
            <a:br>
              <a:rPr lang="en" sz="1100">
                <a:solidFill>
                  <a:schemeClr val="dk2"/>
                </a:solidFill>
              </a:rPr>
            </a:br>
            <a:r>
              <a:rPr lang="en" sz="1100">
                <a:solidFill>
                  <a:schemeClr val="accent1"/>
                </a:solidFill>
              </a:rPr>
              <a:t>&lt;&lt;</a:t>
            </a:r>
            <a:r>
              <a:rPr b="1" lang="en" sz="1100">
                <a:solidFill>
                  <a:srgbClr val="0000DD"/>
                </a:solidFill>
              </a:rPr>
              <a:t>195</a:t>
            </a:r>
            <a:r>
              <a:rPr lang="en" sz="1100">
                <a:solidFill>
                  <a:schemeClr val="dk2"/>
                </a:solidFill>
              </a:rPr>
              <a:t>, </a:t>
            </a:r>
            <a:r>
              <a:rPr b="1" lang="en" sz="1100">
                <a:solidFill>
                  <a:srgbClr val="0000DD"/>
                </a:solidFill>
              </a:rPr>
              <a:t>193</a:t>
            </a:r>
            <a:r>
              <a:rPr lang="en" sz="1100">
                <a:solidFill>
                  <a:schemeClr val="dk2"/>
                </a:solidFill>
              </a:rPr>
              <a:t>, </a:t>
            </a:r>
            <a:r>
              <a:rPr b="1" lang="en" sz="1100">
                <a:solidFill>
                  <a:srgbClr val="0000DD"/>
                </a:solidFill>
              </a:rPr>
              <a:t>192</a:t>
            </a:r>
            <a:r>
              <a:rPr lang="en" sz="1100">
                <a:solidFill>
                  <a:schemeClr val="dk2"/>
                </a:solidFill>
              </a:rPr>
              <a:t>, </a:t>
            </a:r>
            <a:r>
              <a:rPr b="1" lang="en" sz="1100">
                <a:solidFill>
                  <a:srgbClr val="0000DD"/>
                </a:solidFill>
              </a:rPr>
              <a:t>192</a:t>
            </a:r>
            <a:r>
              <a:rPr lang="en" sz="1100">
                <a:solidFill>
                  <a:schemeClr val="accent1"/>
                </a:solidFill>
              </a:rPr>
              <a:t>&gt;&gt;</a:t>
            </a:r>
            <a:br>
              <a:rPr lang="en" sz="1100">
                <a:solidFill>
                  <a:schemeClr val="dk2"/>
                </a:solidFill>
              </a:rPr>
            </a:br>
            <a:br>
              <a:rPr lang="en" sz="1100">
                <a:solidFill>
                  <a:schemeClr val="dk2"/>
                </a:solidFill>
              </a:rPr>
            </a:br>
            <a:r>
              <a:rPr lang="en" sz="1100">
                <a:solidFill>
                  <a:schemeClr val="dk2"/>
                </a:solidFill>
              </a:rPr>
              <a:t>iex</a:t>
            </a:r>
            <a:r>
              <a:rPr lang="en" sz="1100">
                <a:solidFill>
                  <a:schemeClr val="accent1"/>
                </a:solidFill>
              </a:rPr>
              <a:t>&gt;</a:t>
            </a:r>
            <a:r>
              <a:rPr lang="en" sz="1100">
                <a:solidFill>
                  <a:schemeClr val="dk2"/>
                </a:solidFill>
              </a:rPr>
              <a:t> [</a:t>
            </a:r>
            <a:r>
              <a:rPr b="1" lang="en" sz="1100">
                <a:solidFill>
                  <a:srgbClr val="0000DD"/>
                </a:solidFill>
              </a:rPr>
              <a:t>42</a:t>
            </a:r>
            <a:r>
              <a:rPr lang="en" sz="1100">
                <a:solidFill>
                  <a:schemeClr val="dk2"/>
                </a:solidFill>
              </a:rPr>
              <a:t>, </a:t>
            </a:r>
            <a:r>
              <a:rPr lang="en" sz="1100">
                <a:solidFill>
                  <a:schemeClr val="dk2"/>
                </a:solidFill>
                <a:highlight>
                  <a:srgbClr val="FFF0F0"/>
                </a:highlight>
              </a:rPr>
              <a:t>"eth"</a:t>
            </a:r>
            <a:r>
              <a:rPr lang="en" sz="1100">
                <a:solidFill>
                  <a:schemeClr val="dk2"/>
                </a:solidFill>
              </a:rPr>
              <a:t>] </a:t>
            </a:r>
            <a:r>
              <a:rPr lang="en" sz="1100">
                <a:solidFill>
                  <a:schemeClr val="accent1"/>
                </a:solidFill>
              </a:rPr>
              <a:t>|&gt;</a:t>
            </a:r>
            <a:r>
              <a:rPr lang="en" sz="1100">
                <a:solidFill>
                  <a:schemeClr val="dk2"/>
                </a:solidFill>
              </a:rPr>
              <a:t> ExRLP</a:t>
            </a:r>
            <a:r>
              <a:rPr lang="en" sz="1100">
                <a:solidFill>
                  <a:schemeClr val="accent1"/>
                </a:solidFill>
              </a:rPr>
              <a:t>.</a:t>
            </a:r>
            <a:r>
              <a:rPr lang="en" sz="1100">
                <a:solidFill>
                  <a:schemeClr val="dk2"/>
                </a:solidFill>
              </a:rPr>
              <a:t>Encode</a:t>
            </a:r>
            <a:r>
              <a:rPr lang="en" sz="1100">
                <a:solidFill>
                  <a:schemeClr val="accent1"/>
                </a:solidFill>
              </a:rPr>
              <a:t>.</a:t>
            </a:r>
            <a:r>
              <a:rPr lang="en" sz="1100">
                <a:solidFill>
                  <a:schemeClr val="dk2"/>
                </a:solidFill>
              </a:rPr>
              <a:t>encode</a:t>
            </a:r>
            <a:br>
              <a:rPr lang="en" sz="1100">
                <a:solidFill>
                  <a:schemeClr val="dk2"/>
                </a:solidFill>
              </a:rPr>
            </a:br>
            <a:r>
              <a:rPr lang="en" sz="1100">
                <a:solidFill>
                  <a:schemeClr val="accent1"/>
                </a:solidFill>
              </a:rPr>
              <a:t>&lt;&lt;</a:t>
            </a:r>
            <a:r>
              <a:rPr b="1" lang="en" sz="1100">
                <a:solidFill>
                  <a:srgbClr val="0000DD"/>
                </a:solidFill>
              </a:rPr>
              <a:t>197</a:t>
            </a:r>
            <a:r>
              <a:rPr lang="en" sz="1100">
                <a:solidFill>
                  <a:schemeClr val="dk2"/>
                </a:solidFill>
              </a:rPr>
              <a:t>, </a:t>
            </a:r>
            <a:r>
              <a:rPr b="1" lang="en" sz="1100">
                <a:solidFill>
                  <a:srgbClr val="0000DD"/>
                </a:solidFill>
              </a:rPr>
              <a:t>42</a:t>
            </a:r>
            <a:r>
              <a:rPr lang="en" sz="1100">
                <a:solidFill>
                  <a:schemeClr val="dk2"/>
                </a:solidFill>
              </a:rPr>
              <a:t>, </a:t>
            </a:r>
            <a:r>
              <a:rPr b="1" lang="en" sz="1100">
                <a:solidFill>
                  <a:srgbClr val="0000DD"/>
                </a:solidFill>
              </a:rPr>
              <a:t>131</a:t>
            </a:r>
            <a:r>
              <a:rPr lang="en" sz="1100">
                <a:solidFill>
                  <a:schemeClr val="dk2"/>
                </a:solidFill>
              </a:rPr>
              <a:t>, </a:t>
            </a:r>
            <a:r>
              <a:rPr b="1" lang="en" sz="1100">
                <a:solidFill>
                  <a:srgbClr val="0000DD"/>
                </a:solidFill>
              </a:rPr>
              <a:t>101</a:t>
            </a:r>
            <a:r>
              <a:rPr lang="en" sz="1100">
                <a:solidFill>
                  <a:schemeClr val="dk2"/>
                </a:solidFill>
              </a:rPr>
              <a:t>, </a:t>
            </a:r>
            <a:r>
              <a:rPr b="1" lang="en" sz="1100">
                <a:solidFill>
                  <a:srgbClr val="0000DD"/>
                </a:solidFill>
              </a:rPr>
              <a:t>116</a:t>
            </a:r>
            <a:r>
              <a:rPr lang="en" sz="1100">
                <a:solidFill>
                  <a:schemeClr val="dk2"/>
                </a:solidFill>
              </a:rPr>
              <a:t>, </a:t>
            </a:r>
            <a:r>
              <a:rPr b="1" lang="en" sz="1100">
                <a:solidFill>
                  <a:srgbClr val="0000DD"/>
                </a:solidFill>
              </a:rPr>
              <a:t>104</a:t>
            </a:r>
            <a:r>
              <a:rPr lang="en" sz="1100">
                <a:solidFill>
                  <a:schemeClr val="accent1"/>
                </a:solidFill>
              </a:rPr>
              <a:t>&gt;&gt;</a:t>
            </a:r>
            <a:br>
              <a:rPr lang="en" sz="1100">
                <a:solidFill>
                  <a:schemeClr val="dk2"/>
                </a:solidFill>
              </a:rPr>
            </a:br>
            <a:br>
              <a:rPr lang="en" sz="1100">
                <a:solidFill>
                  <a:schemeClr val="dk2"/>
                </a:solidFill>
              </a:rPr>
            </a:br>
            <a:r>
              <a:rPr lang="en" sz="1100">
                <a:solidFill>
                  <a:schemeClr val="dk2"/>
                </a:solidFill>
              </a:rPr>
              <a:t>iex</a:t>
            </a:r>
            <a:r>
              <a:rPr lang="en" sz="1100">
                <a:solidFill>
                  <a:schemeClr val="accent1"/>
                </a:solidFill>
              </a:rPr>
              <a:t>&gt;</a:t>
            </a:r>
            <a:r>
              <a:rPr lang="en" sz="1100">
                <a:solidFill>
                  <a:schemeClr val="dk2"/>
                </a:solidFill>
              </a:rPr>
              <a:t> [</a:t>
            </a:r>
            <a:r>
              <a:rPr b="1" lang="en" sz="1100">
                <a:solidFill>
                  <a:srgbClr val="0000DD"/>
                </a:solidFill>
              </a:rPr>
              <a:t>42</a:t>
            </a:r>
            <a:r>
              <a:rPr lang="en" sz="1100">
                <a:solidFill>
                  <a:schemeClr val="dk2"/>
                </a:solidFill>
              </a:rPr>
              <a:t>, [</a:t>
            </a:r>
            <a:r>
              <a:rPr lang="en" sz="1100">
                <a:solidFill>
                  <a:schemeClr val="dk2"/>
                </a:solidFill>
                <a:highlight>
                  <a:srgbClr val="FFF0F0"/>
                </a:highlight>
              </a:rPr>
              <a:t>"sun"</a:t>
            </a:r>
            <a:r>
              <a:rPr lang="en" sz="1100">
                <a:solidFill>
                  <a:schemeClr val="dk2"/>
                </a:solidFill>
              </a:rPr>
              <a:t>, </a:t>
            </a:r>
            <a:r>
              <a:rPr lang="en" sz="1100">
                <a:solidFill>
                  <a:schemeClr val="dk2"/>
                </a:solidFill>
                <a:highlight>
                  <a:srgbClr val="FFF0F0"/>
                </a:highlight>
              </a:rPr>
              <a:t>"moon"</a:t>
            </a:r>
            <a:r>
              <a:rPr lang="en" sz="1100">
                <a:solidFill>
                  <a:schemeClr val="dk2"/>
                </a:solidFill>
              </a:rPr>
              <a:t>, </a:t>
            </a:r>
            <a:r>
              <a:rPr b="1" lang="en" sz="1100">
                <a:solidFill>
                  <a:srgbClr val="0000DD"/>
                </a:solidFill>
              </a:rPr>
              <a:t>5</a:t>
            </a:r>
            <a:r>
              <a:rPr lang="en" sz="1100">
                <a:solidFill>
                  <a:schemeClr val="dk2"/>
                </a:solidFill>
              </a:rPr>
              <a:t>]] </a:t>
            </a:r>
            <a:r>
              <a:rPr lang="en" sz="1100">
                <a:solidFill>
                  <a:schemeClr val="accent1"/>
                </a:solidFill>
              </a:rPr>
              <a:t>|&gt;</a:t>
            </a:r>
            <a:r>
              <a:rPr lang="en" sz="1100">
                <a:solidFill>
                  <a:schemeClr val="dk2"/>
                </a:solidFill>
              </a:rPr>
              <a:t> ExRLP</a:t>
            </a:r>
            <a:r>
              <a:rPr lang="en" sz="1100">
                <a:solidFill>
                  <a:schemeClr val="accent1"/>
                </a:solidFill>
              </a:rPr>
              <a:t>.</a:t>
            </a:r>
            <a:r>
              <a:rPr lang="en" sz="1100">
                <a:solidFill>
                  <a:schemeClr val="dk2"/>
                </a:solidFill>
              </a:rPr>
              <a:t>Encode</a:t>
            </a:r>
            <a:r>
              <a:rPr lang="en" sz="1100">
                <a:solidFill>
                  <a:schemeClr val="accent1"/>
                </a:solidFill>
              </a:rPr>
              <a:t>.</a:t>
            </a:r>
            <a:r>
              <a:rPr lang="en" sz="1100">
                <a:solidFill>
                  <a:schemeClr val="dk2"/>
                </a:solidFill>
              </a:rPr>
              <a:t>encode</a:t>
            </a:r>
            <a:br>
              <a:rPr lang="en" sz="1100">
                <a:solidFill>
                  <a:schemeClr val="dk2"/>
                </a:solidFill>
              </a:rPr>
            </a:br>
            <a:r>
              <a:rPr lang="en" sz="1100">
                <a:solidFill>
                  <a:schemeClr val="accent1"/>
                </a:solidFill>
              </a:rPr>
              <a:t>&lt;&lt;</a:t>
            </a:r>
            <a:r>
              <a:rPr b="1" lang="en" sz="1100">
                <a:solidFill>
                  <a:srgbClr val="0000DD"/>
                </a:solidFill>
              </a:rPr>
              <a:t>204</a:t>
            </a:r>
            <a:r>
              <a:rPr lang="en" sz="1100">
                <a:solidFill>
                  <a:schemeClr val="dk2"/>
                </a:solidFill>
              </a:rPr>
              <a:t>, </a:t>
            </a:r>
            <a:r>
              <a:rPr b="1" lang="en" sz="1100">
                <a:solidFill>
                  <a:srgbClr val="0000DD"/>
                </a:solidFill>
              </a:rPr>
              <a:t>42</a:t>
            </a:r>
            <a:r>
              <a:rPr lang="en" sz="1100">
                <a:solidFill>
                  <a:schemeClr val="dk2"/>
                </a:solidFill>
              </a:rPr>
              <a:t>, </a:t>
            </a:r>
            <a:r>
              <a:rPr b="1" lang="en" sz="1100">
                <a:solidFill>
                  <a:srgbClr val="0000DD"/>
                </a:solidFill>
              </a:rPr>
              <a:t>202</a:t>
            </a:r>
            <a:r>
              <a:rPr lang="en" sz="1100">
                <a:solidFill>
                  <a:schemeClr val="dk2"/>
                </a:solidFill>
              </a:rPr>
              <a:t>, </a:t>
            </a:r>
            <a:r>
              <a:rPr b="1" lang="en" sz="1100">
                <a:solidFill>
                  <a:srgbClr val="0000DD"/>
                </a:solidFill>
              </a:rPr>
              <a:t>131</a:t>
            </a:r>
            <a:r>
              <a:rPr lang="en" sz="1100">
                <a:solidFill>
                  <a:schemeClr val="dk2"/>
                </a:solidFill>
              </a:rPr>
              <a:t>, </a:t>
            </a:r>
            <a:r>
              <a:rPr b="1" lang="en" sz="1100">
                <a:solidFill>
                  <a:srgbClr val="0000DD"/>
                </a:solidFill>
              </a:rPr>
              <a:t>115</a:t>
            </a:r>
            <a:r>
              <a:rPr lang="en" sz="1100">
                <a:solidFill>
                  <a:schemeClr val="dk2"/>
                </a:solidFill>
              </a:rPr>
              <a:t>, </a:t>
            </a:r>
            <a:r>
              <a:rPr b="1" lang="en" sz="1100">
                <a:solidFill>
                  <a:srgbClr val="0000DD"/>
                </a:solidFill>
              </a:rPr>
              <a:t>117</a:t>
            </a:r>
            <a:r>
              <a:rPr lang="en" sz="1100">
                <a:solidFill>
                  <a:schemeClr val="dk2"/>
                </a:solidFill>
              </a:rPr>
              <a:t>, </a:t>
            </a:r>
            <a:r>
              <a:rPr b="1" lang="en" sz="1100">
                <a:solidFill>
                  <a:srgbClr val="0000DD"/>
                </a:solidFill>
              </a:rPr>
              <a:t>110</a:t>
            </a:r>
            <a:r>
              <a:rPr lang="en" sz="1100">
                <a:solidFill>
                  <a:schemeClr val="dk2"/>
                </a:solidFill>
              </a:rPr>
              <a:t>, </a:t>
            </a:r>
            <a:r>
              <a:rPr b="1" lang="en" sz="1100">
                <a:solidFill>
                  <a:srgbClr val="0000DD"/>
                </a:solidFill>
              </a:rPr>
              <a:t>132</a:t>
            </a:r>
            <a:r>
              <a:rPr lang="en" sz="1100">
                <a:solidFill>
                  <a:schemeClr val="dk2"/>
                </a:solidFill>
              </a:rPr>
              <a:t>, </a:t>
            </a:r>
            <a:r>
              <a:rPr b="1" lang="en" sz="1100">
                <a:solidFill>
                  <a:srgbClr val="0000DD"/>
                </a:solidFill>
              </a:rPr>
              <a:t>109</a:t>
            </a:r>
            <a:r>
              <a:rPr lang="en" sz="1100">
                <a:solidFill>
                  <a:schemeClr val="dk2"/>
                </a:solidFill>
              </a:rPr>
              <a:t>, </a:t>
            </a:r>
            <a:r>
              <a:rPr b="1" lang="en" sz="1100">
                <a:solidFill>
                  <a:srgbClr val="0000DD"/>
                </a:solidFill>
              </a:rPr>
              <a:t>111</a:t>
            </a:r>
            <a:r>
              <a:rPr lang="en" sz="1100">
                <a:solidFill>
                  <a:schemeClr val="dk2"/>
                </a:solidFill>
              </a:rPr>
              <a:t>, </a:t>
            </a:r>
            <a:r>
              <a:rPr b="1" lang="en" sz="1100">
                <a:solidFill>
                  <a:srgbClr val="0000DD"/>
                </a:solidFill>
              </a:rPr>
              <a:t>111</a:t>
            </a:r>
            <a:r>
              <a:rPr lang="en" sz="1100">
                <a:solidFill>
                  <a:schemeClr val="dk2"/>
                </a:solidFill>
              </a:rPr>
              <a:t>, </a:t>
            </a:r>
            <a:r>
              <a:rPr b="1" lang="en" sz="1100">
                <a:solidFill>
                  <a:srgbClr val="0000DD"/>
                </a:solidFill>
              </a:rPr>
              <a:t>110</a:t>
            </a:r>
            <a:r>
              <a:rPr lang="en" sz="1100">
                <a:solidFill>
                  <a:schemeClr val="dk2"/>
                </a:solidFill>
              </a:rPr>
              <a:t>, </a:t>
            </a:r>
            <a:r>
              <a:rPr b="1" lang="en" sz="1100">
                <a:solidFill>
                  <a:srgbClr val="0000DD"/>
                </a:solidFill>
              </a:rPr>
              <a:t>5</a:t>
            </a:r>
            <a:r>
              <a:rPr lang="en" sz="1100">
                <a:solidFill>
                  <a:schemeClr val="accent1"/>
                </a:solidFill>
              </a:rPr>
              <a:t>&gt;&gt;</a:t>
            </a:r>
            <a:endParaRPr sz="1100">
              <a:solidFill>
                <a:schemeClr val="accent1"/>
              </a:solidFill>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ExRLP</a:t>
            </a:r>
            <a:endParaRPr/>
          </a:p>
        </p:txBody>
      </p:sp>
      <p:sp>
        <p:nvSpPr>
          <p:cNvPr id="166" name="Google Shape;166;p28"/>
          <p:cNvSpPr txBox="1"/>
          <p:nvPr>
            <p:ph idx="1" type="body"/>
          </p:nvPr>
        </p:nvSpPr>
        <p:spPr>
          <a:xfrm>
            <a:off x="311700" y="1152475"/>
            <a:ext cx="8520600" cy="34164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sz="3000" u="sng">
                <a:solidFill>
                  <a:srgbClr val="000000"/>
                </a:solidFill>
                <a:hlinkClick r:id="rId3"/>
              </a:rPr>
              <a:t>https://www.badykov.com/elixir/2018/05/06/rlp/</a:t>
            </a:r>
            <a:endParaRPr sz="3000">
              <a:solidFill>
                <a:srgbClr val="000000"/>
              </a:solidFill>
            </a:endParaRPr>
          </a:p>
          <a:p>
            <a:pPr indent="0" lvl="0" marL="0" rtl="0" algn="l">
              <a:spcBef>
                <a:spcPts val="1600"/>
              </a:spcBef>
              <a:spcAft>
                <a:spcPts val="1600"/>
              </a:spcAft>
              <a:buNone/>
            </a:pPr>
            <a:r>
              <a:rPr lang="en" sz="3000">
                <a:solidFill>
                  <a:srgbClr val="000000"/>
                </a:solidFill>
              </a:rPr>
              <a:t>https://github.com/exthereum/ex_rlp</a:t>
            </a:r>
            <a:endParaRPr sz="30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Merkle Patricia Tree (Trie)</a:t>
            </a:r>
            <a:endParaRPr/>
          </a:p>
        </p:txBody>
      </p:sp>
      <p:sp>
        <p:nvSpPr>
          <p:cNvPr id="172" name="Google Shape;17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cryptographically authenticated data structure</a:t>
            </a:r>
            <a:endParaRPr/>
          </a:p>
          <a:p>
            <a:pPr indent="-342900" lvl="0" marL="457200" rtl="0" algn="l">
              <a:spcBef>
                <a:spcPts val="0"/>
              </a:spcBef>
              <a:spcAft>
                <a:spcPts val="0"/>
              </a:spcAft>
              <a:buSzPts val="1800"/>
              <a:buChar char="-"/>
            </a:pPr>
            <a:r>
              <a:rPr lang="en"/>
              <a:t>Key-value storage</a:t>
            </a:r>
            <a:endParaRPr/>
          </a:p>
          <a:p>
            <a:pPr indent="-342900" lvl="0" marL="457200" rtl="0" algn="l">
              <a:spcBef>
                <a:spcPts val="0"/>
              </a:spcBef>
              <a:spcAft>
                <a:spcPts val="0"/>
              </a:spcAft>
              <a:buSzPts val="1800"/>
              <a:buChar char="-"/>
            </a:pPr>
            <a:r>
              <a:rPr lang="en"/>
              <a:t>O(log(n)) efficiency for inserts, lookups and deletes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Merkle Patricia Tree (Trie)</a:t>
            </a:r>
            <a:endParaRPr/>
          </a:p>
          <a:p>
            <a:pPr indent="0" lvl="0" marL="0" rtl="0" algn="l">
              <a:spcBef>
                <a:spcPts val="0"/>
              </a:spcBef>
              <a:spcAft>
                <a:spcPts val="0"/>
              </a:spcAft>
              <a:buNone/>
            </a:pPr>
            <a:r>
              <a:t/>
            </a:r>
            <a:endParaRPr/>
          </a:p>
        </p:txBody>
      </p:sp>
      <p:pic>
        <p:nvPicPr>
          <p:cNvPr id="178" name="Google Shape;178;p30"/>
          <p:cNvPicPr preferRelativeResize="0"/>
          <p:nvPr/>
        </p:nvPicPr>
        <p:blipFill>
          <a:blip r:embed="rId3">
            <a:alphaModFix/>
          </a:blip>
          <a:stretch>
            <a:fillRect/>
          </a:stretch>
        </p:blipFill>
        <p:spPr>
          <a:xfrm>
            <a:off x="1292714" y="899325"/>
            <a:ext cx="6363410" cy="40750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 overview</a:t>
            </a:r>
            <a:endParaRPr/>
          </a:p>
        </p:txBody>
      </p:sp>
      <p:sp>
        <p:nvSpPr>
          <p:cNvPr id="184" name="Google Shape;18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5" name="Google Shape;185;p31"/>
          <p:cNvPicPr preferRelativeResize="0"/>
          <p:nvPr/>
        </p:nvPicPr>
        <p:blipFill>
          <a:blip r:embed="rId3">
            <a:alphaModFix/>
          </a:blip>
          <a:stretch>
            <a:fillRect/>
          </a:stretch>
        </p:blipFill>
        <p:spPr>
          <a:xfrm>
            <a:off x="2475700" y="1068425"/>
            <a:ext cx="3807224" cy="3807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cknowledgements</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8" name="Google Shape;68;p14"/>
          <p:cNvPicPr preferRelativeResize="0"/>
          <p:nvPr/>
        </p:nvPicPr>
        <p:blipFill rotWithShape="1">
          <a:blip r:embed="rId3">
            <a:alphaModFix/>
          </a:blip>
          <a:srcRect b="23147" l="32981" r="34425" t="25173"/>
          <a:stretch/>
        </p:blipFill>
        <p:spPr>
          <a:xfrm>
            <a:off x="3159300" y="1571938"/>
            <a:ext cx="2825400" cy="2224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254275" y="143575"/>
            <a:ext cx="8520600" cy="4161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2"/>
              </a:buClr>
              <a:buSzPts val="1100"/>
              <a:buFont typeface="Arial"/>
              <a:buNone/>
            </a:pPr>
            <a:r>
              <a:rPr lang="en" sz="2300">
                <a:latin typeface="Arial"/>
                <a:ea typeface="Arial"/>
                <a:cs typeface="Arial"/>
                <a:sym typeface="Arial"/>
              </a:rPr>
              <a:t>Storage in Ethereum</a:t>
            </a:r>
            <a:endParaRPr sz="2300">
              <a:latin typeface="Arial"/>
              <a:ea typeface="Arial"/>
              <a:cs typeface="Arial"/>
              <a:sym typeface="Arial"/>
            </a:endParaRPr>
          </a:p>
          <a:p>
            <a:pPr indent="0" lvl="0" marL="0" rtl="0" algn="l">
              <a:spcBef>
                <a:spcPts val="600"/>
              </a:spcBef>
              <a:spcAft>
                <a:spcPts val="0"/>
              </a:spcAft>
              <a:buNone/>
            </a:pPr>
            <a:r>
              <a:t/>
            </a:r>
            <a:endParaRPr sz="2300">
              <a:latin typeface="Arial"/>
              <a:ea typeface="Arial"/>
              <a:cs typeface="Arial"/>
              <a:sym typeface="Arial"/>
            </a:endParaRPr>
          </a:p>
        </p:txBody>
      </p:sp>
      <p:sp>
        <p:nvSpPr>
          <p:cNvPr id="191" name="Google Shape;19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https://www.badykov.com/ethereum/2018/11/10/storage-in-ethereum/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EVM</a:t>
            </a:r>
            <a:endParaRPr/>
          </a:p>
        </p:txBody>
      </p:sp>
      <p:sp>
        <p:nvSpPr>
          <p:cNvPr id="197" name="Google Shape;19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internal state and computation</a:t>
            </a:r>
            <a:endParaRPr/>
          </a:p>
          <a:p>
            <a:pPr indent="-342900" lvl="0" marL="457200" rtl="0" algn="l">
              <a:spcBef>
                <a:spcPts val="0"/>
              </a:spcBef>
              <a:spcAft>
                <a:spcPts val="0"/>
              </a:spcAft>
              <a:buSzPts val="1800"/>
              <a:buChar char="-"/>
            </a:pPr>
            <a:r>
              <a:rPr lang="en"/>
              <a:t>executes machine code compiled from Solidity, LLL etc</a:t>
            </a:r>
            <a:endParaRPr/>
          </a:p>
          <a:p>
            <a:pPr indent="-342900" lvl="0" marL="457200" rtl="0" algn="l">
              <a:spcBef>
                <a:spcPts val="0"/>
              </a:spcBef>
              <a:spcAft>
                <a:spcPts val="0"/>
              </a:spcAft>
              <a:buSzPts val="1800"/>
              <a:buChar char="-"/>
            </a:pPr>
            <a:r>
              <a:rPr lang="en"/>
              <a:t>stack machine, the stack has a maximum size of 1024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EVM</a:t>
            </a:r>
            <a:endParaRPr/>
          </a:p>
        </p:txBody>
      </p:sp>
      <p:sp>
        <p:nvSpPr>
          <p:cNvPr id="203" name="Google Shape;20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4" name="Google Shape;204;p34"/>
          <p:cNvPicPr preferRelativeResize="0"/>
          <p:nvPr/>
        </p:nvPicPr>
        <p:blipFill>
          <a:blip r:embed="rId3">
            <a:alphaModFix/>
          </a:blip>
          <a:stretch>
            <a:fillRect/>
          </a:stretch>
        </p:blipFill>
        <p:spPr>
          <a:xfrm>
            <a:off x="1433425" y="1152475"/>
            <a:ext cx="6020776" cy="3800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EVM</a:t>
            </a:r>
            <a:endParaRPr/>
          </a:p>
        </p:txBody>
      </p:sp>
      <p:sp>
        <p:nvSpPr>
          <p:cNvPr id="210" name="Google Shape;210;p35"/>
          <p:cNvSpPr txBox="1"/>
          <p:nvPr>
            <p:ph idx="1" type="body"/>
          </p:nvPr>
        </p:nvSpPr>
        <p:spPr>
          <a:xfrm>
            <a:off x="311700" y="1152475"/>
            <a:ext cx="4211700" cy="3416400"/>
          </a:xfrm>
          <a:prstGeom prst="rect">
            <a:avLst/>
          </a:prstGeom>
        </p:spPr>
        <p:txBody>
          <a:bodyPr anchorCtr="0" anchor="t" bIns="91425" lIns="91425" spcFirstLastPara="1" rIns="91425" wrap="square" tIns="91425">
            <a:noAutofit/>
          </a:bodyPr>
          <a:lstStyle/>
          <a:p>
            <a:pPr indent="0" lvl="0" marL="88900" marR="88900" rtl="0" algn="l">
              <a:lnSpc>
                <a:spcPct val="125000"/>
              </a:lnSpc>
              <a:spcBef>
                <a:spcPts val="0"/>
              </a:spcBef>
              <a:spcAft>
                <a:spcPts val="0"/>
              </a:spcAft>
              <a:buNone/>
            </a:pPr>
            <a:r>
              <a:rPr lang="en" sz="1200">
                <a:solidFill>
                  <a:schemeClr val="dk2"/>
                </a:solidFill>
                <a:highlight>
                  <a:srgbClr val="FFFFFF"/>
                </a:highlight>
                <a:latin typeface="Arial"/>
                <a:ea typeface="Arial"/>
                <a:cs typeface="Arial"/>
                <a:sym typeface="Arial"/>
              </a:rPr>
              <a:t>iex</a:t>
            </a:r>
            <a:r>
              <a:rPr lang="en" sz="1200">
                <a:solidFill>
                  <a:schemeClr val="accent1"/>
                </a:solidFill>
                <a:highlight>
                  <a:srgbClr val="FFFFFF"/>
                </a:highlight>
                <a:latin typeface="Arial"/>
                <a:ea typeface="Arial"/>
                <a:cs typeface="Arial"/>
                <a:sym typeface="Arial"/>
              </a:rPr>
              <a:t>&gt;</a:t>
            </a:r>
            <a:r>
              <a:rPr lang="en" sz="1200">
                <a:solidFill>
                  <a:schemeClr val="dk2"/>
                </a:solidFill>
                <a:highlight>
                  <a:srgbClr val="FFFFFF"/>
                </a:highlight>
                <a:latin typeface="Arial"/>
                <a:ea typeface="Arial"/>
                <a:cs typeface="Arial"/>
                <a:sym typeface="Arial"/>
              </a:rPr>
              <a:t> code </a:t>
            </a:r>
            <a:r>
              <a:rPr lang="en" sz="1200">
                <a:solidFill>
                  <a:schemeClr val="accent1"/>
                </a:solidFill>
                <a:highlight>
                  <a:srgbClr val="FFFFFF"/>
                </a:highlight>
                <a:latin typeface="Arial"/>
                <a:ea typeface="Arial"/>
                <a:cs typeface="Arial"/>
                <a:sym typeface="Arial"/>
              </a:rPr>
              <a:t>=</a:t>
            </a:r>
            <a:r>
              <a:rPr lang="en" sz="1200">
                <a:solidFill>
                  <a:schemeClr val="dk2"/>
                </a:solidFill>
                <a:highlight>
                  <a:srgbClr val="FFFFFF"/>
                </a:highlight>
                <a:latin typeface="Arial"/>
                <a:ea typeface="Arial"/>
                <a:cs typeface="Arial"/>
                <a:sym typeface="Arial"/>
              </a:rPr>
              <a:t> </a:t>
            </a:r>
            <a:r>
              <a:rPr lang="en" sz="1200">
                <a:solidFill>
                  <a:schemeClr val="accent1"/>
                </a:solidFill>
                <a:highlight>
                  <a:srgbClr val="FFFFFF"/>
                </a:highlight>
                <a:latin typeface="Arial"/>
                <a:ea typeface="Arial"/>
                <a:cs typeface="Arial"/>
                <a:sym typeface="Arial"/>
              </a:rPr>
              <a:t>&lt;&lt;</a:t>
            </a:r>
            <a:r>
              <a:rPr b="1" lang="en" sz="1200">
                <a:solidFill>
                  <a:srgbClr val="0000DD"/>
                </a:solidFill>
                <a:highlight>
                  <a:srgbClr val="FFFFFF"/>
                </a:highlight>
                <a:latin typeface="Arial"/>
                <a:ea typeface="Arial"/>
                <a:cs typeface="Arial"/>
                <a:sym typeface="Arial"/>
              </a:rPr>
              <a:t>96</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0</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96</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0</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1</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96</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0</a:t>
            </a:r>
            <a:r>
              <a:rPr lang="en" sz="1200">
                <a:solidFill>
                  <a:schemeClr val="dk2"/>
                </a:solidFill>
                <a:highlight>
                  <a:srgbClr val="FFFFFF"/>
                </a:highlight>
                <a:latin typeface="Arial"/>
                <a:ea typeface="Arial"/>
                <a:cs typeface="Arial"/>
                <a:sym typeface="Arial"/>
              </a:rPr>
              <a:t>, </a:t>
            </a:r>
            <a:r>
              <a:rPr b="1" lang="en" sz="1200">
                <a:solidFill>
                  <a:srgbClr val="0000DD"/>
                </a:solidFill>
                <a:highlight>
                  <a:srgbClr val="FFFFFF"/>
                </a:highlight>
                <a:latin typeface="Arial"/>
                <a:ea typeface="Arial"/>
                <a:cs typeface="Arial"/>
                <a:sym typeface="Arial"/>
              </a:rPr>
              <a:t>85</a:t>
            </a:r>
            <a:r>
              <a:rPr lang="en" sz="1200">
                <a:solidFill>
                  <a:schemeClr val="accent1"/>
                </a:solidFill>
                <a:highlight>
                  <a:srgbClr val="FFFFFF"/>
                </a:highlight>
                <a:latin typeface="Arial"/>
                <a:ea typeface="Arial"/>
                <a:cs typeface="Arial"/>
                <a:sym typeface="Arial"/>
              </a:rPr>
              <a:t>&gt;&gt;</a:t>
            </a:r>
            <a:br>
              <a:rPr lang="en" sz="1200">
                <a:solidFill>
                  <a:schemeClr val="dk2"/>
                </a:solidFill>
                <a:highlight>
                  <a:srgbClr val="FFFFFF"/>
                </a:highlight>
                <a:latin typeface="Arial"/>
                <a:ea typeface="Arial"/>
                <a:cs typeface="Arial"/>
                <a:sym typeface="Arial"/>
              </a:rPr>
            </a:br>
            <a:br>
              <a:rPr lang="en" sz="1200">
                <a:solidFill>
                  <a:schemeClr val="dk2"/>
                </a:solidFill>
                <a:highlight>
                  <a:srgbClr val="FFFFFF"/>
                </a:highlight>
                <a:latin typeface="Arial"/>
                <a:ea typeface="Arial"/>
                <a:cs typeface="Arial"/>
                <a:sym typeface="Arial"/>
              </a:rPr>
            </a:br>
            <a:r>
              <a:rPr lang="en" sz="1200">
                <a:solidFill>
                  <a:schemeClr val="dk2"/>
                </a:solidFill>
                <a:highlight>
                  <a:srgbClr val="FFFFFF"/>
                </a:highlight>
                <a:latin typeface="Arial"/>
                <a:ea typeface="Arial"/>
                <a:cs typeface="Arial"/>
                <a:sym typeface="Arial"/>
              </a:rPr>
              <a:t>iex</a:t>
            </a:r>
            <a:r>
              <a:rPr lang="en" sz="1200">
                <a:solidFill>
                  <a:schemeClr val="accent1"/>
                </a:solidFill>
                <a:highlight>
                  <a:srgbClr val="FFFFFF"/>
                </a:highlight>
                <a:latin typeface="Arial"/>
                <a:ea typeface="Arial"/>
                <a:cs typeface="Arial"/>
                <a:sym typeface="Arial"/>
              </a:rPr>
              <a:t>&gt;</a:t>
            </a:r>
            <a:r>
              <a:rPr lang="en" sz="1200">
                <a:solidFill>
                  <a:schemeClr val="dk2"/>
                </a:solidFill>
                <a:highlight>
                  <a:srgbClr val="FFFFFF"/>
                </a:highlight>
                <a:latin typeface="Arial"/>
                <a:ea typeface="Arial"/>
                <a:cs typeface="Arial"/>
                <a:sym typeface="Arial"/>
              </a:rPr>
              <a:t> code |</a:t>
            </a:r>
            <a:r>
              <a:rPr lang="en" sz="1200">
                <a:solidFill>
                  <a:schemeClr val="accent1"/>
                </a:solidFill>
                <a:highlight>
                  <a:srgbClr val="FFFFFF"/>
                </a:highlight>
                <a:latin typeface="Arial"/>
                <a:ea typeface="Arial"/>
                <a:cs typeface="Arial"/>
                <a:sym typeface="Arial"/>
              </a:rPr>
              <a:t>&gt;</a:t>
            </a:r>
            <a:r>
              <a:rPr lang="en" sz="1200">
                <a:solidFill>
                  <a:schemeClr val="dk2"/>
                </a:solidFill>
                <a:highlight>
                  <a:srgbClr val="FFFFFF"/>
                </a:highlight>
                <a:latin typeface="Arial"/>
                <a:ea typeface="Arial"/>
                <a:cs typeface="Arial"/>
                <a:sym typeface="Arial"/>
              </a:rPr>
              <a:t> </a:t>
            </a:r>
            <a:r>
              <a:rPr lang="en" sz="1200">
                <a:solidFill>
                  <a:srgbClr val="996633"/>
                </a:solidFill>
                <a:highlight>
                  <a:srgbClr val="FFFFFF"/>
                </a:highlight>
                <a:latin typeface="Arial"/>
                <a:ea typeface="Arial"/>
                <a:cs typeface="Arial"/>
                <a:sym typeface="Arial"/>
              </a:rPr>
              <a:t>EVM</a:t>
            </a:r>
            <a:r>
              <a:rPr lang="en" sz="1200">
                <a:solidFill>
                  <a:schemeClr val="dk2"/>
                </a:solidFill>
                <a:highlight>
                  <a:srgbClr val="FFFFFF"/>
                </a:highlight>
                <a:latin typeface="Arial"/>
                <a:ea typeface="Arial"/>
                <a:cs typeface="Arial"/>
                <a:sym typeface="Arial"/>
              </a:rPr>
              <a:t>.</a:t>
            </a:r>
            <a:r>
              <a:rPr lang="en" sz="1200">
                <a:solidFill>
                  <a:srgbClr val="996633"/>
                </a:solidFill>
                <a:highlight>
                  <a:srgbClr val="FFFFFF"/>
                </a:highlight>
                <a:latin typeface="Arial"/>
                <a:ea typeface="Arial"/>
                <a:cs typeface="Arial"/>
                <a:sym typeface="Arial"/>
              </a:rPr>
              <a:t>MachineCode</a:t>
            </a:r>
            <a:r>
              <a:rPr lang="en" sz="1200">
                <a:solidFill>
                  <a:schemeClr val="dk2"/>
                </a:solidFill>
                <a:highlight>
                  <a:srgbClr val="FFFFFF"/>
                </a:highlight>
                <a:latin typeface="Arial"/>
                <a:ea typeface="Arial"/>
                <a:cs typeface="Arial"/>
                <a:sym typeface="Arial"/>
              </a:rPr>
              <a:t>.decompile</a:t>
            </a:r>
            <a:br>
              <a:rPr lang="en" sz="1200">
                <a:solidFill>
                  <a:schemeClr val="dk2"/>
                </a:solidFill>
                <a:highlight>
                  <a:srgbClr val="FFFFFF"/>
                </a:highlight>
                <a:latin typeface="Arial"/>
                <a:ea typeface="Arial"/>
                <a:cs typeface="Arial"/>
                <a:sym typeface="Arial"/>
              </a:rPr>
            </a:br>
            <a:r>
              <a:rPr lang="en" sz="1200">
                <a:solidFill>
                  <a:schemeClr val="dk2"/>
                </a:solidFill>
                <a:highlight>
                  <a:srgbClr val="FFFFFF"/>
                </a:highlight>
                <a:latin typeface="Arial"/>
                <a:ea typeface="Arial"/>
                <a:cs typeface="Arial"/>
                <a:sym typeface="Arial"/>
              </a:rPr>
              <a:t>[:push1, </a:t>
            </a:r>
            <a:r>
              <a:rPr b="1" lang="en" sz="1200">
                <a:solidFill>
                  <a:srgbClr val="0000DD"/>
                </a:solidFill>
                <a:highlight>
                  <a:srgbClr val="FFFFFF"/>
                </a:highlight>
                <a:latin typeface="Arial"/>
                <a:ea typeface="Arial"/>
                <a:cs typeface="Arial"/>
                <a:sym typeface="Arial"/>
              </a:rPr>
              <a:t>0</a:t>
            </a:r>
            <a:r>
              <a:rPr lang="en" sz="1200">
                <a:solidFill>
                  <a:schemeClr val="dk2"/>
                </a:solidFill>
                <a:highlight>
                  <a:srgbClr val="FFFFFF"/>
                </a:highlight>
                <a:latin typeface="Arial"/>
                <a:ea typeface="Arial"/>
                <a:cs typeface="Arial"/>
                <a:sym typeface="Arial"/>
              </a:rPr>
              <a:t>, :push1, </a:t>
            </a:r>
            <a:r>
              <a:rPr b="1" lang="en" sz="1200">
                <a:solidFill>
                  <a:srgbClr val="0000DD"/>
                </a:solidFill>
                <a:highlight>
                  <a:srgbClr val="FFFFFF"/>
                </a:highlight>
                <a:latin typeface="Arial"/>
                <a:ea typeface="Arial"/>
                <a:cs typeface="Arial"/>
                <a:sym typeface="Arial"/>
              </a:rPr>
              <a:t>0</a:t>
            </a:r>
            <a:r>
              <a:rPr lang="en" sz="1200">
                <a:solidFill>
                  <a:schemeClr val="dk2"/>
                </a:solidFill>
                <a:highlight>
                  <a:srgbClr val="FFFFFF"/>
                </a:highlight>
                <a:latin typeface="Arial"/>
                <a:ea typeface="Arial"/>
                <a:cs typeface="Arial"/>
                <a:sym typeface="Arial"/>
              </a:rPr>
              <a:t>, :add, :push1, </a:t>
            </a:r>
            <a:r>
              <a:rPr b="1" lang="en" sz="1200">
                <a:solidFill>
                  <a:srgbClr val="0000DD"/>
                </a:solidFill>
                <a:highlight>
                  <a:srgbClr val="FFFFFF"/>
                </a:highlight>
                <a:latin typeface="Arial"/>
                <a:ea typeface="Arial"/>
                <a:cs typeface="Arial"/>
                <a:sym typeface="Arial"/>
              </a:rPr>
              <a:t>0</a:t>
            </a:r>
            <a:r>
              <a:rPr lang="en" sz="1200">
                <a:solidFill>
                  <a:schemeClr val="dk2"/>
                </a:solidFill>
                <a:highlight>
                  <a:srgbClr val="FFFFFF"/>
                </a:highlight>
                <a:latin typeface="Arial"/>
                <a:ea typeface="Arial"/>
                <a:cs typeface="Arial"/>
                <a:sym typeface="Arial"/>
              </a:rPr>
              <a:t>, :sstore]</a:t>
            </a:r>
            <a:br>
              <a:rPr lang="en" sz="1100">
                <a:solidFill>
                  <a:schemeClr val="dk2"/>
                </a:solidFill>
                <a:highlight>
                  <a:srgbClr val="FFFFFF"/>
                </a:highlight>
                <a:latin typeface="Arial"/>
                <a:ea typeface="Arial"/>
                <a:cs typeface="Arial"/>
                <a:sym typeface="Arial"/>
              </a:rPr>
            </a:br>
            <a:endParaRPr sz="1100">
              <a:solidFill>
                <a:schemeClr val="dk2"/>
              </a:solidFill>
              <a:highlight>
                <a:srgbClr val="FFFFFF"/>
              </a:highlight>
              <a:latin typeface="Arial"/>
              <a:ea typeface="Arial"/>
              <a:cs typeface="Arial"/>
              <a:sym typeface="Arial"/>
            </a:endParaRPr>
          </a:p>
          <a:p>
            <a:pPr indent="0" lvl="0" marL="0" rtl="0" algn="l">
              <a:lnSpc>
                <a:spcPct val="125000"/>
              </a:lnSpc>
              <a:spcBef>
                <a:spcPts val="0"/>
              </a:spcBef>
              <a:spcAft>
                <a:spcPts val="0"/>
              </a:spcAft>
              <a:buNone/>
            </a:pPr>
            <a:r>
              <a:t/>
            </a:r>
            <a:endParaRPr sz="1200">
              <a:solidFill>
                <a:schemeClr val="dk2"/>
              </a:solidFill>
              <a:latin typeface="Arial"/>
              <a:ea typeface="Arial"/>
              <a:cs typeface="Arial"/>
              <a:sym typeface="Arial"/>
            </a:endParaRPr>
          </a:p>
          <a:p>
            <a:pPr indent="0" lvl="0" marL="0" rtl="0" algn="l">
              <a:lnSpc>
                <a:spcPct val="150000"/>
              </a:lnSpc>
              <a:spcBef>
                <a:spcPts val="0"/>
              </a:spcBef>
              <a:spcAft>
                <a:spcPts val="0"/>
              </a:spcAft>
              <a:buNone/>
            </a:pPr>
            <a:br>
              <a:rPr lang="en" sz="900">
                <a:solidFill>
                  <a:schemeClr val="dk2"/>
                </a:solidFill>
                <a:latin typeface="Arial"/>
                <a:ea typeface="Arial"/>
                <a:cs typeface="Arial"/>
                <a:sym typeface="Arial"/>
              </a:rPr>
            </a:br>
            <a:br>
              <a:rPr lang="en" sz="900">
                <a:solidFill>
                  <a:schemeClr val="dk2"/>
                </a:solidFill>
                <a:latin typeface="Arial"/>
                <a:ea typeface="Arial"/>
                <a:cs typeface="Arial"/>
                <a:sym typeface="Arial"/>
              </a:rPr>
            </a:br>
            <a:endParaRPr sz="1150">
              <a:solidFill>
                <a:schemeClr val="dk2"/>
              </a:solidFill>
              <a:latin typeface="Arial"/>
              <a:ea typeface="Arial"/>
              <a:cs typeface="Arial"/>
              <a:sym typeface="Arial"/>
            </a:endParaRPr>
          </a:p>
        </p:txBody>
      </p:sp>
      <p:sp>
        <p:nvSpPr>
          <p:cNvPr id="211" name="Google Shape;211;p35"/>
          <p:cNvSpPr txBox="1"/>
          <p:nvPr/>
        </p:nvSpPr>
        <p:spPr>
          <a:xfrm>
            <a:off x="5085600" y="920450"/>
            <a:ext cx="4058400" cy="4734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lang="en" sz="1100">
                <a:solidFill>
                  <a:schemeClr val="dk2"/>
                </a:solidFill>
              </a:rPr>
              <a:t>iex</a:t>
            </a:r>
            <a:r>
              <a:rPr lang="en" sz="1100">
                <a:solidFill>
                  <a:schemeClr val="accent1"/>
                </a:solidFill>
              </a:rPr>
              <a:t>&gt;</a:t>
            </a:r>
            <a:r>
              <a:rPr lang="en" sz="1100">
                <a:solidFill>
                  <a:schemeClr val="dk2"/>
                </a:solidFill>
              </a:rPr>
              <a:t> </a:t>
            </a:r>
            <a:r>
              <a:rPr lang="en" sz="1100">
                <a:solidFill>
                  <a:srgbClr val="996633"/>
                </a:solidFill>
              </a:rPr>
              <a:t>EVM</a:t>
            </a:r>
            <a:r>
              <a:rPr lang="en" sz="1100">
                <a:solidFill>
                  <a:schemeClr val="dk2"/>
                </a:solidFill>
              </a:rPr>
              <a:t>.run(code)</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br>
              <a:rPr lang="en" sz="1100">
                <a:solidFill>
                  <a:schemeClr val="dk2"/>
                </a:solidFill>
              </a:rPr>
            </a:br>
            <a:r>
              <a:rPr b="1" lang="en" sz="1100">
                <a:solidFill>
                  <a:srgbClr val="0E84B5"/>
                </a:solidFill>
              </a:rPr>
              <a:t>operation</a:t>
            </a:r>
            <a:r>
              <a:rPr lang="en" sz="1100">
                <a:solidFill>
                  <a:schemeClr val="dk2"/>
                </a:solidFill>
              </a:rPr>
              <a:t>: push1</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r>
              <a:rPr b="1" lang="en" sz="1100">
                <a:solidFill>
                  <a:srgbClr val="0000DD"/>
                </a:solidFill>
              </a:rPr>
              <a:t>0</a:t>
            </a:r>
            <a:r>
              <a:rPr lang="en" sz="1100">
                <a:solidFill>
                  <a:schemeClr val="dk2"/>
                </a:solidFill>
              </a:rPr>
              <a:t>]</a:t>
            </a:r>
            <a:br>
              <a:rPr lang="en" sz="1100">
                <a:solidFill>
                  <a:schemeClr val="dk2"/>
                </a:solidFill>
              </a:rPr>
            </a:br>
            <a:r>
              <a:rPr b="1" lang="en" sz="1100">
                <a:solidFill>
                  <a:srgbClr val="0E84B5"/>
                </a:solidFill>
              </a:rPr>
              <a:t>operation</a:t>
            </a:r>
            <a:r>
              <a:rPr lang="en" sz="1100">
                <a:solidFill>
                  <a:schemeClr val="dk2"/>
                </a:solidFill>
              </a:rPr>
              <a:t>: push1</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r>
              <a:rPr b="1" lang="en" sz="1100">
                <a:solidFill>
                  <a:srgbClr val="0000DD"/>
                </a:solidFill>
              </a:rPr>
              <a:t>0</a:t>
            </a:r>
            <a:r>
              <a:rPr lang="en" sz="1100">
                <a:solidFill>
                  <a:schemeClr val="dk2"/>
                </a:solidFill>
              </a:rPr>
              <a:t>, </a:t>
            </a:r>
            <a:r>
              <a:rPr b="1" lang="en" sz="1100">
                <a:solidFill>
                  <a:srgbClr val="0000DD"/>
                </a:solidFill>
              </a:rPr>
              <a:t>0</a:t>
            </a:r>
            <a:r>
              <a:rPr lang="en" sz="1100">
                <a:solidFill>
                  <a:schemeClr val="dk2"/>
                </a:solidFill>
              </a:rPr>
              <a:t>]</a:t>
            </a:r>
            <a:br>
              <a:rPr lang="en" sz="1100">
                <a:solidFill>
                  <a:schemeClr val="dk2"/>
                </a:solidFill>
              </a:rPr>
            </a:br>
            <a:r>
              <a:rPr b="1" lang="en" sz="1100">
                <a:solidFill>
                  <a:srgbClr val="0E84B5"/>
                </a:solidFill>
              </a:rPr>
              <a:t>operation</a:t>
            </a:r>
            <a:r>
              <a:rPr lang="en" sz="1100">
                <a:solidFill>
                  <a:schemeClr val="dk2"/>
                </a:solidFill>
              </a:rPr>
              <a:t>: add</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r>
              <a:rPr b="1" lang="en" sz="1100">
                <a:solidFill>
                  <a:srgbClr val="0000DD"/>
                </a:solidFill>
              </a:rPr>
              <a:t>0</a:t>
            </a:r>
            <a:r>
              <a:rPr lang="en" sz="1100">
                <a:solidFill>
                  <a:schemeClr val="dk2"/>
                </a:solidFill>
              </a:rPr>
              <a:t>]</a:t>
            </a:r>
            <a:br>
              <a:rPr lang="en" sz="1100">
                <a:solidFill>
                  <a:schemeClr val="dk2"/>
                </a:solidFill>
              </a:rPr>
            </a:br>
            <a:r>
              <a:rPr b="1" lang="en" sz="1100">
                <a:solidFill>
                  <a:srgbClr val="0E84B5"/>
                </a:solidFill>
              </a:rPr>
              <a:t>operation</a:t>
            </a:r>
            <a:r>
              <a:rPr lang="en" sz="1100">
                <a:solidFill>
                  <a:schemeClr val="dk2"/>
                </a:solidFill>
              </a:rPr>
              <a:t>: push1</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r>
              <a:rPr b="1" lang="en" sz="1100">
                <a:solidFill>
                  <a:srgbClr val="0000DD"/>
                </a:solidFill>
              </a:rPr>
              <a:t>0</a:t>
            </a:r>
            <a:r>
              <a:rPr lang="en" sz="1100">
                <a:solidFill>
                  <a:schemeClr val="dk2"/>
                </a:solidFill>
              </a:rPr>
              <a:t>, </a:t>
            </a:r>
            <a:r>
              <a:rPr b="1" lang="en" sz="1100">
                <a:solidFill>
                  <a:srgbClr val="0000DD"/>
                </a:solidFill>
              </a:rPr>
              <a:t>0</a:t>
            </a:r>
            <a:r>
              <a:rPr lang="en" sz="1100">
                <a:solidFill>
                  <a:schemeClr val="dk2"/>
                </a:solidFill>
              </a:rPr>
              <a:t>]</a:t>
            </a:r>
            <a:br>
              <a:rPr lang="en" sz="1100">
                <a:solidFill>
                  <a:schemeClr val="dk2"/>
                </a:solidFill>
              </a:rPr>
            </a:br>
            <a:r>
              <a:rPr b="1" lang="en" sz="1100">
                <a:solidFill>
                  <a:srgbClr val="0E84B5"/>
                </a:solidFill>
              </a:rPr>
              <a:t>operation</a:t>
            </a:r>
            <a:r>
              <a:rPr lang="en" sz="1100">
                <a:solidFill>
                  <a:schemeClr val="dk2"/>
                </a:solidFill>
              </a:rPr>
              <a:t>: sstore</a:t>
            </a:r>
            <a:br>
              <a:rPr lang="en" sz="1100">
                <a:solidFill>
                  <a:schemeClr val="dk2"/>
                </a:solidFill>
              </a:rPr>
            </a:br>
            <a:r>
              <a:rPr b="1" lang="en" sz="1100">
                <a:solidFill>
                  <a:srgbClr val="0E84B5"/>
                </a:solidFill>
              </a:rPr>
              <a:t>stack</a:t>
            </a:r>
            <a:r>
              <a:rPr lang="en" sz="1100">
                <a:solidFill>
                  <a:schemeClr val="dk2"/>
                </a:solidFill>
              </a:rPr>
              <a:t>:</a:t>
            </a:r>
            <a:br>
              <a:rPr lang="en" sz="1100">
                <a:solidFill>
                  <a:schemeClr val="dk2"/>
                </a:solidFill>
              </a:rPr>
            </a:br>
            <a:r>
              <a:rPr lang="en" sz="1100">
                <a:solidFill>
                  <a:schemeClr val="dk2"/>
                </a:solidFill>
              </a:rPr>
              <a:t>[]</a:t>
            </a:r>
            <a:endParaRPr sz="1100">
              <a:solidFill>
                <a:schemeClr val="dk2"/>
              </a:solidFill>
            </a:endParaRPr>
          </a:p>
          <a:p>
            <a:pPr indent="0" lvl="0" marL="0" rtl="0" algn="l">
              <a:lnSpc>
                <a:spcPct val="150000"/>
              </a:lnSpc>
              <a:spcBef>
                <a:spcPts val="0"/>
              </a:spcBef>
              <a:spcAft>
                <a:spcPts val="0"/>
              </a:spcAft>
              <a:buClr>
                <a:schemeClr val="dk2"/>
              </a:buClr>
              <a:buSzPts val="1100"/>
              <a:buFont typeface="Arial"/>
              <a:buNone/>
            </a:pPr>
            <a:r>
              <a:t/>
            </a:r>
            <a:endParaRPr sz="1000">
              <a:solidFill>
                <a:schemeClr val="dk2"/>
              </a:solidFill>
            </a:endParaRPr>
          </a:p>
          <a:p>
            <a:pPr indent="0" lvl="0" marL="0" rtl="0" algn="l">
              <a:lnSpc>
                <a:spcPct val="115000"/>
              </a:lnSpc>
              <a:spcBef>
                <a:spcPts val="0"/>
              </a:spcBef>
              <a:spcAft>
                <a:spcPts val="0"/>
              </a:spcAft>
              <a:buClr>
                <a:schemeClr val="dk2"/>
              </a:buClr>
              <a:buSzPts val="1100"/>
              <a:buFont typeface="Arial"/>
              <a:buNone/>
            </a:pPr>
            <a:r>
              <a:t/>
            </a:r>
            <a:endParaRPr sz="1150">
              <a:solidFill>
                <a:schemeClr val="dk2"/>
              </a:solidFill>
            </a:endParaRPr>
          </a:p>
          <a:p>
            <a:pPr indent="0" lvl="0" marL="0" rtl="0" algn="l">
              <a:spcBef>
                <a:spcPts val="16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EVM</a:t>
            </a:r>
            <a:endParaRPr/>
          </a:p>
        </p:txBody>
      </p:sp>
      <p:sp>
        <p:nvSpPr>
          <p:cNvPr id="217" name="Google Shape;217;p36"/>
          <p:cNvSpPr txBox="1"/>
          <p:nvPr/>
        </p:nvSpPr>
        <p:spPr>
          <a:xfrm>
            <a:off x="255325" y="1395075"/>
            <a:ext cx="6515700" cy="7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https://www.badykov.com/elixir/2018/04/29/evm-basics/</a:t>
            </a:r>
            <a:endParaRPr b="1"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a:t>
            </a:r>
            <a:endParaRPr/>
          </a:p>
        </p:txBody>
      </p:sp>
      <p:sp>
        <p:nvSpPr>
          <p:cNvPr id="223" name="Google Shape;22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The process of finalising a block involves four stages:</a:t>
            </a:r>
            <a:endParaRPr/>
          </a:p>
          <a:p>
            <a:pPr indent="0" lvl="0" marL="0" rtl="0" algn="l">
              <a:spcBef>
                <a:spcPts val="1600"/>
              </a:spcBef>
              <a:spcAft>
                <a:spcPts val="0"/>
              </a:spcAft>
              <a:buClr>
                <a:schemeClr val="dk2"/>
              </a:buClr>
              <a:buSzPts val="1100"/>
              <a:buFont typeface="Arial"/>
              <a:buNone/>
            </a:pPr>
            <a:r>
              <a:rPr lang="en"/>
              <a:t>(1) Validate (or, if mining, determine) ommers;</a:t>
            </a:r>
            <a:endParaRPr/>
          </a:p>
          <a:p>
            <a:pPr indent="0" lvl="0" marL="0" rtl="0" algn="l">
              <a:spcBef>
                <a:spcPts val="1600"/>
              </a:spcBef>
              <a:spcAft>
                <a:spcPts val="0"/>
              </a:spcAft>
              <a:buClr>
                <a:schemeClr val="dk2"/>
              </a:buClr>
              <a:buSzPts val="1100"/>
              <a:buFont typeface="Arial"/>
              <a:buNone/>
            </a:pPr>
            <a:r>
              <a:rPr lang="en"/>
              <a:t>(2) validate (or, if mining, determine) transactions;</a:t>
            </a:r>
            <a:endParaRPr/>
          </a:p>
          <a:p>
            <a:pPr indent="0" lvl="0" marL="0" rtl="0" algn="l">
              <a:spcBef>
                <a:spcPts val="1600"/>
              </a:spcBef>
              <a:spcAft>
                <a:spcPts val="0"/>
              </a:spcAft>
              <a:buClr>
                <a:schemeClr val="dk2"/>
              </a:buClr>
              <a:buSzPts val="1100"/>
              <a:buFont typeface="Arial"/>
              <a:buNone/>
            </a:pPr>
            <a:r>
              <a:rPr lang="en"/>
              <a:t>(3) apply rewards;</a:t>
            </a:r>
            <a:endParaRPr/>
          </a:p>
          <a:p>
            <a:pPr indent="0" lvl="0" marL="0" rtl="0" algn="l">
              <a:spcBef>
                <a:spcPts val="1600"/>
              </a:spcBef>
              <a:spcAft>
                <a:spcPts val="1600"/>
              </a:spcAft>
              <a:buNone/>
            </a:pPr>
            <a:r>
              <a:rPr lang="en"/>
              <a:t>(4) verify (or, if mining, compute a valid) state and block nonce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a:t>
            </a:r>
            <a:endParaRPr/>
          </a:p>
        </p:txBody>
      </p:sp>
      <p:sp>
        <p:nvSpPr>
          <p:cNvPr id="229" name="Google Shape;22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  	errors = []</a:t>
            </a:r>
            <a:endParaRPr/>
          </a:p>
          <a:p>
            <a:pPr indent="0" lvl="0" marL="0" rtl="0" algn="l">
              <a:spcBef>
                <a:spcPts val="1600"/>
              </a:spcBef>
              <a:spcAft>
                <a:spcPts val="0"/>
              </a:spcAft>
              <a:buClr>
                <a:schemeClr val="dk2"/>
              </a:buClr>
              <a:buSzPts val="1100"/>
              <a:buFont typeface="Arial"/>
              <a:buNone/>
            </a:pPr>
            <a:r>
              <a:rPr lang="en"/>
              <a:t>  	|&gt; check_state_root_validity(child_block, block)</a:t>
            </a:r>
            <a:endParaRPr/>
          </a:p>
          <a:p>
            <a:pPr indent="0" lvl="0" marL="0" rtl="0" algn="l">
              <a:spcBef>
                <a:spcPts val="1600"/>
              </a:spcBef>
              <a:spcAft>
                <a:spcPts val="0"/>
              </a:spcAft>
              <a:buClr>
                <a:schemeClr val="dk2"/>
              </a:buClr>
              <a:buSzPts val="1100"/>
              <a:buFont typeface="Arial"/>
              <a:buNone/>
            </a:pPr>
            <a:r>
              <a:rPr lang="en"/>
              <a:t>  	|&gt; check_ommers_hash_validity(child_block, block)</a:t>
            </a:r>
            <a:endParaRPr/>
          </a:p>
          <a:p>
            <a:pPr indent="0" lvl="0" marL="0" rtl="0" algn="l">
              <a:spcBef>
                <a:spcPts val="1600"/>
              </a:spcBef>
              <a:spcAft>
                <a:spcPts val="0"/>
              </a:spcAft>
              <a:buClr>
                <a:schemeClr val="dk2"/>
              </a:buClr>
              <a:buSzPts val="1100"/>
              <a:buFont typeface="Arial"/>
              <a:buNone/>
            </a:pPr>
            <a:r>
              <a:rPr lang="en"/>
              <a:t>  	|&gt; check_transactions_root_validity(child_block, block)</a:t>
            </a:r>
            <a:endParaRPr/>
          </a:p>
          <a:p>
            <a:pPr indent="0" lvl="0" marL="0" rtl="0" algn="l">
              <a:spcBef>
                <a:spcPts val="1600"/>
              </a:spcBef>
              <a:spcAft>
                <a:spcPts val="0"/>
              </a:spcAft>
              <a:buClr>
                <a:schemeClr val="dk2"/>
              </a:buClr>
              <a:buSzPts val="1100"/>
              <a:buFont typeface="Arial"/>
              <a:buNone/>
            </a:pPr>
            <a:r>
              <a:rPr lang="en"/>
              <a:t>  	|&gt; check_gas_used(child_block, block)</a:t>
            </a:r>
            <a:endParaRPr/>
          </a:p>
          <a:p>
            <a:pPr indent="0" lvl="0" marL="0" rtl="0" algn="l">
              <a:spcBef>
                <a:spcPts val="1600"/>
              </a:spcBef>
              <a:spcAft>
                <a:spcPts val="0"/>
              </a:spcAft>
              <a:buClr>
                <a:schemeClr val="dk2"/>
              </a:buClr>
              <a:buSzPts val="1100"/>
              <a:buFont typeface="Arial"/>
              <a:buNone/>
            </a:pPr>
            <a:r>
              <a:rPr lang="en"/>
              <a:t>  	|&gt; check_receipts_root_validity(child_block, block)</a:t>
            </a:r>
            <a:endParaRPr/>
          </a:p>
          <a:p>
            <a:pPr indent="0" lvl="0" marL="0" rtl="0" algn="l">
              <a:spcBef>
                <a:spcPts val="1600"/>
              </a:spcBef>
              <a:spcAft>
                <a:spcPts val="1600"/>
              </a:spcAft>
              <a:buNone/>
            </a:pPr>
            <a:r>
              <a:rPr lang="en"/>
              <a:t>  	|&gt; check_logs_bloom(child_block, block)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 hardfork configuration</a:t>
            </a:r>
            <a:endParaRPr/>
          </a:p>
        </p:txBody>
      </p:sp>
      <p:sp>
        <p:nvSpPr>
          <p:cNvPr id="235" name="Google Shape;23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Upgrades in Ethereum</a:t>
            </a:r>
            <a:endParaRPr/>
          </a:p>
          <a:p>
            <a:pPr indent="-342900" lvl="0" marL="457200" rtl="0" algn="l">
              <a:spcBef>
                <a:spcPts val="0"/>
              </a:spcBef>
              <a:spcAft>
                <a:spcPts val="0"/>
              </a:spcAft>
              <a:buSzPts val="1800"/>
              <a:buChar char="-"/>
            </a:pPr>
            <a:r>
              <a:rPr lang="en"/>
              <a:t>Way to introduce new changes to the chain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 hardfork configuration</a:t>
            </a:r>
            <a:endParaRPr/>
          </a:p>
        </p:txBody>
      </p:sp>
      <p:sp>
        <p:nvSpPr>
          <p:cNvPr id="241" name="Google Shape;241;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000000"/>
                </a:solidFill>
              </a:rPr>
              <a:t>defmodule EVM.Configuration do</a:t>
            </a:r>
            <a:br>
              <a:rPr lang="en" sz="1200">
                <a:solidFill>
                  <a:srgbClr val="000000"/>
                </a:solidFill>
              </a:rPr>
            </a:br>
            <a:r>
              <a:rPr lang="en" sz="1200">
                <a:solidFill>
                  <a:srgbClr val="000000"/>
                </a:solidFill>
              </a:rPr>
              <a:t>  @moduledoc """</a:t>
            </a:r>
            <a:br>
              <a:rPr lang="en" sz="1200">
                <a:solidFill>
                  <a:srgbClr val="000000"/>
                </a:solidFill>
              </a:rPr>
            </a:br>
            <a:r>
              <a:rPr lang="en" sz="1200">
                <a:solidFill>
                  <a:srgbClr val="000000"/>
                </a:solidFill>
              </a:rPr>
              <a:t>  Behaviour for hardfork configurations.</a:t>
            </a:r>
            <a:br>
              <a:rPr lang="en" sz="1200">
                <a:solidFill>
                  <a:srgbClr val="000000"/>
                </a:solidFill>
              </a:rPr>
            </a:br>
            <a:r>
              <a:rPr lang="en" sz="1200">
                <a:solidFill>
                  <a:srgbClr val="000000"/>
                </a:solidFill>
              </a:rPr>
              <a:t>  """</a:t>
            </a:r>
            <a:br>
              <a:rPr lang="en" sz="1200">
                <a:solidFill>
                  <a:srgbClr val="000000"/>
                </a:solidFill>
              </a:rPr>
            </a:br>
            <a:br>
              <a:rPr lang="en" sz="1200">
                <a:solidFill>
                  <a:srgbClr val="000000"/>
                </a:solidFill>
              </a:rPr>
            </a:br>
            <a:r>
              <a:rPr lang="en" sz="1200">
                <a:solidFill>
                  <a:srgbClr val="000000"/>
                </a:solidFill>
              </a:rPr>
              <a:t>  @type t :: struct()</a:t>
            </a:r>
            <a:br>
              <a:rPr lang="en" sz="1200">
                <a:solidFill>
                  <a:srgbClr val="000000"/>
                </a:solidFill>
              </a:rPr>
            </a:br>
            <a:br>
              <a:rPr lang="en" sz="1200">
                <a:solidFill>
                  <a:srgbClr val="000000"/>
                </a:solidFill>
              </a:rPr>
            </a:br>
            <a:r>
              <a:rPr lang="en" sz="1200">
                <a:solidFill>
                  <a:srgbClr val="000000"/>
                </a:solidFill>
              </a:rPr>
              <a:t>  # EIP2</a:t>
            </a:r>
            <a:br>
              <a:rPr lang="en" sz="1200">
                <a:solidFill>
                  <a:srgbClr val="000000"/>
                </a:solidFill>
              </a:rPr>
            </a:br>
            <a:r>
              <a:rPr lang="en" sz="1200">
                <a:solidFill>
                  <a:srgbClr val="000000"/>
                </a:solidFill>
              </a:rPr>
              <a:t>  @callback contract_creation_cost(t) :: integer()</a:t>
            </a:r>
            <a:br>
              <a:rPr lang="en" sz="1200">
                <a:solidFill>
                  <a:srgbClr val="000000"/>
                </a:solidFill>
              </a:rPr>
            </a:br>
            <a:br>
              <a:rPr lang="en" sz="1200">
                <a:solidFill>
                  <a:srgbClr val="000000"/>
                </a:solidFill>
              </a:rPr>
            </a:br>
            <a:r>
              <a:rPr lang="en" sz="1200">
                <a:solidFill>
                  <a:srgbClr val="000000"/>
                </a:solidFill>
              </a:rPr>
              <a:t>  # EIP150</a:t>
            </a:r>
            <a:br>
              <a:rPr lang="en" sz="1200">
                <a:solidFill>
                  <a:srgbClr val="000000"/>
                </a:solidFill>
              </a:rPr>
            </a:br>
            <a:r>
              <a:rPr lang="en" sz="1200">
                <a:solidFill>
                  <a:srgbClr val="000000"/>
                </a:solidFill>
              </a:rPr>
              <a:t>  @callback extcodesize_cost(t) :: integer()</a:t>
            </a:r>
            <a:br>
              <a:rPr lang="en" sz="1200"/>
            </a:br>
            <a:endParaRPr sz="1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ExWire</a:t>
            </a:r>
            <a:endParaRPr/>
          </a:p>
        </p:txBody>
      </p:sp>
      <p:sp>
        <p:nvSpPr>
          <p:cNvPr id="247" name="Google Shape;247;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RLPx</a:t>
            </a:r>
            <a:endParaRPr/>
          </a:p>
          <a:p>
            <a:pPr indent="-342900" lvl="0" marL="457200" rtl="0" algn="l">
              <a:spcBef>
                <a:spcPts val="0"/>
              </a:spcBef>
              <a:spcAft>
                <a:spcPts val="0"/>
              </a:spcAft>
              <a:buSzPts val="1800"/>
              <a:buChar char="-"/>
            </a:pPr>
            <a:r>
              <a:rPr lang="en"/>
              <a:t>DevP2P</a:t>
            </a:r>
            <a:endParaRPr/>
          </a:p>
          <a:p>
            <a:pPr indent="-342900" lvl="0" marL="457200" rtl="0" algn="l">
              <a:spcBef>
                <a:spcPts val="0"/>
              </a:spcBef>
              <a:spcAft>
                <a:spcPts val="0"/>
              </a:spcAft>
              <a:buSzPts val="1800"/>
              <a:buChar char="-"/>
            </a:pPr>
            <a:r>
              <a:rPr lang="en"/>
              <a:t>Eth Wire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me</a:t>
            </a:r>
            <a:endParaRPr/>
          </a:p>
        </p:txBody>
      </p:sp>
      <p:sp>
        <p:nvSpPr>
          <p:cNvPr id="74" name="Google Shape;74;p15"/>
          <p:cNvSpPr txBox="1"/>
          <p:nvPr>
            <p:ph idx="1" type="body"/>
          </p:nvPr>
        </p:nvSpPr>
        <p:spPr>
          <a:xfrm>
            <a:off x="311700" y="1634650"/>
            <a:ext cx="8520600" cy="293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Github: </a:t>
            </a:r>
            <a:r>
              <a:rPr lang="en" sz="2400" u="sng">
                <a:solidFill>
                  <a:schemeClr val="hlink"/>
                </a:solidFill>
                <a:hlinkClick r:id="rId3"/>
              </a:rPr>
              <a:t>https://github.com/ayrat555</a:t>
            </a:r>
            <a:endParaRPr sz="2400"/>
          </a:p>
          <a:p>
            <a:pPr indent="0" lvl="0" marL="0" rtl="0" algn="l">
              <a:spcBef>
                <a:spcPts val="1600"/>
              </a:spcBef>
              <a:spcAft>
                <a:spcPts val="0"/>
              </a:spcAft>
              <a:buNone/>
            </a:pPr>
            <a:r>
              <a:rPr b="1" lang="en" sz="2400"/>
              <a:t>Blog: </a:t>
            </a:r>
            <a:r>
              <a:rPr lang="en" sz="2400"/>
              <a:t>https://www.badykov.com/</a:t>
            </a:r>
            <a:endParaRPr sz="2400"/>
          </a:p>
          <a:p>
            <a:pPr indent="0" lvl="0" marL="0" rtl="0" algn="l">
              <a:spcBef>
                <a:spcPts val="1600"/>
              </a:spcBef>
              <a:spcAft>
                <a:spcPts val="0"/>
              </a:spcAft>
              <a:buNone/>
            </a:pPr>
            <a:r>
              <a:rPr b="1" lang="en" sz="2400"/>
              <a:t>Telegram: </a:t>
            </a:r>
            <a:r>
              <a:rPr lang="en" sz="2400"/>
              <a:t>https://t.me/Ayrat555</a:t>
            </a:r>
            <a:endParaRPr sz="2400"/>
          </a:p>
          <a:p>
            <a:pPr indent="0" lvl="0" marL="0" rtl="0" algn="l">
              <a:spcBef>
                <a:spcPts val="1600"/>
              </a:spcBef>
              <a:spcAft>
                <a:spcPts val="0"/>
              </a:spcAft>
              <a:buNone/>
            </a:pPr>
            <a:r>
              <a:rPr b="1" lang="en" sz="2400"/>
              <a:t>Email: </a:t>
            </a:r>
            <a:r>
              <a:rPr lang="en" sz="2400"/>
              <a:t>ayratin555@gmail.com</a:t>
            </a:r>
            <a:endParaRPr sz="2400"/>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RLPx</a:t>
            </a:r>
            <a:endParaRPr/>
          </a:p>
        </p:txBody>
      </p:sp>
      <p:sp>
        <p:nvSpPr>
          <p:cNvPr id="253" name="Google Shape;253;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2"/>
              </a:buClr>
              <a:buSzPts val="2400"/>
              <a:buFont typeface="Arial"/>
              <a:buChar char="●"/>
            </a:pPr>
            <a:r>
              <a:rPr lang="en" sz="2400"/>
              <a:t>Node Discovery and Network Formation</a:t>
            </a:r>
            <a:endParaRPr sz="2400"/>
          </a:p>
          <a:p>
            <a:pPr indent="-381000" lvl="0" marL="457200" rtl="0" algn="l">
              <a:spcBef>
                <a:spcPts val="0"/>
              </a:spcBef>
              <a:spcAft>
                <a:spcPts val="0"/>
              </a:spcAft>
              <a:buClr>
                <a:schemeClr val="dk2"/>
              </a:buClr>
              <a:buSzPts val="2400"/>
              <a:buFont typeface="Arial"/>
              <a:buChar char="●"/>
            </a:pPr>
            <a:r>
              <a:rPr lang="en" sz="2400"/>
              <a:t>Encrypted handshake</a:t>
            </a:r>
            <a:endParaRPr sz="2400"/>
          </a:p>
          <a:p>
            <a:pPr indent="-381000" lvl="0" marL="457200" rtl="0" algn="l">
              <a:spcBef>
                <a:spcPts val="0"/>
              </a:spcBef>
              <a:spcAft>
                <a:spcPts val="0"/>
              </a:spcAft>
              <a:buClr>
                <a:schemeClr val="dk2"/>
              </a:buClr>
              <a:buSzPts val="2400"/>
              <a:buFont typeface="Arial"/>
              <a:buChar char="●"/>
            </a:pPr>
            <a:r>
              <a:rPr lang="en" sz="2400"/>
              <a:t>Encrypted transport</a:t>
            </a:r>
            <a:endParaRPr sz="2400"/>
          </a:p>
          <a:p>
            <a:pPr indent="-381000" lvl="0" marL="457200" rtl="0" algn="l">
              <a:spcBef>
                <a:spcPts val="0"/>
              </a:spcBef>
              <a:spcAft>
                <a:spcPts val="0"/>
              </a:spcAft>
              <a:buClr>
                <a:schemeClr val="dk2"/>
              </a:buClr>
              <a:buSzPts val="2400"/>
              <a:buFont typeface="Arial"/>
              <a:buChar char="●"/>
            </a:pPr>
            <a:r>
              <a:rPr lang="en" sz="2400"/>
              <a:t>Peer Reputation</a:t>
            </a:r>
            <a:endParaRPr sz="2400"/>
          </a:p>
          <a:p>
            <a:pPr indent="0" lvl="0" marL="0" rtl="0" algn="l">
              <a:spcBef>
                <a:spcPts val="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DevP2P</a:t>
            </a:r>
            <a:endParaRPr/>
          </a:p>
        </p:txBody>
      </p:sp>
      <p:sp>
        <p:nvSpPr>
          <p:cNvPr id="259" name="Google Shape;25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solidFill>
                  <a:schemeClr val="dk2"/>
                </a:solidFill>
                <a:latin typeface="Arial"/>
                <a:ea typeface="Arial"/>
                <a:cs typeface="Arial"/>
                <a:sym typeface="Arial"/>
              </a:rPr>
              <a:t>Hello</a:t>
            </a:r>
            <a:endParaRPr b="1"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Disconnect</a:t>
            </a:r>
            <a:endParaRPr b="1"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Ping</a:t>
            </a:r>
            <a:endParaRPr b="1"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b="1" lang="en" sz="1400">
                <a:solidFill>
                  <a:schemeClr val="dk2"/>
                </a:solidFill>
                <a:latin typeface="Arial"/>
                <a:ea typeface="Arial"/>
                <a:cs typeface="Arial"/>
                <a:sym typeface="Arial"/>
              </a:rPr>
              <a:t>Pong</a:t>
            </a:r>
            <a:endParaRPr b="1" sz="1400">
              <a:solidFill>
                <a:schemeClr val="dk2"/>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Web3 protocols</a:t>
            </a:r>
            <a:endParaRPr/>
          </a:p>
        </p:txBody>
      </p:sp>
      <p:sp>
        <p:nvSpPr>
          <p:cNvPr id="265" name="Google Shape;265;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a:p>
        </p:txBody>
      </p:sp>
      <p:pic>
        <p:nvPicPr>
          <p:cNvPr id="266" name="Google Shape;266;p44"/>
          <p:cNvPicPr preferRelativeResize="0"/>
          <p:nvPr/>
        </p:nvPicPr>
        <p:blipFill>
          <a:blip r:embed="rId3">
            <a:alphaModFix/>
          </a:blip>
          <a:stretch>
            <a:fillRect/>
          </a:stretch>
        </p:blipFill>
        <p:spPr>
          <a:xfrm>
            <a:off x="909550" y="1068425"/>
            <a:ext cx="6931623" cy="4075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state</a:t>
            </a:r>
            <a:endParaRPr/>
          </a:p>
        </p:txBody>
      </p:sp>
      <p:sp>
        <p:nvSpPr>
          <p:cNvPr id="272" name="Google Shape;272;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Passing all common tests</a:t>
            </a:r>
            <a:endParaRPr/>
          </a:p>
          <a:p>
            <a:pPr indent="-342900" lvl="0" marL="457200" rtl="0" algn="l">
              <a:spcBef>
                <a:spcPts val="0"/>
              </a:spcBef>
              <a:spcAft>
                <a:spcPts val="0"/>
              </a:spcAft>
              <a:buSzPts val="1800"/>
              <a:buChar char="-"/>
            </a:pPr>
            <a:r>
              <a:rPr lang="en"/>
              <a:t>Working p2p layer</a:t>
            </a:r>
            <a:endParaRPr/>
          </a:p>
          <a:p>
            <a:pPr indent="-342900" lvl="0" marL="457200" rtl="0" algn="l">
              <a:spcBef>
                <a:spcPts val="0"/>
              </a:spcBef>
              <a:spcAft>
                <a:spcPts val="0"/>
              </a:spcAft>
              <a:buSzPts val="1800"/>
              <a:buChar char="-"/>
            </a:pPr>
            <a:r>
              <a:rPr lang="en"/>
              <a:t>Working warp sync</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directions</a:t>
            </a:r>
            <a:endParaRPr/>
          </a:p>
        </p:txBody>
      </p:sp>
      <p:sp>
        <p:nvSpPr>
          <p:cNvPr id="278" name="Google Shape;27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JSON-RPC API</a:t>
            </a:r>
            <a:endParaRPr/>
          </a:p>
          <a:p>
            <a:pPr indent="-342900" lvl="0" marL="457200" rtl="0" algn="l">
              <a:spcBef>
                <a:spcPts val="0"/>
              </a:spcBef>
              <a:spcAft>
                <a:spcPts val="0"/>
              </a:spcAft>
              <a:buSzPts val="1800"/>
              <a:buChar char="-"/>
            </a:pPr>
            <a:r>
              <a:rPr lang="en"/>
              <a:t>Optimization</a:t>
            </a:r>
            <a:endParaRPr/>
          </a:p>
          <a:p>
            <a:pPr indent="-342900" lvl="0" marL="457200" rtl="0" algn="l">
              <a:spcBef>
                <a:spcPts val="0"/>
              </a:spcBef>
              <a:spcAft>
                <a:spcPts val="0"/>
              </a:spcAft>
              <a:buSzPts val="1800"/>
              <a:buChar char="-"/>
            </a:pPr>
            <a:r>
              <a:rPr lang="en"/>
              <a:t>Different consensus algrorithm</a:t>
            </a:r>
            <a:endParaRPr/>
          </a:p>
          <a:p>
            <a:pPr indent="0" lvl="0" marL="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Elixir</a:t>
            </a:r>
            <a:endParaRPr/>
          </a:p>
        </p:txBody>
      </p:sp>
      <p:sp>
        <p:nvSpPr>
          <p:cNvPr id="284" name="Google Shape;284;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Concise syntax</a:t>
            </a:r>
            <a:endParaRPr/>
          </a:p>
          <a:p>
            <a:pPr indent="-342900" lvl="0" marL="457200" rtl="0" algn="l">
              <a:spcBef>
                <a:spcPts val="0"/>
              </a:spcBef>
              <a:spcAft>
                <a:spcPts val="0"/>
              </a:spcAft>
              <a:buSzPts val="1800"/>
              <a:buChar char="-"/>
            </a:pPr>
            <a:r>
              <a:rPr lang="en"/>
              <a:t>Concurrent execution</a:t>
            </a:r>
            <a:endParaRPr/>
          </a:p>
          <a:p>
            <a:pPr indent="-342900" lvl="0" marL="457200" rtl="0" algn="l">
              <a:spcBef>
                <a:spcPts val="0"/>
              </a:spcBef>
              <a:spcAft>
                <a:spcPts val="0"/>
              </a:spcAft>
              <a:buSzPts val="1800"/>
              <a:buChar char="-"/>
            </a:pPr>
            <a:r>
              <a:rPr lang="en"/>
              <a:t>Well-documented code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to improve for dev community</a:t>
            </a:r>
            <a:endParaRPr/>
          </a:p>
          <a:p>
            <a:pPr indent="0" lvl="0" marL="0" rtl="0" algn="l">
              <a:spcBef>
                <a:spcPts val="0"/>
              </a:spcBef>
              <a:spcAft>
                <a:spcPts val="0"/>
              </a:spcAft>
              <a:buNone/>
            </a:pPr>
            <a:r>
              <a:t/>
            </a:r>
            <a:endParaRPr/>
          </a:p>
        </p:txBody>
      </p:sp>
      <p:sp>
        <p:nvSpPr>
          <p:cNvPr id="290" name="Google Shape;290;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Tests are not documented</a:t>
            </a:r>
            <a:endParaRPr/>
          </a:p>
          <a:p>
            <a:pPr indent="-342900" lvl="0" marL="457200" rtl="0" algn="l">
              <a:spcBef>
                <a:spcPts val="0"/>
              </a:spcBef>
              <a:spcAft>
                <a:spcPts val="0"/>
              </a:spcAft>
              <a:buSzPts val="1800"/>
              <a:buChar char="-"/>
            </a:pPr>
            <a:r>
              <a:rPr lang="en"/>
              <a:t>Backward compatability</a:t>
            </a:r>
            <a:endParaRPr/>
          </a:p>
          <a:p>
            <a:pPr indent="-342900" lvl="0" marL="457200" rtl="0" algn="l">
              <a:spcBef>
                <a:spcPts val="0"/>
              </a:spcBef>
              <a:spcAft>
                <a:spcPts val="0"/>
              </a:spcAft>
              <a:buSzPts val="1800"/>
              <a:buChar char="-"/>
            </a:pPr>
            <a:r>
              <a:rPr lang="en">
                <a:solidFill>
                  <a:schemeClr val="dk2"/>
                </a:solidFill>
              </a:rPr>
              <a:t>DevP2P documentation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4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Libraries</a:t>
            </a:r>
            <a:endParaRPr/>
          </a:p>
          <a:p>
            <a:pPr indent="0" lvl="0" marL="0" rtl="0" algn="l">
              <a:spcBef>
                <a:spcPts val="0"/>
              </a:spcBef>
              <a:spcAft>
                <a:spcPts val="0"/>
              </a:spcAft>
              <a:buNone/>
            </a:pPr>
            <a:r>
              <a:t/>
            </a:r>
            <a:endParaRPr/>
          </a:p>
        </p:txBody>
      </p:sp>
      <p:sp>
        <p:nvSpPr>
          <p:cNvPr id="296" name="Google Shape;296;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Ethereumex</a:t>
            </a:r>
            <a:endParaRPr/>
          </a:p>
          <a:p>
            <a:pPr indent="-342900" lvl="0" marL="457200" rtl="0" algn="l">
              <a:spcBef>
                <a:spcPts val="0"/>
              </a:spcBef>
              <a:spcAft>
                <a:spcPts val="0"/>
              </a:spcAft>
              <a:buSzPts val="1800"/>
              <a:buChar char="-"/>
            </a:pPr>
            <a:r>
              <a:rPr lang="en"/>
              <a:t>Ex_abi</a:t>
            </a:r>
            <a:endParaRPr/>
          </a:p>
          <a:p>
            <a:pPr indent="-342900" lvl="0" marL="457200" rtl="0" algn="l">
              <a:spcBef>
                <a:spcPts val="0"/>
              </a:spcBef>
              <a:spcAft>
                <a:spcPts val="0"/>
              </a:spcAft>
              <a:buSzPts val="1800"/>
              <a:buChar char="-"/>
            </a:pPr>
            <a:r>
              <a:rPr lang="en"/>
              <a:t>BN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5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are using our projects</a:t>
            </a:r>
            <a:endParaRPr/>
          </a:p>
          <a:p>
            <a:pPr indent="0" lvl="0" marL="0" rtl="0" algn="l">
              <a:spcBef>
                <a:spcPts val="0"/>
              </a:spcBef>
              <a:spcAft>
                <a:spcPts val="0"/>
              </a:spcAft>
              <a:buNone/>
            </a:pPr>
            <a:r>
              <a:t/>
            </a:r>
            <a:endParaRPr/>
          </a:p>
        </p:txBody>
      </p:sp>
      <p:sp>
        <p:nvSpPr>
          <p:cNvPr id="302" name="Google Shape;302;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OmiseGO</a:t>
            </a:r>
            <a:endParaRPr/>
          </a:p>
          <a:p>
            <a:pPr indent="-342900" lvl="0" marL="457200" rtl="0" algn="l">
              <a:spcBef>
                <a:spcPts val="0"/>
              </a:spcBef>
              <a:spcAft>
                <a:spcPts val="0"/>
              </a:spcAft>
              <a:buSzPts val="1800"/>
              <a:buChar char="-"/>
            </a:pPr>
            <a:r>
              <a:rPr lang="en"/>
              <a:t>Consensys</a:t>
            </a:r>
            <a:endParaRPr/>
          </a:p>
          <a:p>
            <a:pPr indent="-342900" lvl="0" marL="457200" rtl="0" algn="l">
              <a:spcBef>
                <a:spcPts val="0"/>
              </a:spcBef>
              <a:spcAft>
                <a:spcPts val="0"/>
              </a:spcAft>
              <a:buSzPts val="1800"/>
              <a:buChar char="-"/>
            </a:pPr>
            <a:r>
              <a:rPr lang="en"/>
              <a:t>AgileAlpha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 Discovery</a:t>
            </a:r>
            <a:endParaRPr/>
          </a:p>
        </p:txBody>
      </p:sp>
      <p:sp>
        <p:nvSpPr>
          <p:cNvPr id="308" name="Google Shape;308;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Ethereum</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1" name="Google Shape;81;p16"/>
          <p:cNvPicPr preferRelativeResize="0"/>
          <p:nvPr/>
        </p:nvPicPr>
        <p:blipFill>
          <a:blip r:embed="rId3">
            <a:alphaModFix/>
          </a:blip>
          <a:stretch>
            <a:fillRect/>
          </a:stretch>
        </p:blipFill>
        <p:spPr>
          <a:xfrm>
            <a:off x="1648750" y="28975"/>
            <a:ext cx="5304500" cy="5304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2"/>
          <p:cNvSpPr txBox="1"/>
          <p:nvPr>
            <p:ph idx="1" type="body"/>
          </p:nvPr>
        </p:nvSpPr>
        <p:spPr>
          <a:xfrm>
            <a:off x="3079050" y="359350"/>
            <a:ext cx="2318100" cy="66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solidFill>
                  <a:srgbClr val="000000"/>
                </a:solidFill>
              </a:rPr>
              <a:t>Thanks!</a:t>
            </a:r>
            <a:endParaRPr sz="3000">
              <a:solidFill>
                <a:srgbClr val="000000"/>
              </a:solidFill>
            </a:endParaRPr>
          </a:p>
        </p:txBody>
      </p:sp>
      <p:sp>
        <p:nvSpPr>
          <p:cNvPr id="314" name="Google Shape;314;p52"/>
          <p:cNvSpPr txBox="1"/>
          <p:nvPr/>
        </p:nvSpPr>
        <p:spPr>
          <a:xfrm>
            <a:off x="521375" y="1317600"/>
            <a:ext cx="7327800" cy="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https://github.com/poanetwork/mana</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Ethereum clients</a:t>
            </a:r>
            <a:endParaRPr/>
          </a:p>
        </p:txBody>
      </p:sp>
      <p:sp>
        <p:nvSpPr>
          <p:cNvPr id="87" name="Google Shape;87;p17"/>
          <p:cNvSpPr txBox="1"/>
          <p:nvPr>
            <p:ph idx="1" type="body"/>
          </p:nvPr>
        </p:nvSpPr>
        <p:spPr>
          <a:xfrm>
            <a:off x="311700" y="1373950"/>
            <a:ext cx="8520600" cy="31950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Clr>
                <a:srgbClr val="000000"/>
              </a:buClr>
              <a:buSzPts val="3600"/>
              <a:buChar char="-"/>
            </a:pPr>
            <a:r>
              <a:rPr lang="en" sz="3600">
                <a:solidFill>
                  <a:srgbClr val="000000"/>
                </a:solidFill>
              </a:rPr>
              <a:t>Parity (Rust)</a:t>
            </a:r>
            <a:endParaRPr sz="3600">
              <a:solidFill>
                <a:srgbClr val="000000"/>
              </a:solidFill>
            </a:endParaRPr>
          </a:p>
          <a:p>
            <a:pPr indent="-457200" lvl="0" marL="457200" rtl="0" algn="l">
              <a:spcBef>
                <a:spcPts val="0"/>
              </a:spcBef>
              <a:spcAft>
                <a:spcPts val="0"/>
              </a:spcAft>
              <a:buClr>
                <a:srgbClr val="000000"/>
              </a:buClr>
              <a:buSzPts val="3600"/>
              <a:buChar char="-"/>
            </a:pPr>
            <a:r>
              <a:rPr lang="en" sz="3600">
                <a:solidFill>
                  <a:srgbClr val="000000"/>
                </a:solidFill>
              </a:rPr>
              <a:t>Geth (Go)</a:t>
            </a:r>
            <a:endParaRPr sz="3600">
              <a:solidFill>
                <a:srgbClr val="000000"/>
              </a:solidFill>
            </a:endParaRPr>
          </a:p>
          <a:p>
            <a:pPr indent="-457200" lvl="0" marL="457200" rtl="0" algn="l">
              <a:spcBef>
                <a:spcPts val="0"/>
              </a:spcBef>
              <a:spcAft>
                <a:spcPts val="0"/>
              </a:spcAft>
              <a:buClr>
                <a:srgbClr val="000000"/>
              </a:buClr>
              <a:buSzPts val="3600"/>
              <a:buChar char="-"/>
            </a:pPr>
            <a:r>
              <a:rPr lang="en" sz="3600">
                <a:solidFill>
                  <a:srgbClr val="000000"/>
                </a:solidFill>
              </a:rPr>
              <a:t>Pyethereum (Python)</a:t>
            </a:r>
            <a:endParaRPr sz="3600">
              <a:solidFill>
                <a:srgbClr val="000000"/>
              </a:solidFill>
            </a:endParaRPr>
          </a:p>
          <a:p>
            <a:pPr indent="0" lvl="0" marL="0" rtl="0" algn="l">
              <a:spcBef>
                <a:spcPts val="1600"/>
              </a:spcBef>
              <a:spcAft>
                <a:spcPts val="1600"/>
              </a:spcAft>
              <a:buNone/>
            </a:pPr>
            <a:r>
              <a:rPr lang="en" sz="3600">
                <a:solidFill>
                  <a:srgbClr val="000000"/>
                </a:solidFill>
              </a:rPr>
              <a:t>     ...</a:t>
            </a:r>
            <a:endParaRPr sz="3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Elixir suitable for Ethereum?</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4" name="Google Shape;94;p18"/>
          <p:cNvPicPr preferRelativeResize="0"/>
          <p:nvPr/>
        </p:nvPicPr>
        <p:blipFill>
          <a:blip r:embed="rId3">
            <a:alphaModFix/>
          </a:blip>
          <a:stretch>
            <a:fillRect/>
          </a:stretch>
        </p:blipFill>
        <p:spPr>
          <a:xfrm>
            <a:off x="311692" y="1585325"/>
            <a:ext cx="3297458" cy="2473099"/>
          </a:xfrm>
          <a:prstGeom prst="rect">
            <a:avLst/>
          </a:prstGeom>
          <a:noFill/>
          <a:ln>
            <a:noFill/>
          </a:ln>
        </p:spPr>
      </p:pic>
      <p:pic>
        <p:nvPicPr>
          <p:cNvPr id="95" name="Google Shape;95;p18"/>
          <p:cNvPicPr preferRelativeResize="0"/>
          <p:nvPr/>
        </p:nvPicPr>
        <p:blipFill>
          <a:blip r:embed="rId4">
            <a:alphaModFix/>
          </a:blip>
          <a:stretch>
            <a:fillRect/>
          </a:stretch>
        </p:blipFill>
        <p:spPr>
          <a:xfrm>
            <a:off x="2909126" y="2307525"/>
            <a:ext cx="528475" cy="528450"/>
          </a:xfrm>
          <a:prstGeom prst="rect">
            <a:avLst/>
          </a:prstGeom>
          <a:noFill/>
          <a:ln>
            <a:noFill/>
          </a:ln>
        </p:spPr>
      </p:pic>
      <p:pic>
        <p:nvPicPr>
          <p:cNvPr id="96" name="Google Shape;96;p18"/>
          <p:cNvPicPr preferRelativeResize="0"/>
          <p:nvPr/>
        </p:nvPicPr>
        <p:blipFill>
          <a:blip r:embed="rId5">
            <a:alphaModFix/>
          </a:blip>
          <a:stretch>
            <a:fillRect/>
          </a:stretch>
        </p:blipFill>
        <p:spPr>
          <a:xfrm>
            <a:off x="3254425" y="1472625"/>
            <a:ext cx="2473100" cy="2473100"/>
          </a:xfrm>
          <a:prstGeom prst="rect">
            <a:avLst/>
          </a:prstGeom>
          <a:noFill/>
          <a:ln>
            <a:noFill/>
          </a:ln>
        </p:spPr>
      </p:pic>
      <p:pic>
        <p:nvPicPr>
          <p:cNvPr id="97" name="Google Shape;97;p18"/>
          <p:cNvPicPr preferRelativeResize="0"/>
          <p:nvPr/>
        </p:nvPicPr>
        <p:blipFill>
          <a:blip r:embed="rId6">
            <a:alphaModFix/>
          </a:blip>
          <a:stretch>
            <a:fillRect/>
          </a:stretch>
        </p:blipFill>
        <p:spPr>
          <a:xfrm>
            <a:off x="5477800" y="1990875"/>
            <a:ext cx="1285475" cy="1285475"/>
          </a:xfrm>
          <a:prstGeom prst="rect">
            <a:avLst/>
          </a:prstGeom>
          <a:noFill/>
          <a:ln>
            <a:noFill/>
          </a:ln>
        </p:spPr>
      </p:pic>
      <p:pic>
        <p:nvPicPr>
          <p:cNvPr id="98" name="Google Shape;98;p18"/>
          <p:cNvPicPr preferRelativeResize="0"/>
          <p:nvPr/>
        </p:nvPicPr>
        <p:blipFill>
          <a:blip r:embed="rId7">
            <a:alphaModFix/>
          </a:blip>
          <a:stretch>
            <a:fillRect/>
          </a:stretch>
        </p:blipFill>
        <p:spPr>
          <a:xfrm>
            <a:off x="6178350" y="1740325"/>
            <a:ext cx="2294600" cy="1720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 algorithms</a:t>
            </a:r>
            <a:endParaRPr/>
          </a:p>
        </p:txBody>
      </p:sp>
      <p:sp>
        <p:nvSpPr>
          <p:cNvPr id="104" name="Google Shape;104;p19"/>
          <p:cNvSpPr txBox="1"/>
          <p:nvPr>
            <p:ph idx="1" type="body"/>
          </p:nvPr>
        </p:nvSpPr>
        <p:spPr>
          <a:xfrm>
            <a:off x="311700" y="1307475"/>
            <a:ext cx="8520600" cy="3416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Clr>
                <a:srgbClr val="000000"/>
              </a:buClr>
              <a:buSzPts val="3600"/>
              <a:buChar char="-"/>
            </a:pPr>
            <a:r>
              <a:rPr lang="en" sz="3600">
                <a:solidFill>
                  <a:srgbClr val="000000"/>
                </a:solidFill>
              </a:rPr>
              <a:t>Proof of Work</a:t>
            </a:r>
            <a:endParaRPr sz="3600">
              <a:solidFill>
                <a:srgbClr val="000000"/>
              </a:solidFill>
            </a:endParaRPr>
          </a:p>
          <a:p>
            <a:pPr indent="-457200" lvl="0" marL="457200" rtl="0" algn="l">
              <a:spcBef>
                <a:spcPts val="0"/>
              </a:spcBef>
              <a:spcAft>
                <a:spcPts val="0"/>
              </a:spcAft>
              <a:buClr>
                <a:srgbClr val="000000"/>
              </a:buClr>
              <a:buSzPts val="3600"/>
              <a:buChar char="-"/>
            </a:pPr>
            <a:r>
              <a:rPr lang="en" sz="3600">
                <a:solidFill>
                  <a:srgbClr val="000000"/>
                </a:solidFill>
              </a:rPr>
              <a:t>Proof of Stake</a:t>
            </a:r>
            <a:endParaRPr sz="3600">
              <a:solidFill>
                <a:srgbClr val="000000"/>
              </a:solidFill>
            </a:endParaRPr>
          </a:p>
          <a:p>
            <a:pPr indent="-457200" lvl="0" marL="457200" rtl="0" algn="l">
              <a:spcBef>
                <a:spcPts val="0"/>
              </a:spcBef>
              <a:spcAft>
                <a:spcPts val="0"/>
              </a:spcAft>
              <a:buClr>
                <a:srgbClr val="000000"/>
              </a:buClr>
              <a:buSzPts val="3600"/>
              <a:buChar char="-"/>
            </a:pPr>
            <a:r>
              <a:rPr lang="en" sz="3600">
                <a:solidFill>
                  <a:srgbClr val="000000"/>
                </a:solidFill>
              </a:rPr>
              <a:t>Proof of Authority</a:t>
            </a:r>
            <a:endParaRPr sz="3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Work</a:t>
            </a:r>
            <a:endParaRPr/>
          </a:p>
        </p:txBody>
      </p:sp>
      <p:sp>
        <p:nvSpPr>
          <p:cNvPr id="110" name="Google Shape;110;p20"/>
          <p:cNvSpPr txBox="1"/>
          <p:nvPr>
            <p:ph idx="1" type="body"/>
          </p:nvPr>
        </p:nvSpPr>
        <p:spPr>
          <a:xfrm>
            <a:off x="283500" y="1687950"/>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Char char="●"/>
            </a:pPr>
            <a:r>
              <a:rPr lang="en" sz="3000">
                <a:solidFill>
                  <a:srgbClr val="000000"/>
                </a:solidFill>
              </a:rPr>
              <a:t>hard, useless problem</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a lot of computational power</a:t>
            </a:r>
            <a:endParaRPr sz="3000">
              <a:solidFill>
                <a:srgbClr val="000000"/>
              </a:solidFill>
            </a:endParaRPr>
          </a:p>
          <a:p>
            <a:pPr indent="-419100" lvl="0" marL="457200" rtl="0" algn="l">
              <a:spcBef>
                <a:spcPts val="0"/>
              </a:spcBef>
              <a:spcAft>
                <a:spcPts val="0"/>
              </a:spcAft>
              <a:buClr>
                <a:srgbClr val="000000"/>
              </a:buClr>
              <a:buSzPts val="3000"/>
              <a:buChar char="●"/>
            </a:pPr>
            <a:r>
              <a:rPr lang="en" sz="3000">
                <a:solidFill>
                  <a:srgbClr val="000000"/>
                </a:solidFill>
              </a:rPr>
              <a:t>a significant amount of energy</a:t>
            </a:r>
            <a:endParaRPr sz="3000">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Proof of Stake</a:t>
            </a:r>
            <a:endParaRPr/>
          </a:p>
        </p:txBody>
      </p:sp>
      <p:sp>
        <p:nvSpPr>
          <p:cNvPr id="116" name="Google Shape;116;p21"/>
          <p:cNvSpPr txBox="1"/>
          <p:nvPr>
            <p:ph idx="1" type="body"/>
          </p:nvPr>
        </p:nvSpPr>
        <p:spPr>
          <a:xfrm>
            <a:off x="311700" y="168092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Char char="●"/>
            </a:pPr>
            <a:r>
              <a:rPr lang="en" sz="3000">
                <a:solidFill>
                  <a:schemeClr val="dk2"/>
                </a:solidFill>
              </a:rPr>
              <a:t>depends on a </a:t>
            </a:r>
            <a:r>
              <a:rPr lang="en" sz="3000">
                <a:solidFill>
                  <a:schemeClr val="dk2"/>
                </a:solidFill>
              </a:rPr>
              <a:t>validator’s</a:t>
            </a:r>
            <a:r>
              <a:rPr lang="en" sz="3000">
                <a:solidFill>
                  <a:schemeClr val="dk2"/>
                </a:solidFill>
              </a:rPr>
              <a:t> economic stake</a:t>
            </a:r>
            <a:endParaRPr sz="3000">
              <a:solidFill>
                <a:schemeClr val="dk2"/>
              </a:solidFill>
            </a:endParaRPr>
          </a:p>
          <a:p>
            <a:pPr indent="-419100" lvl="0" marL="457200" rtl="0" algn="l">
              <a:spcBef>
                <a:spcPts val="0"/>
              </a:spcBef>
              <a:spcAft>
                <a:spcPts val="0"/>
              </a:spcAft>
              <a:buClr>
                <a:srgbClr val="000000"/>
              </a:buClr>
              <a:buSzPts val="3000"/>
              <a:buChar char="●"/>
            </a:pPr>
            <a:r>
              <a:rPr lang="en" sz="3000">
                <a:solidFill>
                  <a:srgbClr val="000000"/>
                </a:solidFill>
              </a:rPr>
              <a:t>number of tokens you own matter</a:t>
            </a:r>
            <a:endParaRPr sz="3000">
              <a:solidFill>
                <a:srgbClr val="000000"/>
              </a:solidFill>
            </a:endParaRPr>
          </a:p>
          <a:p>
            <a:pPr indent="-419100" lvl="0" marL="457200" rtl="0" algn="l">
              <a:spcBef>
                <a:spcPts val="0"/>
              </a:spcBef>
              <a:spcAft>
                <a:spcPts val="0"/>
              </a:spcAft>
              <a:buClr>
                <a:schemeClr val="dk2"/>
              </a:buClr>
              <a:buSzPts val="3000"/>
              <a:buChar char="●"/>
            </a:pPr>
            <a:r>
              <a:rPr lang="en" sz="3000">
                <a:solidFill>
                  <a:schemeClr val="dk2"/>
                </a:solidFill>
              </a:rPr>
              <a:t>small numbers of people own the majority of stakes</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