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C3E3F-5F7E-4C8C-970F-EB00ADDEA849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09406B4B-A607-4B7C-92A2-6818F3A2D3DB}">
      <dgm:prSet phldrT="[Text]"/>
      <dgm:spPr/>
      <dgm:t>
        <a:bodyPr/>
        <a:lstStyle/>
        <a:p>
          <a:r>
            <a:rPr lang="en-US" dirty="0"/>
            <a:t>STEP 1 - REQUIREMENT</a:t>
          </a:r>
          <a:endParaRPr lang="en-IN" dirty="0"/>
        </a:p>
      </dgm:t>
    </dgm:pt>
    <dgm:pt modelId="{C30109E1-EFA6-4883-84A2-7ED2DAD94955}" type="parTrans" cxnId="{1F2CAB55-BD56-4140-97E1-C4F967DEA68F}">
      <dgm:prSet/>
      <dgm:spPr/>
      <dgm:t>
        <a:bodyPr/>
        <a:lstStyle/>
        <a:p>
          <a:endParaRPr lang="en-IN"/>
        </a:p>
      </dgm:t>
    </dgm:pt>
    <dgm:pt modelId="{4782B75F-E35E-481E-9993-B231E5E82A88}" type="sibTrans" cxnId="{1F2CAB55-BD56-4140-97E1-C4F967DEA68F}">
      <dgm:prSet/>
      <dgm:spPr/>
      <dgm:t>
        <a:bodyPr/>
        <a:lstStyle/>
        <a:p>
          <a:endParaRPr lang="en-IN"/>
        </a:p>
      </dgm:t>
    </dgm:pt>
    <dgm:pt modelId="{652116DB-6CC5-4148-B5A3-208E447B76DD}">
      <dgm:prSet phldrT="[Text]"/>
      <dgm:spPr/>
      <dgm:t>
        <a:bodyPr/>
        <a:lstStyle/>
        <a:p>
          <a:r>
            <a:rPr lang="en-US" dirty="0"/>
            <a:t>STEP 2 – DEFINING FUNCTION</a:t>
          </a:r>
          <a:endParaRPr lang="en-IN" dirty="0"/>
        </a:p>
      </dgm:t>
    </dgm:pt>
    <dgm:pt modelId="{EC442C39-3173-4E05-9561-80FECF84D7DF}" type="parTrans" cxnId="{4EA2CF00-4910-4F91-8B31-74355D8A5405}">
      <dgm:prSet/>
      <dgm:spPr/>
      <dgm:t>
        <a:bodyPr/>
        <a:lstStyle/>
        <a:p>
          <a:endParaRPr lang="en-IN"/>
        </a:p>
      </dgm:t>
    </dgm:pt>
    <dgm:pt modelId="{ECEF880B-D197-4293-B6FC-D311FB0A42E1}" type="sibTrans" cxnId="{4EA2CF00-4910-4F91-8B31-74355D8A5405}">
      <dgm:prSet/>
      <dgm:spPr/>
      <dgm:t>
        <a:bodyPr/>
        <a:lstStyle/>
        <a:p>
          <a:endParaRPr lang="en-IN"/>
        </a:p>
      </dgm:t>
    </dgm:pt>
    <dgm:pt modelId="{84C8D3BD-8F63-4402-A90D-C8162815AC98}">
      <dgm:prSet phldrT="[Text]"/>
      <dgm:spPr/>
      <dgm:t>
        <a:bodyPr/>
        <a:lstStyle/>
        <a:p>
          <a:r>
            <a:rPr lang="en-US" dirty="0"/>
            <a:t>STEP 3 – CREATING A CSV FILE</a:t>
          </a:r>
          <a:endParaRPr lang="en-IN" dirty="0"/>
        </a:p>
      </dgm:t>
    </dgm:pt>
    <dgm:pt modelId="{3A63ED1D-F343-4546-A872-8B4BDD633AAB}" type="parTrans" cxnId="{66DCEE17-63D0-4A62-B6D6-F37E54493342}">
      <dgm:prSet/>
      <dgm:spPr/>
      <dgm:t>
        <a:bodyPr/>
        <a:lstStyle/>
        <a:p>
          <a:endParaRPr lang="en-IN"/>
        </a:p>
      </dgm:t>
    </dgm:pt>
    <dgm:pt modelId="{D372E7AE-6529-4D38-A86F-4CD28254B7DC}" type="sibTrans" cxnId="{66DCEE17-63D0-4A62-B6D6-F37E54493342}">
      <dgm:prSet/>
      <dgm:spPr/>
      <dgm:t>
        <a:bodyPr/>
        <a:lstStyle/>
        <a:p>
          <a:endParaRPr lang="en-IN"/>
        </a:p>
      </dgm:t>
    </dgm:pt>
    <dgm:pt modelId="{382200F0-45BF-4476-886D-64B0769EBD2A}" type="pres">
      <dgm:prSet presAssocID="{787C3E3F-5F7E-4C8C-970F-EB00ADDEA849}" presName="Name0" presStyleCnt="0">
        <dgm:presLayoutVars>
          <dgm:dir/>
          <dgm:animLvl val="lvl"/>
          <dgm:resizeHandles val="exact"/>
        </dgm:presLayoutVars>
      </dgm:prSet>
      <dgm:spPr/>
    </dgm:pt>
    <dgm:pt modelId="{3CE0DA3B-E8CB-4458-B27E-1A4C9589C720}" type="pres">
      <dgm:prSet presAssocID="{09406B4B-A607-4B7C-92A2-6818F3A2D3DB}" presName="parTxOnly" presStyleLbl="node1" presStyleIdx="0" presStyleCnt="3" custScaleX="130197" custLinFactX="-412" custLinFactNeighborX="-100000" custLinFactNeighborY="3840">
        <dgm:presLayoutVars>
          <dgm:chMax val="0"/>
          <dgm:chPref val="0"/>
          <dgm:bulletEnabled val="1"/>
        </dgm:presLayoutVars>
      </dgm:prSet>
      <dgm:spPr/>
    </dgm:pt>
    <dgm:pt modelId="{031AEA5E-1C3F-48E3-9E3A-EE94DF512AD8}" type="pres">
      <dgm:prSet presAssocID="{4782B75F-E35E-481E-9993-B231E5E82A88}" presName="parTxOnlySpace" presStyleCnt="0"/>
      <dgm:spPr/>
    </dgm:pt>
    <dgm:pt modelId="{92E1E60A-5FA0-4EAB-B370-9CAD34914B2D}" type="pres">
      <dgm:prSet presAssocID="{652116DB-6CC5-4148-B5A3-208E447B76DD}" presName="parTxOnly" presStyleLbl="node1" presStyleIdx="1" presStyleCnt="3" custScaleX="121079">
        <dgm:presLayoutVars>
          <dgm:chMax val="0"/>
          <dgm:chPref val="0"/>
          <dgm:bulletEnabled val="1"/>
        </dgm:presLayoutVars>
      </dgm:prSet>
      <dgm:spPr/>
    </dgm:pt>
    <dgm:pt modelId="{39378B43-9BAF-4420-9991-A8B6E080C526}" type="pres">
      <dgm:prSet presAssocID="{ECEF880B-D197-4293-B6FC-D311FB0A42E1}" presName="parTxOnlySpace" presStyleCnt="0"/>
      <dgm:spPr/>
    </dgm:pt>
    <dgm:pt modelId="{2810A208-5DAC-4A17-B116-4693BAA870A5}" type="pres">
      <dgm:prSet presAssocID="{84C8D3BD-8F63-4402-A90D-C8162815AC98}" presName="parTxOnly" presStyleLbl="node1" presStyleIdx="2" presStyleCnt="3" custLinFactX="1628" custLinFactNeighborX="100000" custLinFactNeighborY="2418">
        <dgm:presLayoutVars>
          <dgm:chMax val="0"/>
          <dgm:chPref val="0"/>
          <dgm:bulletEnabled val="1"/>
        </dgm:presLayoutVars>
      </dgm:prSet>
      <dgm:spPr/>
    </dgm:pt>
  </dgm:ptLst>
  <dgm:cxnLst>
    <dgm:cxn modelId="{4EA2CF00-4910-4F91-8B31-74355D8A5405}" srcId="{787C3E3F-5F7E-4C8C-970F-EB00ADDEA849}" destId="{652116DB-6CC5-4148-B5A3-208E447B76DD}" srcOrd="1" destOrd="0" parTransId="{EC442C39-3173-4E05-9561-80FECF84D7DF}" sibTransId="{ECEF880B-D197-4293-B6FC-D311FB0A42E1}"/>
    <dgm:cxn modelId="{66DCEE17-63D0-4A62-B6D6-F37E54493342}" srcId="{787C3E3F-5F7E-4C8C-970F-EB00ADDEA849}" destId="{84C8D3BD-8F63-4402-A90D-C8162815AC98}" srcOrd="2" destOrd="0" parTransId="{3A63ED1D-F343-4546-A872-8B4BDD633AAB}" sibTransId="{D372E7AE-6529-4D38-A86F-4CD28254B7DC}"/>
    <dgm:cxn modelId="{C37D3B29-0105-436B-9853-1997A63AA41F}" type="presOf" srcId="{652116DB-6CC5-4148-B5A3-208E447B76DD}" destId="{92E1E60A-5FA0-4EAB-B370-9CAD34914B2D}" srcOrd="0" destOrd="0" presId="urn:microsoft.com/office/officeart/2005/8/layout/chevron1"/>
    <dgm:cxn modelId="{192A035B-E653-4072-AD4C-CCBAED110675}" type="presOf" srcId="{84C8D3BD-8F63-4402-A90D-C8162815AC98}" destId="{2810A208-5DAC-4A17-B116-4693BAA870A5}" srcOrd="0" destOrd="0" presId="urn:microsoft.com/office/officeart/2005/8/layout/chevron1"/>
    <dgm:cxn modelId="{B4B9B76B-0878-4188-B8EF-96EFDE334EF9}" type="presOf" srcId="{787C3E3F-5F7E-4C8C-970F-EB00ADDEA849}" destId="{382200F0-45BF-4476-886D-64B0769EBD2A}" srcOrd="0" destOrd="0" presId="urn:microsoft.com/office/officeart/2005/8/layout/chevron1"/>
    <dgm:cxn modelId="{1F2CAB55-BD56-4140-97E1-C4F967DEA68F}" srcId="{787C3E3F-5F7E-4C8C-970F-EB00ADDEA849}" destId="{09406B4B-A607-4B7C-92A2-6818F3A2D3DB}" srcOrd="0" destOrd="0" parTransId="{C30109E1-EFA6-4883-84A2-7ED2DAD94955}" sibTransId="{4782B75F-E35E-481E-9993-B231E5E82A88}"/>
    <dgm:cxn modelId="{44FD1D8C-CB8D-420F-8A93-57D067FE6C43}" type="presOf" srcId="{09406B4B-A607-4B7C-92A2-6818F3A2D3DB}" destId="{3CE0DA3B-E8CB-4458-B27E-1A4C9589C720}" srcOrd="0" destOrd="0" presId="urn:microsoft.com/office/officeart/2005/8/layout/chevron1"/>
    <dgm:cxn modelId="{B5D84876-BA71-4875-BA37-9D80F6AFCEAE}" type="presParOf" srcId="{382200F0-45BF-4476-886D-64B0769EBD2A}" destId="{3CE0DA3B-E8CB-4458-B27E-1A4C9589C720}" srcOrd="0" destOrd="0" presId="urn:microsoft.com/office/officeart/2005/8/layout/chevron1"/>
    <dgm:cxn modelId="{3C358AE0-200F-4949-9E08-397B654E8CF5}" type="presParOf" srcId="{382200F0-45BF-4476-886D-64B0769EBD2A}" destId="{031AEA5E-1C3F-48E3-9E3A-EE94DF512AD8}" srcOrd="1" destOrd="0" presId="urn:microsoft.com/office/officeart/2005/8/layout/chevron1"/>
    <dgm:cxn modelId="{AB122ED8-7F64-438E-9C65-4C40CDA7AFB8}" type="presParOf" srcId="{382200F0-45BF-4476-886D-64B0769EBD2A}" destId="{92E1E60A-5FA0-4EAB-B370-9CAD34914B2D}" srcOrd="2" destOrd="0" presId="urn:microsoft.com/office/officeart/2005/8/layout/chevron1"/>
    <dgm:cxn modelId="{168A3827-33C9-4111-8E6D-79BFDB54252A}" type="presParOf" srcId="{382200F0-45BF-4476-886D-64B0769EBD2A}" destId="{39378B43-9BAF-4420-9991-A8B6E080C526}" srcOrd="3" destOrd="0" presId="urn:microsoft.com/office/officeart/2005/8/layout/chevron1"/>
    <dgm:cxn modelId="{4415F56B-FC26-49B2-991E-6EEF06CA7CC3}" type="presParOf" srcId="{382200F0-45BF-4476-886D-64B0769EBD2A}" destId="{2810A208-5DAC-4A17-B116-4693BAA870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DA3B-E8CB-4458-B27E-1A4C9589C720}">
      <dsp:nvSpPr>
        <dsp:cNvPr id="0" name=""/>
        <dsp:cNvSpPr/>
      </dsp:nvSpPr>
      <dsp:spPr>
        <a:xfrm>
          <a:off x="0" y="382805"/>
          <a:ext cx="3009686" cy="924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1 - REQUIREMENT</a:t>
          </a:r>
          <a:endParaRPr lang="en-IN" sz="2000" kern="1200" dirty="0"/>
        </a:p>
      </dsp:txBody>
      <dsp:txXfrm>
        <a:off x="462328" y="382805"/>
        <a:ext cx="2085030" cy="924656"/>
      </dsp:txXfrm>
    </dsp:sp>
    <dsp:sp modelId="{92E1E60A-5FA0-4EAB-B370-9CAD34914B2D}">
      <dsp:nvSpPr>
        <dsp:cNvPr id="0" name=""/>
        <dsp:cNvSpPr/>
      </dsp:nvSpPr>
      <dsp:spPr>
        <a:xfrm>
          <a:off x="2779858" y="347298"/>
          <a:ext cx="2798910" cy="924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– DEFINING FUNCTION</a:t>
          </a:r>
          <a:endParaRPr lang="en-IN" sz="2000" kern="1200" dirty="0"/>
        </a:p>
      </dsp:txBody>
      <dsp:txXfrm>
        <a:off x="3242186" y="347298"/>
        <a:ext cx="1874254" cy="924656"/>
      </dsp:txXfrm>
    </dsp:sp>
    <dsp:sp modelId="{2810A208-5DAC-4A17-B116-4693BAA870A5}">
      <dsp:nvSpPr>
        <dsp:cNvPr id="0" name=""/>
        <dsp:cNvSpPr/>
      </dsp:nvSpPr>
      <dsp:spPr>
        <a:xfrm>
          <a:off x="5348940" y="369657"/>
          <a:ext cx="2311640" cy="924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– CREATING A CSV FILE</a:t>
          </a:r>
          <a:endParaRPr lang="en-IN" sz="2000" kern="1200" dirty="0"/>
        </a:p>
      </dsp:txBody>
      <dsp:txXfrm>
        <a:off x="5811268" y="369657"/>
        <a:ext cx="1386984" cy="92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A434-5141-46A6-A17C-BBB8340A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042A0-8EC8-4287-A41B-32E4499B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525D-A065-4DD4-80C1-B4C12A5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6100-87B2-4CB1-BFEF-7DBFED42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8DD0-055A-41CF-8B20-2842D8D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0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98D-4FE4-4045-8E21-18630EC0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AAE6-1F54-40F1-8063-47E437F4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6E8E-5251-4BD5-BDC4-C4E4AC13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4F07-1BF3-4199-82CC-51E0927C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A605-8F00-46FF-9875-4A658D07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C3803-D39B-443C-B8A3-C6384D615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04D3D-4EBF-4F52-95EA-CF8AF6C1C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F044-6972-41E4-88E4-585D5E51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F38E-0BF1-44A1-A894-5160CE9F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EA26-3D68-4F5C-806C-4E89EE1A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0666-D7A4-4D4E-A3BF-B8CA1E4B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BE6-A17A-45CF-9441-0F722DF4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A50D-359E-4B81-93CD-D3ECC05F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2A45-5605-4A53-B522-71343531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08ED-7064-4632-AF5F-A26A4238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2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3489-B63B-4DAE-AF86-AE7CC6A1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61A8-295E-414C-8CD5-4C98ADD3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75BF-51AD-41F2-8119-88CF03BB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C094-516D-4934-BF51-B6C0B6ED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63CE-480D-484E-AEAB-20A1FD4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2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F79C-6B43-4591-AEF8-8E917DF2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F447-F888-43F7-ADA2-5186D25B8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A02C-467E-4834-9B18-DC8B598C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841C-FF61-4C02-8912-5BDB223C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72AF-EDC0-49C4-88F5-2482098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83E4F-DD3F-4A40-AAF1-B50E93E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7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188-41F1-4932-AD9E-5D862D2B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E7F1-9CEE-4F94-9958-ABC44BC6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C3574-41B1-43AB-B559-18454F75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EFD4F-42D4-4EDA-B10B-E4C7A197D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72B0C-F88C-46FA-BF21-BF623FDCB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842E2-75DD-4152-B9CE-597A728B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31555-AE54-40B1-AE72-2B1253F8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27351-5140-4E7E-9270-3B6BA7C8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7B85-6F91-4030-A206-92A0DD57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6FB86-E99A-4BF9-A6CF-9C9F98F4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7E802-311C-44BC-8000-8C853C7A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E458-2C8C-4442-B2AB-EC6E32E9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8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E7A4-0421-4EC4-817C-7B8175E1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5EBB-FADF-407F-9BD9-C590F651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2C672-8127-46E8-939E-7BBD6909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51E-2072-404D-A430-F77C1346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0B82-3868-4FEB-9257-49B05BD2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B5F0-EE99-45F5-9CEB-5F77150FC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668A-27A0-496A-B7A7-12450EA8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AC65-5832-469E-97E1-A76A38C9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A525-BFDB-46CB-9FA7-FB96188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A73-419C-4888-8BDE-6069C561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A99A3-D75A-48FC-B50A-E1EC25A83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44A0-0460-4068-854D-AFF36A52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1470-134D-410A-B50A-B5E6F101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7371-4E28-4D4F-A797-0EEF719D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66E9B-C230-4F84-9C5F-9E1B9E3D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53ABF-4125-4567-A644-B6CE5EC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053F-2C28-40F0-9B73-0B032326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4DB1-E1AA-4918-B4BA-050F191D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F32D-E57F-4484-A439-907F4628C709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1D01-AE02-482E-9A3A-1BEE6C55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4C4D-6197-49D6-AE42-5D5F3E2F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8C34-0F74-4DDC-A7B4-19948AC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prnewswire.com/news-releases/news-releases-list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9278B-68C4-461B-8B54-8CE0239C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Stock Price Analysis for –AMZN &amp; FB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AFBF1-D203-4279-A651-9E40B0EFF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674204" cy="1654064"/>
          </a:xfrm>
        </p:spPr>
        <p:txBody>
          <a:bodyPr anchor="t">
            <a:normAutofit fontScale="32500" lnSpcReduction="20000"/>
          </a:bodyPr>
          <a:lstStyle/>
          <a:p>
            <a:pPr algn="l"/>
            <a:r>
              <a:rPr lang="en-US" sz="4300" dirty="0">
                <a:solidFill>
                  <a:srgbClr val="FFFFFF"/>
                </a:solidFill>
              </a:rPr>
              <a:t>Designed and Developed by –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FFFFFF"/>
                </a:solidFill>
              </a:rPr>
              <a:t>Nidhi Thakur –  Programmer Analyst, BA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FFFFFF"/>
                </a:solidFill>
              </a:rPr>
              <a:t>George N – Project Specialist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FFFFFF"/>
                </a:solidFill>
              </a:rPr>
              <a:t>Vaibhav Jain – Programmer Analyst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FFFFFF"/>
                </a:solidFill>
              </a:rPr>
              <a:t>Jasgeet Kaur – Programmer Analyst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FFFFFF"/>
                </a:solidFill>
              </a:rPr>
              <a:t>Pooja Ayre – Project Architect; Project POC</a:t>
            </a:r>
          </a:p>
          <a:p>
            <a:pPr marL="457200" indent="-457200" algn="l">
              <a:buAutoNum type="arabicPeriod"/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39" name="Oval 3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5DB0142-E1D9-4533-899D-51154975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2493" y="2108877"/>
            <a:ext cx="263329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01B1-A730-4466-96E4-AACFD762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309094D-E0B9-4506-BCED-20AC8B55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527" y="1631250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3C04-8924-42B1-B205-4C33073C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4AC4-149F-4837-8D9B-B1280B31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How to Scan &amp; Parse News from a given website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dirty="0"/>
              <a:t>Track and Store parsed news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How to pull historic data for stock symbols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Volume and Close Price Analysis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Stock Recommendation  </a:t>
            </a:r>
          </a:p>
        </p:txBody>
      </p:sp>
    </p:spTree>
    <p:extLst>
      <p:ext uri="{BB962C8B-B14F-4D97-AF65-F5344CB8AC3E}">
        <p14:creationId xmlns:p14="http://schemas.microsoft.com/office/powerpoint/2010/main" val="10198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F0888-25DA-4EF3-B060-7E5982B8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SCAN &amp; PARSE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723C53-D0D9-47C3-8E7F-4C4FC62A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843544"/>
              </p:ext>
            </p:extLst>
          </p:nvPr>
        </p:nvGraphicFramePr>
        <p:xfrm>
          <a:off x="4279885" y="511388"/>
          <a:ext cx="7660581" cy="16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A800E4-2C97-4E92-BDCF-8D28662BCEBD}"/>
              </a:ext>
            </a:extLst>
          </p:cNvPr>
          <p:cNvSpPr txBox="1"/>
          <p:nvPr/>
        </p:nvSpPr>
        <p:spPr>
          <a:xfrm>
            <a:off x="4367695" y="1940641"/>
            <a:ext cx="26825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https://www.prnewswire.com/news-releases/news-releases-list/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 sz="2000" dirty="0">
              <a:cs typeface="Times New Roman" panose="02020603050405020304" pitchFamily="18" charset="0"/>
            </a:endParaRPr>
          </a:p>
          <a:p>
            <a:endParaRPr lang="en-CA" sz="2000" dirty="0">
              <a:cs typeface="Times New Roman" panose="02020603050405020304" pitchFamily="18" charset="0"/>
            </a:endParaRPr>
          </a:p>
          <a:p>
            <a:r>
              <a:rPr lang="en-CA" sz="2000" dirty="0">
                <a:cs typeface="Times New Roman" panose="02020603050405020304" pitchFamily="18" charset="0"/>
              </a:rPr>
              <a:t>Libraries Used – </a:t>
            </a:r>
          </a:p>
          <a:p>
            <a:r>
              <a:rPr lang="en-CA" sz="2000" b="1" dirty="0" err="1">
                <a:cs typeface="Times New Roman" panose="02020603050405020304" pitchFamily="18" charset="0"/>
              </a:rPr>
              <a:t>BeautifulSoup</a:t>
            </a:r>
            <a:r>
              <a:rPr lang="en-CA" sz="2000" dirty="0">
                <a:cs typeface="Times New Roman" panose="02020603050405020304" pitchFamily="18" charset="0"/>
              </a:rPr>
              <a:t>, it is a python library that is used for web scraping purposes to pull the data out of HTML and XML files.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507DD-A2B5-45B9-BF79-55BDC86688F4}"/>
              </a:ext>
            </a:extLst>
          </p:cNvPr>
          <p:cNvSpPr txBox="1"/>
          <p:nvPr/>
        </p:nvSpPr>
        <p:spPr>
          <a:xfrm>
            <a:off x="7050230" y="1913686"/>
            <a:ext cx="24592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 call to parse through the webpage and scan for required fields.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57553-C033-4153-B345-3642259B78A5}"/>
              </a:ext>
            </a:extLst>
          </p:cNvPr>
          <p:cNvSpPr txBox="1"/>
          <p:nvPr/>
        </p:nvSpPr>
        <p:spPr>
          <a:xfrm>
            <a:off x="9607000" y="1940641"/>
            <a:ext cx="2459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Exporting the dynamically retrieved data into columns and storing as a CSV file.</a:t>
            </a:r>
          </a:p>
        </p:txBody>
      </p:sp>
    </p:spTree>
    <p:extLst>
      <p:ext uri="{BB962C8B-B14F-4D97-AF65-F5344CB8AC3E}">
        <p14:creationId xmlns:p14="http://schemas.microsoft.com/office/powerpoint/2010/main" val="8356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F83B-75A7-42B3-A2B0-509A30A8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SCAN &amp; PARSE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F29C7A-D32B-4C30-B035-998EE730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11" y="424809"/>
            <a:ext cx="7645241" cy="940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44D33C-4D73-4626-8AC4-290C1996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11" y="1647825"/>
            <a:ext cx="788263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D560C-5ED4-4BD0-9893-FD6461C8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925275"/>
            <a:ext cx="3508290" cy="20035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TRACK/STORE/SEARCH – SYMBOL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8DC66-60FA-4D6C-99F9-81A9F5E416CE}"/>
              </a:ext>
            </a:extLst>
          </p:cNvPr>
          <p:cNvSpPr txBox="1"/>
          <p:nvPr/>
        </p:nvSpPr>
        <p:spPr>
          <a:xfrm>
            <a:off x="4179712" y="10138"/>
            <a:ext cx="7362623" cy="399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Importing Csv file as a panda data frame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Installing libraries(re &amp; </a:t>
            </a:r>
            <a:r>
              <a:rPr lang="en-US" sz="1900" dirty="0" err="1"/>
              <a:t>fuzzywuzzy</a:t>
            </a:r>
            <a:r>
              <a:rPr lang="en-US" sz="1900" dirty="0"/>
              <a:t>) for symbol extraction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Extraction through direct symbol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Extraction through the name of the company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Searching through the </a:t>
            </a:r>
            <a:r>
              <a:rPr lang="en-US" sz="1900" dirty="0" err="1"/>
              <a:t>News_Title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Storing Extracted Symbols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37658E1-419A-4454-889F-56654920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12" y="2928784"/>
            <a:ext cx="2826380" cy="241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C58CE-AE71-453E-951F-17257D11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28" y="4290840"/>
            <a:ext cx="6533122" cy="1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08D71-BC21-4A7B-98AF-422C2CE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618883"/>
            <a:ext cx="3201366" cy="2820255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TRACK/STORE/SEARCH – SYMBOL EXTRACTION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39435-54AC-4DE9-810C-C4B75877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88" y="356404"/>
            <a:ext cx="5869466" cy="2768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34F74-2267-48DE-97D8-3F657409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02" y="3270375"/>
            <a:ext cx="5484276" cy="3168749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C56D2467-7971-4C2E-9C5E-888B88401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102" y="3877128"/>
            <a:ext cx="2826380" cy="24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83D4-B73A-46B9-B8A3-789046F2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HISTORIC STOCK PRICE AND VOLUME 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7796-79EA-40E9-B792-DDA352B8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34405"/>
            <a:ext cx="6555347" cy="19790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is Yahoo Finance API</a:t>
            </a:r>
          </a:p>
          <a:p>
            <a:r>
              <a:rPr lang="en-US" sz="2000" dirty="0"/>
              <a:t>Why should I use Yahoo Finance API</a:t>
            </a:r>
          </a:p>
          <a:p>
            <a:r>
              <a:rPr lang="en-US" sz="2000" dirty="0"/>
              <a:t>How to access Yahoo Finance API through python</a:t>
            </a:r>
          </a:p>
          <a:p>
            <a:r>
              <a:rPr lang="en-US" sz="2000" dirty="0"/>
              <a:t>How to download historic data using </a:t>
            </a:r>
            <a:r>
              <a:rPr lang="en-US" sz="2000" dirty="0" err="1"/>
              <a:t>yfinance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BD6FEA-2A82-4DE8-9C17-A5ADA0C9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74" y="2276440"/>
            <a:ext cx="7739421" cy="38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D9233-2841-4F9D-BADF-1376D4FD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80" y="1342271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STATISTICAL ANALYSIS – VOUME &amp; CLOSE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1A7888E-23CA-4274-902F-C687A0B0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6" y="2999750"/>
            <a:ext cx="4048457" cy="272350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4A697C0-58DF-4E78-9990-043ACC1B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77" y="3000178"/>
            <a:ext cx="3781032" cy="272308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E45E9AA-0438-4068-9B86-48891C6B3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69" y="319881"/>
            <a:ext cx="3924848" cy="27245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F83D54-6B56-4A46-9FD0-91FD404B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81" y="362793"/>
            <a:ext cx="3910646" cy="27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9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63F3E-0508-447D-B61E-1B1304D3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SUMMARY &amp; RECOMMENDATION</a:t>
            </a:r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E8813-4D03-499A-AFBE-925E44A4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461076"/>
            <a:ext cx="7357583" cy="3390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54D65D-7EC7-4680-99A1-52CE5837A877}"/>
              </a:ext>
            </a:extLst>
          </p:cNvPr>
          <p:cNvSpPr/>
          <p:nvPr/>
        </p:nvSpPr>
        <p:spPr>
          <a:xfrm>
            <a:off x="4731678" y="3410057"/>
            <a:ext cx="1899941" cy="564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CF084-FA0D-422A-AEB0-D935E144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14" y="2270866"/>
            <a:ext cx="4200525" cy="3171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974-82B3-44C5-818A-40CF9B8C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70" y="4042543"/>
            <a:ext cx="3540936" cy="2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Stock Price Analysis for –AMZN &amp; FB</vt:lpstr>
      <vt:lpstr>OVERVIEW</vt:lpstr>
      <vt:lpstr>SCAN &amp; PARSE</vt:lpstr>
      <vt:lpstr>SCAN &amp; PARSE</vt:lpstr>
      <vt:lpstr>TRACK/STORE/SEARCH – SYMBOL EXTRACTION</vt:lpstr>
      <vt:lpstr>TRACK/STORE/SEARCH – SYMBOL EXTRACTION</vt:lpstr>
      <vt:lpstr>HISTORIC STOCK PRICE AND VOLUME </vt:lpstr>
      <vt:lpstr>STATISTICAL ANALYSIS – VOUME &amp; CLOSE PRICE</vt:lpstr>
      <vt:lpstr>SUMMARY &amp;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Analysis for - [Company_Name(s)]</dc:title>
  <dc:creator>Pooja Ayre</dc:creator>
  <cp:lastModifiedBy>Pooja Ayre</cp:lastModifiedBy>
  <cp:revision>39</cp:revision>
  <dcterms:created xsi:type="dcterms:W3CDTF">2021-11-26T23:40:40Z</dcterms:created>
  <dcterms:modified xsi:type="dcterms:W3CDTF">2021-12-08T00:55:04Z</dcterms:modified>
</cp:coreProperties>
</file>