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4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88116-2ABD-43B2-9676-70E2B3200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670877-9C9D-4C1D-ACB0-12D98581F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35518C-8508-4A31-9B30-5DF51FA1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1564-DBED-4F5F-8F35-8400E3A5D85A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04EEEB-D5EA-49BC-A18E-CC3C2DEA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4A8ABB-9098-49D9-ACFC-17A68F89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5FE-C097-4C05-A9B1-34684BAF8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54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8CD7C-5765-4BA5-87C6-750DC952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EE6C5D-F4BB-4ECC-AC1A-AF6AC12AF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C7D3DA-4FB7-4EE1-A047-CABA4706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1564-DBED-4F5F-8F35-8400E3A5D85A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8C0F1C-FC06-4CD8-8D3E-23916AD6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4CF858-3D78-44D9-9421-FD28066B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5FE-C097-4C05-A9B1-34684BAF8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6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F2E96F-B1CE-4837-9E76-D82E220BC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990B21-F4CE-48CA-B885-5327733BD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89A28E-290D-430B-AC5F-8874B078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1564-DBED-4F5F-8F35-8400E3A5D85A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00F608-280E-4F76-84E2-93431BBD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0E77EA-7260-4E53-AD78-0C426FA1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5FE-C097-4C05-A9B1-34684BAF8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59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37A2F-660C-4E57-B069-68A9A420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9BF88D-DDA8-4DFC-B55A-58DCBED7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A09293-05CE-4F80-98D7-ED3AF588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1564-DBED-4F5F-8F35-8400E3A5D85A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42658B-C77F-423A-A15A-3D5A602A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614CC4-B031-4B06-9670-421E2654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5FE-C097-4C05-A9B1-34684BAF8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2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8300C-9505-4988-8059-9DC78032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A3B9DF-B645-4008-BF98-365F54928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B3F86-C9FE-46C5-9698-1E077AD6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1564-DBED-4F5F-8F35-8400E3A5D85A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49A020-BFF7-49FF-B27E-D271A738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1A3DDA-1AD4-4031-913B-890DAA76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5FE-C097-4C05-A9B1-34684BAF8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14432-DAC4-4671-8059-681202FD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4B749A-76CC-4736-BC5B-BC267C092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3B05CE-B578-426B-AA58-BDA5F15F6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F7FAA2-FAA7-42B2-9197-BD9DDB23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1564-DBED-4F5F-8F35-8400E3A5D85A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0732EE-5B32-45F5-B56A-F2A45F83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DB24AF-E5F5-4505-B7EC-B559728D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5FE-C097-4C05-A9B1-34684BAF8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84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CE301-2A06-4106-A42A-C682E8B5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FD1A8E-8C81-4AB6-9FD8-1DD4F48DD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407281-2FFB-47EF-8EDF-F7547DB74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AA62F3-B403-4145-BBEC-6A9A13B26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A8523E-C2A9-4B01-A978-67B465A19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05EA0C-714E-4539-A6B2-3E06D075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1564-DBED-4F5F-8F35-8400E3A5D85A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05C53B-B454-4761-9701-B3BDE9D6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4B0EEA4-F3B0-4271-8110-197F76E4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5FE-C097-4C05-A9B1-34684BAF8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40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CC62C-E403-4A93-9B8B-871B04BE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6DB81A-6D20-49AA-8325-30CF7033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1564-DBED-4F5F-8F35-8400E3A5D85A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A4C050-E2EB-4176-8CD6-633D2D44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3625A6-AFFC-4659-8533-5596FBF7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5FE-C097-4C05-A9B1-34684BAF8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87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F0D765-E416-4D5F-9FFB-20ADD77C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1564-DBED-4F5F-8F35-8400E3A5D85A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EBA681-3DB5-48B2-8814-8C4BF25D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65488C-FE45-4FF8-9FDC-4768ACF0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5FE-C097-4C05-A9B1-34684BAF8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85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21910-FA20-4736-89EB-906FC269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CE44C-C44F-4D2B-8B7B-7CAFDC8C0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75C90B-B735-46C2-B5C6-C53F3F5E4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04E2E0-E507-4CBD-8084-BCC1B4EC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1564-DBED-4F5F-8F35-8400E3A5D85A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33C7C7-49D6-402B-A62E-8FDEF29F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266639-78E1-4A21-BD7E-42001384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5FE-C097-4C05-A9B1-34684BAF8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50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F523B-1E62-45BF-AF67-9DA66696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1F2DB4-A5E4-4A10-B933-8048A5391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F21072-0AC5-46F9-AB1D-094EB34F4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C011A2-EB86-4D3E-B831-77C71BB1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1564-DBED-4F5F-8F35-8400E3A5D85A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FABE7D-95FA-412A-A65B-C8604BF8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DF96C3-CFFE-4689-AAB8-0B5755E2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E5FE-C097-4C05-A9B1-34684BAF8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44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FE5D54-41AB-494C-AB10-DEDF2E51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A10639-E80F-496B-AF3A-28F062807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581FAB-E828-43D8-8D9B-F5831FBD1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1564-DBED-4F5F-8F35-8400E3A5D85A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6EC44-9B87-4D0D-A9AE-DE0B506EF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4DF11-D0EC-4C2D-8B7D-D46B286B4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E5FE-C097-4C05-A9B1-34684BAF8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28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e/node-gui" TargetMode="External"/><Relationship Id="rId2" Type="http://schemas.openxmlformats.org/officeDocument/2006/relationships/hyperlink" Target="https://github.com/arturadib/node-q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pjs.com/" TargetMode="External"/><Relationship Id="rId4" Type="http://schemas.openxmlformats.org/officeDocument/2006/relationships/hyperlink" Target="http://docs.nwjs.io/en/latest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ogden/extract-zip" TargetMode="External"/><Relationship Id="rId2" Type="http://schemas.openxmlformats.org/officeDocument/2006/relationships/hyperlink" Target="https://archiverjs.com/docs/#quick-sta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961AB-0675-4E06-994D-96F415798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474" y="2553597"/>
            <a:ext cx="9144000" cy="2387600"/>
          </a:xfrm>
        </p:spPr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Node.js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FBCC99-54E4-4CD5-90CE-F79C992E3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474" y="5033272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Sistemas de Informação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Tópicos Avançados de Programação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2019.1</a:t>
            </a:r>
          </a:p>
          <a:p>
            <a:pPr algn="r"/>
            <a:r>
              <a:rPr lang="pt-BR" dirty="0">
                <a:solidFill>
                  <a:schemeClr val="bg1"/>
                </a:solidFill>
              </a:rPr>
              <a:t>Bruno Catão</a:t>
            </a:r>
          </a:p>
          <a:p>
            <a:pPr algn="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nodejs.org/static/images/logos/nodejs-new-pantone-white.png">
            <a:extLst>
              <a:ext uri="{FF2B5EF4-FFF2-40B4-BE49-F238E27FC236}">
                <a16:creationId xmlns:a16="http://schemas.microsoft.com/office/drawing/2014/main" id="{A2D38E15-88DF-4298-AB53-86D90EED5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5" y="106016"/>
            <a:ext cx="8812697" cy="539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15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Argumentos de linha de comando</a:t>
            </a:r>
            <a:endParaRPr lang="pt-BR" dirty="0"/>
          </a:p>
        </p:txBody>
      </p:sp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D5447098-6C5B-48DC-A328-1E2EBC56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42" y="1454632"/>
            <a:ext cx="10756716" cy="531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9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8A04EE-6FBB-4126-8F07-5307C179D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653"/>
          <a:stretch/>
        </p:blipFill>
        <p:spPr>
          <a:xfrm>
            <a:off x="1064872" y="1563760"/>
            <a:ext cx="10062255" cy="51020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B2853DF-DCCF-4504-B677-52FB17DD4B7C}"/>
              </a:ext>
            </a:extLst>
          </p:cNvPr>
          <p:cNvSpPr txBox="1"/>
          <p:nvPr/>
        </p:nvSpPr>
        <p:spPr>
          <a:xfrm flipH="1">
            <a:off x="1225161" y="2142666"/>
            <a:ext cx="9774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index.js </a:t>
            </a:r>
            <a:r>
              <a:rPr lang="da-DK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 arg2=valor arg4</a:t>
            </a:r>
            <a:endParaRPr lang="pt-B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 C:\Program Files\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\node.exe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C:\Users\bruno\dev\tap\2019.1\aula2\index.js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arg1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arg2=valor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arg4</a:t>
            </a:r>
          </a:p>
        </p:txBody>
      </p:sp>
    </p:spTree>
    <p:extLst>
      <p:ext uri="{BB962C8B-B14F-4D97-AF65-F5344CB8AC3E}">
        <p14:creationId xmlns:p14="http://schemas.microsoft.com/office/powerpoint/2010/main" val="100748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8F0F1-BB52-49C2-B111-EECA8F31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sz="2800" dirty="0"/>
              <a:t>(https://nodejs.org/</a:t>
            </a:r>
            <a:r>
              <a:rPr lang="pt-BR" sz="2800" dirty="0" err="1"/>
              <a:t>api</a:t>
            </a:r>
            <a:r>
              <a:rPr lang="pt-BR" sz="2800" dirty="0"/>
              <a:t>/process.html)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6B616-7340-4469-9D3E-96671A88F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Eventos:</a:t>
            </a:r>
          </a:p>
          <a:p>
            <a:pPr lvl="1"/>
            <a:r>
              <a:rPr lang="pt-BR" b="1" dirty="0" err="1"/>
              <a:t>beforeExit</a:t>
            </a:r>
            <a:r>
              <a:rPr lang="pt-BR" dirty="0"/>
              <a:t> – Executar uma função antes de encerrar a execução</a:t>
            </a:r>
          </a:p>
          <a:p>
            <a:r>
              <a:rPr lang="pt-BR" dirty="0"/>
              <a:t>Funções:</a:t>
            </a:r>
          </a:p>
          <a:p>
            <a:pPr lvl="1"/>
            <a:r>
              <a:rPr lang="pt-BR" b="1" dirty="0" err="1"/>
              <a:t>abort</a:t>
            </a:r>
            <a:r>
              <a:rPr lang="pt-BR" b="1" dirty="0"/>
              <a:t>()</a:t>
            </a:r>
            <a:r>
              <a:rPr lang="pt-BR" dirty="0"/>
              <a:t> – Força a interrupção da execução imediatamente</a:t>
            </a:r>
          </a:p>
          <a:p>
            <a:pPr lvl="1"/>
            <a:r>
              <a:rPr lang="pt-BR" b="1" dirty="0" err="1"/>
              <a:t>exit</a:t>
            </a:r>
            <a:r>
              <a:rPr lang="pt-BR" b="1" dirty="0"/>
              <a:t>(valor)</a:t>
            </a:r>
            <a:r>
              <a:rPr lang="pt-BR" dirty="0"/>
              <a:t> – Envia um sinal para o SO interromper o processo</a:t>
            </a:r>
          </a:p>
          <a:p>
            <a:pPr lvl="1"/>
            <a:r>
              <a:rPr lang="pt-BR" b="1" dirty="0" err="1"/>
              <a:t>chdir</a:t>
            </a:r>
            <a:r>
              <a:rPr lang="pt-BR" b="1" dirty="0"/>
              <a:t>()</a:t>
            </a:r>
            <a:r>
              <a:rPr lang="pt-BR" dirty="0"/>
              <a:t> – Muda o diretório atual</a:t>
            </a:r>
          </a:p>
          <a:p>
            <a:r>
              <a:rPr lang="pt-BR" dirty="0"/>
              <a:t>Atributos:</a:t>
            </a:r>
          </a:p>
          <a:p>
            <a:pPr lvl="1"/>
            <a:r>
              <a:rPr lang="pt-BR" b="1" dirty="0" err="1"/>
              <a:t>arch</a:t>
            </a:r>
            <a:r>
              <a:rPr lang="pt-BR" b="1" dirty="0"/>
              <a:t> </a:t>
            </a:r>
            <a:r>
              <a:rPr lang="pt-BR" dirty="0"/>
              <a:t>– Exibe atributos da arquitetura de hardware</a:t>
            </a:r>
          </a:p>
          <a:p>
            <a:pPr lvl="1"/>
            <a:r>
              <a:rPr lang="pt-BR" b="1" dirty="0" err="1"/>
              <a:t>argv</a:t>
            </a:r>
            <a:r>
              <a:rPr lang="pt-BR" b="1" dirty="0"/>
              <a:t> </a:t>
            </a:r>
            <a:r>
              <a:rPr lang="pt-BR" dirty="0"/>
              <a:t>– Objeto com os argumentos da linha de comando</a:t>
            </a:r>
          </a:p>
          <a:p>
            <a:pPr lvl="1"/>
            <a:r>
              <a:rPr lang="pt-BR" b="1" dirty="0" err="1"/>
              <a:t>env</a:t>
            </a:r>
            <a:r>
              <a:rPr lang="pt-BR" b="1" dirty="0"/>
              <a:t> </a:t>
            </a:r>
            <a:r>
              <a:rPr lang="pt-BR" dirty="0"/>
              <a:t>– Objeto com as variáveis de ambiente</a:t>
            </a:r>
          </a:p>
        </p:txBody>
      </p:sp>
    </p:spTree>
    <p:extLst>
      <p:ext uri="{BB962C8B-B14F-4D97-AF65-F5344CB8AC3E}">
        <p14:creationId xmlns:p14="http://schemas.microsoft.com/office/powerpoint/2010/main" val="97154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Listando arquivos de uma pasta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993E05-2271-4755-8086-3BB94B85D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85" y="1422583"/>
            <a:ext cx="10475715" cy="531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1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8A04EE-6FBB-4126-8F07-5307C179D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653"/>
          <a:stretch/>
        </p:blipFill>
        <p:spPr>
          <a:xfrm>
            <a:off x="1064872" y="1563760"/>
            <a:ext cx="10062255" cy="51020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B2853DF-DCCF-4504-B677-52FB17DD4B7C}"/>
              </a:ext>
            </a:extLst>
          </p:cNvPr>
          <p:cNvSpPr txBox="1"/>
          <p:nvPr/>
        </p:nvSpPr>
        <p:spPr>
          <a:xfrm flipH="1">
            <a:off x="1225161" y="2142666"/>
            <a:ext cx="9774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index.js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Uso: node index.js CAMINHO_PARA_PASTA</a:t>
            </a:r>
          </a:p>
          <a:p>
            <a:r>
              <a:rPr lang="pt-BR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index.js .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index.js</a:t>
            </a:r>
          </a:p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pt-B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8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Versão recursiva – percorre subpastas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E1096E-4961-40CB-9539-009A30BB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38" t="11646" r="9668" b="12349"/>
          <a:stretch/>
        </p:blipFill>
        <p:spPr>
          <a:xfrm>
            <a:off x="2504660" y="1571418"/>
            <a:ext cx="7182679" cy="50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6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8A04EE-6FBB-4126-8F07-5307C179D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653"/>
          <a:stretch/>
        </p:blipFill>
        <p:spPr>
          <a:xfrm>
            <a:off x="1064872" y="1563760"/>
            <a:ext cx="10062255" cy="51020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B2853DF-DCCF-4504-B677-52FB17DD4B7C}"/>
              </a:ext>
            </a:extLst>
          </p:cNvPr>
          <p:cNvSpPr txBox="1"/>
          <p:nvPr/>
        </p:nvSpPr>
        <p:spPr>
          <a:xfrm flipH="1">
            <a:off x="1225161" y="2142666"/>
            <a:ext cx="9774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index.js</a:t>
            </a:r>
            <a:r>
              <a:rPr lang="nb-NO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C:\Users\bruno\dev\tap\2019.1</a:t>
            </a:r>
            <a:endParaRPr lang="pt-B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aula1: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mean_framework.ppt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aula2: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index.js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pt-B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09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Lendo um arquivo – Funções assíncronas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83C5F8-CAFD-4C96-88DF-9A563A958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61" y="1491076"/>
            <a:ext cx="10618278" cy="524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85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8A04EE-6FBB-4126-8F07-5307C179D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653"/>
          <a:stretch/>
        </p:blipFill>
        <p:spPr>
          <a:xfrm>
            <a:off x="1064872" y="1563760"/>
            <a:ext cx="10062255" cy="51020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B2853DF-DCCF-4504-B677-52FB17DD4B7C}"/>
              </a:ext>
            </a:extLst>
          </p:cNvPr>
          <p:cNvSpPr txBox="1"/>
          <p:nvPr/>
        </p:nvSpPr>
        <p:spPr>
          <a:xfrm flipH="1">
            <a:off x="1225161" y="2142666"/>
            <a:ext cx="977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index.js</a:t>
            </a:r>
            <a:r>
              <a:rPr lang="nb-NO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Este é um arquivo de exemplo.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 contém várias linhas.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 testar a leitura e gravação de arquivos.</a:t>
            </a:r>
          </a:p>
        </p:txBody>
      </p:sp>
    </p:spTree>
    <p:extLst>
      <p:ext uri="{BB962C8B-B14F-4D97-AF65-F5344CB8AC3E}">
        <p14:creationId xmlns:p14="http://schemas.microsoft.com/office/powerpoint/2010/main" val="20900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Gravando um arquivo – Funções assíncronas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FD8A826-A169-40BB-8E7A-ECD89193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6448"/>
            <a:ext cx="10470615" cy="509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3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novo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8A04EE-6FBB-4126-8F07-5307C179D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653"/>
          <a:stretch/>
        </p:blipFill>
        <p:spPr>
          <a:xfrm>
            <a:off x="1064872" y="1563760"/>
            <a:ext cx="10062255" cy="51020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B2853DF-DCCF-4504-B677-52FB17DD4B7C}"/>
              </a:ext>
            </a:extLst>
          </p:cNvPr>
          <p:cNvSpPr txBox="1"/>
          <p:nvPr/>
        </p:nvSpPr>
        <p:spPr>
          <a:xfrm flipH="1">
            <a:off x="1225162" y="2142666"/>
            <a:ext cx="81838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c:\PastaOndeFicamSeusProjetos</a:t>
            </a:r>
          </a:p>
          <a:p>
            <a:r>
              <a:rPr lang="pt-BR" sz="32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</a:t>
            </a:r>
            <a:r>
              <a:rPr lang="pt-BR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projetoAula2</a:t>
            </a:r>
          </a:p>
          <a:p>
            <a:r>
              <a:rPr lang="pt-BR" sz="32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projetoAula2</a:t>
            </a:r>
          </a:p>
          <a:p>
            <a:r>
              <a:rPr lang="pt-BR" sz="32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pt-BR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63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8A04EE-6FBB-4126-8F07-5307C179D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653"/>
          <a:stretch/>
        </p:blipFill>
        <p:spPr>
          <a:xfrm>
            <a:off x="1064872" y="1563760"/>
            <a:ext cx="10062255" cy="51020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B2853DF-DCCF-4504-B677-52FB17DD4B7C}"/>
              </a:ext>
            </a:extLst>
          </p:cNvPr>
          <p:cNvSpPr txBox="1"/>
          <p:nvPr/>
        </p:nvSpPr>
        <p:spPr>
          <a:xfrm flipH="1">
            <a:off x="1225161" y="2142666"/>
            <a:ext cx="9774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index.js</a:t>
            </a:r>
            <a:r>
              <a:rPr lang="nb-NO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saida.txt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Dados gravados com sucesso.</a:t>
            </a:r>
          </a:p>
          <a:p>
            <a:endParaRPr lang="pt-BR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saida.txt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Dados que vão ser gravados</a:t>
            </a:r>
          </a:p>
        </p:txBody>
      </p:sp>
    </p:spTree>
    <p:extLst>
      <p:ext uri="{BB962C8B-B14F-4D97-AF65-F5344CB8AC3E}">
        <p14:creationId xmlns:p14="http://schemas.microsoft.com/office/powerpoint/2010/main" val="735287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Exemplo Prático – Gravando objetos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EF26A8-4DDD-4632-8610-30820B46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57" y="1585912"/>
            <a:ext cx="9255085" cy="51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55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8A04EE-6FBB-4126-8F07-5307C179D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653"/>
          <a:stretch/>
        </p:blipFill>
        <p:spPr>
          <a:xfrm>
            <a:off x="1064872" y="1563760"/>
            <a:ext cx="10062255" cy="51020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B2853DF-DCCF-4504-B677-52FB17DD4B7C}"/>
              </a:ext>
            </a:extLst>
          </p:cNvPr>
          <p:cNvSpPr txBox="1"/>
          <p:nvPr/>
        </p:nvSpPr>
        <p:spPr>
          <a:xfrm flipH="1">
            <a:off x="1225161" y="2142666"/>
            <a:ext cx="9774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index.js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Dados gravados com sucesso.</a:t>
            </a:r>
          </a:p>
          <a:p>
            <a:endParaRPr lang="pt-BR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dados_produtos.json</a:t>
            </a:r>
            <a:endParaRPr lang="pt-B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[{"nome":"Coxinha","valor":4},{"nome":"Pastel","valor":3.5},{"nome":"Suco","valor":2}]</a:t>
            </a:r>
          </a:p>
        </p:txBody>
      </p:sp>
    </p:spTree>
    <p:extLst>
      <p:ext uri="{BB962C8B-B14F-4D97-AF65-F5344CB8AC3E}">
        <p14:creationId xmlns:p14="http://schemas.microsoft.com/office/powerpoint/2010/main" val="757537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Exemplo Prático – Lendo objetos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57BFD6-3024-4CAE-A598-D7917FEC0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555" y="1565205"/>
            <a:ext cx="9542889" cy="50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45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8A04EE-6FBB-4126-8F07-5307C179D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653"/>
          <a:stretch/>
        </p:blipFill>
        <p:spPr>
          <a:xfrm>
            <a:off x="1064872" y="1563760"/>
            <a:ext cx="10062255" cy="51020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B2853DF-DCCF-4504-B677-52FB17DD4B7C}"/>
              </a:ext>
            </a:extLst>
          </p:cNvPr>
          <p:cNvSpPr txBox="1"/>
          <p:nvPr/>
        </p:nvSpPr>
        <p:spPr>
          <a:xfrm flipH="1">
            <a:off x="1225161" y="2142666"/>
            <a:ext cx="977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index.js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0 - Coxinha - R$ 4.00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1 - Pastel - R$ 3.50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2 - Suco - R$ 2.00</a:t>
            </a:r>
          </a:p>
        </p:txBody>
      </p:sp>
    </p:spTree>
    <p:extLst>
      <p:ext uri="{BB962C8B-B14F-4D97-AF65-F5344CB8AC3E}">
        <p14:creationId xmlns:p14="http://schemas.microsoft.com/office/powerpoint/2010/main" val="1918194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Prático #2 – Compactando arquivos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8A04EE-6FBB-4126-8F07-5307C179D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35"/>
          <a:stretch/>
        </p:blipFill>
        <p:spPr>
          <a:xfrm>
            <a:off x="1064872" y="2849222"/>
            <a:ext cx="10062255" cy="372385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B2853DF-DCCF-4504-B677-52FB17DD4B7C}"/>
              </a:ext>
            </a:extLst>
          </p:cNvPr>
          <p:cNvSpPr txBox="1"/>
          <p:nvPr/>
        </p:nvSpPr>
        <p:spPr>
          <a:xfrm flipH="1">
            <a:off x="1225161" y="3428128"/>
            <a:ext cx="9774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archiver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endParaRPr lang="pt-B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notice created a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lockfile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package-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lock.json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You should commit this file.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WARN aula2@1.0.0 No repository field.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archiver@3.0.0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51 packages from 28 contributors and audited 180 packages in 15.112s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 0 vulnerabilities</a:t>
            </a:r>
            <a:endParaRPr lang="pt-B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58EBC3-DCEE-4270-80E7-2E8775277DBA}"/>
              </a:ext>
            </a:extLst>
          </p:cNvPr>
          <p:cNvSpPr txBox="1"/>
          <p:nvPr/>
        </p:nvSpPr>
        <p:spPr>
          <a:xfrm>
            <a:off x="1064872" y="1550508"/>
            <a:ext cx="10398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Vamos instalar um pacote no nosso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Para isso, utilizamos o comando “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&lt;NOME_DO_PACOTE&gt;</a:t>
            </a:r>
            <a:r>
              <a:rPr lang="pt-BR" sz="24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 argumento “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—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pt-BR" sz="2400" dirty="0"/>
              <a:t>” salva o pacote no arquivo </a:t>
            </a:r>
            <a:r>
              <a:rPr lang="pt-BR" sz="2400" dirty="0" err="1"/>
              <a:t>package.json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20079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824A7-8632-4B33-8986-4B8F3CD6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os pacotes são instalados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A3FCB-4473-467B-9975-5C478938F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825625"/>
            <a:ext cx="11234530" cy="4351338"/>
          </a:xfrm>
        </p:spPr>
        <p:txBody>
          <a:bodyPr/>
          <a:lstStyle/>
          <a:p>
            <a:r>
              <a:rPr lang="pt-BR" dirty="0"/>
              <a:t>Pacotes locais:</a:t>
            </a:r>
          </a:p>
          <a:p>
            <a:pPr lvl="1"/>
            <a:r>
              <a:rPr lang="pt-BR" dirty="0"/>
              <a:t>Pasta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pt-BR" dirty="0"/>
              <a:t> do seu projeto</a:t>
            </a:r>
          </a:p>
          <a:p>
            <a:r>
              <a:rPr lang="pt-BR" dirty="0"/>
              <a:t>Pacotes globais 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–g &lt;PACOTE&gt;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Pasta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C:\Users\USUARIO\AppData\Roaming\npm\node_modules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88DCB5-A9AB-4C9A-AA30-9D9F69B2B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019175"/>
            <a:ext cx="2133600" cy="5838825"/>
          </a:xfrm>
          <a:prstGeom prst="rect">
            <a:avLst/>
          </a:prstGeom>
        </p:spPr>
      </p:pic>
      <p:sp>
        <p:nvSpPr>
          <p:cNvPr id="5" name="Chave Esquerda 4">
            <a:extLst>
              <a:ext uri="{FF2B5EF4-FFF2-40B4-BE49-F238E27FC236}">
                <a16:creationId xmlns:a16="http://schemas.microsoft.com/office/drawing/2014/main" id="{B28F97FC-20CF-4427-B3E0-ABBB642EAFB1}"/>
              </a:ext>
            </a:extLst>
          </p:cNvPr>
          <p:cNvSpPr/>
          <p:nvPr/>
        </p:nvSpPr>
        <p:spPr>
          <a:xfrm>
            <a:off x="9475305" y="2756452"/>
            <a:ext cx="463826" cy="408829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A3BCF8-64EB-4BA9-AED1-FA595DFDD4E9}"/>
              </a:ext>
            </a:extLst>
          </p:cNvPr>
          <p:cNvSpPr txBox="1"/>
          <p:nvPr/>
        </p:nvSpPr>
        <p:spPr>
          <a:xfrm>
            <a:off x="4019386" y="4462046"/>
            <a:ext cx="52008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/>
              <a:t>Instalamos um pacote e tem esse monte?</a:t>
            </a:r>
          </a:p>
          <a:p>
            <a:pPr algn="r"/>
            <a:r>
              <a:rPr lang="pt-BR" dirty="0"/>
              <a:t>(isso tudo são as dependências do pacote </a:t>
            </a:r>
            <a:r>
              <a:rPr lang="pt-BR" dirty="0" err="1"/>
              <a:t>archiver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0777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Compactando um arquivo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DF1262-1652-4C46-B927-40CCFF04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33" y="1423767"/>
            <a:ext cx="8900733" cy="52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68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8A04EE-6FBB-4126-8F07-5307C179D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653"/>
          <a:stretch/>
        </p:blipFill>
        <p:spPr>
          <a:xfrm>
            <a:off x="1064872" y="1563760"/>
            <a:ext cx="10062255" cy="51020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B2853DF-DCCF-4504-B677-52FB17DD4B7C}"/>
              </a:ext>
            </a:extLst>
          </p:cNvPr>
          <p:cNvSpPr txBox="1"/>
          <p:nvPr/>
        </p:nvSpPr>
        <p:spPr>
          <a:xfrm flipH="1">
            <a:off x="1225161" y="2142666"/>
            <a:ext cx="977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index.js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434 bytes totais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1FFF9B-7A21-453F-BBC6-BCB9C8511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14" y="2889323"/>
            <a:ext cx="5581650" cy="20193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FE9BB57-3F89-4AE5-9224-E715118B1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861" y="3760410"/>
            <a:ext cx="58483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56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BCD6E-C869-4675-916C-66063311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pt-BR" dirty="0"/>
              <a:t>Módulos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D25919-0105-4366-A1C9-CB00EEA3B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1825625"/>
            <a:ext cx="11396869" cy="4351338"/>
          </a:xfrm>
        </p:spPr>
        <p:txBody>
          <a:bodyPr/>
          <a:lstStyle/>
          <a:p>
            <a:r>
              <a:rPr lang="pt-BR" dirty="0"/>
              <a:t>Módulos são arquivos </a:t>
            </a:r>
            <a:r>
              <a:rPr lang="pt-BR" dirty="0" err="1"/>
              <a:t>JavaScript</a:t>
            </a:r>
            <a:r>
              <a:rPr lang="pt-BR" dirty="0"/>
              <a:t> ou pastas contendo arquivos;</a:t>
            </a:r>
          </a:p>
          <a:p>
            <a:r>
              <a:rPr lang="pt-BR" dirty="0"/>
              <a:t>Importar módulos globais ou instalados pelo </a:t>
            </a:r>
            <a:r>
              <a:rPr lang="pt-BR" dirty="0" err="1"/>
              <a:t>npm</a:t>
            </a:r>
            <a:r>
              <a:rPr lang="pt-BR" dirty="0"/>
              <a:t>: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(NOME_DO_MODULO);</a:t>
            </a:r>
          </a:p>
          <a:p>
            <a:r>
              <a:rPr lang="pt-BR" dirty="0"/>
              <a:t>Importar módulos criados pelo usuário (que estão no projeto):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('CAMINHO_RELATIVO_PARA_O_MODULO');</a:t>
            </a:r>
          </a:p>
          <a:p>
            <a:r>
              <a:rPr lang="pt-BR" dirty="0"/>
              <a:t>Exemplo: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('./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'); // Não precisa colocar a extensão 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9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novo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8A04EE-6FBB-4126-8F07-5307C179D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653"/>
          <a:stretch/>
        </p:blipFill>
        <p:spPr>
          <a:xfrm>
            <a:off x="1064872" y="1563760"/>
            <a:ext cx="10062255" cy="51020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B2853DF-DCCF-4504-B677-52FB17DD4B7C}"/>
              </a:ext>
            </a:extLst>
          </p:cNvPr>
          <p:cNvSpPr txBox="1"/>
          <p:nvPr/>
        </p:nvSpPr>
        <p:spPr>
          <a:xfrm flipH="1">
            <a:off x="1225161" y="2142666"/>
            <a:ext cx="97741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utility will walk you through creating a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only covers the most common items, and tries to guess sensible defaults.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 `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help json` for definitive documentation on these fields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exactly what they do.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`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&lt;pkg&gt;` afterwards to install a package and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 it as a dependency in the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file.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Press ^C at any time to quit.</a:t>
            </a:r>
            <a:endParaRPr lang="pt-B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663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FFD89-8A80-4A94-9F33-AACC550D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5"/>
            <a:ext cx="10515600" cy="1325563"/>
          </a:xfrm>
        </p:spPr>
        <p:txBody>
          <a:bodyPr anchor="t"/>
          <a:lstStyle/>
          <a:p>
            <a:r>
              <a:rPr lang="pt-BR" dirty="0"/>
              <a:t>Novo módulo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13A00B-10D6-478C-A51C-A2AE1EE6B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85" y="947737"/>
            <a:ext cx="9880829" cy="582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99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FFD89-8A80-4A94-9F33-AACC550D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5"/>
            <a:ext cx="10515600" cy="1325563"/>
          </a:xfrm>
        </p:spPr>
        <p:txBody>
          <a:bodyPr anchor="t"/>
          <a:lstStyle/>
          <a:p>
            <a:r>
              <a:rPr lang="pt-BR" dirty="0"/>
              <a:t>Usando o módulo criado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BEC80A-B6E5-4201-81FE-EA206DFB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32" y="991086"/>
            <a:ext cx="11590735" cy="570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42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402D9-9017-409F-8F8B-A6106306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Gráfica para Desktop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F2757-C9FF-45C8-BBD2-DF0FD65D5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duas formas de criar aplicativos com interface gráfica em </a:t>
            </a:r>
            <a:r>
              <a:rPr lang="pt-BR" dirty="0" err="1"/>
              <a:t>NodeJS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Utilizar </a:t>
            </a:r>
            <a:r>
              <a:rPr lang="pt-BR" dirty="0" err="1"/>
              <a:t>bindings</a:t>
            </a:r>
            <a:r>
              <a:rPr lang="pt-BR" dirty="0"/>
              <a:t> para QT ou GTK:</a:t>
            </a:r>
          </a:p>
          <a:p>
            <a:pPr lvl="1"/>
            <a:r>
              <a:rPr lang="pt-BR" b="1" dirty="0"/>
              <a:t>node-</a:t>
            </a:r>
            <a:r>
              <a:rPr lang="pt-BR" b="1" dirty="0" err="1"/>
              <a:t>qt</a:t>
            </a:r>
            <a:r>
              <a:rPr lang="pt-BR" dirty="0"/>
              <a:t> (</a:t>
            </a:r>
            <a:r>
              <a:rPr lang="pt-BR" dirty="0">
                <a:hlinkClick r:id="rId2"/>
              </a:rPr>
              <a:t>https://github.com/</a:t>
            </a:r>
            <a:r>
              <a:rPr lang="pt-BR" dirty="0" err="1">
                <a:hlinkClick r:id="rId2"/>
              </a:rPr>
              <a:t>arturadib</a:t>
            </a:r>
            <a:r>
              <a:rPr lang="pt-BR" dirty="0">
                <a:hlinkClick r:id="rId2"/>
              </a:rPr>
              <a:t>/node-</a:t>
            </a:r>
            <a:r>
              <a:rPr lang="pt-BR" dirty="0" err="1">
                <a:hlinkClick r:id="rId2"/>
              </a:rPr>
              <a:t>qt</a:t>
            </a:r>
            <a:r>
              <a:rPr lang="pt-BR" dirty="0"/>
              <a:t>)</a:t>
            </a:r>
          </a:p>
          <a:p>
            <a:pPr lvl="1"/>
            <a:r>
              <a:rPr lang="pt-BR" b="1" dirty="0"/>
              <a:t>node-</a:t>
            </a:r>
            <a:r>
              <a:rPr lang="pt-BR" b="1" dirty="0" err="1"/>
              <a:t>gui</a:t>
            </a:r>
            <a:r>
              <a:rPr lang="pt-BR" dirty="0"/>
              <a:t> (</a:t>
            </a:r>
            <a:r>
              <a:rPr lang="pt-BR" dirty="0">
                <a:hlinkClick r:id="rId3"/>
              </a:rPr>
              <a:t>https://github.com/</a:t>
            </a:r>
            <a:r>
              <a:rPr lang="pt-BR" dirty="0" err="1">
                <a:hlinkClick r:id="rId3"/>
              </a:rPr>
              <a:t>yue</a:t>
            </a:r>
            <a:r>
              <a:rPr lang="pt-BR" dirty="0">
                <a:hlinkClick r:id="rId3"/>
              </a:rPr>
              <a:t>/node-</a:t>
            </a:r>
            <a:r>
              <a:rPr lang="pt-BR" dirty="0" err="1">
                <a:hlinkClick r:id="rId3"/>
              </a:rPr>
              <a:t>gui</a:t>
            </a:r>
            <a:r>
              <a:rPr lang="pt-B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Frameworks que empacotam aplicações HTML5:</a:t>
            </a:r>
          </a:p>
          <a:p>
            <a:pPr lvl="1"/>
            <a:r>
              <a:rPr lang="pt-BR" b="1" dirty="0"/>
              <a:t>NW.js</a:t>
            </a:r>
            <a:r>
              <a:rPr lang="pt-BR" dirty="0"/>
              <a:t> (</a:t>
            </a:r>
            <a:r>
              <a:rPr lang="pt-BR" dirty="0">
                <a:hlinkClick r:id="rId4"/>
              </a:rPr>
              <a:t>http://docs.nwjs.io/</a:t>
            </a:r>
            <a:r>
              <a:rPr lang="pt-BR" dirty="0" err="1">
                <a:hlinkClick r:id="rId4"/>
              </a:rPr>
              <a:t>en</a:t>
            </a:r>
            <a:r>
              <a:rPr lang="pt-BR" dirty="0">
                <a:hlinkClick r:id="rId4"/>
              </a:rPr>
              <a:t>/</a:t>
            </a:r>
            <a:r>
              <a:rPr lang="pt-BR" dirty="0" err="1">
                <a:hlinkClick r:id="rId4"/>
              </a:rPr>
              <a:t>latest</a:t>
            </a:r>
            <a:r>
              <a:rPr lang="pt-BR" dirty="0">
                <a:hlinkClick r:id="rId4"/>
              </a:rPr>
              <a:t>/</a:t>
            </a:r>
            <a:r>
              <a:rPr lang="pt-BR" dirty="0"/>
              <a:t>)</a:t>
            </a:r>
          </a:p>
          <a:p>
            <a:pPr lvl="1"/>
            <a:r>
              <a:rPr lang="pt-BR" b="1" dirty="0" err="1"/>
              <a:t>AppJS</a:t>
            </a:r>
            <a:r>
              <a:rPr lang="pt-BR" dirty="0"/>
              <a:t> (</a:t>
            </a:r>
            <a:r>
              <a:rPr lang="pt-BR" dirty="0">
                <a:hlinkClick r:id="rId5"/>
              </a:rPr>
              <a:t>http://appjs.com/</a:t>
            </a:r>
            <a:r>
              <a:rPr lang="pt-BR" dirty="0"/>
              <a:t>)</a:t>
            </a:r>
          </a:p>
          <a:p>
            <a:r>
              <a:rPr lang="pt-BR" dirty="0"/>
              <a:t>Há várias aplicações feitas com esses frameworks:</a:t>
            </a:r>
          </a:p>
          <a:p>
            <a:pPr lvl="1"/>
            <a:r>
              <a:rPr lang="pt-BR" i="1" dirty="0" err="1"/>
              <a:t>Atom</a:t>
            </a:r>
            <a:r>
              <a:rPr lang="pt-BR" i="1" dirty="0"/>
              <a:t>, Visual Studio </a:t>
            </a:r>
            <a:r>
              <a:rPr lang="pt-BR" i="1" dirty="0" err="1"/>
              <a:t>Code</a:t>
            </a:r>
            <a:r>
              <a:rPr lang="pt-BR" i="1" dirty="0"/>
              <a:t>, WhatsApp Desktop, </a:t>
            </a:r>
            <a:r>
              <a:rPr lang="pt-BR" i="1" dirty="0" err="1"/>
              <a:t>Spotify</a:t>
            </a:r>
            <a:r>
              <a:rPr lang="pt-BR" i="1" dirty="0"/>
              <a:t>, </a:t>
            </a:r>
            <a:r>
              <a:rPr lang="pt-BR" i="1" dirty="0" err="1"/>
              <a:t>Popcorn</a:t>
            </a:r>
            <a:r>
              <a:rPr lang="pt-BR" i="1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173399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022FD-B2BF-48B9-930E-44D5A8DD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a próxima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7FD8BD-99B4-49B4-80A7-A3FB7DBD5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825625"/>
            <a:ext cx="11714922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Valendo pontos na primeira avaliação</a:t>
            </a:r>
          </a:p>
          <a:p>
            <a:pPr lvl="1"/>
            <a:r>
              <a:rPr lang="pt-BR" dirty="0"/>
              <a:t>O projeto valerá 5 pontos</a:t>
            </a:r>
          </a:p>
          <a:p>
            <a:pPr lvl="1"/>
            <a:r>
              <a:rPr lang="pt-BR" dirty="0"/>
              <a:t>Os outros 5 pontos restantes serão um somatório das atividades propostas em sala</a:t>
            </a:r>
          </a:p>
          <a:p>
            <a:r>
              <a:rPr lang="pt-BR" dirty="0"/>
              <a:t>Escreva um aplicativo que compacte uma pasta para um arquivo zip e descompacte um arquivo zip para uma pasta</a:t>
            </a:r>
          </a:p>
          <a:p>
            <a:pPr lvl="1"/>
            <a:r>
              <a:rPr lang="pt-BR" dirty="0"/>
              <a:t>Documentação do pacote </a:t>
            </a:r>
            <a:r>
              <a:rPr lang="pt-BR" dirty="0" err="1"/>
              <a:t>archiver</a:t>
            </a:r>
            <a:r>
              <a:rPr lang="pt-BR" dirty="0"/>
              <a:t>: </a:t>
            </a:r>
          </a:p>
          <a:p>
            <a:pPr lvl="2"/>
            <a:r>
              <a:rPr lang="pt-BR" dirty="0">
                <a:hlinkClick r:id="rId2"/>
              </a:rPr>
              <a:t>https://archiverjs.com/docs/#quick-start</a:t>
            </a:r>
            <a:endParaRPr lang="pt-BR" dirty="0"/>
          </a:p>
          <a:p>
            <a:pPr lvl="1"/>
            <a:r>
              <a:rPr lang="pt-BR" dirty="0"/>
              <a:t>Para descompactar, você pode usar o pacote </a:t>
            </a:r>
            <a:r>
              <a:rPr lang="pt-BR" dirty="0" err="1"/>
              <a:t>extract</a:t>
            </a:r>
            <a:r>
              <a:rPr lang="pt-BR" dirty="0"/>
              <a:t>-zip:</a:t>
            </a:r>
          </a:p>
          <a:p>
            <a:pPr lvl="2"/>
            <a:r>
              <a:rPr lang="pt-BR" dirty="0">
                <a:hlinkClick r:id="rId3"/>
              </a:rPr>
              <a:t>https://github.com/maxogden/extract-zip</a:t>
            </a:r>
            <a:endParaRPr lang="pt-BR" dirty="0"/>
          </a:p>
          <a:p>
            <a:r>
              <a:rPr lang="pt-BR" dirty="0"/>
              <a:t>Exemplo de uso:</a:t>
            </a:r>
          </a:p>
          <a:p>
            <a:pPr lvl="1"/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meu_winrar.js compacta C:\temp\subpasta C:\temp\arquivo.zip</a:t>
            </a:r>
          </a:p>
          <a:p>
            <a:pPr lvl="1"/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meu_winrar.js descompacta C:\temp\arquivo.zip C:\temp\subpasta</a:t>
            </a:r>
          </a:p>
        </p:txBody>
      </p:sp>
    </p:spTree>
    <p:extLst>
      <p:ext uri="{BB962C8B-B14F-4D97-AF65-F5344CB8AC3E}">
        <p14:creationId xmlns:p14="http://schemas.microsoft.com/office/powerpoint/2010/main" val="375921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novo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8A04EE-6FBB-4126-8F07-5307C179D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653"/>
          <a:stretch/>
        </p:blipFill>
        <p:spPr>
          <a:xfrm>
            <a:off x="1064872" y="1563760"/>
            <a:ext cx="10062255" cy="51020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B2853DF-DCCF-4504-B677-52FB17DD4B7C}"/>
              </a:ext>
            </a:extLst>
          </p:cNvPr>
          <p:cNvSpPr txBox="1"/>
          <p:nvPr/>
        </p:nvSpPr>
        <p:spPr>
          <a:xfrm flipH="1">
            <a:off x="1225161" y="2142666"/>
            <a:ext cx="97741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(aula2)                                              </a:t>
            </a:r>
          </a:p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(1.0.0)                                                   </a:t>
            </a:r>
          </a:p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Projeto para a aula 2 de TAP                          </a:t>
            </a:r>
          </a:p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point: (index.js)                                            </a:t>
            </a:r>
          </a:p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                              </a:t>
            </a:r>
          </a:p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                            </a:t>
            </a:r>
          </a:p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                                  </a:t>
            </a:r>
          </a:p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Bruno 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Catao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</a:t>
            </a:r>
          </a:p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(ISC)                                                     </a:t>
            </a:r>
          </a:p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C:\Users\bruno\dev\tap\2019.1\aula2\package.json: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pt-B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OK? (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87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D734E4-BB0D-4F6C-A9DC-0949ACB1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456565"/>
            <a:ext cx="9810750" cy="5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3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Hello World</a:t>
            </a:r>
            <a:endParaRPr lang="pt-BR" dirty="0"/>
          </a:p>
        </p:txBody>
      </p:sp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396FACFE-38C0-406A-A1F1-D2AD5F4A9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95" y="1398657"/>
            <a:ext cx="9998810" cy="532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4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8A04EE-6FBB-4126-8F07-5307C179D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653"/>
          <a:stretch/>
        </p:blipFill>
        <p:spPr>
          <a:xfrm>
            <a:off x="1064872" y="1563760"/>
            <a:ext cx="10062255" cy="51020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B2853DF-DCCF-4504-B677-52FB17DD4B7C}"/>
              </a:ext>
            </a:extLst>
          </p:cNvPr>
          <p:cNvSpPr txBox="1"/>
          <p:nvPr/>
        </p:nvSpPr>
        <p:spPr>
          <a:xfrm flipH="1">
            <a:off x="1225161" y="2142666"/>
            <a:ext cx="97741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index.js</a:t>
            </a:r>
          </a:p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          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X          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XXX         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XXXXX        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XXXXXXX       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XXXXXXXXX      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XXXXXXXXXXX     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XXXXXXXXXXXXX    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XXXXXXXXXXXXXXX   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XXXXXXXXXXXXXXXXX  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XXXXXXXXXXXXXXXXXXX 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X          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X          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X          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X </a:t>
            </a:r>
          </a:p>
        </p:txBody>
      </p:sp>
    </p:spTree>
    <p:extLst>
      <p:ext uri="{BB962C8B-B14F-4D97-AF65-F5344CB8AC3E}">
        <p14:creationId xmlns:p14="http://schemas.microsoft.com/office/powerpoint/2010/main" val="359228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013"/>
            <a:ext cx="10515600" cy="1319627"/>
          </a:xfrm>
        </p:spPr>
        <p:txBody>
          <a:bodyPr anchor="t"/>
          <a:lstStyle/>
          <a:p>
            <a:r>
              <a:rPr lang="pt-BR" dirty="0"/>
              <a:t>JSON + Programação Funcional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B2D97C-28F4-4376-9237-C8E5D029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62000"/>
            <a:ext cx="102108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4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3E74-2483-48CC-BDDE-4E59C48F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8A04EE-6FBB-4126-8F07-5307C179D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653"/>
          <a:stretch/>
        </p:blipFill>
        <p:spPr>
          <a:xfrm>
            <a:off x="1064872" y="1563760"/>
            <a:ext cx="10062255" cy="51020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B2853DF-DCCF-4504-B677-52FB17DD4B7C}"/>
              </a:ext>
            </a:extLst>
          </p:cNvPr>
          <p:cNvSpPr txBox="1"/>
          <p:nvPr/>
        </p:nvSpPr>
        <p:spPr>
          <a:xfrm flipH="1">
            <a:off x="1225161" y="2142666"/>
            <a:ext cx="97741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index.js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 OS PRODUTOS: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 Coxinha R$ 4.00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Pastel R$ 3.00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Suco R$ 2.00</a:t>
            </a:r>
          </a:p>
          <a:p>
            <a:endParaRPr lang="pt-B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PRODUTOS DE MENOS DE R$ 3,00: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 Pastel R$ 3.00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Suco R$ 2.00</a:t>
            </a:r>
          </a:p>
          <a:p>
            <a:endParaRPr lang="pt-B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AUMENTO DE 20% EM TODOS OS PRODUTOS: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 Coxinha R$ 4.80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Pastel R$ 3.60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Suco R$ 2.40</a:t>
            </a:r>
          </a:p>
        </p:txBody>
      </p:sp>
    </p:spTree>
    <p:extLst>
      <p:ext uri="{BB962C8B-B14F-4D97-AF65-F5344CB8AC3E}">
        <p14:creationId xmlns:p14="http://schemas.microsoft.com/office/powerpoint/2010/main" val="160349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1114</Words>
  <Application>Microsoft Office PowerPoint</Application>
  <PresentationFormat>Widescreen</PresentationFormat>
  <Paragraphs>187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Tema do Office</vt:lpstr>
      <vt:lpstr>Node.js</vt:lpstr>
      <vt:lpstr>Criando um novo projeto</vt:lpstr>
      <vt:lpstr>Criando um novo projeto</vt:lpstr>
      <vt:lpstr>Criando um novo projeto</vt:lpstr>
      <vt:lpstr>Estrutura do projeto</vt:lpstr>
      <vt:lpstr>Hello World</vt:lpstr>
      <vt:lpstr>Executando</vt:lpstr>
      <vt:lpstr>JSON + Programação Funcional</vt:lpstr>
      <vt:lpstr>Executando</vt:lpstr>
      <vt:lpstr>Argumentos de linha de comando</vt:lpstr>
      <vt:lpstr>Executando</vt:lpstr>
      <vt:lpstr>Objeto Process (https://nodejs.org/api/process.html)</vt:lpstr>
      <vt:lpstr>Listando arquivos de uma pasta</vt:lpstr>
      <vt:lpstr>Executando</vt:lpstr>
      <vt:lpstr>Versão recursiva – percorre subpastas</vt:lpstr>
      <vt:lpstr>Executando</vt:lpstr>
      <vt:lpstr>Lendo um arquivo – Funções assíncronas</vt:lpstr>
      <vt:lpstr>Executando</vt:lpstr>
      <vt:lpstr>Gravando um arquivo – Funções assíncronas</vt:lpstr>
      <vt:lpstr>Executando</vt:lpstr>
      <vt:lpstr>Exemplo Prático – Gravando objetos</vt:lpstr>
      <vt:lpstr>Executando</vt:lpstr>
      <vt:lpstr>Exemplo Prático – Lendo objetos</vt:lpstr>
      <vt:lpstr>Executando</vt:lpstr>
      <vt:lpstr>Exemplo Prático #2 – Compactando arquivos</vt:lpstr>
      <vt:lpstr>Onde os pacotes são instalados ?</vt:lpstr>
      <vt:lpstr>Compactando um arquivo</vt:lpstr>
      <vt:lpstr>Executando</vt:lpstr>
      <vt:lpstr>Módulos</vt:lpstr>
      <vt:lpstr>Novo módulo</vt:lpstr>
      <vt:lpstr>Usando o módulo criado</vt:lpstr>
      <vt:lpstr>Interface Gráfica para Desktop</vt:lpstr>
      <vt:lpstr>Para a próxima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Bruno Catão</dc:creator>
  <cp:lastModifiedBy>Bruno Catão</cp:lastModifiedBy>
  <cp:revision>33</cp:revision>
  <dcterms:created xsi:type="dcterms:W3CDTF">2019-02-14T18:09:37Z</dcterms:created>
  <dcterms:modified xsi:type="dcterms:W3CDTF">2019-02-14T21:07:25Z</dcterms:modified>
</cp:coreProperties>
</file>