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68" r:id="rId14"/>
    <p:sldId id="269" r:id="rId15"/>
    <p:sldId id="270" r:id="rId16"/>
    <p:sldId id="271" r:id="rId17"/>
    <p:sldId id="272" r:id="rId18"/>
    <p:sldId id="275" r:id="rId19"/>
    <p:sldId id="278" r:id="rId20"/>
    <p:sldId id="276" r:id="rId21"/>
    <p:sldId id="277" r:id="rId22"/>
    <p:sldId id="279" r:id="rId23"/>
    <p:sldId id="280" r:id="rId24"/>
    <p:sldId id="281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7" d="100"/>
          <a:sy n="117" d="100"/>
        </p:scale>
        <p:origin x="-2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E424-0733-6B46-A306-15A114CD8C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5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E424-0733-6B46-A306-15A114CD8C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E424-0733-6B46-A306-15A114CD8C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E424-0733-6B46-A306-15A114CD8C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E424-0733-6B46-A306-15A114CD8C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E424-0733-6B46-A306-15A114CD8C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E424-0733-6B46-A306-15A114CD8C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7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E424-0733-6B46-A306-15A114CD8C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9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E424-0733-6B46-A306-15A114CD8C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4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E424-0733-6B46-A306-15A114CD8C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E424-0733-6B46-A306-15A114CD8C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A76-9BF6-3B44-BAFD-B7447C5F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E424-0733-6B46-A306-15A114CD8C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9A76-9BF6-3B44-BAFD-B7447C5FE0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sllogo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6181577"/>
            <a:ext cx="2143125" cy="67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7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lab.ca/" TargetMode="External"/><Relationship Id="rId2" Type="http://schemas.openxmlformats.org/officeDocument/2006/relationships/hyperlink" Target="http://www.ryerson.ca/~abener/ds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3338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Science Laboratory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0907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Ayse </a:t>
            </a:r>
            <a:r>
              <a:rPr lang="en-US" dirty="0" err="1" smtClean="0"/>
              <a:t>Basar</a:t>
            </a:r>
            <a:r>
              <a:rPr lang="en-US" dirty="0" smtClean="0"/>
              <a:t> Bener</a:t>
            </a:r>
          </a:p>
          <a:p>
            <a:r>
              <a:rPr lang="en-US" dirty="0" smtClean="0"/>
              <a:t>Data Science Lab</a:t>
            </a:r>
          </a:p>
          <a:p>
            <a:r>
              <a:rPr lang="en-US" dirty="0" smtClean="0"/>
              <a:t>Mechanical and Industrial Engineering</a:t>
            </a:r>
          </a:p>
          <a:p>
            <a:r>
              <a:rPr lang="en-US" dirty="0" smtClean="0"/>
              <a:t>Ryerson University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219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05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0"/>
            <a:ext cx="9144000" cy="35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7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Define a plan of action from Day 1</a:t>
            </a:r>
          </a:p>
          <a:p>
            <a:r>
              <a:rPr lang="en-US" dirty="0" smtClean="0"/>
              <a:t>Find a topic that will interest you</a:t>
            </a:r>
          </a:p>
          <a:p>
            <a:r>
              <a:rPr lang="en-US" dirty="0" smtClean="0"/>
              <a:t>Work with your fellow graduate students</a:t>
            </a:r>
          </a:p>
          <a:p>
            <a:r>
              <a:rPr lang="en-US" dirty="0" smtClean="0"/>
              <a:t>Work closely with your supervisor to get support</a:t>
            </a:r>
          </a:p>
          <a:p>
            <a:r>
              <a:rPr lang="en-US" dirty="0" smtClean="0"/>
              <a:t>Undertake a thorough critical review of the </a:t>
            </a:r>
            <a:r>
              <a:rPr lang="en-US" dirty="0" err="1" smtClean="0"/>
              <a:t>litarature</a:t>
            </a:r>
            <a:endParaRPr lang="en-US" dirty="0" smtClean="0"/>
          </a:p>
          <a:p>
            <a:r>
              <a:rPr lang="en-US" dirty="0" smtClean="0"/>
              <a:t>Present papers in critical conferences and write papers to journals to get feedback from external reviewers and to perfect writing</a:t>
            </a:r>
          </a:p>
          <a:p>
            <a:r>
              <a:rPr lang="en-US" dirty="0" smtClean="0"/>
              <a:t>Write and keep on writing, it cements your thoughts</a:t>
            </a:r>
          </a:p>
          <a:p>
            <a:r>
              <a:rPr lang="en-US" dirty="0" smtClean="0"/>
              <a:t>Take ownership of your work</a:t>
            </a:r>
          </a:p>
          <a:p>
            <a:r>
              <a:rPr lang="en-US" dirty="0" smtClean="0"/>
              <a:t>Be confident, not arrogant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Prolong your research and take long breaks</a:t>
            </a:r>
          </a:p>
          <a:p>
            <a:r>
              <a:rPr lang="en-US" dirty="0" smtClean="0"/>
              <a:t>Depend 100% on your supervisor</a:t>
            </a:r>
          </a:p>
          <a:p>
            <a:r>
              <a:rPr lang="en-US" dirty="0" smtClean="0"/>
              <a:t>Think that the supervisor knows everything</a:t>
            </a:r>
          </a:p>
          <a:p>
            <a:r>
              <a:rPr lang="en-US" dirty="0" smtClean="0"/>
              <a:t>Have poor time management</a:t>
            </a:r>
          </a:p>
          <a:p>
            <a:r>
              <a:rPr lang="en-US" dirty="0" smtClean="0"/>
              <a:t>Lose focus or direction</a:t>
            </a:r>
          </a:p>
          <a:p>
            <a:r>
              <a:rPr lang="en-US" dirty="0" smtClean="0"/>
              <a:t>Plagiarize </a:t>
            </a:r>
          </a:p>
          <a:p>
            <a:r>
              <a:rPr lang="en-US" dirty="0" smtClean="0"/>
              <a:t>Underestimate writing</a:t>
            </a:r>
          </a:p>
          <a:p>
            <a:r>
              <a:rPr lang="en-US" dirty="0" smtClean="0"/>
              <a:t>Ignore the importance of meeting your supervisor</a:t>
            </a:r>
          </a:p>
          <a:p>
            <a:r>
              <a:rPr lang="en-US" dirty="0" smtClean="0"/>
              <a:t>Take criticism negatively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2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self motivated, positive attitude</a:t>
            </a:r>
          </a:p>
          <a:p>
            <a:r>
              <a:rPr lang="en-US" dirty="0" smtClean="0"/>
              <a:t>Setting your own deadlines</a:t>
            </a:r>
          </a:p>
          <a:p>
            <a:r>
              <a:rPr lang="en-US" dirty="0" smtClean="0"/>
              <a:t>Being hard on yourself</a:t>
            </a:r>
          </a:p>
          <a:p>
            <a:r>
              <a:rPr lang="en-US" dirty="0" smtClean="0"/>
              <a:t>Continuous discussion with peers and maintaining their interest in your work</a:t>
            </a:r>
          </a:p>
          <a:p>
            <a:r>
              <a:rPr lang="en-US" dirty="0" smtClean="0"/>
              <a:t>Get the supervisor interested in your work</a:t>
            </a:r>
          </a:p>
          <a:p>
            <a:r>
              <a:rPr lang="en-US" dirty="0" smtClean="0"/>
              <a:t>Access to companies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4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requires narrowing down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6822" r="6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576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silver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Commitment and </a:t>
            </a:r>
          </a:p>
          <a:p>
            <a:r>
              <a:rPr lang="en-US" dirty="0" smtClean="0"/>
              <a:t>Endurance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Supervisor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your best friend</a:t>
            </a:r>
          </a:p>
          <a:p>
            <a:r>
              <a:rPr lang="en-US" dirty="0" smtClean="0"/>
              <a:t>Your success is her/ his success</a:t>
            </a:r>
          </a:p>
          <a:p>
            <a:r>
              <a:rPr lang="en-US" dirty="0" smtClean="0"/>
              <a:t>Similar to parent/ child relationship</a:t>
            </a:r>
          </a:p>
          <a:p>
            <a:r>
              <a:rPr lang="en-US" dirty="0" smtClean="0"/>
              <a:t>Promotes his/ her academic contacts</a:t>
            </a:r>
          </a:p>
          <a:p>
            <a:r>
              <a:rPr lang="en-US" dirty="0" smtClean="0"/>
              <a:t>Meets frequently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student-supervisor relationship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5" y="1896980"/>
            <a:ext cx="6756691" cy="4354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1138188"/>
            <a:ext cx="2463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work?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Weekly DSL seminars</a:t>
            </a:r>
          </a:p>
          <a:p>
            <a:pPr lvl="1"/>
            <a:r>
              <a:rPr lang="en-US" dirty="0" smtClean="0"/>
              <a:t>Read, understand, present</a:t>
            </a:r>
          </a:p>
          <a:p>
            <a:pPr lvl="1"/>
            <a:r>
              <a:rPr lang="en-US" dirty="0" smtClean="0"/>
              <a:t>Experiment, analyze, present</a:t>
            </a:r>
          </a:p>
          <a:p>
            <a:pPr lvl="1"/>
            <a:r>
              <a:rPr lang="en-US" dirty="0" smtClean="0"/>
              <a:t>Discussion and feedback</a:t>
            </a:r>
          </a:p>
          <a:p>
            <a:r>
              <a:rPr lang="en-US" dirty="0" smtClean="0"/>
              <a:t>Research clusters</a:t>
            </a:r>
          </a:p>
          <a:p>
            <a:pPr lvl="1"/>
            <a:r>
              <a:rPr lang="en-US" dirty="0" smtClean="0"/>
              <a:t>By topic and by project</a:t>
            </a:r>
          </a:p>
          <a:p>
            <a:pPr lvl="1"/>
            <a:r>
              <a:rPr lang="en-US" dirty="0" smtClean="0"/>
              <a:t>Clusters meet weekly</a:t>
            </a:r>
          </a:p>
          <a:p>
            <a:r>
              <a:rPr lang="en-US" dirty="0" smtClean="0"/>
              <a:t>Deadlines</a:t>
            </a:r>
          </a:p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Publication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clusters, deadlines, papers, </a:t>
            </a:r>
            <a:r>
              <a:rPr lang="en-US" dirty="0" err="1" smtClean="0"/>
              <a:t>GAships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doc references</a:t>
            </a:r>
          </a:p>
          <a:p>
            <a:pPr lvl="1"/>
            <a:r>
              <a:rPr lang="en-US" dirty="0" smtClean="0"/>
              <a:t>Ability to work independently</a:t>
            </a:r>
          </a:p>
          <a:p>
            <a:pPr lvl="1"/>
            <a:r>
              <a:rPr lang="en-US" dirty="0" smtClean="0"/>
              <a:t>Ability to collaborate </a:t>
            </a:r>
          </a:p>
          <a:p>
            <a:pPr lvl="1"/>
            <a:r>
              <a:rPr lang="en-US" dirty="0" smtClean="0"/>
              <a:t>Ability to work in a multidisciplinary environment</a:t>
            </a:r>
          </a:p>
          <a:p>
            <a:pPr lvl="1"/>
            <a:r>
              <a:rPr lang="en-US" dirty="0" smtClean="0"/>
              <a:t>Ability to deliver under pressure</a:t>
            </a:r>
          </a:p>
          <a:p>
            <a:pPr lvl="1"/>
            <a:r>
              <a:rPr lang="en-US" dirty="0" smtClean="0"/>
              <a:t>Experience in teaching</a:t>
            </a:r>
          </a:p>
          <a:p>
            <a:pPr lvl="1"/>
            <a:r>
              <a:rPr lang="en-US" dirty="0" smtClean="0"/>
              <a:t>Experience in supervising/ mentoring students</a:t>
            </a:r>
          </a:p>
          <a:p>
            <a:pPr lvl="1"/>
            <a:r>
              <a:rPr lang="en-US" dirty="0" smtClean="0"/>
              <a:t>Experience in project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1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>
                <a:hlinkClick r:id="rId2"/>
              </a:rPr>
              <a:t>http://www.ryerson.ca/~</a:t>
            </a:r>
            <a:r>
              <a:rPr lang="en-CA" dirty="0" smtClean="0">
                <a:hlinkClick r:id="rId2"/>
              </a:rPr>
              <a:t>abener/dsl.html</a:t>
            </a:r>
            <a:endParaRPr lang="en-CA" dirty="0" smtClean="0"/>
          </a:p>
          <a:p>
            <a:r>
              <a:rPr lang="en-CA" dirty="0" smtClean="0">
                <a:hlinkClick r:id="rId3"/>
              </a:rPr>
              <a:t>http://www.datasciencelab.ca</a:t>
            </a:r>
            <a:endParaRPr lang="en-CA" dirty="0" smtClean="0"/>
          </a:p>
          <a:p>
            <a:r>
              <a:rPr lang="en-CA" dirty="0" smtClean="0"/>
              <a:t>Affiliated faculty members</a:t>
            </a:r>
          </a:p>
          <a:p>
            <a:pPr lvl="1"/>
            <a:r>
              <a:rPr lang="en-CA" dirty="0" smtClean="0"/>
              <a:t>Ali </a:t>
            </a:r>
            <a:r>
              <a:rPr lang="en-CA" dirty="0" err="1" smtClean="0"/>
              <a:t>Miri</a:t>
            </a:r>
            <a:r>
              <a:rPr lang="en-CA" dirty="0" smtClean="0"/>
              <a:t>, CS</a:t>
            </a:r>
          </a:p>
          <a:p>
            <a:pPr lvl="1"/>
            <a:r>
              <a:rPr lang="en-CA" dirty="0" err="1" smtClean="0"/>
              <a:t>Ozgur</a:t>
            </a:r>
            <a:r>
              <a:rPr lang="en-CA" dirty="0" smtClean="0"/>
              <a:t> </a:t>
            </a:r>
            <a:r>
              <a:rPr lang="en-CA" dirty="0" err="1" smtClean="0"/>
              <a:t>Turetken</a:t>
            </a:r>
            <a:r>
              <a:rPr lang="en-CA" dirty="0" smtClean="0"/>
              <a:t>, TRSM</a:t>
            </a:r>
          </a:p>
          <a:p>
            <a:pPr lvl="1"/>
            <a:r>
              <a:rPr lang="en-CA" dirty="0" err="1" smtClean="0"/>
              <a:t>Pawel</a:t>
            </a:r>
            <a:r>
              <a:rPr lang="en-CA" dirty="0" smtClean="0"/>
              <a:t> </a:t>
            </a:r>
            <a:r>
              <a:rPr lang="en-CA" dirty="0" err="1" smtClean="0"/>
              <a:t>Pralat</a:t>
            </a:r>
            <a:r>
              <a:rPr lang="en-CA" dirty="0" smtClean="0"/>
              <a:t>, Math</a:t>
            </a:r>
          </a:p>
          <a:p>
            <a:pPr lvl="1"/>
            <a:r>
              <a:rPr lang="en-CA" dirty="0" err="1" smtClean="0"/>
              <a:t>Ebrahim</a:t>
            </a:r>
            <a:r>
              <a:rPr lang="en-CA" dirty="0" smtClean="0"/>
              <a:t> </a:t>
            </a:r>
            <a:r>
              <a:rPr lang="en-CA" dirty="0" err="1" smtClean="0"/>
              <a:t>Bagheri</a:t>
            </a:r>
            <a:r>
              <a:rPr lang="en-CA" dirty="0" smtClean="0"/>
              <a:t>, </a:t>
            </a:r>
            <a:r>
              <a:rPr lang="en-CA" dirty="0" smtClean="0"/>
              <a:t>EE</a:t>
            </a:r>
          </a:p>
          <a:p>
            <a:pPr lvl="1"/>
            <a:r>
              <a:rPr lang="en-CA" dirty="0" err="1" smtClean="0"/>
              <a:t>Andriy</a:t>
            </a:r>
            <a:r>
              <a:rPr lang="en-CA" dirty="0" smtClean="0"/>
              <a:t> </a:t>
            </a:r>
            <a:r>
              <a:rPr lang="en-CA" dirty="0" err="1" smtClean="0"/>
              <a:t>Miranskyy</a:t>
            </a:r>
            <a:r>
              <a:rPr lang="en-CA" dirty="0" smtClean="0"/>
              <a:t>, CS</a:t>
            </a:r>
          </a:p>
          <a:p>
            <a:pPr lvl="1"/>
            <a:r>
              <a:rPr lang="en-CA" dirty="0" err="1" smtClean="0"/>
              <a:t>Ceni</a:t>
            </a:r>
            <a:r>
              <a:rPr lang="en-CA" dirty="0" smtClean="0"/>
              <a:t> </a:t>
            </a:r>
            <a:r>
              <a:rPr lang="en-CA" dirty="0" err="1" smtClean="0"/>
              <a:t>Babaoglu</a:t>
            </a:r>
            <a:r>
              <a:rPr lang="en-CA" dirty="0" smtClean="0"/>
              <a:t>, MIE</a:t>
            </a:r>
            <a:endParaRPr lang="en-CA" dirty="0" smtClean="0"/>
          </a:p>
          <a:p>
            <a:r>
              <a:rPr lang="en-CA" dirty="0" smtClean="0"/>
              <a:t>Post Doc</a:t>
            </a:r>
          </a:p>
          <a:p>
            <a:pPr lvl="1"/>
            <a:r>
              <a:rPr lang="en-CA" dirty="0" smtClean="0"/>
              <a:t>Bora </a:t>
            </a:r>
            <a:r>
              <a:rPr lang="en-CA" dirty="0" err="1" smtClean="0"/>
              <a:t>Caglayan</a:t>
            </a:r>
            <a:endParaRPr lang="en-CA" dirty="0" smtClean="0"/>
          </a:p>
          <a:p>
            <a:pPr lvl="1"/>
            <a:r>
              <a:rPr lang="en-CA" dirty="0" err="1" smtClean="0"/>
              <a:t>Shariyar</a:t>
            </a:r>
            <a:r>
              <a:rPr lang="en-CA" dirty="0" smtClean="0"/>
              <a:t> </a:t>
            </a:r>
            <a:r>
              <a:rPr lang="en-CA" dirty="0" err="1" smtClean="0"/>
              <a:t>Murtaza</a:t>
            </a:r>
            <a:endParaRPr lang="en-CA" dirty="0" smtClean="0"/>
          </a:p>
          <a:p>
            <a:pPr lvl="1"/>
            <a:r>
              <a:rPr lang="en-CA" dirty="0" smtClean="0"/>
              <a:t>Carl </a:t>
            </a:r>
            <a:r>
              <a:rPr lang="en-CA" dirty="0" err="1" smtClean="0"/>
              <a:t>Barrelet</a:t>
            </a:r>
            <a:endParaRPr lang="en-CA" dirty="0" smtClean="0"/>
          </a:p>
          <a:p>
            <a:pPr lvl="1"/>
            <a:r>
              <a:rPr lang="en-CA" dirty="0" err="1" smtClean="0"/>
              <a:t>Zeinab</a:t>
            </a:r>
            <a:r>
              <a:rPr lang="en-CA" dirty="0" smtClean="0"/>
              <a:t> </a:t>
            </a:r>
            <a:r>
              <a:rPr lang="en-CA" dirty="0" err="1" smtClean="0"/>
              <a:t>Noorian</a:t>
            </a:r>
            <a:endParaRPr lang="en-CA" dirty="0" smtClean="0"/>
          </a:p>
          <a:p>
            <a:pPr lvl="1"/>
            <a:r>
              <a:rPr lang="en-CA" dirty="0" smtClean="0"/>
              <a:t>Tamer </a:t>
            </a:r>
            <a:r>
              <a:rPr lang="en-CA" dirty="0" err="1" smtClean="0"/>
              <a:t>Abdou</a:t>
            </a:r>
            <a:endParaRPr lang="en-CA" dirty="0" smtClean="0"/>
          </a:p>
          <a:p>
            <a:pPr lvl="1"/>
            <a:r>
              <a:rPr lang="en-CA" dirty="0" err="1" smtClean="0"/>
              <a:t>Atakan</a:t>
            </a:r>
            <a:r>
              <a:rPr lang="en-CA" dirty="0" smtClean="0"/>
              <a:t> </a:t>
            </a:r>
            <a:r>
              <a:rPr lang="en-CA" dirty="0" err="1" smtClean="0"/>
              <a:t>Erdem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1766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Publications </a:t>
            </a:r>
          </a:p>
          <a:p>
            <a:pPr lvl="1"/>
            <a:r>
              <a:rPr lang="en-US" dirty="0" smtClean="0"/>
              <a:t>Conference</a:t>
            </a:r>
          </a:p>
          <a:p>
            <a:pPr lvl="1"/>
            <a:r>
              <a:rPr lang="en-US" dirty="0" smtClean="0"/>
              <a:t>Journal </a:t>
            </a:r>
          </a:p>
          <a:p>
            <a:r>
              <a:rPr lang="en-US" dirty="0" smtClean="0"/>
              <a:t>Publishing with</a:t>
            </a:r>
          </a:p>
          <a:p>
            <a:pPr lvl="1"/>
            <a:r>
              <a:rPr lang="en-US" dirty="0" smtClean="0"/>
              <a:t>Supervisor</a:t>
            </a:r>
          </a:p>
          <a:p>
            <a:pPr lvl="1"/>
            <a:r>
              <a:rPr lang="en-US" dirty="0" smtClean="0"/>
              <a:t>Supervisor and fellow graduate students as appropriate</a:t>
            </a:r>
          </a:p>
          <a:p>
            <a:pPr lvl="1"/>
            <a:r>
              <a:rPr lang="en-US" dirty="0" smtClean="0"/>
              <a:t>We DO NOT publish with third parties</a:t>
            </a:r>
          </a:p>
          <a:p>
            <a:pPr lvl="2"/>
            <a:r>
              <a:rPr lang="en-US" dirty="0" smtClean="0"/>
              <a:t>Time management</a:t>
            </a:r>
          </a:p>
          <a:p>
            <a:pPr lvl="2"/>
            <a:r>
              <a:rPr lang="en-US" dirty="0" smtClean="0"/>
              <a:t>Ethics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96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Funding </a:t>
            </a:r>
          </a:p>
          <a:p>
            <a:pPr lvl="1"/>
            <a:r>
              <a:rPr lang="en-US" dirty="0" smtClean="0"/>
              <a:t>Academic program stipends</a:t>
            </a:r>
          </a:p>
          <a:p>
            <a:pPr lvl="1"/>
            <a:r>
              <a:rPr lang="en-US" dirty="0" smtClean="0"/>
              <a:t>Granting agency funding (NSERC, SSHRC)</a:t>
            </a:r>
          </a:p>
          <a:p>
            <a:pPr lvl="1"/>
            <a:r>
              <a:rPr lang="en-US" dirty="0" smtClean="0"/>
              <a:t>Ryerson University Research Grant</a:t>
            </a:r>
          </a:p>
          <a:p>
            <a:pPr lvl="1"/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GA</a:t>
            </a:r>
          </a:p>
          <a:p>
            <a:r>
              <a:rPr lang="en-US" dirty="0" smtClean="0"/>
              <a:t>Empirical and data driven work</a:t>
            </a:r>
          </a:p>
          <a:p>
            <a:pPr lvl="1"/>
            <a:r>
              <a:rPr lang="en-US" dirty="0" smtClean="0"/>
              <a:t>Need data</a:t>
            </a:r>
          </a:p>
          <a:p>
            <a:pPr lvl="1"/>
            <a:r>
              <a:rPr lang="en-US" dirty="0" smtClean="0"/>
              <a:t>Tackle industry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3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responsibilities</a:t>
            </a:r>
          </a:p>
          <a:p>
            <a:pPr lvl="1"/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err="1" smtClean="0"/>
              <a:t>Ga’ship</a:t>
            </a:r>
            <a:endParaRPr lang="en-US" dirty="0" smtClean="0"/>
          </a:p>
          <a:p>
            <a:pPr lvl="1"/>
            <a:r>
              <a:rPr lang="en-US" dirty="0" smtClean="0"/>
              <a:t>Formal learning (course work)</a:t>
            </a:r>
          </a:p>
          <a:p>
            <a:pPr lvl="1"/>
            <a:r>
              <a:rPr lang="en-US" dirty="0" smtClean="0"/>
              <a:t>Other learning</a:t>
            </a:r>
          </a:p>
          <a:p>
            <a:pPr lvl="2"/>
            <a:r>
              <a:rPr lang="en-US" dirty="0" smtClean="0"/>
              <a:t>Seminars</a:t>
            </a:r>
          </a:p>
          <a:p>
            <a:pPr lvl="2"/>
            <a:r>
              <a:rPr lang="en-US" dirty="0" smtClean="0"/>
              <a:t>In-house workshops</a:t>
            </a:r>
          </a:p>
          <a:p>
            <a:pPr lvl="2"/>
            <a:r>
              <a:rPr lang="en-US" dirty="0" smtClean="0"/>
              <a:t>On-line 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5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Decision making under uncertainty</a:t>
            </a:r>
          </a:p>
          <a:p>
            <a:pPr lvl="1"/>
            <a:r>
              <a:rPr lang="en-US" dirty="0" smtClean="0"/>
              <a:t>Predictive models/ recommender systems</a:t>
            </a:r>
          </a:p>
          <a:p>
            <a:pPr lvl="1"/>
            <a:r>
              <a:rPr lang="en-US" dirty="0" smtClean="0"/>
              <a:t>Analytics </a:t>
            </a:r>
          </a:p>
          <a:p>
            <a:r>
              <a:rPr lang="en-US" dirty="0" smtClean="0"/>
              <a:t>Domains</a:t>
            </a:r>
          </a:p>
          <a:p>
            <a:pPr lvl="1"/>
            <a:r>
              <a:rPr lang="en-US" dirty="0" smtClean="0"/>
              <a:t>Energy</a:t>
            </a:r>
          </a:p>
          <a:p>
            <a:pPr lvl="1"/>
            <a:r>
              <a:rPr lang="en-US" dirty="0" smtClean="0"/>
              <a:t>Health care (clinical, corporate)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Business Intelligence (finance, consumer products/ services)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Base</a:t>
            </a:r>
          </a:p>
          <a:p>
            <a:pPr lvl="1"/>
            <a:r>
              <a:rPr lang="en-US" dirty="0" smtClean="0"/>
              <a:t>Math (complex networks, graph theory, game theory)</a:t>
            </a:r>
          </a:p>
          <a:p>
            <a:pPr lvl="1"/>
            <a:r>
              <a:rPr lang="en-US" dirty="0" smtClean="0"/>
              <a:t>Machine learning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Empirical </a:t>
            </a:r>
          </a:p>
          <a:p>
            <a:pPr lvl="1"/>
            <a:r>
              <a:rPr lang="en-US" dirty="0" smtClean="0"/>
              <a:t>Data driven</a:t>
            </a:r>
          </a:p>
          <a:p>
            <a:pPr lvl="1"/>
            <a:r>
              <a:rPr lang="en-US" dirty="0" smtClean="0"/>
              <a:t>Quantitative and qualitative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9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</a:p>
          <a:p>
            <a:r>
              <a:rPr lang="en-US" dirty="0" smtClean="0"/>
              <a:t>Upcoming </a:t>
            </a:r>
            <a:r>
              <a:rPr lang="en-US" dirty="0" smtClean="0"/>
              <a:t>grant applications</a:t>
            </a:r>
          </a:p>
          <a:p>
            <a:pPr lvl="1"/>
            <a:r>
              <a:rPr lang="en-US" dirty="0" smtClean="0"/>
              <a:t>NSERC CRD</a:t>
            </a:r>
            <a:endParaRPr lang="en-US" dirty="0" smtClean="0"/>
          </a:p>
          <a:p>
            <a:pPr lvl="1"/>
            <a:r>
              <a:rPr lang="en-US" dirty="0" smtClean="0"/>
              <a:t>MITACS</a:t>
            </a:r>
          </a:p>
          <a:p>
            <a:pPr lvl="1"/>
            <a:r>
              <a:rPr lang="en-US" dirty="0" smtClean="0"/>
              <a:t>NSERC Engage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</a:p>
          <a:p>
            <a:r>
              <a:rPr lang="en-US" dirty="0" smtClean="0"/>
              <a:t>Upcoming conferences and journals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1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PhD students</a:t>
            </a:r>
          </a:p>
          <a:p>
            <a:pPr lvl="1"/>
            <a:r>
              <a:rPr lang="en-CA" dirty="0" err="1" smtClean="0"/>
              <a:t>Sedef</a:t>
            </a:r>
            <a:r>
              <a:rPr lang="en-CA" dirty="0" smtClean="0"/>
              <a:t> </a:t>
            </a:r>
            <a:r>
              <a:rPr lang="en-CA" dirty="0" err="1" smtClean="0"/>
              <a:t>Akinli</a:t>
            </a:r>
            <a:r>
              <a:rPr lang="en-CA" dirty="0" smtClean="0"/>
              <a:t> </a:t>
            </a:r>
            <a:r>
              <a:rPr lang="en-CA" dirty="0" err="1" smtClean="0"/>
              <a:t>Kocak</a:t>
            </a:r>
            <a:endParaRPr lang="en-CA" dirty="0" smtClean="0"/>
          </a:p>
          <a:p>
            <a:pPr lvl="1"/>
            <a:r>
              <a:rPr lang="en-CA" dirty="0" err="1" smtClean="0"/>
              <a:t>Parisa</a:t>
            </a:r>
            <a:r>
              <a:rPr lang="en-CA" dirty="0" smtClean="0"/>
              <a:t> </a:t>
            </a:r>
            <a:r>
              <a:rPr lang="en-CA" dirty="0" smtClean="0"/>
              <a:t>Lak </a:t>
            </a:r>
          </a:p>
          <a:p>
            <a:pPr lvl="1"/>
            <a:r>
              <a:rPr lang="en-CA" dirty="0" err="1" smtClean="0"/>
              <a:t>Behjat</a:t>
            </a:r>
            <a:r>
              <a:rPr lang="en-CA" dirty="0" smtClean="0"/>
              <a:t> </a:t>
            </a:r>
            <a:r>
              <a:rPr lang="en-CA" dirty="0" err="1" smtClean="0"/>
              <a:t>Soltanifar</a:t>
            </a:r>
            <a:endParaRPr lang="en-CA" dirty="0" smtClean="0"/>
          </a:p>
          <a:p>
            <a:pPr lvl="1"/>
            <a:r>
              <a:rPr lang="en-CA" dirty="0" smtClean="0"/>
              <a:t>Shirin </a:t>
            </a:r>
            <a:r>
              <a:rPr lang="en-CA" dirty="0" err="1" smtClean="0"/>
              <a:t>Akbarinasaj</a:t>
            </a:r>
            <a:endParaRPr lang="en-CA" dirty="0" smtClean="0"/>
          </a:p>
          <a:p>
            <a:pPr lvl="1"/>
            <a:r>
              <a:rPr lang="en-CA" dirty="0" smtClean="0"/>
              <a:t>Vijay (Jan)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574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MSc </a:t>
            </a:r>
            <a:r>
              <a:rPr lang="en-CA" dirty="0" smtClean="0"/>
              <a:t>students</a:t>
            </a:r>
          </a:p>
          <a:p>
            <a:pPr lvl="1"/>
            <a:r>
              <a:rPr lang="en-CA" dirty="0" err="1" smtClean="0"/>
              <a:t>Mefta</a:t>
            </a:r>
            <a:r>
              <a:rPr lang="en-CA" dirty="0" smtClean="0"/>
              <a:t> Sadat</a:t>
            </a:r>
            <a:endParaRPr lang="en-CA" dirty="0"/>
          </a:p>
          <a:p>
            <a:r>
              <a:rPr lang="en-CA" dirty="0" smtClean="0"/>
              <a:t>Physical </a:t>
            </a:r>
            <a:r>
              <a:rPr lang="en-CA" dirty="0" smtClean="0"/>
              <a:t>space</a:t>
            </a:r>
          </a:p>
          <a:p>
            <a:pPr lvl="1"/>
            <a:r>
              <a:rPr lang="en-CA" dirty="0" smtClean="0"/>
              <a:t>EPH 2</a:t>
            </a:r>
            <a:r>
              <a:rPr lang="en-CA" baseline="30000" dirty="0" smtClean="0"/>
              <a:t>nd</a:t>
            </a:r>
            <a:r>
              <a:rPr lang="en-CA" dirty="0" smtClean="0"/>
              <a:t> </a:t>
            </a:r>
            <a:r>
              <a:rPr lang="en-CA" dirty="0" smtClean="0"/>
              <a:t>floor- EPH-232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36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45296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We are what we repeatedly do,</a:t>
            </a:r>
            <a:br>
              <a:rPr lang="en-US" sz="4000" dirty="0"/>
            </a:br>
            <a:r>
              <a:rPr lang="en-US" sz="4000" b="1" dirty="0"/>
              <a:t>Excellence, then, is not an act, but a </a:t>
            </a:r>
            <a:r>
              <a:rPr lang="en-US" sz="4000" b="1" u="sng" dirty="0"/>
              <a:t>habit</a:t>
            </a:r>
            <a:r>
              <a:rPr lang="en-US" sz="4000" b="1" dirty="0"/>
              <a:t>.</a:t>
            </a:r>
            <a:br>
              <a:rPr lang="en-US" sz="4000" b="1" dirty="0"/>
            </a:br>
            <a:r>
              <a:rPr lang="en-US" sz="4000" dirty="0"/>
              <a:t>                                                -- Aristotle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02365" y="5883965"/>
            <a:ext cx="2933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From keynote speech, Laurie Williams, Promise 2011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9719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Research is about ‘to make a difference’ – impact others</a:t>
            </a:r>
          </a:p>
          <a:p>
            <a:pPr lvl="1"/>
            <a:r>
              <a:rPr lang="en-CA" dirty="0" smtClean="0"/>
              <a:t>Other researchers</a:t>
            </a:r>
          </a:p>
          <a:p>
            <a:pPr lvl="1"/>
            <a:r>
              <a:rPr lang="en-CA" dirty="0" smtClean="0"/>
              <a:t>Industry </a:t>
            </a:r>
          </a:p>
          <a:p>
            <a:pPr lvl="1"/>
            <a:r>
              <a:rPr lang="en-CA" dirty="0" smtClean="0"/>
              <a:t>Mentees</a:t>
            </a:r>
          </a:p>
          <a:p>
            <a:r>
              <a:rPr lang="en-CA" dirty="0" smtClean="0"/>
              <a:t>Communication</a:t>
            </a:r>
          </a:p>
          <a:p>
            <a:pPr lvl="1"/>
            <a:r>
              <a:rPr lang="en-CA" dirty="0" smtClean="0"/>
              <a:t>Research results</a:t>
            </a:r>
          </a:p>
          <a:p>
            <a:pPr lvl="1"/>
            <a:r>
              <a:rPr lang="en-CA" dirty="0" smtClean="0"/>
              <a:t>Personal interactions/ collaborations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938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Passionately committed</a:t>
            </a:r>
          </a:p>
          <a:p>
            <a:r>
              <a:rPr lang="en-CA" dirty="0" smtClean="0"/>
              <a:t>Self confident for hard work</a:t>
            </a:r>
          </a:p>
          <a:p>
            <a:r>
              <a:rPr lang="en-CA" dirty="0" smtClean="0"/>
              <a:t>Confidence in your supervisor</a:t>
            </a:r>
          </a:p>
          <a:p>
            <a:r>
              <a:rPr lang="en-CA" dirty="0" smtClean="0"/>
              <a:t>Confidence in your program</a:t>
            </a:r>
          </a:p>
          <a:p>
            <a:r>
              <a:rPr lang="en-CA" dirty="0" smtClean="0"/>
              <a:t>Should handle criticism positively </a:t>
            </a:r>
          </a:p>
          <a:p>
            <a:r>
              <a:rPr lang="en-CA" dirty="0" smtClean="0"/>
              <a:t>Be creative</a:t>
            </a:r>
          </a:p>
          <a:p>
            <a:r>
              <a:rPr lang="en-CA" dirty="0" smtClean="0"/>
              <a:t>‘research is fun’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69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Robust methodology</a:t>
            </a:r>
          </a:p>
          <a:p>
            <a:r>
              <a:rPr lang="en-US" dirty="0" smtClean="0"/>
              <a:t>Clear aim, objectives, research methodology</a:t>
            </a:r>
          </a:p>
          <a:p>
            <a:r>
              <a:rPr lang="en-US" dirty="0" smtClean="0"/>
              <a:t>Good data collection and analysis methods</a:t>
            </a:r>
          </a:p>
          <a:p>
            <a:r>
              <a:rPr lang="en-US" dirty="0" smtClean="0"/>
              <a:t>Comprehensive literature review, critical analysis</a:t>
            </a:r>
          </a:p>
          <a:p>
            <a:r>
              <a:rPr lang="en-US" dirty="0" smtClean="0"/>
              <a:t>Well presented, interesting findings</a:t>
            </a:r>
          </a:p>
          <a:p>
            <a:r>
              <a:rPr lang="en-US" dirty="0" smtClean="0"/>
              <a:t>Strong validation</a:t>
            </a:r>
          </a:p>
          <a:p>
            <a:r>
              <a:rPr lang="en-US" dirty="0" smtClean="0"/>
              <a:t>Work already published before you finish thesis</a:t>
            </a:r>
          </a:p>
          <a:p>
            <a:r>
              <a:rPr lang="en-US" dirty="0" smtClean="0"/>
              <a:t>Original findings</a:t>
            </a:r>
          </a:p>
          <a:p>
            <a:r>
              <a:rPr lang="en-US" dirty="0" smtClean="0"/>
              <a:t>Contributions to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3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68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2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650</Words>
  <Application>Microsoft Office PowerPoint</Application>
  <PresentationFormat>On-screen Show (4:3)</PresentationFormat>
  <Paragraphs>182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Science Laboratory</vt:lpstr>
      <vt:lpstr>Who are we?</vt:lpstr>
      <vt:lpstr>Who are we?</vt:lpstr>
      <vt:lpstr>Who are we?</vt:lpstr>
      <vt:lpstr>Our Values</vt:lpstr>
      <vt:lpstr>Our Values</vt:lpstr>
      <vt:lpstr>Our Values</vt:lpstr>
      <vt:lpstr>Good Research</vt:lpstr>
      <vt:lpstr>PowerPoint Presentation</vt:lpstr>
      <vt:lpstr>PowerPoint Presentation</vt:lpstr>
      <vt:lpstr>DO</vt:lpstr>
      <vt:lpstr>DON’T</vt:lpstr>
      <vt:lpstr>Challenges </vt:lpstr>
      <vt:lpstr>Research requires narrowing down</vt:lpstr>
      <vt:lpstr>No silver bullet</vt:lpstr>
      <vt:lpstr>Supervisor </vt:lpstr>
      <vt:lpstr>Model for student-supervisor relationship</vt:lpstr>
      <vt:lpstr>How do we work?</vt:lpstr>
      <vt:lpstr>Why clusters, deadlines, papers, GAships?</vt:lpstr>
      <vt:lpstr>How do we work?</vt:lpstr>
      <vt:lpstr>How do we work?</vt:lpstr>
      <vt:lpstr>How do we work?</vt:lpstr>
      <vt:lpstr>Our Research</vt:lpstr>
      <vt:lpstr>Our Research</vt:lpstr>
      <vt:lpstr>Going forward</vt:lpstr>
    </vt:vector>
  </TitlesOfParts>
  <Company>Ryerson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Ayse Bener</dc:creator>
  <cp:lastModifiedBy>Dr. Ayse Bener</cp:lastModifiedBy>
  <cp:revision>127</cp:revision>
  <dcterms:created xsi:type="dcterms:W3CDTF">2013-04-03T01:25:05Z</dcterms:created>
  <dcterms:modified xsi:type="dcterms:W3CDTF">2015-09-28T14:27:14Z</dcterms:modified>
</cp:coreProperties>
</file>