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Economica" charset="0"/>
      <p:regular r:id="rId18"/>
      <p:bold r:id="rId19"/>
      <p:italic r:id="rId20"/>
      <p:boldItalic r:id="rId21"/>
    </p:embeddedFont>
    <p:embeddedFont>
      <p:font typeface="Open Sans"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36" d="100"/>
          <a:sy n="136" d="100"/>
        </p:scale>
        <p:origin x="-894"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71c28a24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71c28a24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b71c28a24e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71c28a2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b71c28a24e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b71c28a24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b71c28a24e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b71c28a24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71c28a24e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b71c28a24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71c28a24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71c28a24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5171611d6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b5171611d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5171611d6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5171611d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b5171611d6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b5171611d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b5223388e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b5223388e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71c28a24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b71c28a2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b71c28a24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b71c28a24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b71c28a24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b71c28a24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b71c28a24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b71c28a24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rgbClr val="E0AF77">
            <a:alpha val="642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30800" y="1298075"/>
            <a:ext cx="3482400" cy="19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tr" sz="3080" dirty="0"/>
              <a:t> </a:t>
            </a:r>
            <a:r>
              <a:rPr lang="tr" sz="2880" dirty="0" smtClean="0"/>
              <a:t>Retina </a:t>
            </a:r>
            <a:r>
              <a:rPr lang="tr" sz="2880" dirty="0"/>
              <a:t>Kan Damarlarını Çıkarmak için Eşikleme Temelli Morfolojik Bir Yöntem</a:t>
            </a:r>
            <a:endParaRPr sz="2880"/>
          </a:p>
        </p:txBody>
      </p:sp>
      <p:sp>
        <p:nvSpPr>
          <p:cNvPr id="63" name="Google Shape;63;p13"/>
          <p:cNvSpPr txBox="1">
            <a:spLocks noGrp="1"/>
          </p:cNvSpPr>
          <p:nvPr>
            <p:ph type="subTitle" idx="1"/>
          </p:nvPr>
        </p:nvSpPr>
        <p:spPr>
          <a:xfrm>
            <a:off x="3044700" y="3517630"/>
            <a:ext cx="3054600" cy="7014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tr"/>
              <a:t>Ayşe Deveden</a:t>
            </a:r>
            <a:endParaRPr/>
          </a:p>
          <a:p>
            <a:pPr marL="0" lvl="0" indent="0" algn="ctr" rtl="0">
              <a:spcBef>
                <a:spcPts val="0"/>
              </a:spcBef>
              <a:spcAft>
                <a:spcPts val="0"/>
              </a:spcAft>
              <a:buNone/>
            </a:pPr>
            <a:r>
              <a:rPr lang="tr"/>
              <a:t>02200201081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1700" y="225600"/>
            <a:ext cx="3999900" cy="471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u="sng"/>
              <a:t>3.1 Veri Seti:</a:t>
            </a:r>
            <a:endParaRPr u="sng"/>
          </a:p>
          <a:p>
            <a:pPr marL="0" lvl="0" indent="0" algn="l" rtl="0">
              <a:spcBef>
                <a:spcPts val="1200"/>
              </a:spcBef>
              <a:spcAft>
                <a:spcPts val="1200"/>
              </a:spcAft>
              <a:buNone/>
            </a:pPr>
            <a:r>
              <a:rPr lang="tr"/>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bölütlendirilmiş görüntülerden oluşur. </a:t>
            </a:r>
            <a:endParaRPr/>
          </a:p>
        </p:txBody>
      </p:sp>
      <p:sp>
        <p:nvSpPr>
          <p:cNvPr id="119" name="Google Shape;119;p22"/>
          <p:cNvSpPr txBox="1">
            <a:spLocks noGrp="1"/>
          </p:cNvSpPr>
          <p:nvPr>
            <p:ph type="body" idx="2"/>
          </p:nvPr>
        </p:nvSpPr>
        <p:spPr>
          <a:xfrm>
            <a:off x="4832400" y="293275"/>
            <a:ext cx="3999900" cy="4286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tr" u="sng"/>
              <a:t>3.2 Morfolojik İşlemler:</a:t>
            </a:r>
            <a:endParaRPr u="sng"/>
          </a:p>
          <a:p>
            <a:pPr marL="0" lvl="0" indent="0" algn="l" rtl="0">
              <a:spcBef>
                <a:spcPts val="1200"/>
              </a:spcBef>
              <a:spcAft>
                <a:spcPts val="1200"/>
              </a:spcAft>
              <a:buNone/>
            </a:pPr>
            <a:r>
              <a:rPr lang="t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2"/>
          </p:nvPr>
        </p:nvSpPr>
        <p:spPr>
          <a:xfrm>
            <a:off x="4917900" y="191750"/>
            <a:ext cx="3745800" cy="4308900"/>
          </a:xfrm>
          <a:prstGeom prst="rect">
            <a:avLst/>
          </a:prstGeom>
        </p:spPr>
        <p:txBody>
          <a:bodyPr spcFirstLastPara="1" wrap="square" lIns="91425" tIns="91425" rIns="91425" bIns="91425" anchor="ctr" anchorCtr="0">
            <a:normAutofit fontScale="92500" lnSpcReduction="20000"/>
          </a:bodyPr>
          <a:lstStyle/>
          <a:p>
            <a:pPr marL="0" lvl="0" indent="0" algn="l" rtl="0">
              <a:lnSpc>
                <a:spcPct val="115000"/>
              </a:lnSpc>
              <a:spcBef>
                <a:spcPts val="0"/>
              </a:spcBef>
              <a:spcAft>
                <a:spcPts val="0"/>
              </a:spcAft>
              <a:buSzPct val="64930"/>
              <a:buNone/>
            </a:pPr>
            <a:r>
              <a:rPr lang="tr" sz="1440">
                <a:solidFill>
                  <a:schemeClr val="dk1"/>
                </a:solidFill>
              </a:rPr>
              <a:t>Belirli bir açıda yönlendirilmiş çizgisel bir yapılandırma elamanı fundus içerisinde tutulamadığında bir damarı veya damarın bir kısmını yok edebilir. Bu problem genelde yapılandırma elemanı dikey yönlere sahip olduğunda ve yapılandırma elemanı damar genişliğinden daha büyük olduğu durumlarda ortaya çıkmıştır.</a:t>
            </a:r>
            <a:endParaRPr sz="1440">
              <a:solidFill>
                <a:schemeClr val="dk1"/>
              </a:solidFill>
            </a:endParaRPr>
          </a:p>
          <a:p>
            <a:pPr marL="0" lvl="0" indent="0" algn="l" rtl="0">
              <a:lnSpc>
                <a:spcPct val="115000"/>
              </a:lnSpc>
              <a:spcBef>
                <a:spcPts val="0"/>
              </a:spcBef>
              <a:spcAft>
                <a:spcPts val="0"/>
              </a:spcAft>
              <a:buSzPct val="64930"/>
              <a:buNone/>
            </a:pPr>
            <a:endParaRPr sz="1440">
              <a:solidFill>
                <a:schemeClr val="dk1"/>
              </a:solidFill>
            </a:endParaRPr>
          </a:p>
          <a:p>
            <a:pPr marL="0" lvl="0" indent="0" algn="l" rtl="0">
              <a:lnSpc>
                <a:spcPct val="115000"/>
              </a:lnSpc>
              <a:spcBef>
                <a:spcPts val="0"/>
              </a:spcBef>
              <a:spcAft>
                <a:spcPts val="0"/>
              </a:spcAft>
              <a:buSzPct val="64930"/>
              <a:buNone/>
            </a:pPr>
            <a:r>
              <a:rPr lang="tr" sz="1440">
                <a:solidFill>
                  <a:schemeClr val="dk1"/>
                </a:solidFill>
              </a:rPr>
              <a:t> Bu yapısal elemanı 22.5°’lik açılarla döndermiş ve en büyük çapa sahip damarı çıkarmak için bir toplam üst şapka dönüşümü kullanmıştır.</a:t>
            </a:r>
            <a:endParaRPr sz="1440">
              <a:solidFill>
                <a:schemeClr val="dk1"/>
              </a:solidFill>
            </a:endParaRPr>
          </a:p>
          <a:p>
            <a:pPr marL="0" lvl="0" indent="0" algn="l" rtl="0">
              <a:lnSpc>
                <a:spcPct val="115000"/>
              </a:lnSpc>
              <a:spcBef>
                <a:spcPts val="0"/>
              </a:spcBef>
              <a:spcAft>
                <a:spcPts val="0"/>
              </a:spcAft>
              <a:buSzPct val="64930"/>
              <a:buNone/>
            </a:pPr>
            <a:endParaRPr sz="1440">
              <a:solidFill>
                <a:schemeClr val="dk1"/>
              </a:solidFill>
            </a:endParaRPr>
          </a:p>
          <a:p>
            <a:pPr marL="0" lvl="0" indent="0" algn="l" rtl="0">
              <a:lnSpc>
                <a:spcPct val="115000"/>
              </a:lnSpc>
              <a:spcBef>
                <a:spcPts val="0"/>
              </a:spcBef>
              <a:spcAft>
                <a:spcPts val="0"/>
              </a:spcAft>
              <a:buClr>
                <a:schemeClr val="dk1"/>
              </a:buClr>
              <a:buSzPct val="64930"/>
              <a:buFont typeface="Arial"/>
              <a:buNone/>
            </a:pPr>
            <a:r>
              <a:rPr lang="tr" sz="1440">
                <a:solidFill>
                  <a:schemeClr val="dk1"/>
                </a:solidFill>
              </a:rPr>
              <a:t>Toplam üst şapka dönüşümünden esinlenerek her biri 21 piksel uzunluğunda bir çizgiyi temsil eden ve her 22.5° 'de döndürülen bir çizgi yapılandırma elemanı sadece üst şapkaya değil ayrıca alt şapka ve morfolojik açma işlemine uygulanmıştır.</a:t>
            </a:r>
            <a:endParaRPr sz="1440">
              <a:solidFill>
                <a:schemeClr val="dk1"/>
              </a:solidFill>
            </a:endParaRPr>
          </a:p>
        </p:txBody>
      </p:sp>
      <p:pic>
        <p:nvPicPr>
          <p:cNvPr id="125" name="Google Shape;125;p23"/>
          <p:cNvPicPr preferRelativeResize="0"/>
          <p:nvPr/>
        </p:nvPicPr>
        <p:blipFill>
          <a:blip r:embed="rId3">
            <a:alphaModFix/>
          </a:blip>
          <a:stretch>
            <a:fillRect/>
          </a:stretch>
        </p:blipFill>
        <p:spPr>
          <a:xfrm>
            <a:off x="280363" y="1635563"/>
            <a:ext cx="3992974" cy="187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body" idx="1"/>
          </p:nvPr>
        </p:nvSpPr>
        <p:spPr>
          <a:xfrm>
            <a:off x="334250" y="439900"/>
            <a:ext cx="4730400" cy="202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 </a:t>
            </a:r>
            <a:endParaRPr/>
          </a:p>
          <a:p>
            <a:pPr marL="0" lvl="0" indent="0" algn="l" rtl="0">
              <a:spcBef>
                <a:spcPts val="1200"/>
              </a:spcBef>
              <a:spcAft>
                <a:spcPts val="1200"/>
              </a:spcAft>
              <a:buNone/>
            </a:pPr>
            <a:r>
              <a:rPr lang="tr"/>
              <a:t>Yandaki denklemde toplam üst şapka işlemine dahil edilen toplam alt şapka ve toplam morfolojik açma işlemi matematiksel olarak ifade edilmiştir. </a:t>
            </a:r>
            <a:r>
              <a:rPr lang="tr">
                <a:solidFill>
                  <a:srgbClr val="783F04"/>
                </a:solidFill>
              </a:rPr>
              <a:t>Şekil 4</a:t>
            </a:r>
            <a:r>
              <a:rPr lang="tr"/>
              <a:t>’te bu aşamaya ait işlem sonuçları görsel olarak verilmiştir.</a:t>
            </a:r>
            <a:endParaRPr/>
          </a:p>
        </p:txBody>
      </p:sp>
      <p:sp>
        <p:nvSpPr>
          <p:cNvPr id="131" name="Google Shape;131;p24"/>
          <p:cNvSpPr txBox="1">
            <a:spLocks noGrp="1"/>
          </p:cNvSpPr>
          <p:nvPr>
            <p:ph type="body" idx="2"/>
          </p:nvPr>
        </p:nvSpPr>
        <p:spPr>
          <a:xfrm>
            <a:off x="5064650" y="2199600"/>
            <a:ext cx="3880800" cy="744300"/>
          </a:xfrm>
          <a:prstGeom prst="rect">
            <a:avLst/>
          </a:prstGeom>
        </p:spPr>
        <p:txBody>
          <a:bodyPr spcFirstLastPara="1" wrap="square" lIns="91425" tIns="91425" rIns="91425" bIns="91425" anchor="t" anchorCtr="0">
            <a:normAutofit fontScale="62500"/>
          </a:bodyPr>
          <a:lstStyle/>
          <a:p>
            <a:pPr marL="0" lvl="0" indent="0" algn="l" rtl="0">
              <a:spcBef>
                <a:spcPts val="0"/>
              </a:spcBef>
              <a:spcAft>
                <a:spcPts val="1200"/>
              </a:spcAft>
              <a:buNone/>
            </a:pPr>
            <a:r>
              <a:rPr lang="tr" i="1">
                <a:highlight>
                  <a:srgbClr val="FFF2CC"/>
                </a:highlight>
              </a:rPr>
              <a:t>Burada, Isth, Isbh ve Iso parametreleri sırasıyla  derecelerde yapısal elemanın üst-şapka, alt-şapka ve morfolojik açma işlemlerinin toplamıdır. A parametresi, {x | 0  x 180 ve xmod(22.5) =0} olarak tanımlanır.</a:t>
            </a:r>
            <a:endParaRPr i="1">
              <a:highlight>
                <a:srgbClr val="FFF2CC"/>
              </a:highlight>
            </a:endParaRPr>
          </a:p>
        </p:txBody>
      </p:sp>
      <p:pic>
        <p:nvPicPr>
          <p:cNvPr id="132" name="Google Shape;132;p24"/>
          <p:cNvPicPr preferRelativeResize="0"/>
          <p:nvPr/>
        </p:nvPicPr>
        <p:blipFill>
          <a:blip r:embed="rId3">
            <a:alphaModFix/>
          </a:blip>
          <a:stretch>
            <a:fillRect/>
          </a:stretch>
        </p:blipFill>
        <p:spPr>
          <a:xfrm>
            <a:off x="5538763" y="390525"/>
            <a:ext cx="2352675" cy="1752600"/>
          </a:xfrm>
          <a:prstGeom prst="rect">
            <a:avLst/>
          </a:prstGeom>
          <a:noFill/>
          <a:ln>
            <a:noFill/>
          </a:ln>
        </p:spPr>
      </p:pic>
      <p:pic>
        <p:nvPicPr>
          <p:cNvPr id="133" name="Google Shape;133;p24"/>
          <p:cNvPicPr preferRelativeResize="0"/>
          <p:nvPr/>
        </p:nvPicPr>
        <p:blipFill>
          <a:blip r:embed="rId4">
            <a:alphaModFix/>
          </a:blip>
          <a:stretch>
            <a:fillRect/>
          </a:stretch>
        </p:blipFill>
        <p:spPr>
          <a:xfrm>
            <a:off x="334250" y="2464725"/>
            <a:ext cx="4646951" cy="2071003"/>
          </a:xfrm>
          <a:prstGeom prst="rect">
            <a:avLst/>
          </a:prstGeom>
          <a:noFill/>
          <a:ln>
            <a:noFill/>
          </a:ln>
        </p:spPr>
      </p:pic>
      <p:sp>
        <p:nvSpPr>
          <p:cNvPr id="134" name="Google Shape;134;p24"/>
          <p:cNvSpPr/>
          <p:nvPr/>
        </p:nvSpPr>
        <p:spPr>
          <a:xfrm>
            <a:off x="4252400" y="4308800"/>
            <a:ext cx="530100" cy="226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tr"/>
              <a:t>4.Bulgular ve Tartışma</a:t>
            </a:r>
            <a:endParaRPr/>
          </a:p>
        </p:txBody>
      </p:sp>
      <p:sp>
        <p:nvSpPr>
          <p:cNvPr id="140" name="Google Shape;140;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u="sng"/>
              <a:t>4.1 Bölütleme Sonuçları:</a:t>
            </a:r>
            <a:endParaRPr u="sng"/>
          </a:p>
          <a:p>
            <a:pPr marL="0" lvl="0" indent="0" algn="l" rtl="0">
              <a:spcBef>
                <a:spcPts val="1200"/>
              </a:spcBef>
              <a:spcAft>
                <a:spcPts val="0"/>
              </a:spcAft>
              <a:buNone/>
            </a:pPr>
            <a:r>
              <a:rPr lang="tr"/>
              <a:t>Üç farklı eşikleme algoritması iyileştirilmiş fundus görüntüleri üzerinde uygulanarak damar piksellerinin bölütlenmesi sağlanmıştır. İyileştirilmiş görüntüler eşikleme işlemine tabi tutulduktan sonra çıktı görüntüleri üzerinde performans iyileştirilmesi yapılmıştır.</a:t>
            </a:r>
            <a:endParaRPr/>
          </a:p>
          <a:p>
            <a:pPr marL="0" lvl="0" indent="0" algn="l" rtl="0">
              <a:spcBef>
                <a:spcPts val="1200"/>
              </a:spcBef>
              <a:spcAft>
                <a:spcPts val="1200"/>
              </a:spcAft>
              <a:buNone/>
            </a:pPr>
            <a:r>
              <a:rPr lang="tr"/>
              <a:t>Bu aşama bağlı bileşen analizi kullanılarak önce küçük nesneler silinmiş daha sonrada damardan kopuk küçük boşluklar doldurulmuştur.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body" idx="1"/>
          </p:nvPr>
        </p:nvSpPr>
        <p:spPr>
          <a:xfrm>
            <a:off x="261575" y="275725"/>
            <a:ext cx="3999900" cy="426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7F6000"/>
                </a:solidFill>
              </a:rPr>
              <a:t>Şekil 6</a:t>
            </a:r>
            <a:r>
              <a:rPr lang="tr"/>
              <a:t>’da eşikleme algoritmalarının performans iyileştirme sonuçları görsel olarak sunulmuştur. </a:t>
            </a:r>
            <a:r>
              <a:rPr lang="tr">
                <a:solidFill>
                  <a:srgbClr val="7F6000"/>
                </a:solidFill>
              </a:rPr>
              <a:t>Şekil 6</a:t>
            </a:r>
            <a:r>
              <a:rPr lang="tr"/>
              <a:t>’da ilk sütunda orijinal görüntüler, ikinci sütunda Bulanık Mantık Tabanlı Eşikleme yöntem sonuçları, üçüncü sütunda Maksimum Entropi Tabanlı Eşikleme yöntem sonuçları, son sütunda Çoklu Eşikleme yöntem sonuçları gösterilmiştir.</a:t>
            </a:r>
            <a:endParaRPr/>
          </a:p>
          <a:p>
            <a:pPr marL="0" lvl="0" indent="0" algn="l" rtl="0">
              <a:spcBef>
                <a:spcPts val="1200"/>
              </a:spcBef>
              <a:spcAft>
                <a:spcPts val="1200"/>
              </a:spcAft>
              <a:buNone/>
            </a:pPr>
            <a:r>
              <a:rPr lang="tr"/>
              <a:t>Uygulanan yöntemin başarı ölçütünü hesaplamak için Doğruluk Oranı ölçüsü kullanılmıştır. Aşağıdaki denklemde Doğruluk Oranı ölçütünün matematiksel ifadesi verilmiştir. </a:t>
            </a:r>
            <a:endParaRPr/>
          </a:p>
        </p:txBody>
      </p:sp>
      <p:pic>
        <p:nvPicPr>
          <p:cNvPr id="146" name="Google Shape;146;p26"/>
          <p:cNvPicPr preferRelativeResize="0"/>
          <p:nvPr/>
        </p:nvPicPr>
        <p:blipFill>
          <a:blip r:embed="rId3">
            <a:alphaModFix/>
          </a:blip>
          <a:stretch>
            <a:fillRect/>
          </a:stretch>
        </p:blipFill>
        <p:spPr>
          <a:xfrm>
            <a:off x="4424249" y="275725"/>
            <a:ext cx="4073300" cy="4592050"/>
          </a:xfrm>
          <a:prstGeom prst="rect">
            <a:avLst/>
          </a:prstGeom>
          <a:noFill/>
          <a:ln>
            <a:noFill/>
          </a:ln>
        </p:spPr>
      </p:pic>
      <p:pic>
        <p:nvPicPr>
          <p:cNvPr id="147" name="Google Shape;147;p26"/>
          <p:cNvPicPr preferRelativeResize="0"/>
          <p:nvPr/>
        </p:nvPicPr>
        <p:blipFill>
          <a:blip r:embed="rId4">
            <a:alphaModFix/>
          </a:blip>
          <a:stretch>
            <a:fillRect/>
          </a:stretch>
        </p:blipFill>
        <p:spPr>
          <a:xfrm>
            <a:off x="685800" y="3865738"/>
            <a:ext cx="2819400" cy="67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tr"/>
              <a:t>5.Sonuçlar</a:t>
            </a:r>
            <a:endParaRPr/>
          </a:p>
        </p:txBody>
      </p:sp>
      <p:sp>
        <p:nvSpPr>
          <p:cNvPr id="153" name="Google Shape;153;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t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a:t>
            </a:r>
            <a:endParaRPr/>
          </a:p>
          <a:p>
            <a:pPr marL="457200" lvl="0" indent="-334327" algn="l" rtl="0">
              <a:spcBef>
                <a:spcPts val="0"/>
              </a:spcBef>
              <a:spcAft>
                <a:spcPts val="0"/>
              </a:spcAft>
              <a:buSzPct val="100000"/>
              <a:buChar char="●"/>
            </a:pPr>
            <a:r>
              <a:rPr lang="tr"/>
              <a:t>Bu yöntem temelde morfolojik işlemlere dayanmış olsa da asıl amaç eşikleme algoritmalarının yöntem üzerindeki performanslarının karşılaştırılmasıdır. </a:t>
            </a:r>
            <a:endParaRPr/>
          </a:p>
          <a:p>
            <a:pPr marL="457200" lvl="0" indent="-334327" algn="l" rtl="0">
              <a:spcBef>
                <a:spcPts val="0"/>
              </a:spcBef>
              <a:spcAft>
                <a:spcPts val="0"/>
              </a:spcAft>
              <a:buSzPct val="100000"/>
              <a:buChar char="●"/>
            </a:pPr>
            <a:r>
              <a:rPr lang="tr"/>
              <a:t>Eşikleme yöntemleri, doğası ne olursa olsun tüm veriler üzerinde kullanılabilir. Ancak, farklı eşikleme yöntemlerinin aynı iyileştirilmiş görüntü üzerinde farklı sonuçlar verdiği gözlemlenmiştir. </a:t>
            </a:r>
            <a:endParaRPr/>
          </a:p>
          <a:p>
            <a:pPr marL="457200" lvl="0" indent="-334327" algn="l" rtl="0">
              <a:spcBef>
                <a:spcPts val="0"/>
              </a:spcBef>
              <a:spcAft>
                <a:spcPts val="0"/>
              </a:spcAft>
              <a:buSzPct val="100000"/>
              <a:buChar char="●"/>
            </a:pPr>
            <a:r>
              <a:rPr lang="tr"/>
              <a:t>Bu makalede, Bulanık Mantık Tabanlı Eşikleme yönteminin ortalama doğruluk oranı 0.952 olarak hesaplanmış ve diğer iki eşikleme yönteminden daha yüksek bir değere sahip olmuştur.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tr"/>
              <a:t>1.Giriş</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tr" sz="1600"/>
              <a:t>Diyabete bağlı retina bozuklukları kişilerde körlüğe sebep olan ve Diyabetik Retinopati (DR) olarak adlandırılan en önemli hastalıklardan biridir. Bu hastalığın erken teşhis edilmesi, kişilerde görme yetisinin kaybolmaması açısından önemlidir. </a:t>
            </a:r>
            <a:endParaRPr sz="1600"/>
          </a:p>
          <a:p>
            <a:pPr marL="457200" lvl="0" indent="-330200" algn="l" rtl="0">
              <a:spcBef>
                <a:spcPts val="0"/>
              </a:spcBef>
              <a:spcAft>
                <a:spcPts val="0"/>
              </a:spcAft>
              <a:buSzPts val="1600"/>
              <a:buChar char="❏"/>
            </a:pPr>
            <a:r>
              <a:rPr lang="tr" sz="1600"/>
              <a:t>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body" idx="1"/>
          </p:nvPr>
        </p:nvSpPr>
        <p:spPr>
          <a:xfrm>
            <a:off x="311700" y="370975"/>
            <a:ext cx="8520600" cy="4208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tr" sz="1600"/>
              <a:t>Retinanın oksijensiz kalması sonucu retinada istenmeyen yeni damarlar oluşur. Bu damarlar hassas bir yapıda olup DR hastalığının habercisidir. Bu istenmeyen damarları tespit etmek için retina damar ağ yapısının bilinmesi gerekir. </a:t>
            </a:r>
            <a:endParaRPr sz="1600"/>
          </a:p>
          <a:p>
            <a:pPr marL="457200" lvl="0" indent="-330200" algn="l" rtl="0">
              <a:spcBef>
                <a:spcPts val="0"/>
              </a:spcBef>
              <a:spcAft>
                <a:spcPts val="0"/>
              </a:spcAft>
              <a:buSzPts val="1600"/>
              <a:buChar char="❏"/>
            </a:pPr>
            <a:r>
              <a:rPr lang="tr" sz="1600"/>
              <a:t>Bu makalede, retina damar ağ yapısını otomatik olarak bölütleyen morfolojik tabanlı bir yöntem önerilmiştir. Bu yöntem morfolojik işlemlere dayalı iki farklı yöntemden esinlenerek oluşturulmuştur.</a:t>
            </a:r>
            <a:endParaRPr sz="1600"/>
          </a:p>
          <a:p>
            <a:pPr marL="457200" lvl="0" indent="-330200" algn="l" rtl="0">
              <a:spcBef>
                <a:spcPts val="0"/>
              </a:spcBef>
              <a:spcAft>
                <a:spcPts val="0"/>
              </a:spcAft>
              <a:buSzPts val="1600"/>
              <a:buChar char="❏"/>
            </a:pPr>
            <a:r>
              <a:rPr lang="tr" sz="1600"/>
              <a:t>Bu yöntemde, ilk önce RGB renk uzayındaki görüntüler gri ölçekli görüntülere dönüştürülmüştür. Daha sonra, gri ölçekli görüntünün tersi üzerinde üst-şapka, alt-şapka ve morfolojik açma yöntemi uygulanmıştır. </a:t>
            </a:r>
            <a:endParaRPr sz="1600"/>
          </a:p>
          <a:p>
            <a:pPr marL="457200" lvl="0" indent="-330200" algn="l" rtl="0">
              <a:spcBef>
                <a:spcPts val="0"/>
              </a:spcBef>
              <a:spcAft>
                <a:spcPts val="0"/>
              </a:spcAft>
              <a:buSzPts val="1600"/>
              <a:buChar char="❏"/>
            </a:pPr>
            <a:r>
              <a:rPr lang="tr" sz="1600"/>
              <a:t>Morfolojik üst ve alt şapka yöntemin kullanılması ile retina damalarının belirginleştirilmesi sağlanmıştır. Belirginleştirilmiş retina görüntülerini bölütlemek için üç farklı eşikleme yöntemi kullanılmıştır. </a:t>
            </a:r>
            <a:endParaRPr sz="1600"/>
          </a:p>
          <a:p>
            <a:pPr marL="457200" lvl="0" indent="-330200" algn="l" rtl="0">
              <a:spcBef>
                <a:spcPts val="0"/>
              </a:spcBef>
              <a:spcAft>
                <a:spcPts val="0"/>
              </a:spcAft>
              <a:buSzPts val="1600"/>
              <a:buChar char="❏"/>
            </a:pPr>
            <a:r>
              <a:rPr lang="tr" sz="1600"/>
              <a:t>Kullanılan eşikleme yöntemleri Çoklu Eşikleme yöntemi, Maksimum Entropi Tabanlı Eşikleme yöntemi ve Bulanık Kümeleme Tabanlı Eşikleme yöntemidir.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tr"/>
              <a:t>2.Materyal ve Metot</a:t>
            </a:r>
            <a:endParaRPr/>
          </a:p>
        </p:txBody>
      </p:sp>
      <p:sp>
        <p:nvSpPr>
          <p:cNvPr id="80" name="Google Shape;80;p16"/>
          <p:cNvSpPr txBox="1">
            <a:spLocks noGrp="1"/>
          </p:cNvSpPr>
          <p:nvPr>
            <p:ph type="body" idx="1"/>
          </p:nvPr>
        </p:nvSpPr>
        <p:spPr>
          <a:xfrm>
            <a:off x="311700" y="1225225"/>
            <a:ext cx="8520600" cy="3670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tr" u="sng"/>
              <a:t>2.1 Morfolojik İşlemler:</a:t>
            </a:r>
            <a:endParaRPr u="sng"/>
          </a:p>
          <a:p>
            <a:pPr marL="0" lvl="0" indent="0" algn="l" rtl="0">
              <a:spcBef>
                <a:spcPts val="1200"/>
              </a:spcBef>
              <a:spcAft>
                <a:spcPts val="0"/>
              </a:spcAft>
              <a:buNone/>
            </a:pPr>
            <a:r>
              <a:rPr lang="tr"/>
              <a:t>Morofolojik işlemleri bu çalışmada üst-şapka ve alt-şapka dönüşümleri kan damarlarına belirginlik kazandırmak için kullanıyoruz.</a:t>
            </a:r>
            <a:endParaRPr/>
          </a:p>
          <a:p>
            <a:pPr marL="0" lvl="0" indent="0" algn="l" rtl="0">
              <a:spcBef>
                <a:spcPts val="1200"/>
              </a:spcBef>
              <a:spcAft>
                <a:spcPts val="0"/>
              </a:spcAft>
              <a:buNone/>
            </a:pPr>
            <a:r>
              <a:rPr lang="tr"/>
              <a:t>Üstşapka dönüşümü, bir giriş görüntüsüne morfolojik açma işlemi uygulandıktan sonra uygulama sonucunun orijinal giriş görüntüsünden çıkarılması işlemidir.</a:t>
            </a:r>
            <a:endParaRPr/>
          </a:p>
          <a:p>
            <a:pPr marL="457200" lvl="0" indent="-317182" algn="l" rtl="0">
              <a:spcBef>
                <a:spcPts val="1200"/>
              </a:spcBef>
              <a:spcAft>
                <a:spcPts val="0"/>
              </a:spcAft>
              <a:buSzPct val="100000"/>
              <a:buChar char="➔"/>
            </a:pPr>
            <a:r>
              <a:rPr lang="tr"/>
              <a:t>T</a:t>
            </a:r>
            <a:r>
              <a:rPr lang="tr" sz="1000"/>
              <a:t>hat</a:t>
            </a:r>
            <a:r>
              <a:rPr lang="tr"/>
              <a:t> (g) =g- (g ∘SE) </a:t>
            </a:r>
            <a:endParaRPr/>
          </a:p>
          <a:p>
            <a:pPr marL="0" lvl="0" indent="0" algn="l" rtl="0">
              <a:spcBef>
                <a:spcPts val="1200"/>
              </a:spcBef>
              <a:spcAft>
                <a:spcPts val="0"/>
              </a:spcAft>
              <a:buNone/>
            </a:pPr>
            <a:r>
              <a:rPr lang="tr"/>
              <a:t>Alt-şapka dönüşümü, bir giriş görüntüsüne morfolojik bir kapama işlemi uygulandıktan sonra uygulama sonucunun orijinal giriş görüntüsünden çıkarılması işlemidir. </a:t>
            </a:r>
            <a:endParaRPr/>
          </a:p>
          <a:p>
            <a:pPr marL="457200" lvl="0" indent="-317182" algn="l" rtl="0">
              <a:spcBef>
                <a:spcPts val="1200"/>
              </a:spcBef>
              <a:spcAft>
                <a:spcPts val="0"/>
              </a:spcAft>
              <a:buSzPct val="100000"/>
              <a:buChar char="➔"/>
            </a:pPr>
            <a:r>
              <a:rPr lang="tr"/>
              <a:t>B</a:t>
            </a:r>
            <a:r>
              <a:rPr lang="tr" sz="976"/>
              <a:t>hat </a:t>
            </a:r>
            <a:r>
              <a:rPr lang="tr"/>
              <a:t>(g)= (g ⦁SE ) - g</a:t>
            </a:r>
            <a:endParaRPr/>
          </a:p>
          <a:p>
            <a:pPr marL="457200" lvl="0" indent="0" algn="l" rtl="0">
              <a:spcBef>
                <a:spcPts val="1200"/>
              </a:spcBef>
              <a:spcAft>
                <a:spcPts val="1200"/>
              </a:spcAft>
              <a:buNone/>
            </a:pPr>
            <a:r>
              <a:rPr lang="tr" sz="1682">
                <a:solidFill>
                  <a:srgbClr val="7F6000"/>
                </a:solidFill>
              </a:rPr>
              <a:t>Burada,  ‘’∘‘’operatörü morfolojik açma işlemini,  ‘’⦁‘’operatörü ise morfolojik kapama işlemini temsil etmektedir.SE parametresi ise, bir yapı elemanıdır. Bu çalışmada, açılma operatörü için 21x21’lik bir disk yapı elemanı, alt ve üstşapka dönüşümleri için ise uzunluğu 21 olan bir çizgi yapı elemanı kullanılmıştır.</a:t>
            </a:r>
            <a:endParaRPr sz="1682">
              <a:solidFill>
                <a:srgbClr val="7F6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311700" y="293275"/>
            <a:ext cx="8520600" cy="428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274E13"/>
                </a:solidFill>
              </a:rPr>
              <a:t>1.Denklemde</a:t>
            </a:r>
            <a:r>
              <a:rPr lang="tr"/>
              <a:t>,açma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a:t>
            </a:r>
            <a:endParaRPr/>
          </a:p>
          <a:p>
            <a:pPr marL="0" lvl="0" indent="0" algn="l" rtl="0">
              <a:spcBef>
                <a:spcPts val="1200"/>
              </a:spcBef>
              <a:spcAft>
                <a:spcPts val="1200"/>
              </a:spcAft>
              <a:buNone/>
            </a:pPr>
            <a:r>
              <a:rPr lang="tr">
                <a:solidFill>
                  <a:srgbClr val="274E13"/>
                </a:solidFill>
              </a:rPr>
              <a:t>2.Denklemde,</a:t>
            </a:r>
            <a:r>
              <a:rPr lang="tr">
                <a:solidFill>
                  <a:srgbClr val="000000"/>
                </a:solidFill>
              </a:rPr>
              <a:t>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462475"/>
            <a:ext cx="8520600" cy="3854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tr" sz="1629" u="sng"/>
              <a:t>2.2 Eşikleme Yöntemleri :</a:t>
            </a:r>
            <a:endParaRPr sz="1629" u="sng"/>
          </a:p>
          <a:p>
            <a:pPr marL="0" lvl="0" indent="0" algn="l" rtl="0">
              <a:lnSpc>
                <a:spcPct val="95000"/>
              </a:lnSpc>
              <a:spcBef>
                <a:spcPts val="1200"/>
              </a:spcBef>
              <a:spcAft>
                <a:spcPts val="0"/>
              </a:spcAft>
              <a:buSzPts val="935"/>
              <a:buNone/>
            </a:pPr>
            <a:r>
              <a:rPr lang="tr" sz="1629"/>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endParaRPr sz="1629"/>
          </a:p>
          <a:p>
            <a:pPr marL="0" lvl="0" indent="0" algn="l" rtl="0">
              <a:lnSpc>
                <a:spcPct val="95000"/>
              </a:lnSpc>
              <a:spcBef>
                <a:spcPts val="1200"/>
              </a:spcBef>
              <a:spcAft>
                <a:spcPts val="0"/>
              </a:spcAft>
              <a:buSzPts val="935"/>
              <a:buNone/>
            </a:pPr>
            <a:r>
              <a:rPr lang="tr" sz="1629" i="1">
                <a:solidFill>
                  <a:srgbClr val="660000"/>
                </a:solidFill>
              </a:rPr>
              <a:t>2.2.1 Çok Seviyeli Eşikleme:</a:t>
            </a:r>
            <a:endParaRPr sz="1629" i="1">
              <a:solidFill>
                <a:srgbClr val="660000"/>
              </a:solidFill>
            </a:endParaRPr>
          </a:p>
          <a:p>
            <a:pPr marL="0" lvl="0" indent="0" algn="l" rtl="0">
              <a:lnSpc>
                <a:spcPct val="95000"/>
              </a:lnSpc>
              <a:spcBef>
                <a:spcPts val="1200"/>
              </a:spcBef>
              <a:spcAft>
                <a:spcPts val="0"/>
              </a:spcAft>
              <a:buSzPts val="935"/>
              <a:buNone/>
            </a:pPr>
            <a:r>
              <a:rPr lang="tr" sz="1629">
                <a:solidFill>
                  <a:srgbClr val="000000"/>
                </a:solidFill>
              </a:rPr>
              <a:t>Gri ölçekli görüntüyü birkaç farklı bölgeye ayırabilen bir işlemdir.</a:t>
            </a:r>
            <a:endParaRPr sz="1629">
              <a:solidFill>
                <a:srgbClr val="000000"/>
              </a:solidFill>
            </a:endParaRPr>
          </a:p>
          <a:p>
            <a:pPr marL="457200" lvl="0" indent="-325755" algn="l" rtl="0">
              <a:lnSpc>
                <a:spcPct val="95000"/>
              </a:lnSpc>
              <a:spcBef>
                <a:spcPts val="1200"/>
              </a:spcBef>
              <a:spcAft>
                <a:spcPts val="0"/>
              </a:spcAft>
              <a:buSzPts val="1530"/>
              <a:buChar char="➔"/>
            </a:pPr>
            <a:r>
              <a:rPr lang="tr" sz="1629"/>
              <a:t>C</a:t>
            </a:r>
            <a:r>
              <a:rPr lang="tr" sz="1035"/>
              <a:t>1 </a:t>
            </a:r>
            <a:r>
              <a:rPr lang="tr" sz="1636"/>
              <a:t>← </a:t>
            </a:r>
            <a:r>
              <a:rPr lang="tr" sz="1629"/>
              <a:t>p  </a:t>
            </a:r>
            <a:r>
              <a:rPr lang="tr" sz="1629" i="1"/>
              <a:t>if </a:t>
            </a:r>
            <a:r>
              <a:rPr lang="tr" sz="1629"/>
              <a:t>  0 ≤ p &lt; th</a:t>
            </a:r>
            <a:endParaRPr sz="1629"/>
          </a:p>
          <a:p>
            <a:pPr marL="457200" lvl="0" indent="-325755" algn="l" rtl="0">
              <a:lnSpc>
                <a:spcPct val="95000"/>
              </a:lnSpc>
              <a:spcBef>
                <a:spcPts val="0"/>
              </a:spcBef>
              <a:spcAft>
                <a:spcPts val="0"/>
              </a:spcAft>
              <a:buSzPts val="1530"/>
              <a:buChar char="➔"/>
            </a:pPr>
            <a:r>
              <a:rPr lang="tr" sz="1629"/>
              <a:t>C</a:t>
            </a:r>
            <a:r>
              <a:rPr lang="tr" sz="986"/>
              <a:t>2</a:t>
            </a:r>
            <a:r>
              <a:rPr lang="tr" sz="1078"/>
              <a:t> </a:t>
            </a:r>
            <a:r>
              <a:rPr lang="tr" sz="1813"/>
              <a:t>← </a:t>
            </a:r>
            <a:r>
              <a:rPr lang="tr" sz="1629"/>
              <a:t>p </a:t>
            </a:r>
            <a:r>
              <a:rPr lang="tr" sz="1629" i="1"/>
              <a:t>if   </a:t>
            </a:r>
            <a:r>
              <a:rPr lang="tr" sz="1629"/>
              <a:t>th ≤ p &lt; L-1</a:t>
            </a:r>
            <a:endParaRPr sz="1629"/>
          </a:p>
          <a:p>
            <a:pPr marL="457200" lvl="0" indent="0" algn="l" rtl="0">
              <a:lnSpc>
                <a:spcPct val="95000"/>
              </a:lnSpc>
              <a:spcBef>
                <a:spcPts val="1200"/>
              </a:spcBef>
              <a:spcAft>
                <a:spcPts val="1200"/>
              </a:spcAft>
              <a:buSzPts val="935"/>
              <a:buNone/>
            </a:pPr>
            <a:r>
              <a:rPr lang="tr" sz="1629">
                <a:solidFill>
                  <a:srgbClr val="7F6000"/>
                </a:solidFill>
              </a:rPr>
              <a:t>Burada, p parametresi L gri tonlama seviyeleri L = {0, 1, 2,…, L - 1} ile temsil edilebilen gri tonlama görüntüsünün piksellerinden biridir. ‘’C</a:t>
            </a:r>
            <a:r>
              <a:rPr lang="tr" sz="1230">
                <a:solidFill>
                  <a:srgbClr val="7F6000"/>
                </a:solidFill>
              </a:rPr>
              <a:t>1</a:t>
            </a:r>
            <a:r>
              <a:rPr lang="tr" sz="1629">
                <a:solidFill>
                  <a:srgbClr val="7F6000"/>
                </a:solidFill>
              </a:rPr>
              <a:t> ve C</a:t>
            </a:r>
            <a:r>
              <a:rPr lang="tr" sz="1230">
                <a:solidFill>
                  <a:srgbClr val="7F6000"/>
                </a:solidFill>
              </a:rPr>
              <a:t>2</a:t>
            </a:r>
            <a:r>
              <a:rPr lang="tr" sz="1130">
                <a:solidFill>
                  <a:srgbClr val="7F6000"/>
                </a:solidFill>
              </a:rPr>
              <a:t> </a:t>
            </a:r>
            <a:r>
              <a:rPr lang="tr" sz="1629">
                <a:solidFill>
                  <a:srgbClr val="7F6000"/>
                </a:solidFill>
              </a:rPr>
              <a:t>‘’ parametreleri, p pikselinin atanacağı sınıflardır, ‘’th’’ parametresi ise eşik değeridir.</a:t>
            </a:r>
            <a:endParaRPr sz="1629">
              <a:solidFill>
                <a:srgbClr val="7F6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311700" y="169200"/>
            <a:ext cx="8520600" cy="3553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tr" sz="6265">
                <a:solidFill>
                  <a:srgbClr val="660000"/>
                </a:solidFill>
              </a:rPr>
              <a:t>2.2.2 Maksimum Entropi Tabanlı Eşikleme</a:t>
            </a:r>
            <a:r>
              <a:rPr lang="tr" sz="6265"/>
              <a:t> </a:t>
            </a:r>
            <a:endParaRPr sz="6265"/>
          </a:p>
          <a:p>
            <a:pPr marL="0" lvl="0" indent="0" algn="l" rtl="0">
              <a:spcBef>
                <a:spcPts val="1200"/>
              </a:spcBef>
              <a:spcAft>
                <a:spcPts val="0"/>
              </a:spcAft>
              <a:buNone/>
            </a:pPr>
            <a:r>
              <a:rPr lang="tr" sz="6265"/>
              <a:t>Entopi yöntemlerine bağlı eşikleme işlemi araştırmacılar tarafından tercih edilen bir yöntemdir.</a:t>
            </a:r>
            <a:endParaRPr sz="6265"/>
          </a:p>
          <a:p>
            <a:pPr marL="0" lvl="0" indent="0" algn="l" rtl="0">
              <a:spcBef>
                <a:spcPts val="1200"/>
              </a:spcBef>
              <a:spcAft>
                <a:spcPts val="0"/>
              </a:spcAft>
              <a:buNone/>
            </a:pPr>
            <a:r>
              <a:rPr lang="tr" sz="6265"/>
              <a:t>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endParaRPr sz="6265"/>
          </a:p>
          <a:p>
            <a:pPr marL="0" lvl="0" indent="0" algn="l" rtl="0">
              <a:spcBef>
                <a:spcPts val="1200"/>
              </a:spcBef>
              <a:spcAft>
                <a:spcPts val="0"/>
              </a:spcAft>
              <a:buNone/>
            </a:pPr>
            <a:r>
              <a:rPr lang="tr" sz="6265"/>
              <a:t>Arka ve ön plan görüntüsüne ait entropi değeri aşağıdaki denklemde verilmiştir.</a:t>
            </a:r>
            <a:endParaRPr sz="6265"/>
          </a:p>
          <a:p>
            <a:pPr marL="0" lvl="0" indent="0" algn="l" rtl="0">
              <a:spcBef>
                <a:spcPts val="1200"/>
              </a:spcBef>
              <a:spcAft>
                <a:spcPts val="0"/>
              </a:spcAft>
              <a:buNone/>
            </a:pPr>
            <a:endParaRPr sz="6265"/>
          </a:p>
          <a:p>
            <a:pPr marL="0" lvl="0" indent="0" algn="l" rtl="0">
              <a:spcBef>
                <a:spcPts val="1200"/>
              </a:spcBef>
              <a:spcAft>
                <a:spcPts val="0"/>
              </a:spcAft>
              <a:buNone/>
            </a:pPr>
            <a:endParaRPr sz="6265"/>
          </a:p>
          <a:p>
            <a:pPr marL="0" lvl="0" indent="0" algn="l" rtl="0">
              <a:spcBef>
                <a:spcPts val="1200"/>
              </a:spcBef>
              <a:spcAft>
                <a:spcPts val="0"/>
              </a:spcAft>
              <a:buNone/>
            </a:pPr>
            <a:endParaRPr sz="6265"/>
          </a:p>
          <a:p>
            <a:pPr marL="0" lvl="0" indent="0" algn="l" rtl="0">
              <a:spcBef>
                <a:spcPts val="1200"/>
              </a:spcBef>
              <a:spcAft>
                <a:spcPts val="0"/>
              </a:spcAft>
              <a:buNone/>
            </a:pPr>
            <a:r>
              <a:rPr lang="tr" sz="6265"/>
              <a:t>2.Denklem ise arka ve ön plan görüntüsüne ait entropi değerlerinin maksimize edilmiş halidir.</a:t>
            </a:r>
            <a:endParaRPr sz="6265"/>
          </a:p>
          <a:p>
            <a:pPr marL="0" lvl="0" indent="0" algn="l" rtl="0">
              <a:spcBef>
                <a:spcPts val="1200"/>
              </a:spcBef>
              <a:spcAft>
                <a:spcPts val="0"/>
              </a:spcAft>
              <a:buNone/>
            </a:pPr>
            <a:endParaRPr sz="16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96" name="Google Shape;96;p19"/>
          <p:cNvPicPr preferRelativeResize="0"/>
          <p:nvPr/>
        </p:nvPicPr>
        <p:blipFill>
          <a:blip r:embed="rId3">
            <a:alphaModFix/>
          </a:blip>
          <a:stretch>
            <a:fillRect/>
          </a:stretch>
        </p:blipFill>
        <p:spPr>
          <a:xfrm>
            <a:off x="508875" y="2431499"/>
            <a:ext cx="2374722" cy="1042750"/>
          </a:xfrm>
          <a:prstGeom prst="rect">
            <a:avLst/>
          </a:prstGeom>
          <a:noFill/>
          <a:ln>
            <a:noFill/>
          </a:ln>
        </p:spPr>
      </p:pic>
      <p:pic>
        <p:nvPicPr>
          <p:cNvPr id="97" name="Google Shape;97;p19"/>
          <p:cNvPicPr preferRelativeResize="0"/>
          <p:nvPr/>
        </p:nvPicPr>
        <p:blipFill>
          <a:blip r:embed="rId4">
            <a:alphaModFix/>
          </a:blip>
          <a:stretch>
            <a:fillRect/>
          </a:stretch>
        </p:blipFill>
        <p:spPr>
          <a:xfrm>
            <a:off x="3966625" y="2431500"/>
            <a:ext cx="3722750" cy="1042740"/>
          </a:xfrm>
          <a:prstGeom prst="rect">
            <a:avLst/>
          </a:prstGeom>
          <a:noFill/>
          <a:ln>
            <a:noFill/>
          </a:ln>
        </p:spPr>
      </p:pic>
      <p:pic>
        <p:nvPicPr>
          <p:cNvPr id="98" name="Google Shape;98;p19"/>
          <p:cNvPicPr preferRelativeResize="0"/>
          <p:nvPr/>
        </p:nvPicPr>
        <p:blipFill>
          <a:blip r:embed="rId5">
            <a:alphaModFix/>
          </a:blip>
          <a:stretch>
            <a:fillRect/>
          </a:stretch>
        </p:blipFill>
        <p:spPr>
          <a:xfrm>
            <a:off x="2639400" y="3997575"/>
            <a:ext cx="3165825" cy="75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157925"/>
            <a:ext cx="8520600" cy="47826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tr" sz="4300" i="1">
                <a:solidFill>
                  <a:srgbClr val="660000"/>
                </a:solidFill>
              </a:rPr>
              <a:t>2.2.3 Bulanık Mantık Tabanlı Eşikleme</a:t>
            </a:r>
            <a:endParaRPr sz="4300" i="1">
              <a:solidFill>
                <a:srgbClr val="660000"/>
              </a:solidFill>
            </a:endParaRPr>
          </a:p>
          <a:p>
            <a:pPr marL="0" lvl="0" indent="0" algn="l" rtl="0">
              <a:spcBef>
                <a:spcPts val="1200"/>
              </a:spcBef>
              <a:spcAft>
                <a:spcPts val="0"/>
              </a:spcAft>
              <a:buNone/>
            </a:pPr>
            <a:r>
              <a:rPr lang="tr" sz="4300">
                <a:solidFill>
                  <a:srgbClr val="000000"/>
                </a:solidFill>
              </a:rPr>
              <a:t>Bulanık kümeleme bir yumuşak kümeleme tekniğidir. Bu kümeleme yöntemi, nesnelerin kümelere olan aitliğini ifade etmek için bir derece kavramı kullanır.</a:t>
            </a:r>
            <a:endParaRPr sz="4300">
              <a:solidFill>
                <a:srgbClr val="000000"/>
              </a:solidFill>
            </a:endParaRPr>
          </a:p>
          <a:p>
            <a:pPr marL="0" lvl="0" indent="0" algn="l" rtl="0">
              <a:spcBef>
                <a:spcPts val="1200"/>
              </a:spcBef>
              <a:spcAft>
                <a:spcPts val="0"/>
              </a:spcAft>
              <a:buNone/>
            </a:pPr>
            <a:r>
              <a:rPr lang="tr" sz="4300">
                <a:solidFill>
                  <a:srgbClr val="000000"/>
                </a:solidFill>
              </a:rPr>
              <a:t>Her nesne için, toplam derece 1’dir.                                                      </a:t>
            </a:r>
            <a:endParaRPr sz="4300">
              <a:solidFill>
                <a:srgbClr val="000000"/>
              </a:solidFill>
            </a:endParaRPr>
          </a:p>
          <a:p>
            <a:pPr marL="0" lvl="0" indent="0" algn="l" rtl="0">
              <a:spcBef>
                <a:spcPts val="1200"/>
              </a:spcBef>
              <a:spcAft>
                <a:spcPts val="0"/>
              </a:spcAft>
              <a:buNone/>
            </a:pPr>
            <a:r>
              <a:rPr lang="tr" sz="4300">
                <a:solidFill>
                  <a:srgbClr val="000000"/>
                </a:solidFill>
              </a:rPr>
              <a:t>                                                                </a:t>
            </a:r>
            <a:endParaRPr sz="4300">
              <a:solidFill>
                <a:srgbClr val="000000"/>
              </a:solidFill>
            </a:endParaRPr>
          </a:p>
          <a:p>
            <a:pPr marL="0" lvl="0" indent="0" algn="l" rtl="0">
              <a:spcBef>
                <a:spcPts val="1200"/>
              </a:spcBef>
              <a:spcAft>
                <a:spcPts val="0"/>
              </a:spcAft>
              <a:buClr>
                <a:schemeClr val="dk1"/>
              </a:buClr>
              <a:buSzPct val="25581"/>
              <a:buFont typeface="Arial"/>
              <a:buNone/>
            </a:pPr>
            <a:r>
              <a:rPr lang="tr" sz="4300"/>
              <a:t>                                                            Her pikselin üyelik değerini hesaplamak için kullanılırlar.  </a:t>
            </a:r>
            <a:endParaRPr sz="4300">
              <a:solidFill>
                <a:srgbClr val="000000"/>
              </a:solidFill>
            </a:endParaRPr>
          </a:p>
          <a:p>
            <a:pPr marL="0" lvl="0" indent="0" algn="l" rtl="0">
              <a:spcBef>
                <a:spcPts val="1200"/>
              </a:spcBef>
              <a:spcAft>
                <a:spcPts val="0"/>
              </a:spcAft>
              <a:buNone/>
            </a:pPr>
            <a:endParaRPr sz="4300">
              <a:solidFill>
                <a:srgbClr val="000000"/>
              </a:solidFill>
            </a:endParaRPr>
          </a:p>
          <a:p>
            <a:pPr marL="0" lvl="0" indent="0" algn="l" rtl="0">
              <a:spcBef>
                <a:spcPts val="1200"/>
              </a:spcBef>
              <a:spcAft>
                <a:spcPts val="0"/>
              </a:spcAft>
              <a:buNone/>
            </a:pPr>
            <a:r>
              <a:rPr lang="tr" sz="4300">
                <a:solidFill>
                  <a:srgbClr val="000000"/>
                </a:solidFill>
              </a:rPr>
              <a:t>Burada, “u,i,j” parametresi üyelik fonksiyonunu, xi parametresi bireysel piksel değerini, cj ve ck parametreleri küme merkezini ve m parametresi 1'den fazla gerçek değeri temsil etmektedir.          </a:t>
            </a:r>
            <a:endParaRPr sz="4300">
              <a:solidFill>
                <a:srgbClr val="000000"/>
              </a:solidFill>
            </a:endParaRPr>
          </a:p>
          <a:p>
            <a:pPr marL="0" lvl="0" indent="0" algn="l" rtl="0">
              <a:spcBef>
                <a:spcPts val="1200"/>
              </a:spcBef>
              <a:spcAft>
                <a:spcPts val="0"/>
              </a:spcAft>
              <a:buNone/>
            </a:pPr>
            <a:r>
              <a:rPr lang="tr" sz="4300">
                <a:solidFill>
                  <a:srgbClr val="000000"/>
                </a:solidFill>
              </a:rPr>
              <a:t>Bölütleme görüntülerini ikili görüntülere dönüştürmek için kullanılacak eşik hesaplaması aşağıda verildiği gibidir. </a:t>
            </a:r>
            <a:endParaRPr sz="4300">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r>
              <a:rPr lang="tr">
                <a:solidFill>
                  <a:srgbClr val="000000"/>
                </a:solidFill>
              </a:rPr>
              <a:t>                                                                                             </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59850" y="1534025"/>
            <a:ext cx="2448025" cy="1094125"/>
          </a:xfrm>
          <a:prstGeom prst="rect">
            <a:avLst/>
          </a:prstGeom>
          <a:noFill/>
          <a:ln>
            <a:noFill/>
          </a:ln>
        </p:spPr>
      </p:pic>
      <p:pic>
        <p:nvPicPr>
          <p:cNvPr id="105" name="Google Shape;105;p20"/>
          <p:cNvPicPr preferRelativeResize="0"/>
          <p:nvPr/>
        </p:nvPicPr>
        <p:blipFill>
          <a:blip r:embed="rId4">
            <a:alphaModFix/>
          </a:blip>
          <a:stretch>
            <a:fillRect/>
          </a:stretch>
        </p:blipFill>
        <p:spPr>
          <a:xfrm>
            <a:off x="2165673" y="3792750"/>
            <a:ext cx="4071950" cy="102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24500" y="1354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tr"/>
              <a:t>3.Kullanılan Yöntem</a:t>
            </a:r>
            <a:endParaRPr/>
          </a:p>
        </p:txBody>
      </p:sp>
      <p:sp>
        <p:nvSpPr>
          <p:cNvPr id="111" name="Google Shape;111;p21"/>
          <p:cNvSpPr txBox="1">
            <a:spLocks noGrp="1"/>
          </p:cNvSpPr>
          <p:nvPr>
            <p:ph type="body" idx="1"/>
          </p:nvPr>
        </p:nvSpPr>
        <p:spPr>
          <a:xfrm>
            <a:off x="191750" y="966750"/>
            <a:ext cx="4962900" cy="4041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tr" sz="1300"/>
              <a:t>Önerilen yöntemde, veri setinde bulunan fundus görüntülerine ait damarların bölütlenmesi sağlanmıştır. Öncelikle, veri setinde bulunan görüntüler RGB renk uzayından gri ölçekli görüntülere dönüştürülür.</a:t>
            </a:r>
            <a:endParaRPr sz="1300"/>
          </a:p>
          <a:p>
            <a:pPr marL="457200" lvl="0" indent="-311150" algn="l" rtl="0">
              <a:spcBef>
                <a:spcPts val="0"/>
              </a:spcBef>
              <a:spcAft>
                <a:spcPts val="0"/>
              </a:spcAft>
              <a:buSzPts val="1300"/>
              <a:buChar char="●"/>
            </a:pPr>
            <a:r>
              <a:rPr lang="tr" sz="1300"/>
              <a:t>Gri ölçekli görüntülerin tersi üzerinde önerilen sistem uygulanır. </a:t>
            </a:r>
            <a:r>
              <a:rPr lang="tr" sz="1300">
                <a:solidFill>
                  <a:srgbClr val="783F04"/>
                </a:solidFill>
              </a:rPr>
              <a:t>Şekil 1</a:t>
            </a:r>
            <a:r>
              <a:rPr lang="tr" sz="1300"/>
              <a:t>’de veri setine ait bir görüntü ve bu görüntüye ait gri ölçekli görüntü ile gri ölçekli görüntünün tersi verilmiştir. Önerilen sistemin genel yapısı ise </a:t>
            </a:r>
            <a:r>
              <a:rPr lang="tr" sz="1300">
                <a:solidFill>
                  <a:srgbClr val="783F04"/>
                </a:solidFill>
              </a:rPr>
              <a:t>Şekil 2</a:t>
            </a:r>
            <a:r>
              <a:rPr lang="tr" sz="1300"/>
              <a:t>’de verildiği gibidir.</a:t>
            </a:r>
            <a:endParaRPr sz="1300"/>
          </a:p>
          <a:p>
            <a:pPr marL="0" lvl="0" indent="0" algn="l" rtl="0">
              <a:spcBef>
                <a:spcPts val="1200"/>
              </a:spcBef>
              <a:spcAft>
                <a:spcPts val="1200"/>
              </a:spcAft>
              <a:buNone/>
            </a:pPr>
            <a:endParaRPr/>
          </a:p>
        </p:txBody>
      </p:sp>
      <p:pic>
        <p:nvPicPr>
          <p:cNvPr id="112" name="Google Shape;112;p21"/>
          <p:cNvPicPr preferRelativeResize="0"/>
          <p:nvPr/>
        </p:nvPicPr>
        <p:blipFill>
          <a:blip r:embed="rId3">
            <a:alphaModFix/>
          </a:blip>
          <a:stretch>
            <a:fillRect/>
          </a:stretch>
        </p:blipFill>
        <p:spPr>
          <a:xfrm>
            <a:off x="710600" y="3236875"/>
            <a:ext cx="3699725" cy="1588050"/>
          </a:xfrm>
          <a:prstGeom prst="rect">
            <a:avLst/>
          </a:prstGeom>
          <a:noFill/>
          <a:ln>
            <a:noFill/>
          </a:ln>
        </p:spPr>
      </p:pic>
      <p:pic>
        <p:nvPicPr>
          <p:cNvPr id="113" name="Google Shape;113;p21"/>
          <p:cNvPicPr preferRelativeResize="0"/>
          <p:nvPr/>
        </p:nvPicPr>
        <p:blipFill>
          <a:blip r:embed="rId4">
            <a:alphaModFix/>
          </a:blip>
          <a:stretch>
            <a:fillRect/>
          </a:stretch>
        </p:blipFill>
        <p:spPr>
          <a:xfrm>
            <a:off x="5278825" y="318575"/>
            <a:ext cx="3214700" cy="450635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1401</Words>
  <PresentationFormat>Ekran Gösterisi (16:9)</PresentationFormat>
  <Paragraphs>74</Paragraphs>
  <Slides>15</Slides>
  <Notes>15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Economica</vt:lpstr>
      <vt:lpstr>Open Sans</vt:lpstr>
      <vt:lpstr>Luxe</vt:lpstr>
      <vt:lpstr> Retina Kan Damarlarını Çıkarmak için Eşikleme Temelli Morfolojik Bir Yöntem</vt:lpstr>
      <vt:lpstr>1.Giriş</vt:lpstr>
      <vt:lpstr>Slayt 3</vt:lpstr>
      <vt:lpstr>2.Materyal ve Metot</vt:lpstr>
      <vt:lpstr>Slayt 5</vt:lpstr>
      <vt:lpstr>Slayt 6</vt:lpstr>
      <vt:lpstr>Slayt 7</vt:lpstr>
      <vt:lpstr>Slayt 8</vt:lpstr>
      <vt:lpstr>3.Kullanılan Yöntem</vt:lpstr>
      <vt:lpstr>Slayt 10</vt:lpstr>
      <vt:lpstr>Slayt 11</vt:lpstr>
      <vt:lpstr>Slayt 12</vt:lpstr>
      <vt:lpstr>4.Bulgular ve Tartışma</vt:lpstr>
      <vt:lpstr>Slayt 14</vt:lpstr>
      <vt:lpstr>5.Sonuçlar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Retina Kan Damarlarını Çıkarmak için Eşikleme Temelli Morfolojik Bir Yöntem</dc:title>
  <cp:lastModifiedBy>Pc</cp:lastModifiedBy>
  <cp:revision>1</cp:revision>
  <dcterms:modified xsi:type="dcterms:W3CDTF">2022-12-13T12:32:03Z</dcterms:modified>
</cp:coreProperties>
</file>