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Caveat"/>
      <p:regular r:id="rId21"/>
      <p:bold r:id="rId22"/>
    </p:embeddedFont>
    <p:embeddedFont>
      <p:font typeface="Roboto Medium"/>
      <p:regular r:id="rId23"/>
      <p:bold r:id="rId24"/>
      <p:italic r:id="rId25"/>
      <p:boldItalic r:id="rId26"/>
    </p:embeddedFont>
    <p:embeddedFont>
      <p:font typeface="Caveat Medium"/>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F28D3F-39AE-4747-A19A-8074317D5678}">
  <a:tblStyle styleId="{67F28D3F-39AE-4747-A19A-8074317D56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Caveat-bold.fntdata"/><Relationship Id="rId21" Type="http://schemas.openxmlformats.org/officeDocument/2006/relationships/font" Target="fonts/Caveat-regular.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CaveatMedium-bold.fntdata"/><Relationship Id="rId27" Type="http://schemas.openxmlformats.org/officeDocument/2006/relationships/font" Target="fonts/Caveat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e447bd94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e447bd94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e447bd94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e447bd94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e447bd94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e447bd94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e447bd94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e447bd94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e447bd94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e447bd94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e447bd94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e447bd94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e447bd94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e447bd94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e447bd94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e447bd94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e447bd94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e447bd94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e447bd94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e447bd94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609425" y="1026450"/>
            <a:ext cx="7213800" cy="154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sz="4200">
                <a:solidFill>
                  <a:srgbClr val="F4CCCC"/>
                </a:solidFill>
                <a:latin typeface="Caveat Medium"/>
                <a:ea typeface="Caveat Medium"/>
                <a:cs typeface="Caveat Medium"/>
                <a:sym typeface="Caveat Medium"/>
              </a:rPr>
              <a:t>İNÖNÜ ÜNİVERSİTESİ</a:t>
            </a:r>
            <a:endParaRPr sz="4200">
              <a:solidFill>
                <a:srgbClr val="F4CCCC"/>
              </a:solidFill>
              <a:latin typeface="Caveat Medium"/>
              <a:ea typeface="Caveat Medium"/>
              <a:cs typeface="Caveat Medium"/>
              <a:sym typeface="Caveat Medium"/>
            </a:endParaRPr>
          </a:p>
          <a:p>
            <a:pPr indent="0" lvl="0" marL="0" rtl="0" algn="ctr">
              <a:spcBef>
                <a:spcPts val="0"/>
              </a:spcBef>
              <a:spcAft>
                <a:spcPts val="0"/>
              </a:spcAft>
              <a:buNone/>
            </a:pPr>
            <a:r>
              <a:rPr lang="tr" sz="3800">
                <a:solidFill>
                  <a:srgbClr val="F4CCCC"/>
                </a:solidFill>
                <a:latin typeface="Caveat Medium"/>
                <a:ea typeface="Caveat Medium"/>
                <a:cs typeface="Caveat Medium"/>
                <a:sym typeface="Caveat Medium"/>
              </a:rPr>
              <a:t>GÖRÜNTÜ İŞLEME</a:t>
            </a:r>
            <a:endParaRPr sz="4400">
              <a:solidFill>
                <a:srgbClr val="F4CCCC"/>
              </a:solidFill>
              <a:latin typeface="Caveat Medium"/>
              <a:ea typeface="Caveat Medium"/>
              <a:cs typeface="Caveat Medium"/>
              <a:sym typeface="Caveat Medium"/>
            </a:endParaRPr>
          </a:p>
        </p:txBody>
      </p:sp>
      <p:sp>
        <p:nvSpPr>
          <p:cNvPr id="86" name="Google Shape;86;p13"/>
          <p:cNvSpPr txBox="1"/>
          <p:nvPr>
            <p:ph idx="4294967295" type="subTitle"/>
          </p:nvPr>
        </p:nvSpPr>
        <p:spPr>
          <a:xfrm>
            <a:off x="519138" y="2868550"/>
            <a:ext cx="8222100" cy="432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tr" sz="1965">
                <a:solidFill>
                  <a:srgbClr val="F4CCCC"/>
                </a:solidFill>
                <a:latin typeface="Caveat Medium"/>
                <a:ea typeface="Caveat Medium"/>
                <a:cs typeface="Caveat Medium"/>
                <a:sym typeface="Caveat Medium"/>
              </a:rPr>
              <a:t>       </a:t>
            </a:r>
            <a:r>
              <a:rPr lang="tr" sz="1965">
                <a:solidFill>
                  <a:srgbClr val="F4CCCC"/>
                </a:solidFill>
                <a:latin typeface="Caveat Medium"/>
                <a:ea typeface="Caveat Medium"/>
                <a:cs typeface="Caveat Medium"/>
                <a:sym typeface="Caveat Medium"/>
              </a:rPr>
              <a:t>Görüntü İşleme Yöntemleri Kullanılarak Kiraz Meyvesinin Sınıflandırılması</a:t>
            </a:r>
            <a:endParaRPr sz="1965">
              <a:solidFill>
                <a:srgbClr val="F4CCCC"/>
              </a:solidFill>
              <a:latin typeface="Caveat Medium"/>
              <a:ea typeface="Caveat Medium"/>
              <a:cs typeface="Caveat Medium"/>
              <a:sym typeface="Caveat Medium"/>
            </a:endParaRPr>
          </a:p>
        </p:txBody>
      </p:sp>
      <p:sp>
        <p:nvSpPr>
          <p:cNvPr id="87" name="Google Shape;87;p13"/>
          <p:cNvSpPr txBox="1"/>
          <p:nvPr/>
        </p:nvSpPr>
        <p:spPr>
          <a:xfrm>
            <a:off x="2716325" y="371097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a:solidFill>
                  <a:srgbClr val="F4CCCC"/>
                </a:solidFill>
                <a:latin typeface="Caveat"/>
                <a:ea typeface="Caveat"/>
                <a:cs typeface="Caveat"/>
                <a:sym typeface="Caveat"/>
              </a:rPr>
              <a:t>AYŞE DEVEDEN</a:t>
            </a:r>
            <a:endParaRPr b="1">
              <a:solidFill>
                <a:srgbClr val="F4CCCC"/>
              </a:solidFill>
              <a:latin typeface="Caveat"/>
              <a:ea typeface="Caveat"/>
              <a:cs typeface="Caveat"/>
              <a:sym typeface="Caveat"/>
            </a:endParaRPr>
          </a:p>
          <a:p>
            <a:pPr indent="0" lvl="0" marL="0" rtl="0" algn="ctr">
              <a:spcBef>
                <a:spcPts val="0"/>
              </a:spcBef>
              <a:spcAft>
                <a:spcPts val="0"/>
              </a:spcAft>
              <a:buNone/>
            </a:pPr>
            <a:r>
              <a:rPr b="1" lang="tr">
                <a:solidFill>
                  <a:srgbClr val="F4CCCC"/>
                </a:solidFill>
                <a:latin typeface="Caveat"/>
                <a:ea typeface="Caveat"/>
                <a:cs typeface="Caveat"/>
                <a:sym typeface="Caveat"/>
              </a:rPr>
              <a:t>02200201081</a:t>
            </a:r>
            <a:endParaRPr b="1">
              <a:solidFill>
                <a:srgbClr val="F4CCCC"/>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 Sonuç</a:t>
            </a:r>
            <a:endParaRPr/>
          </a:p>
        </p:txBody>
      </p:sp>
      <p:sp>
        <p:nvSpPr>
          <p:cNvPr id="161" name="Google Shape;161;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tr" sz="1300">
                <a:solidFill>
                  <a:schemeClr val="dk1"/>
                </a:solidFill>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a:t>
            </a:r>
            <a:endParaRPr sz="1300">
              <a:solidFill>
                <a:schemeClr val="dk1"/>
              </a:solidFill>
            </a:endParaRPr>
          </a:p>
          <a:p>
            <a:pPr indent="-311150" lvl="0" marL="457200" rtl="0" algn="l">
              <a:spcBef>
                <a:spcPts val="0"/>
              </a:spcBef>
              <a:spcAft>
                <a:spcPts val="0"/>
              </a:spcAft>
              <a:buClr>
                <a:schemeClr val="dk1"/>
              </a:buClr>
              <a:buSzPts val="1300"/>
              <a:buChar char="★"/>
            </a:pPr>
            <a:r>
              <a:rPr lang="tr" sz="1300">
                <a:solidFill>
                  <a:schemeClr val="dk1"/>
                </a:solidFill>
              </a:rPr>
              <a:t>Yapılan çalışmada kiraz meyvesinin referans boyut değerleri isteğe göre değiştirilerek farklı boyutlarda sınıflama işlemleri de gerçekleştirilebilmektedir.</a:t>
            </a:r>
            <a:endParaRPr sz="1300">
              <a:solidFill>
                <a:schemeClr val="dk1"/>
              </a:solidFill>
            </a:endParaRPr>
          </a:p>
          <a:p>
            <a:pPr indent="-311150" lvl="0" marL="457200" rtl="0" algn="l">
              <a:spcBef>
                <a:spcPts val="0"/>
              </a:spcBef>
              <a:spcAft>
                <a:spcPts val="0"/>
              </a:spcAft>
              <a:buClr>
                <a:schemeClr val="dk1"/>
              </a:buClr>
              <a:buSzPts val="1300"/>
              <a:buChar char="★"/>
            </a:pPr>
            <a:r>
              <a:rPr lang="tr" sz="1300">
                <a:solidFill>
                  <a:schemeClr val="dk1"/>
                </a:solidFill>
              </a:rPr>
              <a:t>Yapılan çalışma ile farklı büyüklükteki meyveler sistem tarafından başarılı bir şekilde değerlendirilerek sınıflandırılmıştır. </a:t>
            </a:r>
            <a:endParaRPr sz="1300">
              <a:solidFill>
                <a:schemeClr val="dk1"/>
              </a:solidFill>
            </a:endParaRPr>
          </a:p>
          <a:p>
            <a:pPr indent="-311150" lvl="0" marL="457200" rtl="0" algn="l">
              <a:spcBef>
                <a:spcPts val="0"/>
              </a:spcBef>
              <a:spcAft>
                <a:spcPts val="0"/>
              </a:spcAft>
              <a:buClr>
                <a:schemeClr val="dk1"/>
              </a:buClr>
              <a:buSzPts val="1300"/>
              <a:buChar char="★"/>
            </a:pPr>
            <a:r>
              <a:rPr lang="tr" sz="1300">
                <a:solidFill>
                  <a:schemeClr val="dk1"/>
                </a:solidFill>
              </a:rPr>
              <a:t>Bu sayede kalite ve pazarlama için önemli bir etken olan sınıflandırma işlemi gerçekleştirilmiştir. </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1.Giriş</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11700" y="970050"/>
            <a:ext cx="8520600" cy="35988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Clr>
                <a:schemeClr val="accent5"/>
              </a:buClr>
              <a:buSzPct val="100000"/>
              <a:buChar char="●"/>
            </a:pPr>
            <a:r>
              <a:rPr lang="tr" sz="1600">
                <a:solidFill>
                  <a:schemeClr val="accent5"/>
                </a:solidFill>
                <a:highlight>
                  <a:schemeClr val="lt1"/>
                </a:highlight>
              </a:rPr>
              <a:t>Kiraz (Prunus avium), gülgiller (Rosaceae) familyasından Kuzey Akdeniz kıyıları, Güney Kafkasya, Hazar Denizi ve Kuzeydoğu Anadolu'da doğal olarak bulunan meyve ağacı. Meyvesi olgunlaşmadan önce pembe bir çiçek açar.</a:t>
            </a:r>
            <a:endParaRPr sz="1600">
              <a:solidFill>
                <a:schemeClr val="accent5"/>
              </a:solidFill>
              <a:highlight>
                <a:schemeClr val="lt1"/>
              </a:highlight>
            </a:endParaRPr>
          </a:p>
          <a:p>
            <a:pPr indent="-322580" lvl="0" marL="457200" rtl="0" algn="l">
              <a:spcBef>
                <a:spcPts val="0"/>
              </a:spcBef>
              <a:spcAft>
                <a:spcPts val="0"/>
              </a:spcAft>
              <a:buClr>
                <a:schemeClr val="accent5"/>
              </a:buClr>
              <a:buSzPct val="100000"/>
              <a:buChar char="●"/>
            </a:pPr>
            <a:r>
              <a:rPr lang="tr" sz="1600">
                <a:solidFill>
                  <a:schemeClr val="accent5"/>
                </a:solidFill>
                <a:highlight>
                  <a:schemeClr val="lt1"/>
                </a:highlight>
              </a:rPr>
              <a:t>2012 yılı TÜİK verilerine göre Türkiye sert çekirdekli meyve üretiminde 480 bin ton üretim kapasitesi ile kiraz %20’ lik bir paya sahiptir. </a:t>
            </a:r>
            <a:endParaRPr sz="1600">
              <a:solidFill>
                <a:schemeClr val="accent5"/>
              </a:solidFill>
              <a:highlight>
                <a:schemeClr val="lt1"/>
              </a:highlight>
            </a:endParaRPr>
          </a:p>
          <a:p>
            <a:pPr indent="-322580" lvl="0" marL="457200" rtl="0" algn="l">
              <a:spcBef>
                <a:spcPts val="0"/>
              </a:spcBef>
              <a:spcAft>
                <a:spcPts val="0"/>
              </a:spcAft>
              <a:buClr>
                <a:schemeClr val="accent5"/>
              </a:buClr>
              <a:buSzPct val="100000"/>
              <a:buChar char="●"/>
            </a:pPr>
            <a:r>
              <a:rPr lang="tr" sz="1600">
                <a:solidFill>
                  <a:schemeClr val="accent5"/>
                </a:solidFill>
                <a:highlight>
                  <a:schemeClr val="lt1"/>
                </a:highlight>
              </a:rPr>
              <a:t>Dünya meyve ticaretinde belirli standartlara göre sınıflandırılmış kaliteli ürünler tercih edilmektedir. </a:t>
            </a:r>
            <a:endParaRPr sz="1600">
              <a:solidFill>
                <a:schemeClr val="accent5"/>
              </a:solidFill>
              <a:highlight>
                <a:schemeClr val="lt1"/>
              </a:highlight>
            </a:endParaRPr>
          </a:p>
          <a:p>
            <a:pPr indent="-322580" lvl="0" marL="457200" rtl="0" algn="l">
              <a:spcBef>
                <a:spcPts val="0"/>
              </a:spcBef>
              <a:spcAft>
                <a:spcPts val="0"/>
              </a:spcAft>
              <a:buClr>
                <a:schemeClr val="accent5"/>
              </a:buClr>
              <a:buSzPct val="100000"/>
              <a:buChar char="●"/>
            </a:pPr>
            <a:r>
              <a:rPr lang="tr" sz="1600">
                <a:solidFill>
                  <a:schemeClr val="accent5"/>
                </a:solidFill>
                <a:highlight>
                  <a:schemeClr val="lt1"/>
                </a:highlight>
              </a:rPr>
              <a:t>Günümüzde artan talep oranlarına bağlı olarak teknolojinin gelişmesi ile birlikte otomatik olarak nesnelerin sınıflandırılması ve tasnif edilmesi önemli bir alan haline gelmiştir.</a:t>
            </a:r>
            <a:endParaRPr sz="1600">
              <a:solidFill>
                <a:schemeClr val="accent5"/>
              </a:solidFill>
              <a:highlight>
                <a:schemeClr val="lt1"/>
              </a:highlight>
            </a:endParaRPr>
          </a:p>
          <a:p>
            <a:pPr indent="-322580" lvl="0" marL="457200" rtl="0" algn="l">
              <a:spcBef>
                <a:spcPts val="0"/>
              </a:spcBef>
              <a:spcAft>
                <a:spcPts val="0"/>
              </a:spcAft>
              <a:buClr>
                <a:schemeClr val="accent5"/>
              </a:buClr>
              <a:buSzPct val="100000"/>
              <a:buChar char="●"/>
            </a:pPr>
            <a:r>
              <a:rPr lang="tr" sz="1600">
                <a:solidFill>
                  <a:schemeClr val="accent5"/>
                </a:solidFill>
                <a:highlight>
                  <a:schemeClr val="lt1"/>
                </a:highlight>
              </a:rPr>
              <a:t>Görüntü, gölge, ışık ve çevresel faktörlerden oluşan tümleşik bir ifadedir. Bu tümleşik görüntülerdeki katmanları doğru ve kayıpsız şekilde analiz edebilmek için çeşitli filtre ve ışık kaynaklarına ihtiyaç vardır.</a:t>
            </a:r>
            <a:endParaRPr sz="1600">
              <a:solidFill>
                <a:schemeClr val="accent5"/>
              </a:solidFill>
              <a:highlight>
                <a:schemeClr val="lt1"/>
              </a:highlight>
            </a:endParaRPr>
          </a:p>
          <a:p>
            <a:pPr indent="-322580" lvl="0" marL="457200" rtl="0" algn="l">
              <a:spcBef>
                <a:spcPts val="0"/>
              </a:spcBef>
              <a:spcAft>
                <a:spcPts val="0"/>
              </a:spcAft>
              <a:buClr>
                <a:schemeClr val="accent5"/>
              </a:buClr>
              <a:buSzPct val="100000"/>
              <a:buChar char="●"/>
            </a:pPr>
            <a:r>
              <a:rPr lang="tr" sz="1600">
                <a:solidFill>
                  <a:schemeClr val="accent5"/>
                </a:solidFill>
                <a:highlight>
                  <a:schemeClr val="lt1"/>
                </a:highlight>
              </a:rPr>
              <a:t> Bazı görüntü işleme donanımlarında kullanılan bu ışık kaynakları UR, NIR, IR gibi infarred ve ultraviole ışınlardır. Görüntü işleme kısaca, kamera, tarayıcı vb. diğer cihazlar ile bilgisayar ortamına aktarılan görüntülerin belirli programlar aracılığı ile analiz edilmesidir.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2069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2. Materyal ve Metot</a:t>
            </a:r>
            <a:endParaRPr/>
          </a:p>
        </p:txBody>
      </p:sp>
      <p:sp>
        <p:nvSpPr>
          <p:cNvPr id="99" name="Google Shape;99;p15"/>
          <p:cNvSpPr txBox="1"/>
          <p:nvPr>
            <p:ph idx="1" type="body"/>
          </p:nvPr>
        </p:nvSpPr>
        <p:spPr>
          <a:xfrm>
            <a:off x="311700" y="911750"/>
            <a:ext cx="39999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800">
                <a:solidFill>
                  <a:schemeClr val="dk1"/>
                </a:solidFill>
                <a:highlight>
                  <a:srgbClr val="EAD1DC"/>
                </a:highlight>
              </a:rPr>
              <a:t>2.1. Kiraz Meyvesi</a:t>
            </a:r>
            <a:endParaRPr sz="1800">
              <a:solidFill>
                <a:schemeClr val="dk1"/>
              </a:solidFill>
              <a:highlight>
                <a:srgbClr val="EAD1DC"/>
              </a:highlight>
            </a:endParaRPr>
          </a:p>
          <a:p>
            <a:pPr indent="-311150" lvl="0" marL="457200" rtl="0" algn="l">
              <a:spcBef>
                <a:spcPts val="1200"/>
              </a:spcBef>
              <a:spcAft>
                <a:spcPts val="0"/>
              </a:spcAft>
              <a:buClr>
                <a:schemeClr val="dk1"/>
              </a:buClr>
              <a:buSzPts val="1300"/>
              <a:buChar char="★"/>
            </a:pPr>
            <a:r>
              <a:rPr lang="tr" sz="1300">
                <a:solidFill>
                  <a:schemeClr val="dk1"/>
                </a:solidFill>
                <a:highlight>
                  <a:schemeClr val="lt1"/>
                </a:highlight>
              </a:rPr>
              <a:t>Dünyada 1500 civarında çeşidi olan kiraz, tatlı aromalı, sulu ve sert çekirdekli bir meyve türüdür.</a:t>
            </a:r>
            <a:endParaRPr sz="1300">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tr" sz="1300">
                <a:solidFill>
                  <a:schemeClr val="dk1"/>
                </a:solidFill>
                <a:highlight>
                  <a:schemeClr val="lt1"/>
                </a:highlight>
              </a:rPr>
              <a:t>Kiraz; kalsiyum, çinko, potasyum, karotenoidler, lif, ve C vitamini, demir, tiamin, riboflavin, niasin, magnezyum, E ve B6 vitaminleri bakımından zengin bir meyvedir.</a:t>
            </a:r>
            <a:endParaRPr sz="1300">
              <a:solidFill>
                <a:schemeClr val="dk1"/>
              </a:solidFill>
              <a:highlight>
                <a:schemeClr val="lt1"/>
              </a:highlight>
            </a:endParaRPr>
          </a:p>
          <a:p>
            <a:pPr indent="0" lvl="0" marL="457200" rtl="0" algn="l">
              <a:spcBef>
                <a:spcPts val="1200"/>
              </a:spcBef>
              <a:spcAft>
                <a:spcPts val="1200"/>
              </a:spcAft>
              <a:buNone/>
            </a:pPr>
            <a:r>
              <a:t/>
            </a:r>
            <a:endParaRPr sz="1200">
              <a:solidFill>
                <a:schemeClr val="dk1"/>
              </a:solidFill>
              <a:highlight>
                <a:schemeClr val="lt1"/>
              </a:highlight>
            </a:endParaRPr>
          </a:p>
        </p:txBody>
      </p:sp>
      <p:sp>
        <p:nvSpPr>
          <p:cNvPr id="100" name="Google Shape;100;p15"/>
          <p:cNvSpPr txBox="1"/>
          <p:nvPr>
            <p:ph idx="2" type="body"/>
          </p:nvPr>
        </p:nvSpPr>
        <p:spPr>
          <a:xfrm>
            <a:off x="4832400" y="911750"/>
            <a:ext cx="3999900" cy="3657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tr" sz="1500">
                <a:solidFill>
                  <a:schemeClr val="dk1"/>
                </a:solidFill>
              </a:rPr>
              <a:t>  </a:t>
            </a:r>
            <a:r>
              <a:rPr lang="tr" sz="1300">
                <a:solidFill>
                  <a:schemeClr val="dk1"/>
                </a:solidFill>
              </a:rPr>
              <a:t>2014-2018 yılları arası kiraz üretimi incelendiğinde, beş yıllık üretim ortalaması 570 bin ton olan Türkiye’nin dünya liderliğini aldığı, ikinci sırada ise 333 bin ton üretim ile ABD’nin ülkemizi takip ettiği görülmektedir.</a:t>
            </a:r>
            <a:endParaRPr sz="1300">
              <a:solidFill>
                <a:schemeClr val="dk1"/>
              </a:solidFill>
            </a:endParaRPr>
          </a:p>
          <a:p>
            <a:pPr indent="-311150" lvl="0" marL="457200" rtl="0" algn="l">
              <a:spcBef>
                <a:spcPts val="0"/>
              </a:spcBef>
              <a:spcAft>
                <a:spcPts val="0"/>
              </a:spcAft>
              <a:buClr>
                <a:schemeClr val="dk1"/>
              </a:buClr>
              <a:buSzPts val="1300"/>
              <a:buChar char="★"/>
            </a:pPr>
            <a:r>
              <a:rPr lang="tr" sz="1300">
                <a:solidFill>
                  <a:schemeClr val="dk1"/>
                </a:solidFill>
              </a:rPr>
              <a:t>Türkiye 2018 yılında 84.087 ha ile toplam dünya kiraz alanının %19’unu ve 639.564 ton ile de toplam dünya kiraz üretiminin %25’ini oluşturarak Dünya Liderliğini sürdürmektedir.</a:t>
            </a:r>
            <a:endParaRPr sz="1300">
              <a:solidFill>
                <a:schemeClr val="dk1"/>
              </a:solidFill>
            </a:endParaRPr>
          </a:p>
          <a:p>
            <a:pPr indent="0" lvl="0" marL="457200" rtl="0" algn="l">
              <a:spcBef>
                <a:spcPts val="1200"/>
              </a:spcBef>
              <a:spcAft>
                <a:spcPts val="1200"/>
              </a:spcAft>
              <a:buNone/>
            </a:pPr>
            <a:r>
              <a:t/>
            </a:r>
            <a:endParaRPr sz="1200">
              <a:solidFill>
                <a:schemeClr val="dk1"/>
              </a:solidFill>
            </a:endParaRPr>
          </a:p>
        </p:txBody>
      </p:sp>
      <p:pic>
        <p:nvPicPr>
          <p:cNvPr id="101" name="Google Shape;101;p15"/>
          <p:cNvPicPr preferRelativeResize="0"/>
          <p:nvPr/>
        </p:nvPicPr>
        <p:blipFill>
          <a:blip r:embed="rId3">
            <a:alphaModFix/>
          </a:blip>
          <a:stretch>
            <a:fillRect/>
          </a:stretch>
        </p:blipFill>
        <p:spPr>
          <a:xfrm>
            <a:off x="1971525" y="3068050"/>
            <a:ext cx="5826524" cy="201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311700" y="112800"/>
            <a:ext cx="8520600" cy="44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chemeClr val="dk1"/>
                </a:solidFill>
                <a:highlight>
                  <a:srgbClr val="EAD1DC"/>
                </a:highlight>
              </a:rPr>
              <a:t>2.2. Görüntü İşleme</a:t>
            </a:r>
            <a:endParaRPr>
              <a:solidFill>
                <a:schemeClr val="dk1"/>
              </a:solidFill>
              <a:highlight>
                <a:srgbClr val="EAD1DC"/>
              </a:highlight>
            </a:endParaRPr>
          </a:p>
          <a:p>
            <a:pPr indent="-311150" lvl="0" marL="457200" rtl="0" algn="l">
              <a:spcBef>
                <a:spcPts val="1200"/>
              </a:spcBef>
              <a:spcAft>
                <a:spcPts val="0"/>
              </a:spcAft>
              <a:buClr>
                <a:schemeClr val="dk1"/>
              </a:buClr>
              <a:buSzPts val="1300"/>
              <a:buChar char="●"/>
            </a:pPr>
            <a:r>
              <a:rPr lang="tr" sz="1300">
                <a:solidFill>
                  <a:schemeClr val="dk1"/>
                </a:solidFill>
                <a:highlight>
                  <a:schemeClr val="lt1"/>
                </a:highlight>
              </a:rPr>
              <a:t>Görüntü işleme, görüntüyü dijital form haline getirerek spesifik görüntü elde etmek yada yazılımsal olarak görüntü üzerinde istenilen sonucu elde etmek için kullanılan bir yöntemdir.</a:t>
            </a:r>
            <a:endParaRPr sz="1300">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tr" sz="1300">
                <a:solidFill>
                  <a:schemeClr val="dk1"/>
                </a:solidFill>
                <a:highlight>
                  <a:schemeClr val="lt1"/>
                </a:highlight>
              </a:rPr>
              <a:t>Günümüzde görüntü işleme tıp, askeri alanlar, güvenlik, yüz tanıma, duygu analizi, robotik, sınıflandırma gibi pek çok alanda kullanılmaktadır.</a:t>
            </a:r>
            <a:endParaRPr sz="1300">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tr" sz="1300">
                <a:solidFill>
                  <a:schemeClr val="dk1"/>
                </a:solidFill>
                <a:highlight>
                  <a:schemeClr val="lt1"/>
                </a:highlight>
              </a:rPr>
              <a:t>Görüntü işlemeyi matrisler üzerinde yapılan işlemler bütünü şeklinde de tanımlayabiliriz. Resimler çeşitli renklerin bir araya geldiği karelerden oluşmaktadır.</a:t>
            </a:r>
            <a:endParaRPr sz="1300">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tr" sz="1300">
                <a:solidFill>
                  <a:schemeClr val="dk1"/>
                </a:solidFill>
                <a:highlight>
                  <a:schemeClr val="lt1"/>
                </a:highlight>
              </a:rPr>
              <a:t>Halbuki resimi en küçük parçalarına böldüğümüzde pixsel adını verdiğimiz matrislerden oluştuğunu görmekteyiz.</a:t>
            </a:r>
            <a:endParaRPr sz="1300">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tr" sz="1300">
                <a:solidFill>
                  <a:schemeClr val="dk1"/>
                </a:solidFill>
                <a:highlight>
                  <a:schemeClr val="lt1"/>
                </a:highlight>
              </a:rPr>
              <a:t>Görüntü işleme yöntemlerinde pikseli oluşturan matris hücrelerinin üzerinden işlemler yapılmaktadır.</a:t>
            </a:r>
            <a:endParaRPr sz="1300">
              <a:solidFill>
                <a:schemeClr val="dk1"/>
              </a:solidFill>
              <a:highlight>
                <a:schemeClr val="lt1"/>
              </a:highlight>
            </a:endParaRPr>
          </a:p>
          <a:p>
            <a:pPr indent="0" lvl="0" marL="0" rtl="0" algn="l">
              <a:spcBef>
                <a:spcPts val="1200"/>
              </a:spcBef>
              <a:spcAft>
                <a:spcPts val="1200"/>
              </a:spcAft>
              <a:buNone/>
            </a:pPr>
            <a:r>
              <a:t/>
            </a:r>
            <a:endParaRPr>
              <a:solidFill>
                <a:schemeClr val="dk1"/>
              </a:solidFill>
              <a:highlight>
                <a:srgbClr val="EAD1DC"/>
              </a:highlight>
            </a:endParaRPr>
          </a:p>
        </p:txBody>
      </p:sp>
      <p:pic>
        <p:nvPicPr>
          <p:cNvPr id="107" name="Google Shape;107;p16"/>
          <p:cNvPicPr preferRelativeResize="0"/>
          <p:nvPr/>
        </p:nvPicPr>
        <p:blipFill>
          <a:blip r:embed="rId3">
            <a:alphaModFix/>
          </a:blip>
          <a:stretch>
            <a:fillRect/>
          </a:stretch>
        </p:blipFill>
        <p:spPr>
          <a:xfrm>
            <a:off x="401924" y="2859275"/>
            <a:ext cx="5748550" cy="188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289125" y="304525"/>
            <a:ext cx="4520700" cy="21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800">
                <a:solidFill>
                  <a:schemeClr val="dk1"/>
                </a:solidFill>
                <a:highlight>
                  <a:srgbClr val="EAD1DC"/>
                </a:highlight>
              </a:rPr>
              <a:t>2.3. Uygulama</a:t>
            </a:r>
            <a:endParaRPr sz="1800">
              <a:solidFill>
                <a:schemeClr val="dk1"/>
              </a:solidFill>
              <a:highlight>
                <a:srgbClr val="EAD1DC"/>
              </a:highlight>
            </a:endParaRPr>
          </a:p>
          <a:p>
            <a:pPr indent="-304800" lvl="0" marL="457200" rtl="0" algn="l">
              <a:spcBef>
                <a:spcPts val="1200"/>
              </a:spcBef>
              <a:spcAft>
                <a:spcPts val="0"/>
              </a:spcAft>
              <a:buClr>
                <a:schemeClr val="dk1"/>
              </a:buClr>
              <a:buSzPts val="1200"/>
              <a:buChar char="★"/>
            </a:pPr>
            <a:r>
              <a:rPr lang="tr" sz="1300">
                <a:solidFill>
                  <a:schemeClr val="dk1"/>
                </a:solidFill>
                <a:highlight>
                  <a:schemeClr val="lt1"/>
                </a:highlight>
              </a:rPr>
              <a:t>Yapılan çalışmada ülkemizde yaygın olarak yetiştirilen kiraz meyvesi ele alınmıştır.</a:t>
            </a:r>
            <a:endParaRPr sz="1300">
              <a:solidFill>
                <a:schemeClr val="dk1"/>
              </a:solidFill>
              <a:highlight>
                <a:schemeClr val="lt1"/>
              </a:highlight>
            </a:endParaRPr>
          </a:p>
          <a:p>
            <a:pPr indent="-311150" lvl="0" marL="457200" rtl="0" algn="l">
              <a:spcBef>
                <a:spcPts val="0"/>
              </a:spcBef>
              <a:spcAft>
                <a:spcPts val="0"/>
              </a:spcAft>
              <a:buClr>
                <a:schemeClr val="dk1"/>
              </a:buClr>
              <a:buSzPts val="1300"/>
              <a:buChar char="★"/>
            </a:pPr>
            <a:r>
              <a:rPr lang="tr" sz="1300">
                <a:solidFill>
                  <a:schemeClr val="dk1"/>
                </a:solidFill>
                <a:highlight>
                  <a:schemeClr val="lt1"/>
                </a:highlight>
              </a:rPr>
              <a:t>Sınıflandırma işlemi yapılacak kirazlar Türk Standardı Tasarısı 793’de belirlenen veriler ve diğer kaynaklardan elde edilen boyut standartlarına göre sınıflandırılmıştır.</a:t>
            </a:r>
            <a:endParaRPr sz="1500">
              <a:solidFill>
                <a:schemeClr val="dk1"/>
              </a:solidFill>
              <a:highlight>
                <a:srgbClr val="EAD1DC"/>
              </a:highlight>
            </a:endParaRPr>
          </a:p>
        </p:txBody>
      </p:sp>
      <p:sp>
        <p:nvSpPr>
          <p:cNvPr id="113" name="Google Shape;113;p17"/>
          <p:cNvSpPr txBox="1"/>
          <p:nvPr>
            <p:ph idx="2" type="body"/>
          </p:nvPr>
        </p:nvSpPr>
        <p:spPr>
          <a:xfrm>
            <a:off x="4624650" y="642950"/>
            <a:ext cx="4252500" cy="167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tr" sz="1300">
                <a:solidFill>
                  <a:schemeClr val="dk1"/>
                </a:solidFill>
              </a:rPr>
              <a:t>Yandaki tabloda belirtilen boyutlara göre, sınıflandırılacak olan kirazların hangi sınıfa dahil oldukları gösterilmiştir. Ancak bu boyutlar kiraz çeşidi ve sınıflandırma biçimine göre gerçekleştirilen program da değiştirilebilmektedir.</a:t>
            </a:r>
            <a:endParaRPr sz="1300">
              <a:solidFill>
                <a:schemeClr val="dk1"/>
              </a:solidFill>
            </a:endParaRPr>
          </a:p>
        </p:txBody>
      </p:sp>
      <p:graphicFrame>
        <p:nvGraphicFramePr>
          <p:cNvPr id="114" name="Google Shape;114;p17"/>
          <p:cNvGraphicFramePr/>
          <p:nvPr/>
        </p:nvGraphicFramePr>
        <p:xfrm>
          <a:off x="2572050" y="2571780"/>
          <a:ext cx="3000000" cy="3000000"/>
        </p:xfrm>
        <a:graphic>
          <a:graphicData uri="http://schemas.openxmlformats.org/drawingml/2006/table">
            <a:tbl>
              <a:tblPr>
                <a:noFill/>
                <a:tableStyleId>{67F28D3F-39AE-4747-A19A-8074317D5678}</a:tableStyleId>
              </a:tblPr>
              <a:tblGrid>
                <a:gridCol w="1790500"/>
                <a:gridCol w="2462000"/>
              </a:tblGrid>
              <a:tr h="524550">
                <a:tc>
                  <a:txBody>
                    <a:bodyPr/>
                    <a:lstStyle/>
                    <a:p>
                      <a:pPr indent="0" lvl="0" marL="0" rtl="0" algn="l">
                        <a:spcBef>
                          <a:spcPts val="0"/>
                        </a:spcBef>
                        <a:spcAft>
                          <a:spcPts val="0"/>
                        </a:spcAft>
                        <a:buNone/>
                      </a:pPr>
                      <a:r>
                        <a:rPr lang="tr">
                          <a:solidFill>
                            <a:srgbClr val="351C75"/>
                          </a:solidFill>
                        </a:rPr>
                        <a:t>Kiraz Boyutu(mm)</a:t>
                      </a:r>
                      <a:endParaRPr>
                        <a:solidFill>
                          <a:srgbClr val="351C75"/>
                        </a:solidFill>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tr">
                          <a:solidFill>
                            <a:srgbClr val="351C75"/>
                          </a:solidFill>
                          <a:highlight>
                            <a:srgbClr val="EAD1DC"/>
                          </a:highlight>
                        </a:rPr>
                        <a:t>Kiraz Sınıfı</a:t>
                      </a:r>
                      <a:endParaRPr>
                        <a:solidFill>
                          <a:srgbClr val="351C75"/>
                        </a:solidFill>
                        <a:highlight>
                          <a:srgbClr val="EAD1DC"/>
                        </a:highlight>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solidFill>
                      <a:srgbClr val="EAD1DC"/>
                    </a:solidFill>
                  </a:tcPr>
                </a:tc>
              </a:tr>
              <a:tr h="428075">
                <a:tc>
                  <a:txBody>
                    <a:bodyPr/>
                    <a:lstStyle/>
                    <a:p>
                      <a:pPr indent="0" lvl="0" marL="0" rtl="0" algn="l">
                        <a:spcBef>
                          <a:spcPts val="0"/>
                        </a:spcBef>
                        <a:spcAft>
                          <a:spcPts val="0"/>
                        </a:spcAft>
                        <a:buNone/>
                      </a:pPr>
                      <a:r>
                        <a:rPr lang="tr">
                          <a:solidFill>
                            <a:srgbClr val="674EA7"/>
                          </a:solidFill>
                        </a:rPr>
                        <a:t>&lt;22 </a:t>
                      </a:r>
                      <a:endParaRPr>
                        <a:solidFill>
                          <a:srgbClr val="674EA7"/>
                        </a:solidFill>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tcPr>
                </a:tc>
                <a:tc>
                  <a:txBody>
                    <a:bodyPr/>
                    <a:lstStyle/>
                    <a:p>
                      <a:pPr indent="0" lvl="0" marL="0" rtl="0" algn="l">
                        <a:spcBef>
                          <a:spcPts val="0"/>
                        </a:spcBef>
                        <a:spcAft>
                          <a:spcPts val="0"/>
                        </a:spcAft>
                        <a:buNone/>
                      </a:pPr>
                      <a:r>
                        <a:rPr lang="tr">
                          <a:solidFill>
                            <a:srgbClr val="674EA7"/>
                          </a:solidFill>
                        </a:rPr>
                        <a:t>Küçük Boy</a:t>
                      </a:r>
                      <a:endParaRPr>
                        <a:solidFill>
                          <a:srgbClr val="674EA7"/>
                        </a:solidFill>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tcPr>
                </a:tc>
              </a:tr>
              <a:tr h="428075">
                <a:tc>
                  <a:txBody>
                    <a:bodyPr/>
                    <a:lstStyle/>
                    <a:p>
                      <a:pPr indent="0" lvl="0" marL="0" rtl="0" algn="l">
                        <a:spcBef>
                          <a:spcPts val="0"/>
                        </a:spcBef>
                        <a:spcAft>
                          <a:spcPts val="0"/>
                        </a:spcAft>
                        <a:buNone/>
                      </a:pPr>
                      <a:r>
                        <a:rPr lang="tr">
                          <a:solidFill>
                            <a:srgbClr val="674EA7"/>
                          </a:solidFill>
                        </a:rPr>
                        <a:t>22- 28</a:t>
                      </a:r>
                      <a:endParaRPr>
                        <a:solidFill>
                          <a:srgbClr val="674EA7"/>
                        </a:solidFill>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tcPr>
                </a:tc>
                <a:tc>
                  <a:txBody>
                    <a:bodyPr/>
                    <a:lstStyle/>
                    <a:p>
                      <a:pPr indent="0" lvl="0" marL="0" rtl="0" algn="l">
                        <a:spcBef>
                          <a:spcPts val="0"/>
                        </a:spcBef>
                        <a:spcAft>
                          <a:spcPts val="0"/>
                        </a:spcAft>
                        <a:buNone/>
                      </a:pPr>
                      <a:r>
                        <a:rPr lang="tr">
                          <a:solidFill>
                            <a:srgbClr val="674EA7"/>
                          </a:solidFill>
                        </a:rPr>
                        <a:t>Orta Boy</a:t>
                      </a:r>
                      <a:endParaRPr>
                        <a:solidFill>
                          <a:srgbClr val="674EA7"/>
                        </a:solidFill>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tcPr>
                </a:tc>
              </a:tr>
              <a:tr h="428075">
                <a:tc>
                  <a:txBody>
                    <a:bodyPr/>
                    <a:lstStyle/>
                    <a:p>
                      <a:pPr indent="0" lvl="0" marL="0" rtl="0" algn="l">
                        <a:spcBef>
                          <a:spcPts val="0"/>
                        </a:spcBef>
                        <a:spcAft>
                          <a:spcPts val="0"/>
                        </a:spcAft>
                        <a:buNone/>
                      </a:pPr>
                      <a:r>
                        <a:rPr lang="tr">
                          <a:solidFill>
                            <a:srgbClr val="674EA7"/>
                          </a:solidFill>
                        </a:rPr>
                        <a:t>&gt;28 </a:t>
                      </a:r>
                      <a:endParaRPr>
                        <a:solidFill>
                          <a:srgbClr val="674EA7"/>
                        </a:solidFill>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tcPr>
                </a:tc>
                <a:tc>
                  <a:txBody>
                    <a:bodyPr/>
                    <a:lstStyle/>
                    <a:p>
                      <a:pPr indent="0" lvl="0" marL="0" rtl="0" algn="l">
                        <a:spcBef>
                          <a:spcPts val="0"/>
                        </a:spcBef>
                        <a:spcAft>
                          <a:spcPts val="0"/>
                        </a:spcAft>
                        <a:buNone/>
                      </a:pPr>
                      <a:r>
                        <a:rPr lang="tr">
                          <a:solidFill>
                            <a:srgbClr val="674EA7"/>
                          </a:solidFill>
                        </a:rPr>
                        <a:t>Büyük Boy</a:t>
                      </a:r>
                      <a:endParaRPr>
                        <a:solidFill>
                          <a:srgbClr val="674EA7"/>
                        </a:solidFill>
                        <a:highlight>
                          <a:srgbClr val="D9D2E9"/>
                        </a:highlight>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78950" y="248150"/>
            <a:ext cx="8922000" cy="998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tr" sz="1600">
                <a:solidFill>
                  <a:schemeClr val="dk1"/>
                </a:solidFill>
              </a:rPr>
              <a:t>Kiraz meyvesinin sınıflandırılması için gerekli olan işlem adımları aşağıdaki şekilde gösterilmiştir.</a:t>
            </a:r>
            <a:endParaRPr sz="1600">
              <a:solidFill>
                <a:schemeClr val="dk1"/>
              </a:solidFill>
            </a:endParaRPr>
          </a:p>
        </p:txBody>
      </p:sp>
      <p:sp>
        <p:nvSpPr>
          <p:cNvPr id="120" name="Google Shape;120;p18"/>
          <p:cNvSpPr/>
          <p:nvPr/>
        </p:nvSpPr>
        <p:spPr>
          <a:xfrm>
            <a:off x="78950" y="1246475"/>
            <a:ext cx="1639500" cy="1272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sz="1100">
                <a:solidFill>
                  <a:schemeClr val="accent6"/>
                </a:solidFill>
                <a:latin typeface="Roboto Medium"/>
                <a:ea typeface="Roboto Medium"/>
                <a:cs typeface="Roboto Medium"/>
                <a:sym typeface="Roboto Medium"/>
              </a:rPr>
              <a:t>Resmin          alınması</a:t>
            </a:r>
            <a:endParaRPr sz="1100">
              <a:solidFill>
                <a:schemeClr val="accent6"/>
              </a:solidFill>
              <a:latin typeface="Roboto Medium"/>
              <a:ea typeface="Roboto Medium"/>
              <a:cs typeface="Roboto Medium"/>
              <a:sym typeface="Roboto Medium"/>
            </a:endParaRPr>
          </a:p>
        </p:txBody>
      </p:sp>
      <p:cxnSp>
        <p:nvCxnSpPr>
          <p:cNvPr id="121" name="Google Shape;121;p18"/>
          <p:cNvCxnSpPr/>
          <p:nvPr/>
        </p:nvCxnSpPr>
        <p:spPr>
          <a:xfrm>
            <a:off x="1816025" y="1909748"/>
            <a:ext cx="654300" cy="0"/>
          </a:xfrm>
          <a:prstGeom prst="straightConnector1">
            <a:avLst/>
          </a:prstGeom>
          <a:noFill/>
          <a:ln cap="flat" cmpd="sng" w="9525">
            <a:solidFill>
              <a:schemeClr val="accent4"/>
            </a:solidFill>
            <a:prstDash val="solid"/>
            <a:round/>
            <a:headEnd len="med" w="med" type="none"/>
            <a:tailEnd len="med" w="med" type="triangle"/>
          </a:ln>
        </p:spPr>
      </p:cxnSp>
      <p:sp>
        <p:nvSpPr>
          <p:cNvPr id="122" name="Google Shape;122;p18"/>
          <p:cNvSpPr/>
          <p:nvPr/>
        </p:nvSpPr>
        <p:spPr>
          <a:xfrm>
            <a:off x="2677450" y="1309475"/>
            <a:ext cx="1477500" cy="1150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sz="1100">
                <a:solidFill>
                  <a:schemeClr val="accent6"/>
                </a:solidFill>
                <a:latin typeface="Roboto Medium"/>
                <a:ea typeface="Roboto Medium"/>
                <a:cs typeface="Roboto Medium"/>
                <a:sym typeface="Roboto Medium"/>
              </a:rPr>
              <a:t>Resmin siyah-beyaz piksellere dönüştürülmesi</a:t>
            </a:r>
            <a:endParaRPr sz="1100">
              <a:solidFill>
                <a:schemeClr val="accent6"/>
              </a:solidFill>
              <a:latin typeface="Roboto Medium"/>
              <a:ea typeface="Roboto Medium"/>
              <a:cs typeface="Roboto Medium"/>
              <a:sym typeface="Roboto Medium"/>
            </a:endParaRPr>
          </a:p>
        </p:txBody>
      </p:sp>
      <p:cxnSp>
        <p:nvCxnSpPr>
          <p:cNvPr id="123" name="Google Shape;123;p18"/>
          <p:cNvCxnSpPr/>
          <p:nvPr/>
        </p:nvCxnSpPr>
        <p:spPr>
          <a:xfrm>
            <a:off x="4339575" y="1875165"/>
            <a:ext cx="699300" cy="15900"/>
          </a:xfrm>
          <a:prstGeom prst="straightConnector1">
            <a:avLst/>
          </a:prstGeom>
          <a:noFill/>
          <a:ln cap="flat" cmpd="sng" w="9525">
            <a:solidFill>
              <a:schemeClr val="accent4"/>
            </a:solidFill>
            <a:prstDash val="solid"/>
            <a:round/>
            <a:headEnd len="med" w="med" type="none"/>
            <a:tailEnd len="med" w="med" type="triangle"/>
          </a:ln>
        </p:spPr>
      </p:cxnSp>
      <p:sp>
        <p:nvSpPr>
          <p:cNvPr id="124" name="Google Shape;124;p18"/>
          <p:cNvSpPr/>
          <p:nvPr/>
        </p:nvSpPr>
        <p:spPr>
          <a:xfrm>
            <a:off x="5223500" y="1334377"/>
            <a:ext cx="1477500" cy="1150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sz="1100">
                <a:solidFill>
                  <a:schemeClr val="accent6"/>
                </a:solidFill>
                <a:latin typeface="Roboto Medium"/>
                <a:ea typeface="Roboto Medium"/>
                <a:cs typeface="Roboto Medium"/>
                <a:sym typeface="Roboto Medium"/>
              </a:rPr>
              <a:t>Belirli piksellerin altında olan nesnelerin kaldırılması</a:t>
            </a:r>
            <a:endParaRPr sz="900">
              <a:solidFill>
                <a:schemeClr val="accent6"/>
              </a:solidFill>
              <a:latin typeface="Roboto Medium"/>
              <a:ea typeface="Roboto Medium"/>
              <a:cs typeface="Roboto Medium"/>
              <a:sym typeface="Roboto Medium"/>
            </a:endParaRPr>
          </a:p>
        </p:txBody>
      </p:sp>
      <p:cxnSp>
        <p:nvCxnSpPr>
          <p:cNvPr id="125" name="Google Shape;125;p18"/>
          <p:cNvCxnSpPr/>
          <p:nvPr/>
        </p:nvCxnSpPr>
        <p:spPr>
          <a:xfrm>
            <a:off x="6779025" y="1882918"/>
            <a:ext cx="597900" cy="0"/>
          </a:xfrm>
          <a:prstGeom prst="straightConnector1">
            <a:avLst/>
          </a:prstGeom>
          <a:noFill/>
          <a:ln cap="flat" cmpd="sng" w="9525">
            <a:solidFill>
              <a:schemeClr val="accent4"/>
            </a:solidFill>
            <a:prstDash val="solid"/>
            <a:round/>
            <a:headEnd len="med" w="med" type="none"/>
            <a:tailEnd len="med" w="med" type="triangle"/>
          </a:ln>
        </p:spPr>
      </p:cxnSp>
      <p:sp>
        <p:nvSpPr>
          <p:cNvPr id="126" name="Google Shape;126;p18"/>
          <p:cNvSpPr/>
          <p:nvPr/>
        </p:nvSpPr>
        <p:spPr>
          <a:xfrm>
            <a:off x="7523500" y="1359303"/>
            <a:ext cx="1477500" cy="1150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sz="1100">
                <a:solidFill>
                  <a:schemeClr val="accent6"/>
                </a:solidFill>
                <a:latin typeface="Roboto Medium"/>
                <a:ea typeface="Roboto Medium"/>
                <a:cs typeface="Roboto Medium"/>
                <a:sym typeface="Roboto Medium"/>
              </a:rPr>
              <a:t>Kirazların beyaza dönüştürülerek arka planda ayırt edilmesi</a:t>
            </a:r>
            <a:endParaRPr sz="1100">
              <a:solidFill>
                <a:schemeClr val="accent6"/>
              </a:solidFill>
              <a:latin typeface="Roboto Medium"/>
              <a:ea typeface="Roboto Medium"/>
              <a:cs typeface="Roboto Medium"/>
              <a:sym typeface="Roboto Medium"/>
            </a:endParaRPr>
          </a:p>
        </p:txBody>
      </p:sp>
      <p:cxnSp>
        <p:nvCxnSpPr>
          <p:cNvPr id="127" name="Google Shape;127;p18"/>
          <p:cNvCxnSpPr/>
          <p:nvPr/>
        </p:nvCxnSpPr>
        <p:spPr>
          <a:xfrm>
            <a:off x="8465050" y="2623145"/>
            <a:ext cx="5700" cy="861000"/>
          </a:xfrm>
          <a:prstGeom prst="straightConnector1">
            <a:avLst/>
          </a:prstGeom>
          <a:noFill/>
          <a:ln cap="flat" cmpd="sng" w="9525">
            <a:solidFill>
              <a:schemeClr val="accent4"/>
            </a:solidFill>
            <a:prstDash val="solid"/>
            <a:round/>
            <a:headEnd len="med" w="med" type="none"/>
            <a:tailEnd len="med" w="med" type="none"/>
          </a:ln>
        </p:spPr>
      </p:cxnSp>
      <p:cxnSp>
        <p:nvCxnSpPr>
          <p:cNvPr id="128" name="Google Shape;128;p18"/>
          <p:cNvCxnSpPr/>
          <p:nvPr/>
        </p:nvCxnSpPr>
        <p:spPr>
          <a:xfrm rot="10800000">
            <a:off x="7715050" y="3468363"/>
            <a:ext cx="755700" cy="15900"/>
          </a:xfrm>
          <a:prstGeom prst="straightConnector1">
            <a:avLst/>
          </a:prstGeom>
          <a:noFill/>
          <a:ln cap="flat" cmpd="sng" w="9525">
            <a:solidFill>
              <a:schemeClr val="accent4"/>
            </a:solidFill>
            <a:prstDash val="solid"/>
            <a:round/>
            <a:headEnd len="med" w="med" type="none"/>
            <a:tailEnd len="med" w="med" type="triangle"/>
          </a:ln>
        </p:spPr>
      </p:cxnSp>
      <p:sp>
        <p:nvSpPr>
          <p:cNvPr id="129" name="Google Shape;129;p18"/>
          <p:cNvSpPr/>
          <p:nvPr/>
        </p:nvSpPr>
        <p:spPr>
          <a:xfrm>
            <a:off x="6046000" y="2737650"/>
            <a:ext cx="1477500" cy="1150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sz="1100">
                <a:solidFill>
                  <a:schemeClr val="accent6"/>
                </a:solidFill>
                <a:latin typeface="Roboto Medium"/>
                <a:ea typeface="Roboto Medium"/>
                <a:cs typeface="Roboto Medium"/>
                <a:sym typeface="Roboto Medium"/>
              </a:rPr>
              <a:t>Eşikleme yöntemiyle resmin sınırlarının belirlenmesi</a:t>
            </a:r>
            <a:endParaRPr sz="1100">
              <a:solidFill>
                <a:schemeClr val="accent6"/>
              </a:solidFill>
              <a:latin typeface="Roboto Medium"/>
              <a:ea typeface="Roboto Medium"/>
              <a:cs typeface="Roboto Medium"/>
              <a:sym typeface="Roboto Medium"/>
            </a:endParaRPr>
          </a:p>
        </p:txBody>
      </p:sp>
      <p:sp>
        <p:nvSpPr>
          <p:cNvPr id="130" name="Google Shape;130;p18"/>
          <p:cNvSpPr/>
          <p:nvPr/>
        </p:nvSpPr>
        <p:spPr>
          <a:xfrm>
            <a:off x="3338888" y="2780425"/>
            <a:ext cx="1477500" cy="1150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sz="1100">
                <a:solidFill>
                  <a:schemeClr val="accent6"/>
                </a:solidFill>
                <a:highlight>
                  <a:schemeClr val="lt1"/>
                </a:highlight>
                <a:latin typeface="Roboto Medium"/>
                <a:ea typeface="Roboto Medium"/>
                <a:cs typeface="Roboto Medium"/>
                <a:sym typeface="Roboto Medium"/>
              </a:rPr>
              <a:t>Kirazların büyüklüklerinin hesaplanması</a:t>
            </a:r>
            <a:endParaRPr sz="1100">
              <a:solidFill>
                <a:schemeClr val="accent6"/>
              </a:solidFill>
              <a:highlight>
                <a:schemeClr val="lt1"/>
              </a:highlight>
              <a:latin typeface="Roboto Medium"/>
              <a:ea typeface="Roboto Medium"/>
              <a:cs typeface="Roboto Medium"/>
              <a:sym typeface="Roboto Medium"/>
            </a:endParaRPr>
          </a:p>
        </p:txBody>
      </p:sp>
      <p:cxnSp>
        <p:nvCxnSpPr>
          <p:cNvPr id="131" name="Google Shape;131;p18"/>
          <p:cNvCxnSpPr/>
          <p:nvPr/>
        </p:nvCxnSpPr>
        <p:spPr>
          <a:xfrm rot="10800000">
            <a:off x="5041950" y="3309900"/>
            <a:ext cx="710700" cy="6300"/>
          </a:xfrm>
          <a:prstGeom prst="straightConnector1">
            <a:avLst/>
          </a:prstGeom>
          <a:noFill/>
          <a:ln cap="flat" cmpd="sng" w="9525">
            <a:solidFill>
              <a:schemeClr val="accent4"/>
            </a:solidFill>
            <a:prstDash val="solid"/>
            <a:round/>
            <a:headEnd len="med" w="med" type="none"/>
            <a:tailEnd len="med" w="med" type="triangle"/>
          </a:ln>
        </p:spPr>
      </p:cxnSp>
      <p:cxnSp>
        <p:nvCxnSpPr>
          <p:cNvPr id="132" name="Google Shape;132;p18"/>
          <p:cNvCxnSpPr/>
          <p:nvPr/>
        </p:nvCxnSpPr>
        <p:spPr>
          <a:xfrm rot="10800000">
            <a:off x="2402638" y="3355826"/>
            <a:ext cx="642900" cy="0"/>
          </a:xfrm>
          <a:prstGeom prst="straightConnector1">
            <a:avLst/>
          </a:prstGeom>
          <a:noFill/>
          <a:ln cap="flat" cmpd="sng" w="9525">
            <a:solidFill>
              <a:schemeClr val="accent4"/>
            </a:solidFill>
            <a:prstDash val="solid"/>
            <a:round/>
            <a:headEnd len="med" w="med" type="none"/>
            <a:tailEnd len="med" w="med" type="triangle"/>
          </a:ln>
        </p:spPr>
      </p:cxnSp>
      <p:sp>
        <p:nvSpPr>
          <p:cNvPr id="133" name="Google Shape;133;p18"/>
          <p:cNvSpPr/>
          <p:nvPr/>
        </p:nvSpPr>
        <p:spPr>
          <a:xfrm>
            <a:off x="631800" y="2737650"/>
            <a:ext cx="1477500" cy="1150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 sz="1100">
                <a:solidFill>
                  <a:schemeClr val="accent6"/>
                </a:solidFill>
                <a:latin typeface="Roboto Medium"/>
                <a:ea typeface="Roboto Medium"/>
                <a:cs typeface="Roboto Medium"/>
                <a:sym typeface="Roboto Medium"/>
              </a:rPr>
              <a:t>Kirazların sınıflarının belirlenmesi</a:t>
            </a:r>
            <a:endParaRPr sz="1100">
              <a:solidFill>
                <a:schemeClr val="accent6"/>
              </a:solidFill>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idx="1" type="body"/>
          </p:nvPr>
        </p:nvSpPr>
        <p:spPr>
          <a:xfrm>
            <a:off x="379375" y="676750"/>
            <a:ext cx="3999900" cy="2357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tr">
                <a:solidFill>
                  <a:schemeClr val="dk1"/>
                </a:solidFill>
              </a:rPr>
              <a:t>Önceki sayfada verilen şemadaki işlem adımlarına göre sınıflandırma işleminin gerçekleşmesi için işlenmemiş resim programa yüklenmelidir. </a:t>
            </a:r>
            <a:endParaRPr>
              <a:solidFill>
                <a:schemeClr val="dk1"/>
              </a:solidFill>
            </a:endParaRPr>
          </a:p>
          <a:p>
            <a:pPr indent="-317500" lvl="0" marL="457200" rtl="0" algn="l">
              <a:spcBef>
                <a:spcPts val="0"/>
              </a:spcBef>
              <a:spcAft>
                <a:spcPts val="0"/>
              </a:spcAft>
              <a:buClr>
                <a:schemeClr val="dk1"/>
              </a:buClr>
              <a:buSzPts val="1400"/>
              <a:buChar char="➔"/>
            </a:pPr>
            <a:r>
              <a:rPr lang="tr">
                <a:solidFill>
                  <a:schemeClr val="dk1"/>
                </a:solidFill>
              </a:rPr>
              <a:t>Aşağıdaki şekilde sınıflandırma için programa yüklenecek olan işlenmemiş resim gösterilmiştir</a:t>
            </a:r>
            <a:endParaRPr>
              <a:solidFill>
                <a:schemeClr val="dk1"/>
              </a:solidFill>
            </a:endParaRPr>
          </a:p>
        </p:txBody>
      </p:sp>
      <p:sp>
        <p:nvSpPr>
          <p:cNvPr id="139" name="Google Shape;139;p19"/>
          <p:cNvSpPr txBox="1"/>
          <p:nvPr>
            <p:ph idx="2" type="body"/>
          </p:nvPr>
        </p:nvSpPr>
        <p:spPr>
          <a:xfrm>
            <a:off x="4832400" y="135350"/>
            <a:ext cx="3999900" cy="4433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tr">
                <a:solidFill>
                  <a:schemeClr val="dk1"/>
                </a:solidFill>
              </a:rPr>
              <a:t>İşlenmiş olarak sisteme yüklenen resim siyah- beyaz piksellere dönüştürülmektedir. Resmin siyah-beyaz piksellere yani binary moda dönüştürülmesi iki aşamada gerçekleşmektedir.</a:t>
            </a:r>
            <a:endParaRPr>
              <a:solidFill>
                <a:schemeClr val="dk1"/>
              </a:solidFill>
            </a:endParaRPr>
          </a:p>
          <a:p>
            <a:pPr indent="-317500" lvl="0" marL="457200" rtl="0" algn="l">
              <a:spcBef>
                <a:spcPts val="0"/>
              </a:spcBef>
              <a:spcAft>
                <a:spcPts val="0"/>
              </a:spcAft>
              <a:buClr>
                <a:schemeClr val="dk1"/>
              </a:buClr>
              <a:buSzPts val="1400"/>
              <a:buChar char="●"/>
            </a:pPr>
            <a:r>
              <a:rPr lang="tr">
                <a:solidFill>
                  <a:schemeClr val="dk1"/>
                </a:solidFill>
              </a:rPr>
              <a:t>İlk aşamada resmin arka planı beyaza kirazlar ise siyaha dönüştürülmektedir. İkinci aşamada ise binary moddaki resim Matlab bwboundaries komutu ile ters çevrilerek arka plan siyaha sınıflandırılacak olan kirazlar beyaza dönüştürülmektedir.</a:t>
            </a:r>
            <a:endParaRPr>
              <a:solidFill>
                <a:schemeClr val="dk1"/>
              </a:solidFill>
            </a:endParaRPr>
          </a:p>
        </p:txBody>
      </p:sp>
      <p:pic>
        <p:nvPicPr>
          <p:cNvPr id="140" name="Google Shape;140;p19"/>
          <p:cNvPicPr preferRelativeResize="0"/>
          <p:nvPr/>
        </p:nvPicPr>
        <p:blipFill>
          <a:blip r:embed="rId3">
            <a:alphaModFix/>
          </a:blip>
          <a:stretch>
            <a:fillRect/>
          </a:stretch>
        </p:blipFill>
        <p:spPr>
          <a:xfrm>
            <a:off x="535971" y="3356150"/>
            <a:ext cx="3273203" cy="1448700"/>
          </a:xfrm>
          <a:prstGeom prst="rect">
            <a:avLst/>
          </a:prstGeom>
          <a:noFill/>
          <a:ln>
            <a:noFill/>
          </a:ln>
        </p:spPr>
      </p:pic>
      <p:pic>
        <p:nvPicPr>
          <p:cNvPr id="141" name="Google Shape;141;p19"/>
          <p:cNvPicPr preferRelativeResize="0"/>
          <p:nvPr/>
        </p:nvPicPr>
        <p:blipFill>
          <a:blip r:embed="rId4">
            <a:alphaModFix/>
          </a:blip>
          <a:stretch>
            <a:fillRect/>
          </a:stretch>
        </p:blipFill>
        <p:spPr>
          <a:xfrm>
            <a:off x="4832400" y="3356150"/>
            <a:ext cx="3796500" cy="159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idx="1" type="body"/>
          </p:nvPr>
        </p:nvSpPr>
        <p:spPr>
          <a:xfrm>
            <a:off x="311700" y="169200"/>
            <a:ext cx="8520600" cy="4399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tr" sz="1400">
                <a:solidFill>
                  <a:schemeClr val="dk1"/>
                </a:solidFill>
              </a:rPr>
              <a:t>Resim siyah-beyaz piksellere dönüştürülüp ters çevirme işlemi uygulandıktan sonra resimde bulunan belirli boyutun altındaki gürültü olarak tabir edilen nesneler Matlab bwareaopen komutu ile kaldırılmıştır.</a:t>
            </a:r>
            <a:endParaRPr sz="1400">
              <a:solidFill>
                <a:schemeClr val="dk1"/>
              </a:solidFill>
            </a:endParaRPr>
          </a:p>
          <a:p>
            <a:pPr indent="-317500" lvl="0" marL="457200" rtl="0" algn="l">
              <a:spcBef>
                <a:spcPts val="0"/>
              </a:spcBef>
              <a:spcAft>
                <a:spcPts val="0"/>
              </a:spcAft>
              <a:buClr>
                <a:schemeClr val="dk1"/>
              </a:buClr>
              <a:buSzPts val="1400"/>
              <a:buChar char="★"/>
            </a:pPr>
            <a:r>
              <a:rPr lang="tr" sz="1400">
                <a:solidFill>
                  <a:schemeClr val="dk1"/>
                </a:solidFill>
              </a:rPr>
              <a:t>Daha sonra program tarafından tespit edilen kirazların sınırları eşikleme yöntemi kullanılarak mavi renk ile belirlenmiş ve resimde bulunan nesne sayısı ekrana yansıtılmıştır.</a:t>
            </a:r>
            <a:endParaRPr sz="1400">
              <a:solidFill>
                <a:schemeClr val="dk1"/>
              </a:solidFill>
            </a:endParaRPr>
          </a:p>
          <a:p>
            <a:pPr indent="-317500" lvl="0" marL="457200" rtl="0" algn="l">
              <a:spcBef>
                <a:spcPts val="0"/>
              </a:spcBef>
              <a:spcAft>
                <a:spcPts val="0"/>
              </a:spcAft>
              <a:buClr>
                <a:schemeClr val="dk1"/>
              </a:buClr>
              <a:buSzPts val="1400"/>
              <a:buChar char="★"/>
            </a:pPr>
            <a:r>
              <a:rPr lang="tr" sz="1400">
                <a:solidFill>
                  <a:schemeClr val="dk1"/>
                </a:solidFill>
              </a:rPr>
              <a:t>Aşağıdaki şekilde siyah-beyaz piksellere dönüştürülen resmin eşikleme yöntemi ile sınırlarının mavi renge dönüştürülmüş hali gösterilmiştir.</a:t>
            </a:r>
            <a:endParaRPr sz="1400">
              <a:solidFill>
                <a:schemeClr val="dk1"/>
              </a:solidFill>
            </a:endParaRPr>
          </a:p>
        </p:txBody>
      </p:sp>
      <p:pic>
        <p:nvPicPr>
          <p:cNvPr id="147" name="Google Shape;147;p20"/>
          <p:cNvPicPr preferRelativeResize="0"/>
          <p:nvPr/>
        </p:nvPicPr>
        <p:blipFill>
          <a:blip r:embed="rId3">
            <a:alphaModFix/>
          </a:blip>
          <a:stretch>
            <a:fillRect/>
          </a:stretch>
        </p:blipFill>
        <p:spPr>
          <a:xfrm>
            <a:off x="2041598" y="2100823"/>
            <a:ext cx="4550450" cy="220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3. Araştırma Sonuçları ve Tartışma </a:t>
            </a:r>
            <a:endParaRPr/>
          </a:p>
        </p:txBody>
      </p:sp>
      <p:sp>
        <p:nvSpPr>
          <p:cNvPr id="153" name="Google Shape;153;p21"/>
          <p:cNvSpPr txBox="1"/>
          <p:nvPr>
            <p:ph idx="1" type="body"/>
          </p:nvPr>
        </p:nvSpPr>
        <p:spPr>
          <a:xfrm>
            <a:off x="311700" y="1017800"/>
            <a:ext cx="3999900" cy="244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tr">
                <a:solidFill>
                  <a:schemeClr val="dk1"/>
                </a:solidFill>
              </a:rPr>
              <a:t>Sınırları belirlenen kirazlar belirli işlemlerden geçirildikten sonra kirazlara ait alan bilgileri hesaplanmıştır. Hesaplanan alan verileri belirlenen boyut standartlarına göre değerlendirilmiş ve değerlendirme sonucunda kirazlar boyutlarına göre sınıflandırılmıştır.</a:t>
            </a:r>
            <a:endParaRPr>
              <a:solidFill>
                <a:schemeClr val="dk1"/>
              </a:solidFill>
            </a:endParaRPr>
          </a:p>
          <a:p>
            <a:pPr indent="-317500" lvl="0" marL="457200" rtl="0" algn="l">
              <a:spcBef>
                <a:spcPts val="0"/>
              </a:spcBef>
              <a:spcAft>
                <a:spcPts val="0"/>
              </a:spcAft>
              <a:buClr>
                <a:schemeClr val="dk1"/>
              </a:buClr>
              <a:buSzPts val="1400"/>
              <a:buChar char="●"/>
            </a:pPr>
            <a:r>
              <a:rPr lang="tr">
                <a:solidFill>
                  <a:schemeClr val="dk1"/>
                </a:solidFill>
              </a:rPr>
              <a:t>Yan taraftaki resimde kirazların boyutlarına göre sınıflandırılmış hali gösterilmiştir.</a:t>
            </a:r>
            <a:endParaRPr>
              <a:solidFill>
                <a:schemeClr val="dk1"/>
              </a:solidFill>
            </a:endParaRPr>
          </a:p>
        </p:txBody>
      </p:sp>
      <p:sp>
        <p:nvSpPr>
          <p:cNvPr id="154" name="Google Shape;154;p21"/>
          <p:cNvSpPr txBox="1"/>
          <p:nvPr>
            <p:ph idx="2" type="body"/>
          </p:nvPr>
        </p:nvSpPr>
        <p:spPr>
          <a:xfrm>
            <a:off x="2259600" y="3510850"/>
            <a:ext cx="4624800" cy="1353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tr" sz="1300">
                <a:solidFill>
                  <a:srgbClr val="674EA7"/>
                </a:solidFill>
                <a:highlight>
                  <a:srgbClr val="EAD1DC"/>
                </a:highlight>
              </a:rPr>
              <a:t>Yapılan çalışmada kirazlar üst üste gelmeden ayrık olarak resimlenmiştir. Bu sayede sınıflandırma başarısı %100 olarak gerçekleşmiştir. Ancak kirazların üst üste gelmesi durumunda sınıflandırma başarısının düşeceği değerlendirilmektedir. </a:t>
            </a:r>
            <a:endParaRPr sz="1300">
              <a:solidFill>
                <a:srgbClr val="674EA7"/>
              </a:solidFill>
              <a:highlight>
                <a:srgbClr val="EAD1DC"/>
              </a:highlight>
            </a:endParaRPr>
          </a:p>
        </p:txBody>
      </p:sp>
      <p:pic>
        <p:nvPicPr>
          <p:cNvPr id="155" name="Google Shape;155;p21"/>
          <p:cNvPicPr preferRelativeResize="0"/>
          <p:nvPr/>
        </p:nvPicPr>
        <p:blipFill>
          <a:blip r:embed="rId3">
            <a:alphaModFix/>
          </a:blip>
          <a:stretch>
            <a:fillRect/>
          </a:stretch>
        </p:blipFill>
        <p:spPr>
          <a:xfrm>
            <a:off x="4572000" y="1229975"/>
            <a:ext cx="4309050" cy="196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