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
      <p:font typeface="Raleway Medium"/>
      <p:regular r:id="rId37"/>
      <p:bold r:id="rId38"/>
      <p:italic r:id="rId39"/>
      <p:boldItalic r:id="rId40"/>
    </p:embeddedFont>
    <p:embeddedFont>
      <p:font typeface="Spectral"/>
      <p:regular r:id="rId41"/>
      <p:bold r:id="rId42"/>
      <p:italic r:id="rId43"/>
      <p:boldItalic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Medium-boldItalic.fntdata"/><Relationship Id="rId20" Type="http://schemas.openxmlformats.org/officeDocument/2006/relationships/slide" Target="slides/slide15.xml"/><Relationship Id="rId42" Type="http://schemas.openxmlformats.org/officeDocument/2006/relationships/font" Target="fonts/Spectral-bold.fntdata"/><Relationship Id="rId41" Type="http://schemas.openxmlformats.org/officeDocument/2006/relationships/font" Target="fonts/Spectral-regular.fntdata"/><Relationship Id="rId22" Type="http://schemas.openxmlformats.org/officeDocument/2006/relationships/slide" Target="slides/slide17.xml"/><Relationship Id="rId44" Type="http://schemas.openxmlformats.org/officeDocument/2006/relationships/font" Target="fonts/Spectral-boldItalic.fntdata"/><Relationship Id="rId21" Type="http://schemas.openxmlformats.org/officeDocument/2006/relationships/slide" Target="slides/slide16.xml"/><Relationship Id="rId43" Type="http://schemas.openxmlformats.org/officeDocument/2006/relationships/font" Target="fonts/Spectral-italic.fntdata"/><Relationship Id="rId24" Type="http://schemas.openxmlformats.org/officeDocument/2006/relationships/slide" Target="slides/slide19.xml"/><Relationship Id="rId46" Type="http://schemas.openxmlformats.org/officeDocument/2006/relationships/font" Target="fonts/Oswald-bold.fntdata"/><Relationship Id="rId23" Type="http://schemas.openxmlformats.org/officeDocument/2006/relationships/slide" Target="slides/slide18.xml"/><Relationship Id="rId45"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RalewayMedium-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RalewayMedium-italic.fntdata"/><Relationship Id="rId16" Type="http://schemas.openxmlformats.org/officeDocument/2006/relationships/slide" Target="slides/slide11.xml"/><Relationship Id="rId38" Type="http://schemas.openxmlformats.org/officeDocument/2006/relationships/font" Target="fonts/Raleway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72cbb9ae7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72cbb9ae7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72cbb9ae7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b72cbb9ae7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72cbb9ae7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72cbb9ae7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72cbb9ae7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72cbb9ae7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72cbb9ae7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72cbb9ae7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b72cbb9ae7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b72cbb9ae7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72cbb9ae7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72cbb9ae7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72cbb9ae7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72cbb9ae7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72cbb9ae7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b72cbb9ae7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b72cbb9ae7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b72cbb9ae7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72cbb9ae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72cbb9ae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72cbb9ae7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72cbb9ae7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b72cbb9ae7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b72cbb9ae7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b72cbb9ae7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b72cbb9ae7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b72cbb9ae7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b72cbb9ae7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72cbb9ae7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72cbb9ae7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72cbb9ae7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72cbb9ae7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72cbb9ae7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72cbb9ae7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72cbb9ae7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72cbb9ae7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72cbb9ae7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72cbb9ae7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72cbb9ae7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72cbb9ae7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72cbb9ae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72cbb9ae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543025"/>
            <a:ext cx="7688100" cy="22470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b="0" lang="tr" sz="3150">
                <a:solidFill>
                  <a:srgbClr val="59115B"/>
                </a:solidFill>
                <a:latin typeface="Arial"/>
                <a:ea typeface="Arial"/>
                <a:cs typeface="Arial"/>
                <a:sym typeface="Arial"/>
              </a:rPr>
              <a:t>GÖRÜNTÜ İŞLEME TEKNİKLERİ VE KÜMELEME YÖNTEMLERİ KULLANILARAK FINDIK MEYVESİNİN TESPİT VE SINIFLANDIRILMASI</a:t>
            </a:r>
            <a:endParaRPr b="0" sz="3150">
              <a:solidFill>
                <a:srgbClr val="59115B"/>
              </a:solidFill>
              <a:latin typeface="Arial"/>
              <a:ea typeface="Arial"/>
              <a:cs typeface="Arial"/>
              <a:sym typeface="Arial"/>
            </a:endParaRPr>
          </a:p>
          <a:p>
            <a:pPr indent="0" lvl="0" marL="0" rtl="0" algn="l">
              <a:spcBef>
                <a:spcPts val="1200"/>
              </a:spcBef>
              <a:spcAft>
                <a:spcPts val="0"/>
              </a:spcAft>
              <a:buSzPct val="31528"/>
              <a:buNone/>
            </a:pPr>
            <a:r>
              <a:t/>
            </a:r>
            <a:endParaRPr b="0" sz="3140">
              <a:solidFill>
                <a:srgbClr val="59115B"/>
              </a:solidFill>
            </a:endParaRPr>
          </a:p>
        </p:txBody>
      </p:sp>
      <p:sp>
        <p:nvSpPr>
          <p:cNvPr id="87" name="Google Shape;87;p13"/>
          <p:cNvSpPr txBox="1"/>
          <p:nvPr>
            <p:ph idx="1" type="subTitle"/>
          </p:nvPr>
        </p:nvSpPr>
        <p:spPr>
          <a:xfrm>
            <a:off x="727950" y="3934900"/>
            <a:ext cx="7688100" cy="677100"/>
          </a:xfrm>
          <a:prstGeom prst="rect">
            <a:avLst/>
          </a:prstGeom>
        </p:spPr>
        <p:txBody>
          <a:bodyPr anchorCtr="0" anchor="t" bIns="91425" lIns="91425" spcFirstLastPara="1" rIns="91425" wrap="square" tIns="91425">
            <a:normAutofit fontScale="25000" lnSpcReduction="20000"/>
          </a:bodyPr>
          <a:lstStyle/>
          <a:p>
            <a:pPr indent="0" lvl="0" marL="0" rtl="0" algn="ctr">
              <a:lnSpc>
                <a:spcPct val="90000"/>
              </a:lnSpc>
              <a:spcBef>
                <a:spcPts val="1000"/>
              </a:spcBef>
              <a:spcAft>
                <a:spcPts val="0"/>
              </a:spcAft>
              <a:buNone/>
            </a:pPr>
            <a:r>
              <a:rPr lang="tr" sz="6000">
                <a:solidFill>
                  <a:srgbClr val="59115B"/>
                </a:solidFill>
                <a:latin typeface="Raleway Medium"/>
                <a:ea typeface="Raleway Medium"/>
                <a:cs typeface="Raleway Medium"/>
                <a:sym typeface="Raleway Medium"/>
              </a:rPr>
              <a:t>02200201081</a:t>
            </a:r>
            <a:endParaRPr sz="6000">
              <a:solidFill>
                <a:srgbClr val="59115B"/>
              </a:solidFill>
              <a:latin typeface="Raleway Medium"/>
              <a:ea typeface="Raleway Medium"/>
              <a:cs typeface="Raleway Medium"/>
              <a:sym typeface="Raleway Medium"/>
            </a:endParaRPr>
          </a:p>
          <a:p>
            <a:pPr indent="0" lvl="0" marL="0" rtl="0" algn="ctr">
              <a:lnSpc>
                <a:spcPct val="90000"/>
              </a:lnSpc>
              <a:spcBef>
                <a:spcPts val="1000"/>
              </a:spcBef>
              <a:spcAft>
                <a:spcPts val="0"/>
              </a:spcAft>
              <a:buNone/>
            </a:pPr>
            <a:r>
              <a:rPr lang="tr" sz="6000">
                <a:solidFill>
                  <a:srgbClr val="59115B"/>
                </a:solidFill>
                <a:latin typeface="Raleway Medium"/>
                <a:ea typeface="Raleway Medium"/>
                <a:cs typeface="Raleway Medium"/>
                <a:sym typeface="Raleway Medium"/>
              </a:rPr>
              <a:t>Ayşe DEVEDEN</a:t>
            </a:r>
            <a:endParaRPr sz="6000">
              <a:solidFill>
                <a:srgbClr val="59115B"/>
              </a:solidFill>
              <a:latin typeface="Raleway Medium"/>
              <a:ea typeface="Raleway Medium"/>
              <a:cs typeface="Raleway Medium"/>
              <a:sym typeface="Raleway Medium"/>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tr" u="sng">
                <a:solidFill>
                  <a:schemeClr val="accent5"/>
                </a:solidFill>
                <a:latin typeface="Oswald"/>
                <a:ea typeface="Oswald"/>
                <a:cs typeface="Oswald"/>
                <a:sym typeface="Oswald"/>
              </a:rPr>
              <a:t>2.2. Nesne Bulma ve Özellik Çıkarımı İşlemi Aşaması</a:t>
            </a:r>
            <a:endParaRPr b="0" u="sng">
              <a:solidFill>
                <a:schemeClr val="accent5"/>
              </a:solidFill>
              <a:latin typeface="Oswald"/>
              <a:ea typeface="Oswald"/>
              <a:cs typeface="Oswald"/>
              <a:sym typeface="Oswald"/>
            </a:endParaRPr>
          </a:p>
        </p:txBody>
      </p:sp>
      <p:sp>
        <p:nvSpPr>
          <p:cNvPr id="153" name="Google Shape;153;p22"/>
          <p:cNvSpPr txBox="1"/>
          <p:nvPr>
            <p:ph idx="1" type="body"/>
          </p:nvPr>
        </p:nvSpPr>
        <p:spPr>
          <a:xfrm>
            <a:off x="729325" y="2078875"/>
            <a:ext cx="3774300" cy="2613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70C0"/>
              </a:buClr>
              <a:buSzPts val="1300"/>
              <a:buFont typeface="Spectral"/>
              <a:buChar char="●"/>
            </a:pPr>
            <a:r>
              <a:rPr lang="tr">
                <a:solidFill>
                  <a:srgbClr val="0070C0"/>
                </a:solidFill>
                <a:latin typeface="Spectral"/>
                <a:ea typeface="Spectral"/>
                <a:cs typeface="Spectral"/>
                <a:sym typeface="Spectral"/>
              </a:rPr>
              <a:t>Nesne bulma ve özellik çıkarımı işlemi aşamasında, görüntü ön işleme aşamasından geçirilerek elde edilen ikili görüntü üzerinde nesnelerin bulunması ve her bir nesneye ait özelliklerin çıkarımı işlemleri gerçekleştirilmektedir. </a:t>
            </a:r>
            <a:endParaRPr>
              <a:solidFill>
                <a:srgbClr val="0070C0"/>
              </a:solidFill>
              <a:latin typeface="Spectral"/>
              <a:ea typeface="Spectral"/>
              <a:cs typeface="Spectral"/>
              <a:sym typeface="Spectral"/>
            </a:endParaRPr>
          </a:p>
          <a:p>
            <a:pPr indent="-311150" lvl="0" marL="457200" rtl="0" algn="l">
              <a:spcBef>
                <a:spcPts val="0"/>
              </a:spcBef>
              <a:spcAft>
                <a:spcPts val="0"/>
              </a:spcAft>
              <a:buClr>
                <a:srgbClr val="0070C0"/>
              </a:buClr>
              <a:buSzPts val="1300"/>
              <a:buFont typeface="Spectral"/>
              <a:buChar char="●"/>
            </a:pPr>
            <a:r>
              <a:rPr lang="tr">
                <a:solidFill>
                  <a:srgbClr val="0070C0"/>
                </a:solidFill>
                <a:latin typeface="Spectral"/>
                <a:ea typeface="Spectral"/>
                <a:cs typeface="Spectral"/>
                <a:sym typeface="Spectral"/>
              </a:rPr>
              <a:t>Nesnelerin görüntü düzleminde kaplamış olduğu alan, nesne boyları ve nesne merkezine ait koordinatlar özellik çıkarım vektörlerinde bulunmaktadır. </a:t>
            </a:r>
            <a:endParaRPr>
              <a:solidFill>
                <a:srgbClr val="0070C0"/>
              </a:solidFill>
              <a:latin typeface="Spectral"/>
              <a:ea typeface="Spectral"/>
              <a:cs typeface="Spectral"/>
              <a:sym typeface="Spectral"/>
            </a:endParaRPr>
          </a:p>
        </p:txBody>
      </p:sp>
      <p:sp>
        <p:nvSpPr>
          <p:cNvPr id="154" name="Google Shape;154;p22"/>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70C0"/>
              </a:buClr>
              <a:buSzPts val="1300"/>
              <a:buFont typeface="Spectral"/>
              <a:buChar char="●"/>
            </a:pPr>
            <a:r>
              <a:rPr lang="tr">
                <a:solidFill>
                  <a:srgbClr val="0070C0"/>
                </a:solidFill>
                <a:latin typeface="Spectral"/>
                <a:ea typeface="Spectral"/>
                <a:cs typeface="Spectral"/>
                <a:sym typeface="Spectral"/>
              </a:rPr>
              <a:t>Her bir nesneye ait dış hatlar ve nesne numaraları belirlendikten sonra, nesnenin alanını hesaplamak için moment alma işlemi gerçekleştirilmektedir. Denklem 7’de moment alma işlemini gösteren genel formül sunulmaktadır.</a:t>
            </a:r>
            <a:endParaRPr>
              <a:solidFill>
                <a:srgbClr val="0070C0"/>
              </a:solidFill>
              <a:latin typeface="Spectral"/>
              <a:ea typeface="Spectral"/>
              <a:cs typeface="Spectral"/>
              <a:sym typeface="Spectr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nvSpPr>
        <p:spPr>
          <a:xfrm>
            <a:off x="341875" y="1322625"/>
            <a:ext cx="41298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Spectral"/>
              <a:buChar char="●"/>
            </a:pPr>
            <a:r>
              <a:rPr lang="tr" sz="1300">
                <a:solidFill>
                  <a:schemeClr val="lt1"/>
                </a:solidFill>
                <a:latin typeface="Spectral"/>
                <a:ea typeface="Spectral"/>
                <a:cs typeface="Spectral"/>
                <a:sym typeface="Spectral"/>
              </a:rPr>
              <a:t>Her bir nesneye ait dış hatlar ve nesne numaraları belirlendikten sonra, nesnenin alanını hesaplamak için moment alma işlemi gerçekleştirilmektedir. Denklem 7’de moment alma işlemini gösteren genel formül sunulmaktadır.</a:t>
            </a:r>
            <a:endParaRPr sz="1300">
              <a:solidFill>
                <a:schemeClr val="lt1"/>
              </a:solidFill>
              <a:latin typeface="Spectral"/>
              <a:ea typeface="Spectral"/>
              <a:cs typeface="Spectral"/>
              <a:sym typeface="Spectral"/>
            </a:endParaRPr>
          </a:p>
        </p:txBody>
      </p:sp>
      <p:pic>
        <p:nvPicPr>
          <p:cNvPr id="160" name="Google Shape;160;p23"/>
          <p:cNvPicPr preferRelativeResize="0"/>
          <p:nvPr/>
        </p:nvPicPr>
        <p:blipFill>
          <a:blip r:embed="rId3">
            <a:alphaModFix/>
          </a:blip>
          <a:stretch>
            <a:fillRect/>
          </a:stretch>
        </p:blipFill>
        <p:spPr>
          <a:xfrm>
            <a:off x="232600" y="3328230"/>
            <a:ext cx="4008526" cy="599345"/>
          </a:xfrm>
          <a:prstGeom prst="rect">
            <a:avLst/>
          </a:prstGeom>
          <a:noFill/>
          <a:ln>
            <a:noFill/>
          </a:ln>
        </p:spPr>
      </p:pic>
      <p:sp>
        <p:nvSpPr>
          <p:cNvPr id="161" name="Google Shape;161;p23"/>
          <p:cNvSpPr txBox="1"/>
          <p:nvPr/>
        </p:nvSpPr>
        <p:spPr>
          <a:xfrm>
            <a:off x="4782550" y="1322625"/>
            <a:ext cx="42411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Spectral"/>
              <a:buChar char="●"/>
            </a:pPr>
            <a:r>
              <a:rPr lang="tr" sz="1300">
                <a:solidFill>
                  <a:schemeClr val="lt1"/>
                </a:solidFill>
                <a:latin typeface="Spectral"/>
                <a:ea typeface="Spectral"/>
                <a:cs typeface="Spectral"/>
                <a:sym typeface="Spectral"/>
              </a:rPr>
              <a:t>Denklem 7’de p ve q değerleri 0 olması durumunda, m00 değeri nesnenin piksel cinsinden alanını ifade etmektedir. Ayrıca, sırasıyla p ve q değerlerine 1 değerleri verilerek m10 ve m01 değerleri hesaplanmıştır. Denklem 8, 9 ve 10 da gerçekleştirilen işlemlere ait matematiksel ifadeler sunulmaktadır.</a:t>
            </a:r>
            <a:endParaRPr sz="1300">
              <a:solidFill>
                <a:schemeClr val="lt1"/>
              </a:solidFill>
              <a:latin typeface="Spectral"/>
              <a:ea typeface="Spectral"/>
              <a:cs typeface="Spectral"/>
              <a:sym typeface="Spectral"/>
            </a:endParaRPr>
          </a:p>
        </p:txBody>
      </p:sp>
      <p:pic>
        <p:nvPicPr>
          <p:cNvPr id="162" name="Google Shape;162;p23"/>
          <p:cNvPicPr preferRelativeResize="0"/>
          <p:nvPr/>
        </p:nvPicPr>
        <p:blipFill>
          <a:blip r:embed="rId4">
            <a:alphaModFix/>
          </a:blip>
          <a:stretch>
            <a:fillRect/>
          </a:stretch>
        </p:blipFill>
        <p:spPr>
          <a:xfrm>
            <a:off x="5197715" y="3004845"/>
            <a:ext cx="3596386" cy="1385400"/>
          </a:xfrm>
          <a:prstGeom prst="rect">
            <a:avLst/>
          </a:prstGeom>
          <a:noFill/>
          <a:ln>
            <a:noFill/>
          </a:ln>
        </p:spPr>
      </p:pic>
      <p:cxnSp>
        <p:nvCxnSpPr>
          <p:cNvPr id="163" name="Google Shape;163;p23"/>
          <p:cNvCxnSpPr/>
          <p:nvPr/>
        </p:nvCxnSpPr>
        <p:spPr>
          <a:xfrm>
            <a:off x="3810000" y="20050"/>
            <a:ext cx="1534200" cy="5133300"/>
          </a:xfrm>
          <a:prstGeom prst="straightConnector1">
            <a:avLst/>
          </a:prstGeom>
          <a:noFill/>
          <a:ln cap="flat" cmpd="sng" w="9525">
            <a:solidFill>
              <a:schemeClr val="dk2"/>
            </a:solidFill>
            <a:prstDash val="solid"/>
            <a:round/>
            <a:headEnd len="med" w="med" type="none"/>
            <a:tailEnd len="med" w="med" type="none"/>
          </a:ln>
          <a:effectLst>
            <a:outerShdw blurRad="85725" rotWithShape="0" algn="bl">
              <a:schemeClr val="lt1"/>
            </a:outerShdw>
            <a:reflection blurRad="0" dir="5400000" dist="28575" endA="0" endPos="39000" fadeDir="5400012" kx="0" rotWithShape="0" algn="bl" stA="61000" stPos="0" sy="-100000" ky="0"/>
          </a:effectLst>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2" type="body"/>
          </p:nvPr>
        </p:nvSpPr>
        <p:spPr>
          <a:xfrm>
            <a:off x="40200" y="1313400"/>
            <a:ext cx="4531800" cy="3569400"/>
          </a:xfrm>
          <a:prstGeom prst="rect">
            <a:avLst/>
          </a:prstGeom>
        </p:spPr>
        <p:txBody>
          <a:bodyPr anchorCtr="0" anchor="t" bIns="91425" lIns="91425" spcFirstLastPara="1" rIns="91425" wrap="square" tIns="91425">
            <a:noAutofit/>
          </a:bodyPr>
          <a:lstStyle/>
          <a:p>
            <a:pPr indent="-311626" lvl="0" marL="457200" rtl="0" algn="l">
              <a:spcBef>
                <a:spcPts val="0"/>
              </a:spcBef>
              <a:spcAft>
                <a:spcPts val="0"/>
              </a:spcAft>
              <a:buClr>
                <a:schemeClr val="accent3"/>
              </a:buClr>
              <a:buSzPts val="1308"/>
              <a:buFont typeface="Spectral"/>
              <a:buChar char="●"/>
            </a:pPr>
            <a:r>
              <a:rPr lang="tr" sz="1307">
                <a:solidFill>
                  <a:schemeClr val="accent3"/>
                </a:solidFill>
                <a:latin typeface="Spectral"/>
                <a:ea typeface="Spectral"/>
                <a:cs typeface="Spectral"/>
                <a:sym typeface="Spectral"/>
              </a:rPr>
              <a:t>İkili görüntü üzerinde yer alan herhangi bir nesneye ait alan değeri denklem 8, x ağırlıklı moment denklem 9 ve y ağırlıklı moment denklem 10 ile hesaplanmaktadır. Bu durumda, ilgili nesnelere ait merkez noktasının x koordinatı denklem 11, merkez noktasına ait y noktasının koordinatı denklem 12’de verilen formüller kullanılarak bulunmaktadır.</a:t>
            </a:r>
            <a:endParaRPr sz="1307">
              <a:solidFill>
                <a:schemeClr val="accent3"/>
              </a:solidFill>
              <a:latin typeface="Spectral"/>
              <a:ea typeface="Spectral"/>
              <a:cs typeface="Spectral"/>
              <a:sym typeface="Spectral"/>
            </a:endParaRPr>
          </a:p>
          <a:p>
            <a:pPr indent="-311626" lvl="0" marL="457200" rtl="0" algn="l">
              <a:spcBef>
                <a:spcPts val="0"/>
              </a:spcBef>
              <a:spcAft>
                <a:spcPts val="0"/>
              </a:spcAft>
              <a:buClr>
                <a:schemeClr val="accent3"/>
              </a:buClr>
              <a:buSzPts val="1308"/>
              <a:buFont typeface="Spectral"/>
              <a:buChar char="●"/>
            </a:pPr>
            <a:r>
              <a:rPr lang="tr" sz="1307">
                <a:solidFill>
                  <a:schemeClr val="accent3"/>
                </a:solidFill>
                <a:latin typeface="Spectral"/>
                <a:ea typeface="Spectral"/>
                <a:cs typeface="Spectral"/>
                <a:sym typeface="Spectral"/>
              </a:rPr>
              <a:t>Ortamda yer alan nesnelere ait alan ve boyut bilgilerinin cm veya mm cinsinden hesaplanabilmesi amacıyla, A4 kağıdının köşesine 50mm x 50mm boyutlarında referans bir kare çizilmiştir. Referans karesinin alanı piksel cinsinden hesaplanarak, gerçek alana oranlanmaktadır. Bu sayede piksel / mm dönüşüm işlemi program tarafından otomatik olarak gerçekleştirilmektedir.</a:t>
            </a:r>
            <a:endParaRPr sz="1307">
              <a:solidFill>
                <a:schemeClr val="accent3"/>
              </a:solidFill>
              <a:latin typeface="Spectral"/>
              <a:ea typeface="Spectral"/>
              <a:cs typeface="Spectral"/>
              <a:sym typeface="Spectral"/>
            </a:endParaRPr>
          </a:p>
        </p:txBody>
      </p:sp>
      <p:pic>
        <p:nvPicPr>
          <p:cNvPr id="169" name="Google Shape;169;p24"/>
          <p:cNvPicPr preferRelativeResize="0"/>
          <p:nvPr/>
        </p:nvPicPr>
        <p:blipFill>
          <a:blip r:embed="rId3">
            <a:alphaModFix/>
          </a:blip>
          <a:stretch>
            <a:fillRect/>
          </a:stretch>
        </p:blipFill>
        <p:spPr>
          <a:xfrm>
            <a:off x="4652225" y="1520938"/>
            <a:ext cx="4437550" cy="2101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tr">
                <a:solidFill>
                  <a:schemeClr val="accent5"/>
                </a:solidFill>
                <a:latin typeface="Oswald"/>
                <a:ea typeface="Oswald"/>
                <a:cs typeface="Oswald"/>
                <a:sym typeface="Oswald"/>
              </a:rPr>
              <a:t>2.3. Sınıflandırma İşlemi Aşamasına Ait Adımlar</a:t>
            </a:r>
            <a:endParaRPr b="0">
              <a:solidFill>
                <a:schemeClr val="accent5"/>
              </a:solidFill>
              <a:latin typeface="Oswald"/>
              <a:ea typeface="Oswald"/>
              <a:cs typeface="Oswald"/>
              <a:sym typeface="Oswald"/>
            </a:endParaRPr>
          </a:p>
        </p:txBody>
      </p:sp>
      <p:sp>
        <p:nvSpPr>
          <p:cNvPr id="175" name="Google Shape;17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5"/>
              </a:buClr>
              <a:buSzPts val="1300"/>
              <a:buFont typeface="Spectral"/>
              <a:buChar char="●"/>
            </a:pPr>
            <a:r>
              <a:rPr lang="tr">
                <a:solidFill>
                  <a:schemeClr val="accent5"/>
                </a:solidFill>
                <a:latin typeface="Spectral"/>
                <a:ea typeface="Spectral"/>
                <a:cs typeface="Spectral"/>
                <a:sym typeface="Spectral"/>
              </a:rPr>
              <a:t>Kümeleme, fiziksel veya soyut nesneleri benzer nesne sınıfları içerisinde gruplama sürecidir. Veri kümeleme, küme analizi olarak da tanımlanmaktadır. Kümeleme analizinde desen, nokta veya nesnelerin doğal olarak gruplandırılması yapılmaktadır.</a:t>
            </a:r>
            <a:endParaRPr>
              <a:solidFill>
                <a:schemeClr val="accent5"/>
              </a:solidFill>
              <a:latin typeface="Spectral"/>
              <a:ea typeface="Spectral"/>
              <a:cs typeface="Spectral"/>
              <a:sym typeface="Spectral"/>
            </a:endParaRPr>
          </a:p>
          <a:p>
            <a:pPr indent="-311150" lvl="0" marL="457200" rtl="0" algn="l">
              <a:spcBef>
                <a:spcPts val="0"/>
              </a:spcBef>
              <a:spcAft>
                <a:spcPts val="0"/>
              </a:spcAft>
              <a:buClr>
                <a:schemeClr val="accent5"/>
              </a:buClr>
              <a:buSzPts val="1300"/>
              <a:buFont typeface="Spectral"/>
              <a:buChar char="●"/>
            </a:pPr>
            <a:r>
              <a:rPr lang="tr">
                <a:solidFill>
                  <a:schemeClr val="accent5"/>
                </a:solidFill>
                <a:latin typeface="Spectral"/>
                <a:ea typeface="Spectral"/>
                <a:cs typeface="Spectral"/>
                <a:sym typeface="Spectral"/>
              </a:rPr>
              <a:t>Kümeleme analizi ile çok değişkenli özellikler içeren veriler kümelendirilebilmektedir. Kümeleme yöntemi örüntü tanıma, veri analizi, görüntü işleme, market araştırmaları, vb. gibi çeşitli alanlarda kullanılmaktadır.</a:t>
            </a:r>
            <a:endParaRPr>
              <a:solidFill>
                <a:schemeClr val="accent5"/>
              </a:solidFill>
              <a:latin typeface="Spectral"/>
              <a:ea typeface="Spectral"/>
              <a:cs typeface="Spectral"/>
              <a:sym typeface="Spectral"/>
            </a:endParaRPr>
          </a:p>
          <a:p>
            <a:pPr indent="-311150" lvl="0" marL="457200" rtl="0" algn="l">
              <a:spcBef>
                <a:spcPts val="0"/>
              </a:spcBef>
              <a:spcAft>
                <a:spcPts val="0"/>
              </a:spcAft>
              <a:buClr>
                <a:schemeClr val="accent5"/>
              </a:buClr>
              <a:buSzPts val="1300"/>
              <a:buFont typeface="Spectral"/>
              <a:buChar char="●"/>
            </a:pPr>
            <a:r>
              <a:rPr lang="tr">
                <a:solidFill>
                  <a:schemeClr val="accent5"/>
                </a:solidFill>
                <a:latin typeface="Spectral"/>
                <a:ea typeface="Spectral"/>
                <a:cs typeface="Spectral"/>
                <a:sym typeface="Spectral"/>
              </a:rPr>
              <a:t>Önerilen çalışmada ortamda bulunan nesneler, alan, çap, yarıçap, genişlik, yükseklik vb. özellikleri kullanılarak sınıflandırılmaktadır. </a:t>
            </a:r>
            <a:endParaRPr>
              <a:solidFill>
                <a:schemeClr val="accent5"/>
              </a:solidFill>
              <a:latin typeface="Spectral"/>
              <a:ea typeface="Spectral"/>
              <a:cs typeface="Spectral"/>
              <a:sym typeface="Spectral"/>
            </a:endParaRPr>
          </a:p>
          <a:p>
            <a:pPr indent="-311150" lvl="0" marL="457200" rtl="0" algn="l">
              <a:spcBef>
                <a:spcPts val="0"/>
              </a:spcBef>
              <a:spcAft>
                <a:spcPts val="0"/>
              </a:spcAft>
              <a:buClr>
                <a:schemeClr val="accent5"/>
              </a:buClr>
              <a:buSzPts val="1300"/>
              <a:buFont typeface="Spectral"/>
              <a:buChar char="●"/>
            </a:pPr>
            <a:r>
              <a:rPr lang="tr">
                <a:solidFill>
                  <a:schemeClr val="accent5"/>
                </a:solidFill>
                <a:latin typeface="Spectral"/>
                <a:ea typeface="Spectral"/>
                <a:cs typeface="Spectral"/>
                <a:sym typeface="Spectral"/>
              </a:rPr>
              <a:t>Nesnelerin sınıflandırma işleminde iki farklı kümeleme yöntemi önerilmektedir. </a:t>
            </a:r>
            <a:endParaRPr>
              <a:solidFill>
                <a:schemeClr val="accent5"/>
              </a:solidFill>
              <a:latin typeface="Spectral"/>
              <a:ea typeface="Spectral"/>
              <a:cs typeface="Spectral"/>
              <a:sym typeface="Spectr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i="1" lang="tr">
                <a:solidFill>
                  <a:schemeClr val="accent5"/>
                </a:solidFill>
                <a:latin typeface="Oswald"/>
                <a:ea typeface="Oswald"/>
                <a:cs typeface="Oswald"/>
                <a:sym typeface="Oswald"/>
              </a:rPr>
              <a:t>2.3.1. Ortalama Tabanlı Sınıflandırma</a:t>
            </a:r>
            <a:endParaRPr b="0" sz="2044">
              <a:latin typeface="Oswald"/>
              <a:ea typeface="Oswald"/>
              <a:cs typeface="Oswald"/>
              <a:sym typeface="Oswald"/>
            </a:endParaRPr>
          </a:p>
        </p:txBody>
      </p:sp>
      <p:sp>
        <p:nvSpPr>
          <p:cNvPr id="181" name="Google Shape;181;p26"/>
          <p:cNvSpPr txBox="1"/>
          <p:nvPr>
            <p:ph idx="1" type="body"/>
          </p:nvPr>
        </p:nvSpPr>
        <p:spPr>
          <a:xfrm>
            <a:off x="551450" y="1853850"/>
            <a:ext cx="3952200" cy="2486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Önerilen ilk yöntemde ortamda bulunan nesneler kendi aralarında otomatik olarak 3 sınıfa ayrıştırılmaktadır.</a:t>
            </a:r>
            <a:endParaRPr>
              <a:solidFill>
                <a:schemeClr val="accent3"/>
              </a:solidFill>
              <a:latin typeface="Spectral"/>
              <a:ea typeface="Spectral"/>
              <a:cs typeface="Spectral"/>
              <a:sym typeface="Spectral"/>
            </a:endParaRPr>
          </a:p>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Sınıflandırma işleminde oluşturulan ilk küme merkezi hesaplanırken denklem 13’te sunulan formül kullanılmaktadır. </a:t>
            </a:r>
            <a:endParaRPr>
              <a:solidFill>
                <a:schemeClr val="accent3"/>
              </a:solidFill>
              <a:latin typeface="Spectral"/>
              <a:ea typeface="Spectral"/>
              <a:cs typeface="Spectral"/>
              <a:sym typeface="Spectral"/>
            </a:endParaRPr>
          </a:p>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Denklemde K2, ortanca (ikinci) küme merkezini, N ortamda bulunan nesne sayısını, Ax (m00) x indisli nesnenin alanını ifade etmektedir.</a:t>
            </a:r>
            <a:endParaRPr>
              <a:solidFill>
                <a:schemeClr val="accent3"/>
              </a:solidFill>
              <a:latin typeface="Spectral"/>
              <a:ea typeface="Spectral"/>
              <a:cs typeface="Spectral"/>
              <a:sym typeface="Spectral"/>
            </a:endParaRPr>
          </a:p>
        </p:txBody>
      </p:sp>
      <p:sp>
        <p:nvSpPr>
          <p:cNvPr id="182" name="Google Shape;182;p26"/>
          <p:cNvSpPr txBox="1"/>
          <p:nvPr>
            <p:ph idx="2" type="body"/>
          </p:nvPr>
        </p:nvSpPr>
        <p:spPr>
          <a:xfrm>
            <a:off x="4643600" y="1734550"/>
            <a:ext cx="4079400" cy="2605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Diğer iki küme merkezi hesaplanırken ilk olarak en büyük (maksAlan) ve en küçük (minAlan) alan hesaplanmaktadır.</a:t>
            </a:r>
            <a:endParaRPr>
              <a:solidFill>
                <a:schemeClr val="accent3"/>
              </a:solidFill>
              <a:latin typeface="Spectral"/>
              <a:ea typeface="Spectral"/>
              <a:cs typeface="Spectral"/>
              <a:sym typeface="Spectral"/>
            </a:endParaRPr>
          </a:p>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K1 ve K3 küme merkezlerinin hesaplanmasını gösteren ifadeler, denklem 14 ve denklem 15’te sunulmaktadır. </a:t>
            </a:r>
            <a:endParaRPr>
              <a:solidFill>
                <a:schemeClr val="accent3"/>
              </a:solidFill>
              <a:latin typeface="Spectral"/>
              <a:ea typeface="Spectral"/>
              <a:cs typeface="Spectral"/>
              <a:sym typeface="Spectral"/>
            </a:endParaRPr>
          </a:p>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Nesneleri sınıflandırma aşamasında, ilgili nesnenin alanı ile her bir küme merkezi arasındaki mesafe hesaplanmaktadır. Nesneler kendilerine en yakın noktada bulunan küme merkezlerine yerleştirilerek sınıflandırılmaktadır.</a:t>
            </a:r>
            <a:endParaRPr>
              <a:solidFill>
                <a:schemeClr val="accent3"/>
              </a:solidFill>
              <a:latin typeface="Spectral"/>
              <a:ea typeface="Spectral"/>
              <a:cs typeface="Spectral"/>
              <a:sym typeface="Spectral"/>
            </a:endParaRPr>
          </a:p>
        </p:txBody>
      </p:sp>
      <p:pic>
        <p:nvPicPr>
          <p:cNvPr id="183" name="Google Shape;183;p26"/>
          <p:cNvPicPr preferRelativeResize="0"/>
          <p:nvPr/>
        </p:nvPicPr>
        <p:blipFill>
          <a:blip r:embed="rId3">
            <a:alphaModFix/>
          </a:blip>
          <a:stretch>
            <a:fillRect/>
          </a:stretch>
        </p:blipFill>
        <p:spPr>
          <a:xfrm>
            <a:off x="1042725" y="4339975"/>
            <a:ext cx="2767276" cy="481250"/>
          </a:xfrm>
          <a:prstGeom prst="rect">
            <a:avLst/>
          </a:prstGeom>
          <a:noFill/>
          <a:ln>
            <a:noFill/>
          </a:ln>
        </p:spPr>
      </p:pic>
      <p:pic>
        <p:nvPicPr>
          <p:cNvPr id="184" name="Google Shape;184;p26"/>
          <p:cNvPicPr preferRelativeResize="0"/>
          <p:nvPr/>
        </p:nvPicPr>
        <p:blipFill>
          <a:blip r:embed="rId4">
            <a:alphaModFix/>
          </a:blip>
          <a:stretch>
            <a:fillRect/>
          </a:stretch>
        </p:blipFill>
        <p:spPr>
          <a:xfrm>
            <a:off x="5354075" y="4171009"/>
            <a:ext cx="2987824" cy="8191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tr">
                <a:solidFill>
                  <a:schemeClr val="accent5"/>
                </a:solidFill>
                <a:latin typeface="Oswald"/>
                <a:ea typeface="Oswald"/>
                <a:cs typeface="Oswald"/>
                <a:sym typeface="Oswald"/>
              </a:rPr>
              <a:t>2.3.2. K-Means Kümeleme Yöntemi </a:t>
            </a:r>
            <a:endParaRPr b="0">
              <a:solidFill>
                <a:schemeClr val="accent5"/>
              </a:solidFill>
              <a:latin typeface="Oswald"/>
              <a:ea typeface="Oswald"/>
              <a:cs typeface="Oswald"/>
              <a:sym typeface="Oswald"/>
            </a:endParaRPr>
          </a:p>
        </p:txBody>
      </p:sp>
      <p:sp>
        <p:nvSpPr>
          <p:cNvPr id="190" name="Google Shape;190;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5"/>
              </a:buClr>
              <a:buSzPts val="1300"/>
              <a:buFont typeface="Spectral"/>
              <a:buChar char="●"/>
            </a:pPr>
            <a:r>
              <a:rPr lang="tr">
                <a:solidFill>
                  <a:schemeClr val="accent5"/>
                </a:solidFill>
                <a:latin typeface="Spectral"/>
                <a:ea typeface="Spectral"/>
                <a:cs typeface="Spectral"/>
                <a:sym typeface="Spectral"/>
              </a:rPr>
              <a:t>K-means algoritması, N adet veri nesnesinin K adet kümeye bölünmesidir. K-means kümeleme, karesel hatayı en aza indirgemek için N tane veriyi K adet kümeye bölümlemeyi amaçlamaktadır.</a:t>
            </a:r>
            <a:endParaRPr>
              <a:solidFill>
                <a:schemeClr val="accent5"/>
              </a:solidFill>
              <a:latin typeface="Spectral"/>
              <a:ea typeface="Spectral"/>
              <a:cs typeface="Spectral"/>
              <a:sym typeface="Spectral"/>
            </a:endParaRPr>
          </a:p>
          <a:p>
            <a:pPr indent="-311150" lvl="0" marL="457200" rtl="0" algn="l">
              <a:spcBef>
                <a:spcPts val="0"/>
              </a:spcBef>
              <a:spcAft>
                <a:spcPts val="0"/>
              </a:spcAft>
              <a:buClr>
                <a:schemeClr val="accent5"/>
              </a:buClr>
              <a:buSzPts val="1300"/>
              <a:buFont typeface="Spectral"/>
              <a:buChar char="●"/>
            </a:pPr>
            <a:r>
              <a:rPr lang="tr">
                <a:solidFill>
                  <a:schemeClr val="accent5"/>
                </a:solidFill>
                <a:latin typeface="Spectral"/>
                <a:ea typeface="Spectral"/>
                <a:cs typeface="Spectral"/>
                <a:sym typeface="Spectral"/>
              </a:rPr>
              <a:t>K-means algoritmasının temel amacı bölümleme sonucunda elde edilen küme içindeki verilerin benzerliklerinin maksimum, kümeler arasındaki benzerliklerin ise minimum olmasıdır. </a:t>
            </a:r>
            <a:endParaRPr>
              <a:solidFill>
                <a:schemeClr val="accent5"/>
              </a:solidFill>
              <a:latin typeface="Spectral"/>
              <a:ea typeface="Spectral"/>
              <a:cs typeface="Spectral"/>
              <a:sym typeface="Spectr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210550" y="551450"/>
            <a:ext cx="4562100" cy="3186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Spectral"/>
              <a:buChar char="❖"/>
            </a:pPr>
            <a:r>
              <a:rPr lang="tr" sz="1300">
                <a:solidFill>
                  <a:schemeClr val="lt1"/>
                </a:solidFill>
                <a:latin typeface="Spectral"/>
                <a:ea typeface="Spectral"/>
                <a:cs typeface="Spectral"/>
                <a:sym typeface="Spectral"/>
              </a:rPr>
              <a:t>K-means algoritmasının çalışma sürecini maddeler halinde sunulan 4 aşamada ifade edilmektedir.</a:t>
            </a:r>
            <a:endParaRPr sz="1300">
              <a:solidFill>
                <a:schemeClr val="lt1"/>
              </a:solidFill>
              <a:latin typeface="Spectral"/>
              <a:ea typeface="Spectral"/>
              <a:cs typeface="Spectral"/>
              <a:sym typeface="Spectral"/>
            </a:endParaRPr>
          </a:p>
          <a:p>
            <a:pPr indent="-311150" lvl="1" marL="914400" rtl="0" algn="l">
              <a:spcBef>
                <a:spcPts val="0"/>
              </a:spcBef>
              <a:spcAft>
                <a:spcPts val="0"/>
              </a:spcAft>
              <a:buClr>
                <a:schemeClr val="lt1"/>
              </a:buClr>
              <a:buSzPts val="1300"/>
              <a:buFont typeface="Spectral"/>
              <a:buChar char="➢"/>
            </a:pPr>
            <a:r>
              <a:rPr lang="tr" sz="1300">
                <a:solidFill>
                  <a:schemeClr val="lt1"/>
                </a:solidFill>
                <a:latin typeface="Spectral"/>
                <a:ea typeface="Spectral"/>
                <a:cs typeface="Spectral"/>
                <a:sym typeface="Spectral"/>
              </a:rPr>
              <a:t>İlk olarak, K adet küme için rastgele başlangıç küme merkezleri belirlenmektedir, </a:t>
            </a:r>
            <a:endParaRPr sz="1300">
              <a:solidFill>
                <a:schemeClr val="lt1"/>
              </a:solidFill>
              <a:latin typeface="Spectral"/>
              <a:ea typeface="Spectral"/>
              <a:cs typeface="Spectral"/>
              <a:sym typeface="Spectral"/>
            </a:endParaRPr>
          </a:p>
          <a:p>
            <a:pPr indent="-311150" lvl="1" marL="914400" rtl="0" algn="l">
              <a:spcBef>
                <a:spcPts val="0"/>
              </a:spcBef>
              <a:spcAft>
                <a:spcPts val="0"/>
              </a:spcAft>
              <a:buClr>
                <a:schemeClr val="lt1"/>
              </a:buClr>
              <a:buSzPts val="1300"/>
              <a:buFont typeface="Spectral"/>
              <a:buChar char="➢"/>
            </a:pPr>
            <a:r>
              <a:rPr lang="tr" sz="1300">
                <a:solidFill>
                  <a:schemeClr val="lt1"/>
                </a:solidFill>
                <a:latin typeface="Spectral"/>
                <a:ea typeface="Spectral"/>
                <a:cs typeface="Spectral"/>
                <a:sym typeface="Spectral"/>
              </a:rPr>
              <a:t>Her nesnenin seçilmiş olan küme merkez noktalarına olan uzaklığı hesaplanmaktadır. Küme merkez noktalarına olan uzaklıklarına göre tüm nesneler k adet kümeden en yakın olan kümeye yerleştirilmektedir,</a:t>
            </a:r>
            <a:endParaRPr sz="1300">
              <a:solidFill>
                <a:schemeClr val="lt1"/>
              </a:solidFill>
              <a:latin typeface="Spectral"/>
              <a:ea typeface="Spectral"/>
              <a:cs typeface="Spectral"/>
              <a:sym typeface="Spectral"/>
            </a:endParaRPr>
          </a:p>
          <a:p>
            <a:pPr indent="-311150" lvl="1" marL="914400" rtl="0" algn="l">
              <a:spcBef>
                <a:spcPts val="0"/>
              </a:spcBef>
              <a:spcAft>
                <a:spcPts val="0"/>
              </a:spcAft>
              <a:buClr>
                <a:schemeClr val="lt1"/>
              </a:buClr>
              <a:buSzPts val="1300"/>
              <a:buFont typeface="Spectral"/>
              <a:buChar char="➢"/>
            </a:pPr>
            <a:r>
              <a:rPr lang="tr" sz="1300">
                <a:solidFill>
                  <a:schemeClr val="lt1"/>
                </a:solidFill>
                <a:latin typeface="Spectral"/>
                <a:ea typeface="Spectral"/>
                <a:cs typeface="Spectral"/>
                <a:sym typeface="Spectral"/>
              </a:rPr>
              <a:t>Yeni oluşan kümelerin merkez noktaları, o kümedeki tüm nesnelerin ortalama değerlerinden elde edilmiş veriye göre değiştirilmektedir, </a:t>
            </a:r>
            <a:endParaRPr sz="1300">
              <a:solidFill>
                <a:schemeClr val="lt1"/>
              </a:solidFill>
              <a:latin typeface="Spectral"/>
              <a:ea typeface="Spectral"/>
              <a:cs typeface="Spectral"/>
              <a:sym typeface="Spectral"/>
            </a:endParaRPr>
          </a:p>
          <a:p>
            <a:pPr indent="-311150" lvl="1" marL="914400" rtl="0" algn="l">
              <a:spcBef>
                <a:spcPts val="0"/>
              </a:spcBef>
              <a:spcAft>
                <a:spcPts val="0"/>
              </a:spcAft>
              <a:buClr>
                <a:schemeClr val="lt1"/>
              </a:buClr>
              <a:buSzPts val="1300"/>
              <a:buFont typeface="Spectral"/>
              <a:buChar char="➢"/>
            </a:pPr>
            <a:r>
              <a:rPr lang="tr" sz="1300">
                <a:solidFill>
                  <a:schemeClr val="lt1"/>
                </a:solidFill>
                <a:latin typeface="Spectral"/>
                <a:ea typeface="Spectral"/>
                <a:cs typeface="Spectral"/>
                <a:sym typeface="Spectral"/>
              </a:rPr>
              <a:t>Küme merkez noktaları sabit olmadığı sürece 2. ve 3. adımlar tekrarlanmaktadır.</a:t>
            </a:r>
            <a:endParaRPr sz="1300">
              <a:solidFill>
                <a:schemeClr val="lt1"/>
              </a:solidFill>
              <a:latin typeface="Spectral"/>
              <a:ea typeface="Spectral"/>
              <a:cs typeface="Spectral"/>
              <a:sym typeface="Spectral"/>
            </a:endParaRPr>
          </a:p>
        </p:txBody>
      </p:sp>
      <p:pic>
        <p:nvPicPr>
          <p:cNvPr id="196" name="Google Shape;196;p28"/>
          <p:cNvPicPr preferRelativeResize="0"/>
          <p:nvPr/>
        </p:nvPicPr>
        <p:blipFill>
          <a:blip r:embed="rId3">
            <a:alphaModFix/>
          </a:blip>
          <a:stretch>
            <a:fillRect/>
          </a:stretch>
        </p:blipFill>
        <p:spPr>
          <a:xfrm>
            <a:off x="4925050" y="152400"/>
            <a:ext cx="3636357" cy="4838701"/>
          </a:xfrm>
          <a:prstGeom prst="rect">
            <a:avLst/>
          </a:prstGeom>
          <a:noFill/>
          <a:ln>
            <a:noFill/>
          </a:ln>
        </p:spPr>
      </p:pic>
      <p:sp>
        <p:nvSpPr>
          <p:cNvPr id="197" name="Google Shape;197;p28"/>
          <p:cNvSpPr/>
          <p:nvPr/>
        </p:nvSpPr>
        <p:spPr>
          <a:xfrm>
            <a:off x="7990975" y="4619975"/>
            <a:ext cx="391200" cy="37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idx="1" type="body"/>
          </p:nvPr>
        </p:nvSpPr>
        <p:spPr>
          <a:xfrm>
            <a:off x="729325" y="1383625"/>
            <a:ext cx="3774300" cy="295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Kümeleme işlemi nesnelerin birbirleri ile olan benzerlik veya benzemezliklerine göre gerçekleştirilmektedir. </a:t>
            </a:r>
            <a:endParaRPr>
              <a:solidFill>
                <a:schemeClr val="accent3"/>
              </a:solidFill>
              <a:latin typeface="Spectral"/>
              <a:ea typeface="Spectral"/>
              <a:cs typeface="Spectral"/>
              <a:sym typeface="Spectral"/>
            </a:endParaRPr>
          </a:p>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Benzerlik ve benzemezlik ölçümlerinde en yaygın olarak kullanılan mesafe ölçüm yöntemleri Euclidean, Manhattan ve Minkowski yöntemleridir. Euclidean, Manhattan ve Minkowski mesafelerinin hesaplanması Denklem 16, 17 ve 18’de sırası ile gösterilmektedir.</a:t>
            </a:r>
            <a:endParaRPr>
              <a:solidFill>
                <a:schemeClr val="accent3"/>
              </a:solidFill>
              <a:latin typeface="Spectral"/>
              <a:ea typeface="Spectral"/>
              <a:cs typeface="Spectral"/>
              <a:sym typeface="Spectral"/>
            </a:endParaRPr>
          </a:p>
        </p:txBody>
      </p:sp>
      <p:sp>
        <p:nvSpPr>
          <p:cNvPr id="203" name="Google Shape;203;p29"/>
          <p:cNvSpPr txBox="1"/>
          <p:nvPr>
            <p:ph idx="2" type="body"/>
          </p:nvPr>
        </p:nvSpPr>
        <p:spPr>
          <a:xfrm>
            <a:off x="4643600" y="711875"/>
            <a:ext cx="4129500" cy="423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chemeClr val="accent3"/>
              </a:buClr>
              <a:buSzPct val="100000"/>
              <a:buFont typeface="Spectral"/>
              <a:buChar char="●"/>
            </a:pPr>
            <a:r>
              <a:rPr lang="tr">
                <a:solidFill>
                  <a:schemeClr val="accent3"/>
                </a:solidFill>
                <a:latin typeface="Spectral"/>
                <a:ea typeface="Spectral"/>
                <a:cs typeface="Spectral"/>
                <a:sym typeface="Spectral"/>
              </a:rPr>
              <a:t>Bu çalışmada nesneleri kümeleme işlemi aşamasında benzerliklerinden yararlanılmıştır. Nesnelerin küme merkezlerine uzaklıklarının hesaplanmasında ve kümeleme işleminin gerçekleştirilmesinde Denklem 16'da gösterilmekte olan Euclidean mesafe ölçümü kullanılmaktadır. </a:t>
            </a:r>
            <a:endParaRPr>
              <a:solidFill>
                <a:schemeClr val="accent3"/>
              </a:solidFill>
              <a:latin typeface="Spectral"/>
              <a:ea typeface="Spectral"/>
              <a:cs typeface="Spectral"/>
              <a:sym typeface="Spectral"/>
            </a:endParaRPr>
          </a:p>
          <a:p>
            <a:pPr indent="-304958" lvl="0" marL="457200" rtl="0" algn="l">
              <a:spcBef>
                <a:spcPts val="0"/>
              </a:spcBef>
              <a:spcAft>
                <a:spcPts val="0"/>
              </a:spcAft>
              <a:buClr>
                <a:schemeClr val="accent3"/>
              </a:buClr>
              <a:buSzPct val="100000"/>
              <a:buFont typeface="Spectral"/>
              <a:buChar char="●"/>
            </a:pPr>
            <a:r>
              <a:rPr lang="tr">
                <a:solidFill>
                  <a:schemeClr val="accent3"/>
                </a:solidFill>
                <a:latin typeface="Spectral"/>
                <a:ea typeface="Spectral"/>
                <a:cs typeface="Spectral"/>
                <a:sym typeface="Spectral"/>
              </a:rPr>
              <a:t>Görüntü ön işleme, nesne bulma ve özellik çıkartımı ile elde edilmiş olan nesnelerin, piksel olarak hesaplanmış olan alan verileri kullanılarak bilgi veritabanı oluşturulmaktadır. </a:t>
            </a:r>
            <a:endParaRPr>
              <a:solidFill>
                <a:schemeClr val="accent3"/>
              </a:solidFill>
              <a:latin typeface="Spectral"/>
              <a:ea typeface="Spectral"/>
              <a:cs typeface="Spectral"/>
              <a:sym typeface="Spectral"/>
            </a:endParaRPr>
          </a:p>
          <a:p>
            <a:pPr indent="-304958" lvl="0" marL="457200" rtl="0" algn="l">
              <a:spcBef>
                <a:spcPts val="0"/>
              </a:spcBef>
              <a:spcAft>
                <a:spcPts val="0"/>
              </a:spcAft>
              <a:buClr>
                <a:schemeClr val="accent3"/>
              </a:buClr>
              <a:buSzPct val="100000"/>
              <a:buFont typeface="Spectral"/>
              <a:buChar char="●"/>
            </a:pPr>
            <a:r>
              <a:rPr lang="tr">
                <a:solidFill>
                  <a:schemeClr val="accent3"/>
                </a:solidFill>
                <a:latin typeface="Spectral"/>
                <a:ea typeface="Spectral"/>
                <a:cs typeface="Spectral"/>
                <a:sym typeface="Spectral"/>
              </a:rPr>
              <a:t>Bilgi veritabanında toplanmış olan veriler K-means kümeleme yöntemi kullanılarak 3 kümeye ayrılmakta ve bu kümelerin merkez noktaları belirlenmektedir.</a:t>
            </a:r>
            <a:endParaRPr>
              <a:solidFill>
                <a:schemeClr val="accent3"/>
              </a:solidFill>
              <a:latin typeface="Spectral"/>
              <a:ea typeface="Spectral"/>
              <a:cs typeface="Spectral"/>
              <a:sym typeface="Spectral"/>
            </a:endParaRPr>
          </a:p>
          <a:p>
            <a:pPr indent="-304958" lvl="0" marL="457200" rtl="0" algn="l">
              <a:spcBef>
                <a:spcPts val="0"/>
              </a:spcBef>
              <a:spcAft>
                <a:spcPts val="0"/>
              </a:spcAft>
              <a:buClr>
                <a:schemeClr val="accent3"/>
              </a:buClr>
              <a:buSzPct val="100000"/>
              <a:buFont typeface="Spectral"/>
              <a:buChar char="●"/>
            </a:pPr>
            <a:r>
              <a:rPr lang="tr">
                <a:solidFill>
                  <a:schemeClr val="accent3"/>
                </a:solidFill>
                <a:latin typeface="Spectral"/>
                <a:ea typeface="Spectral"/>
                <a:cs typeface="Spectral"/>
                <a:sym typeface="Spectral"/>
              </a:rPr>
              <a:t>Çalışmaya yeni bir veri seti eklendiğinde gerçek zamanlı olarak, eklenen veri setindeki nesnelerin alanları piksel cinsinden hesaplanmaktadır.</a:t>
            </a:r>
            <a:endParaRPr>
              <a:solidFill>
                <a:schemeClr val="accent3"/>
              </a:solidFill>
              <a:latin typeface="Spectral"/>
              <a:ea typeface="Spectral"/>
              <a:cs typeface="Spectral"/>
              <a:sym typeface="Spectral"/>
            </a:endParaRPr>
          </a:p>
          <a:p>
            <a:pPr indent="-304958" lvl="0" marL="457200" rtl="0" algn="l">
              <a:spcBef>
                <a:spcPts val="0"/>
              </a:spcBef>
              <a:spcAft>
                <a:spcPts val="0"/>
              </a:spcAft>
              <a:buClr>
                <a:schemeClr val="accent3"/>
              </a:buClr>
              <a:buSzPct val="100000"/>
              <a:buFont typeface="Spectral"/>
              <a:buChar char="●"/>
            </a:pPr>
            <a:r>
              <a:rPr lang="tr">
                <a:solidFill>
                  <a:schemeClr val="accent3"/>
                </a:solidFill>
                <a:latin typeface="Spectral"/>
                <a:ea typeface="Spectral"/>
                <a:cs typeface="Spectral"/>
                <a:sym typeface="Spectral"/>
              </a:rPr>
              <a:t> Hesaplanan nesne alanlarının, küme merkezlerine uzaklığı Euclidean yöntemi kullanılarak bulunmaktadır. </a:t>
            </a:r>
            <a:endParaRPr>
              <a:solidFill>
                <a:schemeClr val="accent3"/>
              </a:solidFill>
              <a:latin typeface="Spectral"/>
              <a:ea typeface="Spectral"/>
              <a:cs typeface="Spectral"/>
              <a:sym typeface="Spectral"/>
            </a:endParaRPr>
          </a:p>
          <a:p>
            <a:pPr indent="-304958" lvl="0" marL="457200" rtl="0" algn="l">
              <a:spcBef>
                <a:spcPts val="0"/>
              </a:spcBef>
              <a:spcAft>
                <a:spcPts val="0"/>
              </a:spcAft>
              <a:buClr>
                <a:schemeClr val="accent3"/>
              </a:buClr>
              <a:buSzPct val="100000"/>
              <a:buFont typeface="Spectral"/>
              <a:buChar char="●"/>
            </a:pPr>
            <a:r>
              <a:rPr lang="tr">
                <a:solidFill>
                  <a:schemeClr val="accent3"/>
                </a:solidFill>
                <a:latin typeface="Spectral"/>
                <a:ea typeface="Spectral"/>
                <a:cs typeface="Spectral"/>
                <a:sym typeface="Spectral"/>
              </a:rPr>
              <a:t>Hesaplanan Euclidean uzaklıkları arasında en düşük olan değer hangi kümeye aitse, nesne o kümeye yerleştirilmektedir.</a:t>
            </a:r>
            <a:endParaRPr>
              <a:solidFill>
                <a:schemeClr val="accent3"/>
              </a:solidFill>
              <a:latin typeface="Spectral"/>
              <a:ea typeface="Spectral"/>
              <a:cs typeface="Spectral"/>
              <a:sym typeface="Spectral"/>
            </a:endParaRPr>
          </a:p>
        </p:txBody>
      </p:sp>
      <p:pic>
        <p:nvPicPr>
          <p:cNvPr id="204" name="Google Shape;204;p29"/>
          <p:cNvPicPr preferRelativeResize="0"/>
          <p:nvPr/>
        </p:nvPicPr>
        <p:blipFill>
          <a:blip r:embed="rId3">
            <a:alphaModFix/>
          </a:blip>
          <a:stretch>
            <a:fillRect/>
          </a:stretch>
        </p:blipFill>
        <p:spPr>
          <a:xfrm>
            <a:off x="729325" y="3753325"/>
            <a:ext cx="3637550" cy="133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tr">
                <a:solidFill>
                  <a:schemeClr val="accent5"/>
                </a:solidFill>
                <a:latin typeface="Oswald"/>
                <a:ea typeface="Oswald"/>
                <a:cs typeface="Oswald"/>
                <a:sym typeface="Oswald"/>
              </a:rPr>
              <a:t>3. DENEYSEL ÇALIŞMA</a:t>
            </a:r>
            <a:endParaRPr b="0">
              <a:solidFill>
                <a:schemeClr val="accent5"/>
              </a:solidFill>
              <a:latin typeface="Oswald"/>
              <a:ea typeface="Oswald"/>
              <a:cs typeface="Oswald"/>
              <a:sym typeface="Oswald"/>
            </a:endParaRPr>
          </a:p>
        </p:txBody>
      </p:sp>
      <p:sp>
        <p:nvSpPr>
          <p:cNvPr id="210" name="Google Shape;210;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5"/>
              </a:buClr>
              <a:buSzPts val="1300"/>
              <a:buFont typeface="Spectral"/>
              <a:buChar char="●"/>
            </a:pPr>
            <a:r>
              <a:rPr lang="tr">
                <a:solidFill>
                  <a:schemeClr val="accent5"/>
                </a:solidFill>
                <a:latin typeface="Spectral"/>
                <a:ea typeface="Spectral"/>
                <a:cs typeface="Spectral"/>
                <a:sym typeface="Spectral"/>
              </a:rPr>
              <a:t>Önerilen yöntem ile ortamda bulunan fındıkların tespit edilerek kümelenmesine yönelik deneysel çalışma yapılmaktadır. </a:t>
            </a:r>
            <a:endParaRPr>
              <a:solidFill>
                <a:schemeClr val="accent5"/>
              </a:solidFill>
              <a:latin typeface="Spectral"/>
              <a:ea typeface="Spectral"/>
              <a:cs typeface="Spectral"/>
              <a:sym typeface="Spectral"/>
            </a:endParaRPr>
          </a:p>
          <a:p>
            <a:pPr indent="-311150" lvl="0" marL="457200" rtl="0" algn="l">
              <a:spcBef>
                <a:spcPts val="0"/>
              </a:spcBef>
              <a:spcAft>
                <a:spcPts val="0"/>
              </a:spcAft>
              <a:buClr>
                <a:schemeClr val="accent5"/>
              </a:buClr>
              <a:buSzPts val="1300"/>
              <a:buFont typeface="Spectral"/>
              <a:buChar char="●"/>
            </a:pPr>
            <a:r>
              <a:rPr lang="tr">
                <a:solidFill>
                  <a:schemeClr val="accent5"/>
                </a:solidFill>
                <a:latin typeface="Spectral"/>
                <a:ea typeface="Spectral"/>
                <a:cs typeface="Spectral"/>
                <a:sym typeface="Spectral"/>
              </a:rPr>
              <a:t>Çalışmada 1.3 Megapiksel CMOS, 640 x 480 çözünürlükteki Logitech C110 USB kamera kullanılarak görüntüler alınmaktadır. Alınan görüntüler, Ubuntu 12.04 işletim sistemine sahip bir bilgisayar üzerinde işlenmektedir. </a:t>
            </a:r>
            <a:endParaRPr>
              <a:solidFill>
                <a:schemeClr val="accent5"/>
              </a:solidFill>
              <a:latin typeface="Spectral"/>
              <a:ea typeface="Spectral"/>
              <a:cs typeface="Spectral"/>
              <a:sym typeface="Spectral"/>
            </a:endParaRPr>
          </a:p>
          <a:p>
            <a:pPr indent="-311150" lvl="0" marL="457200" rtl="0" algn="l">
              <a:spcBef>
                <a:spcPts val="0"/>
              </a:spcBef>
              <a:spcAft>
                <a:spcPts val="0"/>
              </a:spcAft>
              <a:buClr>
                <a:schemeClr val="accent5"/>
              </a:buClr>
              <a:buSzPts val="1300"/>
              <a:buFont typeface="Spectral"/>
              <a:buChar char="●"/>
            </a:pPr>
            <a:r>
              <a:rPr lang="tr">
                <a:solidFill>
                  <a:schemeClr val="accent5"/>
                </a:solidFill>
                <a:latin typeface="Spectral"/>
                <a:ea typeface="Spectral"/>
                <a:cs typeface="Spectral"/>
                <a:sym typeface="Spectral"/>
              </a:rPr>
              <a:t>Görüntülerin işlenmesi ve sınıflandırılması aşamalarında OpenCV Kütüphanesi ve Weka yazılımları kullanılmaktadır.Şekil 6’da deneysel çalışmadan alınan örnek bir görüntü sunulmaktadır.</a:t>
            </a:r>
            <a:endParaRPr>
              <a:solidFill>
                <a:schemeClr val="accent5"/>
              </a:solidFill>
              <a:latin typeface="Spectral"/>
              <a:ea typeface="Spectral"/>
              <a:cs typeface="Spectral"/>
              <a:sym typeface="Spectral"/>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idx="2" type="body"/>
          </p:nvPr>
        </p:nvSpPr>
        <p:spPr>
          <a:xfrm>
            <a:off x="5174225" y="381000"/>
            <a:ext cx="3374400" cy="3997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Bu işlemden sonra görüntü ön işleme aşamasına geçilmektedir. Görüntü ön işleme aşamasında, resim üzerinde filtreleme, grileştirme, eşikleşme ve morfolojik işlem uygulanmaktadır. Bu işlem basamakları sonucunda elde edilen görüntü Şekil 6 (b)’de sunulmaktadır.</a:t>
            </a:r>
            <a:endParaRPr>
              <a:solidFill>
                <a:schemeClr val="accent3"/>
              </a:solidFill>
              <a:latin typeface="Spectral"/>
              <a:ea typeface="Spectral"/>
              <a:cs typeface="Spectral"/>
              <a:sym typeface="Spectral"/>
            </a:endParaRPr>
          </a:p>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Bu görüntü nesne bulma ve özellik belirleme aşamasına girdi olarak verilmektedir. Ortamda bulunan ve ilgilenilen nesnelerin dış hatları belirlenmektedir.</a:t>
            </a:r>
            <a:endParaRPr>
              <a:solidFill>
                <a:schemeClr val="accent3"/>
              </a:solidFill>
              <a:latin typeface="Spectral"/>
              <a:ea typeface="Spectral"/>
              <a:cs typeface="Spectral"/>
              <a:sym typeface="Spectral"/>
            </a:endParaRPr>
          </a:p>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 Çalışmada kullanılacak alan, çap, yarıçap ve merkez noktasına ait koordinatlar elde edilmektedir. Şekil 6 (c)’de ortamda bulunan nesnelerin dış hatları ve indis numaraları sunulmaktadır.</a:t>
            </a:r>
            <a:endParaRPr>
              <a:solidFill>
                <a:schemeClr val="accent3"/>
              </a:solidFill>
              <a:latin typeface="Spectral"/>
              <a:ea typeface="Spectral"/>
              <a:cs typeface="Spectral"/>
              <a:sym typeface="Spectral"/>
            </a:endParaRPr>
          </a:p>
        </p:txBody>
      </p:sp>
      <p:pic>
        <p:nvPicPr>
          <p:cNvPr id="216" name="Google Shape;216;p31"/>
          <p:cNvPicPr preferRelativeResize="0"/>
          <p:nvPr/>
        </p:nvPicPr>
        <p:blipFill>
          <a:blip r:embed="rId3">
            <a:alphaModFix/>
          </a:blip>
          <a:stretch>
            <a:fillRect/>
          </a:stretch>
        </p:blipFill>
        <p:spPr>
          <a:xfrm>
            <a:off x="0" y="863263"/>
            <a:ext cx="5111426" cy="341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tr" sz="2500">
                <a:solidFill>
                  <a:srgbClr val="59115B"/>
                </a:solidFill>
                <a:latin typeface="Oswald"/>
                <a:ea typeface="Oswald"/>
                <a:cs typeface="Oswald"/>
                <a:sym typeface="Oswald"/>
              </a:rPr>
              <a:t>1. GİRİŞ</a:t>
            </a:r>
            <a:endParaRPr b="0" sz="1240">
              <a:latin typeface="Oswald"/>
              <a:ea typeface="Oswald"/>
              <a:cs typeface="Oswald"/>
              <a:sym typeface="Oswald"/>
            </a:endParaRPr>
          </a:p>
        </p:txBody>
      </p:sp>
      <p:sp>
        <p:nvSpPr>
          <p:cNvPr id="93" name="Google Shape;93;p14"/>
          <p:cNvSpPr txBox="1"/>
          <p:nvPr>
            <p:ph idx="1" type="body"/>
          </p:nvPr>
        </p:nvSpPr>
        <p:spPr>
          <a:xfrm>
            <a:off x="729450" y="1925050"/>
            <a:ext cx="7688700" cy="2787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000"/>
              </a:spcBef>
              <a:spcAft>
                <a:spcPts val="0"/>
              </a:spcAft>
              <a:buClr>
                <a:schemeClr val="accent3"/>
              </a:buClr>
              <a:buSzPts val="1500"/>
              <a:buFont typeface="Spectral"/>
              <a:buChar char="●"/>
            </a:pPr>
            <a:r>
              <a:rPr lang="tr" sz="1500">
                <a:solidFill>
                  <a:schemeClr val="accent3"/>
                </a:solidFill>
                <a:latin typeface="Spectral"/>
                <a:ea typeface="Spectral"/>
                <a:cs typeface="Spectral"/>
                <a:sym typeface="Spectral"/>
              </a:rPr>
              <a:t>Bilgisayarlı görmenin yaygınlaşması sonucunda, tarım alanında ürün kalitesinin gözlenmesi , ürün sulama , ilaçlama, hasat, ürün sınıflandırma, ürün gelişimlerinin gözlenmesi gibi çalışmalar yapılmaktadır.</a:t>
            </a:r>
            <a:endParaRPr sz="1500">
              <a:solidFill>
                <a:schemeClr val="accent3"/>
              </a:solidFill>
              <a:latin typeface="Spectral"/>
              <a:ea typeface="Spectral"/>
              <a:cs typeface="Spectral"/>
              <a:sym typeface="Spectral"/>
            </a:endParaRPr>
          </a:p>
          <a:p>
            <a:pPr indent="-323850" lvl="0" marL="457200" rtl="0" algn="l">
              <a:lnSpc>
                <a:spcPct val="115000"/>
              </a:lnSpc>
              <a:spcBef>
                <a:spcPts val="0"/>
              </a:spcBef>
              <a:spcAft>
                <a:spcPts val="0"/>
              </a:spcAft>
              <a:buClr>
                <a:schemeClr val="accent3"/>
              </a:buClr>
              <a:buSzPts val="1500"/>
              <a:buFont typeface="Spectral"/>
              <a:buChar char="●"/>
            </a:pPr>
            <a:r>
              <a:rPr lang="tr" sz="1500">
                <a:solidFill>
                  <a:schemeClr val="accent3"/>
                </a:solidFill>
                <a:latin typeface="Spectral"/>
                <a:ea typeface="Spectral"/>
                <a:cs typeface="Spectral"/>
                <a:sym typeface="Spectral"/>
              </a:rPr>
              <a:t>Ayrıca tarım alanında, görüntü işleme tekniklerinin kullanılması ile yapılan çeşitli çalışmalarda şeftali , elma , buğday , fındık, kiraz, ceviz , badem vb. meyveler sınıflandırılmakta ve özellikleri belirlenmektedir.</a:t>
            </a:r>
            <a:endParaRPr sz="1500">
              <a:solidFill>
                <a:schemeClr val="accent3"/>
              </a:solidFill>
              <a:latin typeface="Spectral"/>
              <a:ea typeface="Spectral"/>
              <a:cs typeface="Spectral"/>
              <a:sym typeface="Spectral"/>
            </a:endParaRPr>
          </a:p>
          <a:p>
            <a:pPr indent="-324008" lvl="0" marL="457200" rtl="0" algn="l">
              <a:lnSpc>
                <a:spcPct val="115000"/>
              </a:lnSpc>
              <a:spcBef>
                <a:spcPts val="0"/>
              </a:spcBef>
              <a:spcAft>
                <a:spcPts val="0"/>
              </a:spcAft>
              <a:buClr>
                <a:schemeClr val="accent3"/>
              </a:buClr>
              <a:buSzPts val="1503"/>
              <a:buFont typeface="Spectral"/>
              <a:buChar char="●"/>
            </a:pPr>
            <a:r>
              <a:rPr lang="tr" sz="1502">
                <a:solidFill>
                  <a:schemeClr val="accent3"/>
                </a:solidFill>
                <a:latin typeface="Spectral"/>
                <a:ea typeface="Spectral"/>
                <a:cs typeface="Spectral"/>
                <a:sym typeface="Spectral"/>
              </a:rPr>
              <a:t>Bu özelliklerin belirlenmesinde sayısal görüntü analizi, sınıflama, kümeleme gibi yöntemler kullanılarak, araştırılan nesnelerin boyut, cins veya kalite bakımından sınıflandırılması gerçekleştirilmektedir.</a:t>
            </a:r>
            <a:endParaRPr sz="1502">
              <a:solidFill>
                <a:schemeClr val="accent3"/>
              </a:solidFill>
              <a:latin typeface="Spectral"/>
              <a:ea typeface="Spectral"/>
              <a:cs typeface="Spectral"/>
              <a:sym typeface="Spectr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601575" y="1554075"/>
            <a:ext cx="35595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Spectral"/>
              <a:buChar char="●"/>
            </a:pPr>
            <a:r>
              <a:rPr lang="tr">
                <a:solidFill>
                  <a:schemeClr val="lt1"/>
                </a:solidFill>
                <a:latin typeface="Spectral"/>
                <a:ea typeface="Spectral"/>
                <a:cs typeface="Spectral"/>
                <a:sym typeface="Spectral"/>
              </a:rPr>
              <a:t>Ortalama tabanlı ve K-means algoritmasına göre kümeleme işleminde, piksel cinsinden bulunan alan değerleri kullanılarak küme merkezleri elde edilmektedir. </a:t>
            </a:r>
            <a:endParaRPr>
              <a:solidFill>
                <a:schemeClr val="lt1"/>
              </a:solidFill>
              <a:latin typeface="Spectral"/>
              <a:ea typeface="Spectral"/>
              <a:cs typeface="Spectral"/>
              <a:sym typeface="Spectral"/>
            </a:endParaRPr>
          </a:p>
          <a:p>
            <a:pPr indent="-317500" lvl="0" marL="457200" rtl="0" algn="l">
              <a:spcBef>
                <a:spcPts val="0"/>
              </a:spcBef>
              <a:spcAft>
                <a:spcPts val="0"/>
              </a:spcAft>
              <a:buClr>
                <a:schemeClr val="lt1"/>
              </a:buClr>
              <a:buSzPts val="1400"/>
              <a:buFont typeface="Spectral"/>
              <a:buChar char="●"/>
            </a:pPr>
            <a:r>
              <a:rPr lang="tr">
                <a:solidFill>
                  <a:schemeClr val="lt1"/>
                </a:solidFill>
                <a:latin typeface="Spectral"/>
                <a:ea typeface="Spectral"/>
                <a:cs typeface="Spectral"/>
                <a:sym typeface="Spectral"/>
              </a:rPr>
              <a:t>Küme merkezleri elde edilirken çalışma ortamına 150 adet fındık yerleştirilerek bilgi veritabanı oluşturulmaktadır. </a:t>
            </a:r>
            <a:endParaRPr>
              <a:solidFill>
                <a:schemeClr val="lt1"/>
              </a:solidFill>
              <a:latin typeface="Spectral"/>
              <a:ea typeface="Spectral"/>
              <a:cs typeface="Spectral"/>
              <a:sym typeface="Spectral"/>
            </a:endParaRPr>
          </a:p>
          <a:p>
            <a:pPr indent="-317500" lvl="0" marL="457200" rtl="0" algn="l">
              <a:spcBef>
                <a:spcPts val="0"/>
              </a:spcBef>
              <a:spcAft>
                <a:spcPts val="0"/>
              </a:spcAft>
              <a:buClr>
                <a:schemeClr val="lt1"/>
              </a:buClr>
              <a:buSzPts val="1400"/>
              <a:buFont typeface="Spectral"/>
              <a:buChar char="●"/>
            </a:pPr>
            <a:r>
              <a:rPr lang="tr">
                <a:solidFill>
                  <a:schemeClr val="lt1"/>
                </a:solidFill>
                <a:latin typeface="Spectral"/>
                <a:ea typeface="Spectral"/>
                <a:cs typeface="Spectral"/>
                <a:sym typeface="Spectral"/>
              </a:rPr>
              <a:t>Ortalama tabanlı ve K-means algoritmaları kullanılarak elde edilen küme merkezleri </a:t>
            </a:r>
            <a:r>
              <a:rPr lang="tr">
                <a:solidFill>
                  <a:schemeClr val="accent4"/>
                </a:solidFill>
                <a:latin typeface="Spectral"/>
                <a:ea typeface="Spectral"/>
                <a:cs typeface="Spectral"/>
                <a:sym typeface="Spectral"/>
              </a:rPr>
              <a:t>tablo 1</a:t>
            </a:r>
            <a:r>
              <a:rPr lang="tr">
                <a:solidFill>
                  <a:schemeClr val="lt1"/>
                </a:solidFill>
                <a:latin typeface="Spectral"/>
                <a:ea typeface="Spectral"/>
                <a:cs typeface="Spectral"/>
                <a:sym typeface="Spectral"/>
              </a:rPr>
              <a:t>’de sunulmaktadır.</a:t>
            </a:r>
            <a:endParaRPr>
              <a:solidFill>
                <a:schemeClr val="lt1"/>
              </a:solidFill>
              <a:latin typeface="Spectral"/>
              <a:ea typeface="Spectral"/>
              <a:cs typeface="Spectral"/>
              <a:sym typeface="Spectral"/>
            </a:endParaRPr>
          </a:p>
        </p:txBody>
      </p:sp>
      <p:pic>
        <p:nvPicPr>
          <p:cNvPr id="222" name="Google Shape;222;p32"/>
          <p:cNvPicPr preferRelativeResize="0"/>
          <p:nvPr/>
        </p:nvPicPr>
        <p:blipFill>
          <a:blip r:embed="rId3">
            <a:alphaModFix/>
          </a:blip>
          <a:stretch>
            <a:fillRect/>
          </a:stretch>
        </p:blipFill>
        <p:spPr>
          <a:xfrm>
            <a:off x="4253325" y="1766625"/>
            <a:ext cx="4678125" cy="239041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nvSpPr>
        <p:spPr>
          <a:xfrm>
            <a:off x="3930325" y="72200"/>
            <a:ext cx="49029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Spectral"/>
              <a:buChar char="●"/>
            </a:pPr>
            <a:r>
              <a:rPr lang="tr">
                <a:solidFill>
                  <a:schemeClr val="lt1"/>
                </a:solidFill>
                <a:latin typeface="Spectral"/>
                <a:ea typeface="Spectral"/>
                <a:cs typeface="Spectral"/>
                <a:sym typeface="Spectral"/>
              </a:rPr>
              <a:t>Örnek çalışmada ortamda bulunan 25 adet fındık önerilen yöntem kullanılarak %100 başarım oranı ile tespit edilmektedir. Ayrıca, çalışmanın yöntem kısmında sunulan kümeleme metotlarına göre fındıklar ayrıştırılmaktadır.</a:t>
            </a:r>
            <a:endParaRPr>
              <a:solidFill>
                <a:schemeClr val="lt1"/>
              </a:solidFill>
              <a:latin typeface="Spectral"/>
              <a:ea typeface="Spectral"/>
              <a:cs typeface="Spectral"/>
              <a:sym typeface="Spectral"/>
            </a:endParaRPr>
          </a:p>
          <a:p>
            <a:pPr indent="-317500" lvl="0" marL="457200" rtl="0" algn="l">
              <a:spcBef>
                <a:spcPts val="0"/>
              </a:spcBef>
              <a:spcAft>
                <a:spcPts val="0"/>
              </a:spcAft>
              <a:buClr>
                <a:schemeClr val="lt1"/>
              </a:buClr>
              <a:buSzPts val="1400"/>
              <a:buFont typeface="Spectral"/>
              <a:buChar char="●"/>
            </a:pPr>
            <a:r>
              <a:rPr lang="tr">
                <a:solidFill>
                  <a:schemeClr val="lt1"/>
                </a:solidFill>
                <a:latin typeface="Spectral"/>
                <a:ea typeface="Spectral"/>
                <a:cs typeface="Spectral"/>
                <a:sym typeface="Spectral"/>
              </a:rPr>
              <a:t>Deneysel çalışmada, ortalama tabanlı yöntem kullanılarak 3 adet küçük, 12 adet orta ve 10 adet büyük sınıf fındık bulunmaktadır. </a:t>
            </a:r>
            <a:endParaRPr>
              <a:solidFill>
                <a:schemeClr val="lt1"/>
              </a:solidFill>
              <a:latin typeface="Spectral"/>
              <a:ea typeface="Spectral"/>
              <a:cs typeface="Spectral"/>
              <a:sym typeface="Spectral"/>
            </a:endParaRPr>
          </a:p>
          <a:p>
            <a:pPr indent="-317500" lvl="0" marL="457200" rtl="0" algn="l">
              <a:spcBef>
                <a:spcPts val="0"/>
              </a:spcBef>
              <a:spcAft>
                <a:spcPts val="0"/>
              </a:spcAft>
              <a:buClr>
                <a:schemeClr val="lt1"/>
              </a:buClr>
              <a:buSzPts val="1400"/>
              <a:buFont typeface="Spectral"/>
              <a:buChar char="●"/>
            </a:pPr>
            <a:r>
              <a:rPr lang="tr">
                <a:solidFill>
                  <a:schemeClr val="lt1"/>
                </a:solidFill>
                <a:latin typeface="Spectral"/>
                <a:ea typeface="Spectral"/>
                <a:cs typeface="Spectral"/>
                <a:sym typeface="Spectral"/>
              </a:rPr>
              <a:t>K-means algoritması kullanılarak yapılan kümelemede 3 adet küçük, 10 adet orta, 12 adet büyük fındık tespit edilmektedir.</a:t>
            </a:r>
            <a:endParaRPr>
              <a:solidFill>
                <a:schemeClr val="lt1"/>
              </a:solidFill>
              <a:latin typeface="Spectral"/>
              <a:ea typeface="Spectral"/>
              <a:cs typeface="Spectral"/>
              <a:sym typeface="Spectral"/>
            </a:endParaRPr>
          </a:p>
          <a:p>
            <a:pPr indent="-317500" lvl="0" marL="457200" rtl="0" algn="l">
              <a:spcBef>
                <a:spcPts val="0"/>
              </a:spcBef>
              <a:spcAft>
                <a:spcPts val="0"/>
              </a:spcAft>
              <a:buClr>
                <a:schemeClr val="lt1"/>
              </a:buClr>
              <a:buSzPts val="1400"/>
              <a:buFont typeface="Spectral"/>
              <a:buChar char="●"/>
            </a:pPr>
            <a:r>
              <a:rPr lang="tr">
                <a:solidFill>
                  <a:schemeClr val="lt1"/>
                </a:solidFill>
                <a:latin typeface="Spectral"/>
                <a:ea typeface="Spectral"/>
                <a:cs typeface="Spectral"/>
                <a:sym typeface="Spectral"/>
              </a:rPr>
              <a:t>Tablo 2’de örnek çalışmada elde edilen bazı veriler sunulmaktadır. Bulunan fındıkların indis numarası, piksel cinsinden görüntü düzleminde kaplamış oldukları alan, mm2 cinsinden hesaplanan alan, ortalama tabanlı yöntem ve Kmeans algoritması kullanılarak hangi fındığın hangi kümeye girdiğini gösteren bilgiler sunulmaktadır. </a:t>
            </a:r>
            <a:endParaRPr>
              <a:solidFill>
                <a:schemeClr val="lt1"/>
              </a:solidFill>
              <a:latin typeface="Spectral"/>
              <a:ea typeface="Spectral"/>
              <a:cs typeface="Spectral"/>
              <a:sym typeface="Spectral"/>
            </a:endParaRPr>
          </a:p>
          <a:p>
            <a:pPr indent="-317500" lvl="0" marL="457200" rtl="0" algn="l">
              <a:spcBef>
                <a:spcPts val="0"/>
              </a:spcBef>
              <a:spcAft>
                <a:spcPts val="0"/>
              </a:spcAft>
              <a:buClr>
                <a:schemeClr val="lt1"/>
              </a:buClr>
              <a:buSzPts val="1400"/>
              <a:buFont typeface="Spectral"/>
              <a:buChar char="●"/>
            </a:pPr>
            <a:r>
              <a:rPr lang="tr">
                <a:solidFill>
                  <a:schemeClr val="lt1"/>
                </a:solidFill>
                <a:latin typeface="Spectral"/>
                <a:ea typeface="Spectral"/>
                <a:cs typeface="Spectral"/>
                <a:sym typeface="Spectral"/>
              </a:rPr>
              <a:t>Sunulan örnek çalışmada, iki yöntem ile kümelemenin %92 oranda benzerlik gösterdiği gözlenmektedir.</a:t>
            </a:r>
            <a:endParaRPr>
              <a:solidFill>
                <a:schemeClr val="lt1"/>
              </a:solidFill>
              <a:latin typeface="Spectral"/>
              <a:ea typeface="Spectral"/>
              <a:cs typeface="Spectral"/>
              <a:sym typeface="Spectral"/>
            </a:endParaRPr>
          </a:p>
        </p:txBody>
      </p:sp>
      <p:pic>
        <p:nvPicPr>
          <p:cNvPr id="228" name="Google Shape;228;p33"/>
          <p:cNvPicPr preferRelativeResize="0"/>
          <p:nvPr/>
        </p:nvPicPr>
        <p:blipFill>
          <a:blip r:embed="rId3">
            <a:alphaModFix/>
          </a:blip>
          <a:stretch>
            <a:fillRect/>
          </a:stretch>
        </p:blipFill>
        <p:spPr>
          <a:xfrm>
            <a:off x="272600" y="152400"/>
            <a:ext cx="3339291" cy="4838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nvSpPr>
        <p:spPr>
          <a:xfrm>
            <a:off x="90225" y="1373600"/>
            <a:ext cx="8963400" cy="1785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Spectral"/>
              <a:buChar char="●"/>
            </a:pPr>
            <a:r>
              <a:rPr lang="tr" sz="1300">
                <a:solidFill>
                  <a:schemeClr val="lt1"/>
                </a:solidFill>
                <a:latin typeface="Spectral"/>
                <a:ea typeface="Spectral"/>
                <a:cs typeface="Spectral"/>
                <a:sym typeface="Spectral"/>
              </a:rPr>
              <a:t>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a:t>
            </a:r>
            <a:endParaRPr sz="1300">
              <a:solidFill>
                <a:schemeClr val="lt1"/>
              </a:solidFill>
              <a:latin typeface="Spectral"/>
              <a:ea typeface="Spectral"/>
              <a:cs typeface="Spectral"/>
              <a:sym typeface="Spectral"/>
            </a:endParaRPr>
          </a:p>
          <a:p>
            <a:pPr indent="-311150" lvl="0" marL="457200" rtl="0" algn="l">
              <a:spcBef>
                <a:spcPts val="0"/>
              </a:spcBef>
              <a:spcAft>
                <a:spcPts val="0"/>
              </a:spcAft>
              <a:buClr>
                <a:schemeClr val="lt1"/>
              </a:buClr>
              <a:buSzPts val="1300"/>
              <a:buFont typeface="Spectral"/>
              <a:buChar char="●"/>
            </a:pPr>
            <a:r>
              <a:rPr lang="tr" sz="1300">
                <a:solidFill>
                  <a:schemeClr val="lt1"/>
                </a:solidFill>
                <a:latin typeface="Spectral"/>
                <a:ea typeface="Spectral"/>
                <a:cs typeface="Spectral"/>
                <a:sym typeface="Spectral"/>
              </a:rPr>
              <a:t>Kmeans ve ortalama tabanlı kümeleme yöntemleri kullanılarak yapılan sınıflama sonuçlarındaki benzeşen fındık sayısı ve iki yöntemin benzerlik oranları tablo 3’te sunulmaktadır.</a:t>
            </a:r>
            <a:endParaRPr sz="1300">
              <a:solidFill>
                <a:schemeClr val="lt1"/>
              </a:solidFill>
              <a:latin typeface="Spectral"/>
              <a:ea typeface="Spectral"/>
              <a:cs typeface="Spectral"/>
              <a:sym typeface="Spectral"/>
            </a:endParaRPr>
          </a:p>
          <a:p>
            <a:pPr indent="-311150" lvl="0" marL="457200" rtl="0" algn="l">
              <a:spcBef>
                <a:spcPts val="0"/>
              </a:spcBef>
              <a:spcAft>
                <a:spcPts val="0"/>
              </a:spcAft>
              <a:buClr>
                <a:schemeClr val="lt1"/>
              </a:buClr>
              <a:buSzPts val="1300"/>
              <a:buFont typeface="Spectral"/>
              <a:buChar char="●"/>
            </a:pPr>
            <a:r>
              <a:rPr lang="tr" sz="1300">
                <a:solidFill>
                  <a:schemeClr val="lt1"/>
                </a:solidFill>
                <a:latin typeface="Spectral"/>
                <a:ea typeface="Spectral"/>
                <a:cs typeface="Spectral"/>
                <a:sym typeface="Spectral"/>
              </a:rPr>
              <a:t>Örneğin, tablo 3’te yer alan durum 1 incelendiğinde, küme dağılımlarının %91 oranında benzerlik gösterdiği gözlenmiştir. Durum 4’te ortama yerleştirilen fındıkların tamamı iri tespit edilmiş ve benzerlik oranı %100 olarak bulunmuştur.</a:t>
            </a:r>
            <a:endParaRPr sz="1300">
              <a:solidFill>
                <a:schemeClr val="lt1"/>
              </a:solidFill>
              <a:latin typeface="Spectral"/>
              <a:ea typeface="Spectral"/>
              <a:cs typeface="Spectral"/>
              <a:sym typeface="Spectral"/>
            </a:endParaRPr>
          </a:p>
        </p:txBody>
      </p:sp>
      <p:pic>
        <p:nvPicPr>
          <p:cNvPr id="234" name="Google Shape;234;p34"/>
          <p:cNvPicPr preferRelativeResize="0"/>
          <p:nvPr/>
        </p:nvPicPr>
        <p:blipFill>
          <a:blip r:embed="rId3">
            <a:alphaModFix/>
          </a:blip>
          <a:stretch>
            <a:fillRect/>
          </a:stretch>
        </p:blipFill>
        <p:spPr>
          <a:xfrm>
            <a:off x="1738700" y="3003525"/>
            <a:ext cx="6328336" cy="1987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tr">
                <a:solidFill>
                  <a:schemeClr val="accent5"/>
                </a:solidFill>
                <a:latin typeface="Oswald"/>
                <a:ea typeface="Oswald"/>
                <a:cs typeface="Oswald"/>
                <a:sym typeface="Oswald"/>
              </a:rPr>
              <a:t>4. SONUÇLAR</a:t>
            </a:r>
            <a:endParaRPr b="0">
              <a:solidFill>
                <a:schemeClr val="accent5"/>
              </a:solidFill>
              <a:latin typeface="Oswald"/>
              <a:ea typeface="Oswald"/>
              <a:cs typeface="Oswald"/>
              <a:sym typeface="Oswald"/>
            </a:endParaRPr>
          </a:p>
        </p:txBody>
      </p:sp>
      <p:sp>
        <p:nvSpPr>
          <p:cNvPr id="240" name="Google Shape;240;p35"/>
          <p:cNvSpPr txBox="1"/>
          <p:nvPr>
            <p:ph idx="1" type="body"/>
          </p:nvPr>
        </p:nvSpPr>
        <p:spPr>
          <a:xfrm>
            <a:off x="729450" y="1853850"/>
            <a:ext cx="7688700" cy="283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5"/>
              </a:buClr>
              <a:buSzPts val="1400"/>
              <a:buFont typeface="Spectral"/>
              <a:buChar char="●"/>
            </a:pPr>
            <a:r>
              <a:rPr lang="tr" sz="1400">
                <a:solidFill>
                  <a:schemeClr val="accent5"/>
                </a:solidFill>
                <a:latin typeface="Spectral"/>
                <a:ea typeface="Spectral"/>
                <a:cs typeface="Spectral"/>
                <a:sym typeface="Spectral"/>
              </a:rPr>
              <a:t>Çalışma ortamında bulunan nesnelerin tespit ve sınıflandırılması amacıyla üç aşamalı bir yöntem önerilmektedir. </a:t>
            </a:r>
            <a:endParaRPr sz="1400">
              <a:solidFill>
                <a:schemeClr val="accent5"/>
              </a:solidFill>
              <a:latin typeface="Spectral"/>
              <a:ea typeface="Spectral"/>
              <a:cs typeface="Spectral"/>
              <a:sym typeface="Spectral"/>
            </a:endParaRPr>
          </a:p>
          <a:p>
            <a:pPr indent="-317500" lvl="0" marL="457200" rtl="0" algn="l">
              <a:spcBef>
                <a:spcPts val="0"/>
              </a:spcBef>
              <a:spcAft>
                <a:spcPts val="0"/>
              </a:spcAft>
              <a:buClr>
                <a:schemeClr val="accent5"/>
              </a:buClr>
              <a:buSzPts val="1400"/>
              <a:buFont typeface="Spectral"/>
              <a:buChar char="●"/>
            </a:pPr>
            <a:r>
              <a:rPr lang="tr" sz="1400">
                <a:solidFill>
                  <a:schemeClr val="accent5"/>
                </a:solidFill>
                <a:latin typeface="Spectral"/>
                <a:ea typeface="Spectral"/>
                <a:cs typeface="Spectral"/>
                <a:sym typeface="Spectral"/>
              </a:rPr>
              <a:t>Önerilen yöntemin ilk aşaması olan görüntü ön işleme bölümünde kameradan alınan görüntü üzerinde filtreleme, grileştirme, ikili resme çevirme ve morfolojik işlemler uygulanmaktadır.</a:t>
            </a:r>
            <a:endParaRPr sz="1400">
              <a:solidFill>
                <a:schemeClr val="accent5"/>
              </a:solidFill>
              <a:latin typeface="Spectral"/>
              <a:ea typeface="Spectral"/>
              <a:cs typeface="Spectral"/>
              <a:sym typeface="Spectral"/>
            </a:endParaRPr>
          </a:p>
          <a:p>
            <a:pPr indent="-317500" lvl="0" marL="457200" rtl="0" algn="l">
              <a:spcBef>
                <a:spcPts val="0"/>
              </a:spcBef>
              <a:spcAft>
                <a:spcPts val="0"/>
              </a:spcAft>
              <a:buClr>
                <a:schemeClr val="accent5"/>
              </a:buClr>
              <a:buSzPts val="1400"/>
              <a:buFont typeface="Spectral"/>
              <a:buChar char="●"/>
            </a:pPr>
            <a:r>
              <a:rPr lang="tr" sz="1400">
                <a:solidFill>
                  <a:schemeClr val="accent5"/>
                </a:solidFill>
                <a:latin typeface="Spectral"/>
                <a:ea typeface="Spectral"/>
                <a:cs typeface="Spectral"/>
                <a:sym typeface="Spectral"/>
              </a:rPr>
              <a:t>Nesne tespiti ve özellik çıkarımı aşamasında ise, ortamda yer alan nesnelerin bulunması ve alan, boyut ve konum gibi özellik bilgileri elde edilmektedir. </a:t>
            </a:r>
            <a:endParaRPr sz="1400">
              <a:solidFill>
                <a:schemeClr val="accent5"/>
              </a:solidFill>
              <a:latin typeface="Spectral"/>
              <a:ea typeface="Spectral"/>
              <a:cs typeface="Spectral"/>
              <a:sym typeface="Spectral"/>
            </a:endParaRPr>
          </a:p>
          <a:p>
            <a:pPr indent="-317500" lvl="0" marL="457200" rtl="0" algn="l">
              <a:spcBef>
                <a:spcPts val="0"/>
              </a:spcBef>
              <a:spcAft>
                <a:spcPts val="0"/>
              </a:spcAft>
              <a:buClr>
                <a:schemeClr val="accent5"/>
              </a:buClr>
              <a:buSzPts val="1400"/>
              <a:buFont typeface="Spectral"/>
              <a:buChar char="●"/>
            </a:pPr>
            <a:r>
              <a:rPr lang="tr" sz="1400">
                <a:solidFill>
                  <a:schemeClr val="accent5"/>
                </a:solidFill>
                <a:latin typeface="Spectral"/>
                <a:ea typeface="Spectral"/>
                <a:cs typeface="Spectral"/>
                <a:sym typeface="Spectral"/>
              </a:rPr>
              <a:t>Sınıflandırma aşamasında, bilgi veritabanında bulunan veriler, ortalama tabanlı ve K-means algoritmaları kullanılarak sınıflandırılmaktadır.</a:t>
            </a:r>
            <a:endParaRPr sz="1400">
              <a:solidFill>
                <a:schemeClr val="accent5"/>
              </a:solidFill>
              <a:latin typeface="Spectral"/>
              <a:ea typeface="Spectral"/>
              <a:cs typeface="Spectral"/>
              <a:sym typeface="Spectral"/>
            </a:endParaRPr>
          </a:p>
          <a:p>
            <a:pPr indent="-317500" lvl="0" marL="457200" rtl="0" algn="l">
              <a:spcBef>
                <a:spcPts val="0"/>
              </a:spcBef>
              <a:spcAft>
                <a:spcPts val="0"/>
              </a:spcAft>
              <a:buClr>
                <a:schemeClr val="accent5"/>
              </a:buClr>
              <a:buSzPts val="1400"/>
              <a:buFont typeface="Spectral"/>
              <a:buChar char="●"/>
            </a:pPr>
            <a:r>
              <a:rPr lang="tr" sz="1400">
                <a:solidFill>
                  <a:schemeClr val="accent5"/>
                </a:solidFill>
                <a:latin typeface="Spectral"/>
                <a:ea typeface="Spectral"/>
                <a:cs typeface="Spectral"/>
                <a:sym typeface="Spectral"/>
              </a:rPr>
              <a:t>K-means kümeleme yöntemleri kullanılarak fındık meyvelerinin küçük, orta ve büyük olarak sınıflandırılması gerçekleştirilmektedir.</a:t>
            </a:r>
            <a:endParaRPr sz="1400">
              <a:solidFill>
                <a:schemeClr val="accent5"/>
              </a:solidFill>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tr">
                <a:solidFill>
                  <a:srgbClr val="59115B"/>
                </a:solidFill>
                <a:latin typeface="Oswald"/>
                <a:ea typeface="Oswald"/>
                <a:cs typeface="Oswald"/>
                <a:sym typeface="Oswald"/>
              </a:rPr>
              <a:t>2. ÖNERİLEN YÖNTEM</a:t>
            </a:r>
            <a:endParaRPr b="0">
              <a:solidFill>
                <a:srgbClr val="59115B"/>
              </a:solidFill>
              <a:latin typeface="Oswald"/>
              <a:ea typeface="Oswald"/>
              <a:cs typeface="Oswald"/>
              <a:sym typeface="Oswald"/>
            </a:endParaRPr>
          </a:p>
        </p:txBody>
      </p:sp>
      <p:sp>
        <p:nvSpPr>
          <p:cNvPr id="99" name="Google Shape;99;p15"/>
          <p:cNvSpPr txBox="1"/>
          <p:nvPr>
            <p:ph idx="1" type="body"/>
          </p:nvPr>
        </p:nvSpPr>
        <p:spPr>
          <a:xfrm>
            <a:off x="431125" y="1853850"/>
            <a:ext cx="4953000" cy="3099000"/>
          </a:xfrm>
          <a:prstGeom prst="rect">
            <a:avLst/>
          </a:prstGeom>
        </p:spPr>
        <p:txBody>
          <a:bodyPr anchorCtr="0" anchor="t" bIns="91425" lIns="91425" spcFirstLastPara="1" rIns="91425" wrap="square" tIns="91425">
            <a:normAutofit fontScale="92500" lnSpcReduction="20000"/>
          </a:bodyPr>
          <a:lstStyle/>
          <a:p>
            <a:pPr indent="-318219" lvl="0" marL="457200" rtl="0" algn="l">
              <a:lnSpc>
                <a:spcPct val="115000"/>
              </a:lnSpc>
              <a:spcBef>
                <a:spcPts val="0"/>
              </a:spcBef>
              <a:spcAft>
                <a:spcPts val="0"/>
              </a:spcAft>
              <a:buClr>
                <a:srgbClr val="0070C0"/>
              </a:buClr>
              <a:buSzPct val="100000"/>
              <a:buFont typeface="Spectral"/>
              <a:buChar char="●"/>
            </a:pPr>
            <a:r>
              <a:rPr lang="tr" sz="1525">
                <a:solidFill>
                  <a:srgbClr val="0070C0"/>
                </a:solidFill>
                <a:latin typeface="Spectral"/>
                <a:ea typeface="Spectral"/>
                <a:cs typeface="Spectral"/>
                <a:sym typeface="Spectral"/>
              </a:rPr>
              <a:t>Ortamda bulunan aynı nesnelerin tespit edilerek, sınıflandırılmasına yönelik yapılan çalışmada üç aşamalı bir yöntem önerilmektedir. Önerilen yönteme ait aşamalar Şekil 1’de sunulmaktadır.</a:t>
            </a:r>
            <a:endParaRPr sz="1525">
              <a:solidFill>
                <a:srgbClr val="0070C0"/>
              </a:solidFill>
              <a:latin typeface="Spectral"/>
              <a:ea typeface="Spectral"/>
              <a:cs typeface="Spectral"/>
              <a:sym typeface="Spectral"/>
            </a:endParaRPr>
          </a:p>
          <a:p>
            <a:pPr indent="-318219" lvl="0" marL="457200" rtl="0" algn="l">
              <a:lnSpc>
                <a:spcPct val="115000"/>
              </a:lnSpc>
              <a:spcBef>
                <a:spcPts val="0"/>
              </a:spcBef>
              <a:spcAft>
                <a:spcPts val="0"/>
              </a:spcAft>
              <a:buClr>
                <a:srgbClr val="0070C0"/>
              </a:buClr>
              <a:buSzPct val="100000"/>
              <a:buFont typeface="Spectral"/>
              <a:buChar char="●"/>
            </a:pPr>
            <a:r>
              <a:rPr lang="tr" sz="1525">
                <a:solidFill>
                  <a:srgbClr val="0070C0"/>
                </a:solidFill>
                <a:latin typeface="Spectral"/>
                <a:ea typeface="Spectral"/>
                <a:cs typeface="Spectral"/>
                <a:sym typeface="Spectral"/>
              </a:rPr>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endParaRPr sz="1525">
              <a:solidFill>
                <a:srgbClr val="0070C0"/>
              </a:solidFill>
              <a:latin typeface="Spectral"/>
              <a:ea typeface="Spectral"/>
              <a:cs typeface="Spectral"/>
              <a:sym typeface="Spectral"/>
            </a:endParaRPr>
          </a:p>
          <a:p>
            <a:pPr indent="0" lvl="0" marL="0" rtl="0" algn="l">
              <a:lnSpc>
                <a:spcPct val="115000"/>
              </a:lnSpc>
              <a:spcBef>
                <a:spcPts val="120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5484400" y="568500"/>
            <a:ext cx="3047125" cy="4344275"/>
          </a:xfrm>
          <a:prstGeom prst="rect">
            <a:avLst/>
          </a:prstGeom>
          <a:noFill/>
          <a:ln>
            <a:noFill/>
          </a:ln>
        </p:spPr>
      </p:pic>
      <p:sp>
        <p:nvSpPr>
          <p:cNvPr id="101" name="Google Shape;101;p15"/>
          <p:cNvSpPr/>
          <p:nvPr/>
        </p:nvSpPr>
        <p:spPr>
          <a:xfrm>
            <a:off x="7589925" y="4712375"/>
            <a:ext cx="772200" cy="200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800" y="126850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tr" sz="2240" u="sng">
                <a:solidFill>
                  <a:schemeClr val="accent5"/>
                </a:solidFill>
                <a:latin typeface="Oswald"/>
                <a:ea typeface="Oswald"/>
                <a:cs typeface="Oswald"/>
                <a:sym typeface="Oswald"/>
              </a:rPr>
              <a:t>2.1. Görüntü Ön İşleme Aşaması :</a:t>
            </a:r>
            <a:endParaRPr b="0" sz="2240" u="sng">
              <a:solidFill>
                <a:schemeClr val="accent5"/>
              </a:solidFill>
              <a:latin typeface="Oswald"/>
              <a:ea typeface="Oswald"/>
              <a:cs typeface="Oswald"/>
              <a:sym typeface="Oswald"/>
            </a:endParaRPr>
          </a:p>
        </p:txBody>
      </p:sp>
      <p:sp>
        <p:nvSpPr>
          <p:cNvPr id="107" name="Google Shape;107;p16"/>
          <p:cNvSpPr txBox="1"/>
          <p:nvPr>
            <p:ph idx="2" type="body"/>
          </p:nvPr>
        </p:nvSpPr>
        <p:spPr>
          <a:xfrm>
            <a:off x="4643600" y="2078875"/>
            <a:ext cx="3774300" cy="2433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Görüntü ön işleme aşamasında, kameradan alınan görüntü üzerinde sırasıyla filtreleme, resmin grileştirilmesi ve ikili resme çevrilmesi işlemleri uygulanmaktadır. </a:t>
            </a:r>
            <a:endParaRPr>
              <a:solidFill>
                <a:schemeClr val="accent3"/>
              </a:solidFill>
              <a:latin typeface="Spectral"/>
              <a:ea typeface="Spectral"/>
              <a:cs typeface="Spectral"/>
              <a:sym typeface="Spectral"/>
            </a:endParaRPr>
          </a:p>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Bu işlemlerin gerçekleştirilmesinden sonra görüntü üzerinde yer alan ve ilgilenilen nesneler daha belirgin ve kolay işlenebilir hale getirilmektedir. Şekil 2’de görüntü ön işleme aşamasında uygulanan adımlar sunulmaktadır.</a:t>
            </a:r>
            <a:endParaRPr>
              <a:solidFill>
                <a:schemeClr val="accent3"/>
              </a:solidFill>
              <a:latin typeface="Spectral"/>
              <a:ea typeface="Spectral"/>
              <a:cs typeface="Spectral"/>
              <a:sym typeface="Spectral"/>
            </a:endParaRPr>
          </a:p>
        </p:txBody>
      </p:sp>
      <p:pic>
        <p:nvPicPr>
          <p:cNvPr id="108" name="Google Shape;108;p16"/>
          <p:cNvPicPr preferRelativeResize="0"/>
          <p:nvPr/>
        </p:nvPicPr>
        <p:blipFill>
          <a:blip r:embed="rId3">
            <a:alphaModFix/>
          </a:blip>
          <a:stretch>
            <a:fillRect/>
          </a:stretch>
        </p:blipFill>
        <p:spPr>
          <a:xfrm>
            <a:off x="1132975" y="1726550"/>
            <a:ext cx="2717125" cy="331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nvSpPr>
        <p:spPr>
          <a:xfrm>
            <a:off x="240625" y="1309650"/>
            <a:ext cx="53841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EFEFEF"/>
              </a:buClr>
              <a:buSzPts val="1400"/>
              <a:buFont typeface="Spectral"/>
              <a:buChar char="●"/>
            </a:pPr>
            <a:r>
              <a:rPr lang="tr">
                <a:solidFill>
                  <a:srgbClr val="EFEFEF"/>
                </a:solidFill>
                <a:latin typeface="Spectral"/>
                <a:ea typeface="Spectral"/>
                <a:cs typeface="Spectral"/>
                <a:sym typeface="Spectral"/>
              </a:rPr>
              <a:t>Filtre uygulama adımında, görüntü üzerinde yer alan tuz biber gürültülerinin giderilmesi ve resimde yer alan gereksiz ayrıntıların azaltılması  sağlanmaktadır. </a:t>
            </a:r>
            <a:endParaRPr>
              <a:solidFill>
                <a:srgbClr val="EFEFEF"/>
              </a:solidFill>
              <a:latin typeface="Spectral"/>
              <a:ea typeface="Spectral"/>
              <a:cs typeface="Spectral"/>
              <a:sym typeface="Spectral"/>
            </a:endParaRPr>
          </a:p>
          <a:p>
            <a:pPr indent="-317500" lvl="0" marL="457200" rtl="0" algn="l">
              <a:spcBef>
                <a:spcPts val="0"/>
              </a:spcBef>
              <a:spcAft>
                <a:spcPts val="0"/>
              </a:spcAft>
              <a:buClr>
                <a:srgbClr val="EFEFEF"/>
              </a:buClr>
              <a:buSzPts val="1400"/>
              <a:buFont typeface="Spectral"/>
              <a:buChar char="●"/>
            </a:pPr>
            <a:r>
              <a:rPr lang="tr">
                <a:solidFill>
                  <a:srgbClr val="EFEFEF"/>
                </a:solidFill>
                <a:latin typeface="Spectral"/>
                <a:ea typeface="Spectral"/>
                <a:cs typeface="Spectral"/>
                <a:sym typeface="Spectral"/>
              </a:rPr>
              <a:t>Kameradan alınan görüntü matrisi üzerinde, 3x3, 5x5 vb küçük bir çekirdek matrisinin gezdirilmesi sonucunda filtreleme işlemi gerçekleşmektedir.</a:t>
            </a:r>
            <a:endParaRPr>
              <a:solidFill>
                <a:srgbClr val="EFEFEF"/>
              </a:solidFill>
              <a:latin typeface="Spectral"/>
              <a:ea typeface="Spectral"/>
              <a:cs typeface="Spectral"/>
              <a:sym typeface="Spectral"/>
            </a:endParaRPr>
          </a:p>
          <a:p>
            <a:pPr indent="-317500" lvl="0" marL="457200" rtl="0" algn="l">
              <a:spcBef>
                <a:spcPts val="0"/>
              </a:spcBef>
              <a:spcAft>
                <a:spcPts val="0"/>
              </a:spcAft>
              <a:buClr>
                <a:srgbClr val="EFEFEF"/>
              </a:buClr>
              <a:buSzPts val="1400"/>
              <a:buFont typeface="Spectral"/>
              <a:buChar char="●"/>
            </a:pPr>
            <a:r>
              <a:rPr lang="tr">
                <a:solidFill>
                  <a:srgbClr val="EFEFEF"/>
                </a:solidFill>
                <a:latin typeface="Spectral"/>
                <a:ea typeface="Spectral"/>
                <a:cs typeface="Spectral"/>
                <a:sym typeface="Spectral"/>
              </a:rPr>
              <a:t>Çalışmada, 3x3 boyutlarında çekirdek matrisi kullanan, ortalama filtreleme yöntemi kullanılmaktadır. </a:t>
            </a:r>
            <a:endParaRPr>
              <a:solidFill>
                <a:srgbClr val="EFEFEF"/>
              </a:solidFill>
              <a:latin typeface="Spectral"/>
              <a:ea typeface="Spectral"/>
              <a:cs typeface="Spectral"/>
              <a:sym typeface="Spectral"/>
            </a:endParaRPr>
          </a:p>
          <a:p>
            <a:pPr indent="-317500" lvl="0" marL="457200" rtl="0" algn="l">
              <a:spcBef>
                <a:spcPts val="0"/>
              </a:spcBef>
              <a:spcAft>
                <a:spcPts val="0"/>
              </a:spcAft>
              <a:buClr>
                <a:srgbClr val="EFEFEF"/>
              </a:buClr>
              <a:buSzPts val="1400"/>
              <a:buFont typeface="Spectral"/>
              <a:buChar char="●"/>
            </a:pPr>
            <a:r>
              <a:rPr lang="tr">
                <a:solidFill>
                  <a:srgbClr val="EFEFEF"/>
                </a:solidFill>
                <a:latin typeface="Spectral"/>
                <a:ea typeface="Spectral"/>
                <a:cs typeface="Spectral"/>
                <a:sym typeface="Spectral"/>
              </a:rPr>
              <a:t>Çekirdek matrisin boyutlarının büyük seçilmesi, görüntü üzerindeki gürültüleri azaltırken, bulanıklaştırma da yapmaktadır. </a:t>
            </a:r>
            <a:endParaRPr>
              <a:solidFill>
                <a:srgbClr val="EFEFEF"/>
              </a:solidFill>
              <a:latin typeface="Spectral"/>
              <a:ea typeface="Spectral"/>
              <a:cs typeface="Spectral"/>
              <a:sym typeface="Spectral"/>
            </a:endParaRPr>
          </a:p>
          <a:p>
            <a:pPr indent="-317500" lvl="0" marL="457200" rtl="0" algn="l">
              <a:spcBef>
                <a:spcPts val="0"/>
              </a:spcBef>
              <a:spcAft>
                <a:spcPts val="0"/>
              </a:spcAft>
              <a:buClr>
                <a:srgbClr val="EFEFEF"/>
              </a:buClr>
              <a:buSzPts val="1400"/>
              <a:buFont typeface="Spectral"/>
              <a:buChar char="●"/>
            </a:pPr>
            <a:r>
              <a:rPr lang="tr">
                <a:solidFill>
                  <a:srgbClr val="EFEFEF"/>
                </a:solidFill>
                <a:latin typeface="Spectral"/>
                <a:ea typeface="Spectral"/>
                <a:cs typeface="Spectral"/>
                <a:sym typeface="Spectral"/>
              </a:rPr>
              <a:t>Çalışmada ortalama filtre uygulaması için seçilen çekirdek matris, denklem 1’de sunulmaktadır. Çekirdek matrisi, görüntü üzerinde kayan pencere yöntemi kullanılarak gezdirilmekte ve her bir piksel için, yeni değerler hesaplanmaktadır.</a:t>
            </a:r>
            <a:endParaRPr>
              <a:solidFill>
                <a:srgbClr val="EFEFEF"/>
              </a:solidFill>
              <a:latin typeface="Spectral"/>
              <a:ea typeface="Spectral"/>
              <a:cs typeface="Spectral"/>
              <a:sym typeface="Spectral"/>
            </a:endParaRPr>
          </a:p>
        </p:txBody>
      </p:sp>
      <p:pic>
        <p:nvPicPr>
          <p:cNvPr id="114" name="Google Shape;114;p17"/>
          <p:cNvPicPr preferRelativeResize="0"/>
          <p:nvPr/>
        </p:nvPicPr>
        <p:blipFill>
          <a:blip r:embed="rId3">
            <a:alphaModFix/>
          </a:blip>
          <a:stretch>
            <a:fillRect/>
          </a:stretch>
        </p:blipFill>
        <p:spPr>
          <a:xfrm>
            <a:off x="6617988" y="417600"/>
            <a:ext cx="1476375" cy="695325"/>
          </a:xfrm>
          <a:prstGeom prst="rect">
            <a:avLst/>
          </a:prstGeom>
          <a:noFill/>
          <a:ln>
            <a:noFill/>
          </a:ln>
        </p:spPr>
      </p:pic>
      <p:sp>
        <p:nvSpPr>
          <p:cNvPr id="115" name="Google Shape;115;p17"/>
          <p:cNvSpPr txBox="1"/>
          <p:nvPr/>
        </p:nvSpPr>
        <p:spPr>
          <a:xfrm>
            <a:off x="5730050" y="1309638"/>
            <a:ext cx="3158400" cy="17169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298450" lvl="0" marL="457200" rtl="0" algn="l">
              <a:lnSpc>
                <a:spcPct val="115000"/>
              </a:lnSpc>
              <a:spcBef>
                <a:spcPts val="0"/>
              </a:spcBef>
              <a:spcAft>
                <a:spcPts val="0"/>
              </a:spcAft>
              <a:buClr>
                <a:schemeClr val="lt1"/>
              </a:buClr>
              <a:buSzPts val="1100"/>
              <a:buFont typeface="Spectral"/>
              <a:buChar char="●"/>
            </a:pPr>
            <a:r>
              <a:rPr lang="tr" sz="1100">
                <a:solidFill>
                  <a:schemeClr val="lt1"/>
                </a:solidFill>
                <a:latin typeface="Spectral"/>
                <a:ea typeface="Spectral"/>
                <a:cs typeface="Spectral"/>
                <a:sym typeface="Spectral"/>
              </a:rPr>
              <a:t>K, NxN boyutlarında filtreleme için kullanılan çekirdek matrisini, IR, kameradan alınan renkli görüntüye ait matrisi, I R I , filtreleme sonunda oluşan yeni görüntü matrisini ifade etmektedir. Denklem 2’de her piksele ait yeni değerlerin hesaplanmasını gösteren formül sunulmaktadır. </a:t>
            </a:r>
            <a:endParaRPr sz="1100">
              <a:solidFill>
                <a:schemeClr val="lt1"/>
              </a:solidFill>
              <a:latin typeface="Spectral"/>
              <a:ea typeface="Spectral"/>
              <a:cs typeface="Spectral"/>
              <a:sym typeface="Spectral"/>
            </a:endParaRPr>
          </a:p>
        </p:txBody>
      </p:sp>
      <p:cxnSp>
        <p:nvCxnSpPr>
          <p:cNvPr id="116" name="Google Shape;116;p17"/>
          <p:cNvCxnSpPr/>
          <p:nvPr/>
        </p:nvCxnSpPr>
        <p:spPr>
          <a:xfrm flipH="1" rot="10800000">
            <a:off x="5644825" y="-19925"/>
            <a:ext cx="9900" cy="5153400"/>
          </a:xfrm>
          <a:prstGeom prst="straightConnector1">
            <a:avLst/>
          </a:prstGeom>
          <a:noFill/>
          <a:ln cap="flat" cmpd="sng" w="9525">
            <a:solidFill>
              <a:schemeClr val="dk2"/>
            </a:solidFill>
            <a:prstDash val="solid"/>
            <a:round/>
            <a:headEnd len="med" w="med" type="none"/>
            <a:tailEnd len="med" w="med" type="none"/>
          </a:ln>
        </p:spPr>
      </p:cxnSp>
      <p:pic>
        <p:nvPicPr>
          <p:cNvPr id="117" name="Google Shape;117;p17"/>
          <p:cNvPicPr preferRelativeResize="0"/>
          <p:nvPr/>
        </p:nvPicPr>
        <p:blipFill>
          <a:blip r:embed="rId4">
            <a:alphaModFix/>
          </a:blip>
          <a:stretch>
            <a:fillRect/>
          </a:stretch>
        </p:blipFill>
        <p:spPr>
          <a:xfrm>
            <a:off x="5776988" y="3026550"/>
            <a:ext cx="3158400" cy="806400"/>
          </a:xfrm>
          <a:prstGeom prst="rect">
            <a:avLst/>
          </a:prstGeom>
          <a:noFill/>
          <a:ln>
            <a:noFill/>
          </a:ln>
        </p:spPr>
      </p:pic>
      <p:sp>
        <p:nvSpPr>
          <p:cNvPr id="118" name="Google Shape;118;p17"/>
          <p:cNvSpPr txBox="1"/>
          <p:nvPr/>
        </p:nvSpPr>
        <p:spPr>
          <a:xfrm>
            <a:off x="5885450" y="3890200"/>
            <a:ext cx="3158400" cy="1200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lt1"/>
              </a:buClr>
              <a:buSzPts val="1100"/>
              <a:buFont typeface="Spectral"/>
              <a:buChar char="●"/>
            </a:pPr>
            <a:r>
              <a:rPr lang="tr" sz="1100">
                <a:solidFill>
                  <a:schemeClr val="lt1"/>
                </a:solidFill>
                <a:latin typeface="Spectral"/>
                <a:ea typeface="Spectral"/>
                <a:cs typeface="Spectral"/>
                <a:sym typeface="Spectral"/>
              </a:rPr>
              <a:t>Kameradan alınan görüntü üç kanallı olup RGB (Red, Green, Blue) renk uzayında alındığından, IR görüntü matrisinde üç renk için bulunan değerler denklem 2 kullanılarak güncellenmektedir. </a:t>
            </a:r>
            <a:endParaRPr sz="1100">
              <a:solidFill>
                <a:schemeClr val="lt1"/>
              </a:solidFill>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tr">
                <a:solidFill>
                  <a:srgbClr val="59115B"/>
                </a:solidFill>
                <a:latin typeface="Oswald"/>
                <a:ea typeface="Oswald"/>
                <a:cs typeface="Oswald"/>
                <a:sym typeface="Oswald"/>
              </a:rPr>
              <a:t>DEVAM</a:t>
            </a:r>
            <a:endParaRPr b="0">
              <a:solidFill>
                <a:srgbClr val="59115B"/>
              </a:solidFill>
              <a:latin typeface="Oswald"/>
              <a:ea typeface="Oswald"/>
              <a:cs typeface="Oswald"/>
              <a:sym typeface="Oswald"/>
            </a:endParaRPr>
          </a:p>
        </p:txBody>
      </p:sp>
      <p:sp>
        <p:nvSpPr>
          <p:cNvPr id="124" name="Google Shape;124;p18"/>
          <p:cNvSpPr txBox="1"/>
          <p:nvPr>
            <p:ph idx="1" type="body"/>
          </p:nvPr>
        </p:nvSpPr>
        <p:spPr>
          <a:xfrm>
            <a:off x="729450" y="1784675"/>
            <a:ext cx="7688700" cy="335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200">
                <a:solidFill>
                  <a:srgbClr val="0070C0"/>
                </a:solidFill>
                <a:latin typeface="Spectral"/>
                <a:ea typeface="Spectral"/>
                <a:cs typeface="Spectral"/>
                <a:sym typeface="Spectral"/>
              </a:rPr>
              <a:t>Filtreleme işleminden sonra renkli görüntünün, grileştirilmesi adımı gerçekleştirilmektedir. Grileştirme işlemine ait formül denklem 3’te sunulmaktadır. Denklemde, IG grileştirilmiş yeni görüntü matrisini , I</a:t>
            </a:r>
            <a:r>
              <a:rPr lang="tr" sz="700">
                <a:solidFill>
                  <a:srgbClr val="0070C0"/>
                </a:solidFill>
                <a:latin typeface="Spectral"/>
                <a:ea typeface="Spectral"/>
                <a:cs typeface="Spectral"/>
                <a:sym typeface="Spectral"/>
              </a:rPr>
              <a:t>RK </a:t>
            </a:r>
            <a:r>
              <a:rPr lang="tr" sz="1200">
                <a:solidFill>
                  <a:srgbClr val="0070C0"/>
                </a:solidFill>
                <a:latin typeface="Spectral"/>
                <a:ea typeface="Spectral"/>
                <a:cs typeface="Spectral"/>
                <a:sym typeface="Spectral"/>
              </a:rPr>
              <a:t>, I</a:t>
            </a:r>
            <a:r>
              <a:rPr lang="tr" sz="800">
                <a:solidFill>
                  <a:srgbClr val="0070C0"/>
                </a:solidFill>
                <a:latin typeface="Spectral"/>
                <a:ea typeface="Spectral"/>
                <a:cs typeface="Spectral"/>
                <a:sym typeface="Spectral"/>
              </a:rPr>
              <a:t>RY</a:t>
            </a:r>
            <a:r>
              <a:rPr lang="tr" sz="1200">
                <a:solidFill>
                  <a:srgbClr val="0070C0"/>
                </a:solidFill>
                <a:latin typeface="Spectral"/>
                <a:ea typeface="Spectral"/>
                <a:cs typeface="Spectral"/>
                <a:sym typeface="Spectral"/>
              </a:rPr>
              <a:t> ve I</a:t>
            </a:r>
            <a:r>
              <a:rPr lang="tr" sz="800">
                <a:solidFill>
                  <a:srgbClr val="0070C0"/>
                </a:solidFill>
                <a:latin typeface="Spectral"/>
                <a:ea typeface="Spectral"/>
                <a:cs typeface="Spectral"/>
                <a:sym typeface="Spectral"/>
              </a:rPr>
              <a:t>RM</a:t>
            </a:r>
            <a:r>
              <a:rPr lang="tr" sz="1200">
                <a:solidFill>
                  <a:srgbClr val="0070C0"/>
                </a:solidFill>
                <a:latin typeface="Spectral"/>
                <a:ea typeface="Spectral"/>
                <a:cs typeface="Spectral"/>
                <a:sym typeface="Spectral"/>
              </a:rPr>
              <a:t> sırasıyla filtrelenmiş renkli görüntüdeki kırmızı, yeşil ve mavi renk değerini ifade etmektedir.</a:t>
            </a:r>
            <a:endParaRPr sz="1200">
              <a:solidFill>
                <a:srgbClr val="0070C0"/>
              </a:solidFill>
              <a:latin typeface="Spectral"/>
              <a:ea typeface="Spectral"/>
              <a:cs typeface="Spectral"/>
              <a:sym typeface="Spectral"/>
            </a:endParaRPr>
          </a:p>
          <a:p>
            <a:pPr indent="0" lvl="0" marL="0" rtl="0" algn="l">
              <a:spcBef>
                <a:spcPts val="1200"/>
              </a:spcBef>
              <a:spcAft>
                <a:spcPts val="0"/>
              </a:spcAft>
              <a:buNone/>
            </a:pPr>
            <a:r>
              <a:t/>
            </a:r>
            <a:endParaRPr sz="1200">
              <a:latin typeface="Spectral"/>
              <a:ea typeface="Spectral"/>
              <a:cs typeface="Spectral"/>
              <a:sym typeface="Spectral"/>
            </a:endParaRPr>
          </a:p>
          <a:p>
            <a:pPr indent="0" lvl="0" marL="0" rtl="0" algn="l">
              <a:spcBef>
                <a:spcPts val="1200"/>
              </a:spcBef>
              <a:spcAft>
                <a:spcPts val="0"/>
              </a:spcAft>
              <a:buNone/>
            </a:pPr>
            <a:r>
              <a:rPr lang="tr" sz="1200">
                <a:solidFill>
                  <a:srgbClr val="0070C0"/>
                </a:solidFill>
                <a:latin typeface="Spectral"/>
                <a:ea typeface="Spectral"/>
                <a:cs typeface="Spectral"/>
                <a:sym typeface="Spectral"/>
              </a:rPr>
              <a:t>Gri olarak elde edilen görüntü üzerinde, eşikleme işlemi uygulanarak sadece ilgili nesnelere ait yer alan bölümler kullanılmaktadır. Eşikleme işleminde kullanılan en küçük (min) ve en büyük değerler (max) deneysel çalışmalar sonucunda belirlenmektedir. </a:t>
            </a:r>
            <a:endParaRPr sz="1200">
              <a:solidFill>
                <a:srgbClr val="0070C0"/>
              </a:solidFill>
              <a:latin typeface="Spectral"/>
              <a:ea typeface="Spectral"/>
              <a:cs typeface="Spectral"/>
              <a:sym typeface="Spectral"/>
            </a:endParaRPr>
          </a:p>
          <a:p>
            <a:pPr indent="0" lvl="0" marL="0" rtl="0" algn="l">
              <a:spcBef>
                <a:spcPts val="1200"/>
              </a:spcBef>
              <a:spcAft>
                <a:spcPts val="1200"/>
              </a:spcAft>
              <a:buNone/>
            </a:pPr>
            <a:r>
              <a:rPr lang="tr" sz="1200">
                <a:solidFill>
                  <a:srgbClr val="0070C0"/>
                </a:solidFill>
                <a:latin typeface="Spectral"/>
                <a:ea typeface="Spectral"/>
                <a:cs typeface="Spectral"/>
                <a:sym typeface="Spectral"/>
              </a:rPr>
              <a:t>Gri görüntü içerisinde yer alan piksel değerleri min ve max değerleri arasında bulunup bulunmadığı karşılaştırılarak, ikili görüntü için yeni değer ataması gerçekleştirilmektedir. Denklem 4’te ikili görüntü oluşturma işlemine ait formül sunulmaktadır.</a:t>
            </a:r>
            <a:endParaRPr sz="1200">
              <a:solidFill>
                <a:srgbClr val="0070C0"/>
              </a:solidFill>
              <a:latin typeface="Spectral"/>
              <a:ea typeface="Spectral"/>
              <a:cs typeface="Spectral"/>
              <a:sym typeface="Spectral"/>
            </a:endParaRPr>
          </a:p>
        </p:txBody>
      </p:sp>
      <p:pic>
        <p:nvPicPr>
          <p:cNvPr id="125" name="Google Shape;125;p18"/>
          <p:cNvPicPr preferRelativeResize="0"/>
          <p:nvPr/>
        </p:nvPicPr>
        <p:blipFill>
          <a:blip r:embed="rId3">
            <a:alphaModFix/>
          </a:blip>
          <a:stretch>
            <a:fillRect/>
          </a:stretch>
        </p:blipFill>
        <p:spPr>
          <a:xfrm>
            <a:off x="2254175" y="2521600"/>
            <a:ext cx="4635651" cy="426125"/>
          </a:xfrm>
          <a:prstGeom prst="rect">
            <a:avLst/>
          </a:prstGeom>
          <a:noFill/>
          <a:ln>
            <a:noFill/>
          </a:ln>
        </p:spPr>
      </p:pic>
      <p:pic>
        <p:nvPicPr>
          <p:cNvPr id="126" name="Google Shape;126;p18"/>
          <p:cNvPicPr preferRelativeResize="0"/>
          <p:nvPr/>
        </p:nvPicPr>
        <p:blipFill>
          <a:blip r:embed="rId4">
            <a:alphaModFix/>
          </a:blip>
          <a:stretch>
            <a:fillRect/>
          </a:stretch>
        </p:blipFill>
        <p:spPr>
          <a:xfrm>
            <a:off x="2103775" y="4411575"/>
            <a:ext cx="4715850" cy="68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220575" y="1544050"/>
            <a:ext cx="4351500" cy="276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Eşikleme işleminden sonra siyah ve beyaz renkleri içeren görüntü oluşturulmaktadır. Görüntü içerisinde, siyah bölgelerde istenmeyen beyaz noktalar, beyaz bölgelerde istenmeyen siyah noktalar bulunmaktadır.</a:t>
            </a:r>
            <a:endParaRPr>
              <a:solidFill>
                <a:schemeClr val="accent3"/>
              </a:solidFill>
              <a:latin typeface="Spectral"/>
              <a:ea typeface="Spectral"/>
              <a:cs typeface="Spectral"/>
              <a:sym typeface="Spectral"/>
            </a:endParaRPr>
          </a:p>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Elde edilen ikili görüntü üzerinde yer alan gürültüleri silmek amacıyla morfolojik işlem uygulanmaktadır. Morfolojik işlemde, girdi olarak verilmekte olan, ikili görüntü üzerinde yapısal element adı verilen 3x3, 5x5 vb. kare matris gezdirilmektedir. </a:t>
            </a:r>
            <a:endParaRPr>
              <a:solidFill>
                <a:schemeClr val="accent3"/>
              </a:solidFill>
              <a:latin typeface="Spectral"/>
              <a:ea typeface="Spectral"/>
              <a:cs typeface="Spectral"/>
              <a:sym typeface="Spectral"/>
            </a:endParaRPr>
          </a:p>
        </p:txBody>
      </p:sp>
      <p:sp>
        <p:nvSpPr>
          <p:cNvPr id="132" name="Google Shape;132;p19"/>
          <p:cNvSpPr txBox="1"/>
          <p:nvPr>
            <p:ph idx="2" type="body"/>
          </p:nvPr>
        </p:nvSpPr>
        <p:spPr>
          <a:xfrm>
            <a:off x="4643600" y="1544050"/>
            <a:ext cx="3774300" cy="30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Morfolojik işlem adımında, yapısal element ve ikili görüntü değerlerindeki komşu piksel değerleri kullanılarak görüntü güncellenmektedir. Önerilen çalışmada, ikili görüntü üzerinde, aşındırma (erosion) ve genişleme (dilation) morfolojik işlemleri uygulanmaktadır.</a:t>
            </a:r>
            <a:endParaRPr>
              <a:solidFill>
                <a:schemeClr val="accent3"/>
              </a:solidFill>
              <a:latin typeface="Spectral"/>
              <a:ea typeface="Spectral"/>
              <a:cs typeface="Spectral"/>
              <a:sym typeface="Spectral"/>
            </a:endParaRPr>
          </a:p>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Aşındırma işlemi, ikili resim üzerinde yer alan beyaz alanları daraltmak ve siyah bölgelerdeki beyazlıkları temizlemek için kullanılmaktadır. </a:t>
            </a:r>
            <a:endParaRPr>
              <a:solidFill>
                <a:schemeClr val="accent3"/>
              </a:solidFill>
              <a:latin typeface="Spectral"/>
              <a:ea typeface="Spectral"/>
              <a:cs typeface="Spectral"/>
              <a:sym typeface="Spectral"/>
            </a:endParaRPr>
          </a:p>
          <a:p>
            <a:pPr indent="-311150" lvl="0" marL="457200" rtl="0" algn="l">
              <a:spcBef>
                <a:spcPts val="0"/>
              </a:spcBef>
              <a:spcAft>
                <a:spcPts val="0"/>
              </a:spcAft>
              <a:buClr>
                <a:schemeClr val="accent3"/>
              </a:buClr>
              <a:buSzPts val="1300"/>
              <a:buFont typeface="Spectral"/>
              <a:buChar char="●"/>
            </a:pPr>
            <a:r>
              <a:rPr lang="tr">
                <a:solidFill>
                  <a:schemeClr val="accent3"/>
                </a:solidFill>
                <a:latin typeface="Spectral"/>
                <a:ea typeface="Spectral"/>
                <a:cs typeface="Spectral"/>
                <a:sym typeface="Spectral"/>
              </a:rPr>
              <a:t>Genişleme işlemi ise, beyaz alanların sınırlarını genişletirken aynı zamanda beyaz bölgede yer alan siyah noktaları temizlemektedir. </a:t>
            </a:r>
            <a:endParaRPr>
              <a:solidFill>
                <a:schemeClr val="accent3"/>
              </a:solidFill>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nvSpPr>
        <p:spPr>
          <a:xfrm>
            <a:off x="390525" y="511350"/>
            <a:ext cx="39915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Spectral"/>
              <a:buChar char="●"/>
            </a:pPr>
            <a:r>
              <a:rPr lang="tr">
                <a:solidFill>
                  <a:schemeClr val="lt1"/>
                </a:solidFill>
                <a:latin typeface="Spectral"/>
                <a:ea typeface="Spectral"/>
                <a:cs typeface="Spectral"/>
                <a:sym typeface="Spectral"/>
              </a:rPr>
              <a:t>Sırasıyla denklem 5 ve denklem 6 ‘da aşındırma, genişleme işlemlerine ait matematiksel ifadeler sunulmaktadır. </a:t>
            </a:r>
            <a:endParaRPr>
              <a:solidFill>
                <a:schemeClr val="lt1"/>
              </a:solidFill>
              <a:latin typeface="Spectral"/>
              <a:ea typeface="Spectral"/>
              <a:cs typeface="Spectral"/>
              <a:sym typeface="Spectral"/>
            </a:endParaRPr>
          </a:p>
          <a:p>
            <a:pPr indent="-317500" lvl="0" marL="457200" rtl="0" algn="l">
              <a:spcBef>
                <a:spcPts val="0"/>
              </a:spcBef>
              <a:spcAft>
                <a:spcPts val="0"/>
              </a:spcAft>
              <a:buClr>
                <a:schemeClr val="lt1"/>
              </a:buClr>
              <a:buSzPts val="1400"/>
              <a:buFont typeface="Spectral"/>
              <a:buChar char="●"/>
            </a:pPr>
            <a:r>
              <a:rPr lang="tr">
                <a:solidFill>
                  <a:schemeClr val="lt1"/>
                </a:solidFill>
                <a:latin typeface="Spectral"/>
                <a:ea typeface="Spectral"/>
                <a:cs typeface="Spectral"/>
                <a:sym typeface="Spectral"/>
              </a:rPr>
              <a:t>Denklemlerde, Y yapısal elemente ait matrisi, I</a:t>
            </a:r>
            <a:r>
              <a:rPr lang="tr" sz="900">
                <a:solidFill>
                  <a:schemeClr val="lt1"/>
                </a:solidFill>
                <a:latin typeface="Spectral"/>
                <a:ea typeface="Spectral"/>
                <a:cs typeface="Spectral"/>
                <a:sym typeface="Spectral"/>
              </a:rPr>
              <a:t>M</a:t>
            </a:r>
            <a:r>
              <a:rPr lang="tr">
                <a:solidFill>
                  <a:schemeClr val="lt1"/>
                </a:solidFill>
                <a:latin typeface="Spectral"/>
                <a:ea typeface="Spectral"/>
                <a:cs typeface="Spectral"/>
                <a:sym typeface="Spectral"/>
              </a:rPr>
              <a:t> aşındırma işlemi uygulanmış ikili görüntü matrisini, I</a:t>
            </a:r>
            <a:r>
              <a:rPr lang="tr" sz="900">
                <a:solidFill>
                  <a:schemeClr val="lt1"/>
                </a:solidFill>
                <a:latin typeface="Spectral"/>
                <a:ea typeface="Spectral"/>
                <a:cs typeface="Spectral"/>
                <a:sym typeface="Spectral"/>
              </a:rPr>
              <a:t>M</a:t>
            </a:r>
            <a:r>
              <a:rPr lang="tr">
                <a:solidFill>
                  <a:schemeClr val="lt1"/>
                </a:solidFill>
                <a:latin typeface="Spectral"/>
                <a:ea typeface="Spectral"/>
                <a:cs typeface="Spectral"/>
                <a:sym typeface="Spectral"/>
              </a:rPr>
              <a:t> aşındırma işleminden sonra genişleme işlemi uygulanmış ikili görüntü matrisini ifade etmektedir.</a:t>
            </a:r>
            <a:endParaRPr>
              <a:solidFill>
                <a:schemeClr val="lt1"/>
              </a:solidFill>
              <a:latin typeface="Spectral"/>
              <a:ea typeface="Spectral"/>
              <a:cs typeface="Spectral"/>
              <a:sym typeface="Spectral"/>
            </a:endParaRPr>
          </a:p>
        </p:txBody>
      </p:sp>
      <p:pic>
        <p:nvPicPr>
          <p:cNvPr id="138" name="Google Shape;138;p20"/>
          <p:cNvPicPr preferRelativeResize="0"/>
          <p:nvPr/>
        </p:nvPicPr>
        <p:blipFill>
          <a:blip r:embed="rId3">
            <a:alphaModFix/>
          </a:blip>
          <a:stretch>
            <a:fillRect/>
          </a:stretch>
        </p:blipFill>
        <p:spPr>
          <a:xfrm>
            <a:off x="390525" y="2851050"/>
            <a:ext cx="3920800" cy="1163050"/>
          </a:xfrm>
          <a:prstGeom prst="rect">
            <a:avLst/>
          </a:prstGeom>
          <a:noFill/>
          <a:ln>
            <a:noFill/>
          </a:ln>
        </p:spPr>
      </p:pic>
      <p:cxnSp>
        <p:nvCxnSpPr>
          <p:cNvPr id="139" name="Google Shape;139;p20"/>
          <p:cNvCxnSpPr/>
          <p:nvPr/>
        </p:nvCxnSpPr>
        <p:spPr>
          <a:xfrm>
            <a:off x="4652200" y="20050"/>
            <a:ext cx="9900" cy="518370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20"/>
          <p:cNvSpPr txBox="1"/>
          <p:nvPr/>
        </p:nvSpPr>
        <p:spPr>
          <a:xfrm>
            <a:off x="4712225" y="511350"/>
            <a:ext cx="4060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Spectral"/>
              <a:buChar char="●"/>
            </a:pPr>
            <a:r>
              <a:rPr lang="tr">
                <a:solidFill>
                  <a:srgbClr val="FFE599"/>
                </a:solidFill>
                <a:latin typeface="Spectral"/>
                <a:ea typeface="Spectral"/>
                <a:cs typeface="Spectral"/>
                <a:sym typeface="Spectral"/>
              </a:rPr>
              <a:t>Şekil 3</a:t>
            </a:r>
            <a:r>
              <a:rPr lang="tr">
                <a:solidFill>
                  <a:schemeClr val="lt1"/>
                </a:solidFill>
                <a:latin typeface="Spectral"/>
                <a:ea typeface="Spectral"/>
                <a:cs typeface="Spectral"/>
                <a:sym typeface="Spectral"/>
              </a:rPr>
              <a:t> ’de kameradan alınan ham görüntü gösterilmektedir.</a:t>
            </a:r>
            <a:endParaRPr>
              <a:solidFill>
                <a:schemeClr val="lt1"/>
              </a:solidFill>
              <a:latin typeface="Spectral"/>
              <a:ea typeface="Spectral"/>
              <a:cs typeface="Spectral"/>
              <a:sym typeface="Spectral"/>
            </a:endParaRPr>
          </a:p>
        </p:txBody>
      </p:sp>
      <p:pic>
        <p:nvPicPr>
          <p:cNvPr id="141" name="Google Shape;141;p20"/>
          <p:cNvPicPr preferRelativeResize="0"/>
          <p:nvPr/>
        </p:nvPicPr>
        <p:blipFill>
          <a:blip r:embed="rId4">
            <a:alphaModFix/>
          </a:blip>
          <a:stretch>
            <a:fillRect/>
          </a:stretch>
        </p:blipFill>
        <p:spPr>
          <a:xfrm>
            <a:off x="5348925" y="1126950"/>
            <a:ext cx="2828811" cy="288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nvSpPr>
        <p:spPr>
          <a:xfrm>
            <a:off x="140375" y="390375"/>
            <a:ext cx="8271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aleway"/>
              <a:buChar char="●"/>
            </a:pPr>
            <a:r>
              <a:rPr lang="tr">
                <a:solidFill>
                  <a:srgbClr val="FFE599"/>
                </a:solidFill>
                <a:latin typeface="Raleway"/>
                <a:ea typeface="Raleway"/>
                <a:cs typeface="Raleway"/>
                <a:sym typeface="Raleway"/>
              </a:rPr>
              <a:t>Şekil 4</a:t>
            </a:r>
            <a:r>
              <a:rPr lang="tr">
                <a:solidFill>
                  <a:schemeClr val="lt1"/>
                </a:solidFill>
                <a:latin typeface="Raleway"/>
                <a:ea typeface="Raleway"/>
                <a:cs typeface="Raleway"/>
                <a:sym typeface="Raleway"/>
              </a:rPr>
              <a:t>’te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a:t>
            </a:r>
            <a:endParaRPr>
              <a:solidFill>
                <a:schemeClr val="lt1"/>
              </a:solidFill>
              <a:latin typeface="Raleway"/>
              <a:ea typeface="Raleway"/>
              <a:cs typeface="Raleway"/>
              <a:sym typeface="Raleway"/>
            </a:endParaRPr>
          </a:p>
        </p:txBody>
      </p:sp>
      <p:pic>
        <p:nvPicPr>
          <p:cNvPr id="147" name="Google Shape;147;p21"/>
          <p:cNvPicPr preferRelativeResize="0"/>
          <p:nvPr/>
        </p:nvPicPr>
        <p:blipFill>
          <a:blip r:embed="rId3">
            <a:alphaModFix/>
          </a:blip>
          <a:stretch>
            <a:fillRect/>
          </a:stretch>
        </p:blipFill>
        <p:spPr>
          <a:xfrm>
            <a:off x="2717125" y="1218525"/>
            <a:ext cx="3318725" cy="285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