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5" r:id="rId5"/>
    <p:sldId id="266" r:id="rId6"/>
    <p:sldId id="268" r:id="rId7"/>
    <p:sldId id="269" r:id="rId8"/>
    <p:sldId id="270"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5D5AD6-802B-4D6E-B43D-1DF05FFE4514}" v="4" dt="2021-05-29T07:20:19.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B5B8-24F8-45CF-AB84-661EA59D6C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6458D3B-5067-43D6-B7CE-849CA0772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4C973751-5999-44ED-AD5D-C58E538467B3}"/>
              </a:ext>
            </a:extLst>
          </p:cNvPr>
          <p:cNvSpPr>
            <a:spLocks noGrp="1"/>
          </p:cNvSpPr>
          <p:nvPr>
            <p:ph type="dt" sz="half" idx="10"/>
          </p:nvPr>
        </p:nvSpPr>
        <p:spPr/>
        <p:txBody>
          <a:bodyPr/>
          <a:lstStyle/>
          <a:p>
            <a:fld id="{336A9BED-C9A4-4578-8BFE-4FA89B7F9E70}" type="datetimeFigureOut">
              <a:rPr lang="en-US" smtClean="0"/>
              <a:t>6/2/2021</a:t>
            </a:fld>
            <a:endParaRPr lang="en-US"/>
          </a:p>
        </p:txBody>
      </p:sp>
      <p:sp>
        <p:nvSpPr>
          <p:cNvPr id="5" name="Footer Placeholder 4">
            <a:extLst>
              <a:ext uri="{FF2B5EF4-FFF2-40B4-BE49-F238E27FC236}">
                <a16:creationId xmlns:a16="http://schemas.microsoft.com/office/drawing/2014/main" id="{7C258814-0B48-486B-A578-7C4F5C5B2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095E5-2A1C-4770-A7CA-18894CB7B711}"/>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09273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BBFC-0DC3-45D5-AA19-47C3F1E023ED}"/>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03C835DD-6DF0-45D9-ABEF-E9456EB638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F3DEE29-83D1-420C-80BD-6936D21FF3C3}"/>
              </a:ext>
            </a:extLst>
          </p:cNvPr>
          <p:cNvSpPr>
            <a:spLocks noGrp="1"/>
          </p:cNvSpPr>
          <p:nvPr>
            <p:ph type="dt" sz="half" idx="10"/>
          </p:nvPr>
        </p:nvSpPr>
        <p:spPr/>
        <p:txBody>
          <a:bodyPr/>
          <a:lstStyle/>
          <a:p>
            <a:fld id="{336A9BED-C9A4-4578-8BFE-4FA89B7F9E70}" type="datetimeFigureOut">
              <a:rPr lang="en-US" smtClean="0"/>
              <a:t>6/2/2021</a:t>
            </a:fld>
            <a:endParaRPr lang="en-US"/>
          </a:p>
        </p:txBody>
      </p:sp>
      <p:sp>
        <p:nvSpPr>
          <p:cNvPr id="5" name="Footer Placeholder 4">
            <a:extLst>
              <a:ext uri="{FF2B5EF4-FFF2-40B4-BE49-F238E27FC236}">
                <a16:creationId xmlns:a16="http://schemas.microsoft.com/office/drawing/2014/main" id="{F0178FC4-C616-482E-AE86-DDE4326F7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DDF9F-AF84-4428-B8AD-4C50C8A110BB}"/>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76297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CB632-E733-4898-A964-D570AA76E6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1BC97141-EA2F-4196-A873-6451D7D72A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AA3F43B-FFBA-4B86-92E7-77619503104A}"/>
              </a:ext>
            </a:extLst>
          </p:cNvPr>
          <p:cNvSpPr>
            <a:spLocks noGrp="1"/>
          </p:cNvSpPr>
          <p:nvPr>
            <p:ph type="dt" sz="half" idx="10"/>
          </p:nvPr>
        </p:nvSpPr>
        <p:spPr/>
        <p:txBody>
          <a:bodyPr/>
          <a:lstStyle/>
          <a:p>
            <a:fld id="{336A9BED-C9A4-4578-8BFE-4FA89B7F9E70}" type="datetimeFigureOut">
              <a:rPr lang="en-US" smtClean="0"/>
              <a:t>6/2/2021</a:t>
            </a:fld>
            <a:endParaRPr lang="en-US"/>
          </a:p>
        </p:txBody>
      </p:sp>
      <p:sp>
        <p:nvSpPr>
          <p:cNvPr id="5" name="Footer Placeholder 4">
            <a:extLst>
              <a:ext uri="{FF2B5EF4-FFF2-40B4-BE49-F238E27FC236}">
                <a16:creationId xmlns:a16="http://schemas.microsoft.com/office/drawing/2014/main" id="{26836206-7606-44ED-B60E-69E812FEE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69EF7-2B31-4ABE-94AA-77697A80F187}"/>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76158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AB8E-2C78-4E5E-B757-E682E7756BCD}"/>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E620613-F076-484B-B287-5041911D9C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F70CFC3-F9C3-4DCE-ABEE-4E75C4A3618E}"/>
              </a:ext>
            </a:extLst>
          </p:cNvPr>
          <p:cNvSpPr>
            <a:spLocks noGrp="1"/>
          </p:cNvSpPr>
          <p:nvPr>
            <p:ph type="dt" sz="half" idx="10"/>
          </p:nvPr>
        </p:nvSpPr>
        <p:spPr/>
        <p:txBody>
          <a:bodyPr/>
          <a:lstStyle/>
          <a:p>
            <a:fld id="{336A9BED-C9A4-4578-8BFE-4FA89B7F9E70}" type="datetimeFigureOut">
              <a:rPr lang="en-US" smtClean="0"/>
              <a:t>6/2/2021</a:t>
            </a:fld>
            <a:endParaRPr lang="en-US"/>
          </a:p>
        </p:txBody>
      </p:sp>
      <p:sp>
        <p:nvSpPr>
          <p:cNvPr id="5" name="Footer Placeholder 4">
            <a:extLst>
              <a:ext uri="{FF2B5EF4-FFF2-40B4-BE49-F238E27FC236}">
                <a16:creationId xmlns:a16="http://schemas.microsoft.com/office/drawing/2014/main" id="{15C1DD38-3D55-4B3F-8CD4-C51421A3B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B9EB9-E9E7-4B14-A3BB-F39687BFC093}"/>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660801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8041-38CB-47E6-820C-73857238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BBA808A9-CAE9-44A2-8FB5-93D91957F6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AD4FD-B997-4C58-8C1A-702856193DD3}"/>
              </a:ext>
            </a:extLst>
          </p:cNvPr>
          <p:cNvSpPr>
            <a:spLocks noGrp="1"/>
          </p:cNvSpPr>
          <p:nvPr>
            <p:ph type="dt" sz="half" idx="10"/>
          </p:nvPr>
        </p:nvSpPr>
        <p:spPr/>
        <p:txBody>
          <a:bodyPr/>
          <a:lstStyle/>
          <a:p>
            <a:fld id="{336A9BED-C9A4-4578-8BFE-4FA89B7F9E70}" type="datetimeFigureOut">
              <a:rPr lang="en-US" smtClean="0"/>
              <a:t>6/2/2021</a:t>
            </a:fld>
            <a:endParaRPr lang="en-US"/>
          </a:p>
        </p:txBody>
      </p:sp>
      <p:sp>
        <p:nvSpPr>
          <p:cNvPr id="5" name="Footer Placeholder 4">
            <a:extLst>
              <a:ext uri="{FF2B5EF4-FFF2-40B4-BE49-F238E27FC236}">
                <a16:creationId xmlns:a16="http://schemas.microsoft.com/office/drawing/2014/main" id="{9A4F30B6-1824-4858-98BC-6B0683B2F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E233E-1281-4FCB-ABC0-A9D095A24D69}"/>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0200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62C6-82D9-4332-B977-1729E85F21D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656630B-54C4-40F9-9828-B490D8412C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0980F6CA-7751-49FE-95FB-F995C3B977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6805300C-F68A-44F8-82BC-A5B61DB78B6B}"/>
              </a:ext>
            </a:extLst>
          </p:cNvPr>
          <p:cNvSpPr>
            <a:spLocks noGrp="1"/>
          </p:cNvSpPr>
          <p:nvPr>
            <p:ph type="dt" sz="half" idx="10"/>
          </p:nvPr>
        </p:nvSpPr>
        <p:spPr/>
        <p:txBody>
          <a:bodyPr/>
          <a:lstStyle/>
          <a:p>
            <a:fld id="{336A9BED-C9A4-4578-8BFE-4FA89B7F9E70}" type="datetimeFigureOut">
              <a:rPr lang="en-US" smtClean="0"/>
              <a:t>6/2/2021</a:t>
            </a:fld>
            <a:endParaRPr lang="en-US"/>
          </a:p>
        </p:txBody>
      </p:sp>
      <p:sp>
        <p:nvSpPr>
          <p:cNvPr id="6" name="Footer Placeholder 5">
            <a:extLst>
              <a:ext uri="{FF2B5EF4-FFF2-40B4-BE49-F238E27FC236}">
                <a16:creationId xmlns:a16="http://schemas.microsoft.com/office/drawing/2014/main" id="{7DBD0A4F-A3F1-4128-A209-9DC06E69BA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7ECF6-ACBB-4A33-ABB5-CED901E59B51}"/>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26623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E9DB-CB43-4868-89E1-C81D27177F2C}"/>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E5456A33-709D-43DB-901E-5800D07353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1D6719-B4D8-43FC-9744-F77D203C88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65472839-CAA5-4161-B3C3-A0D5D00FD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BA0B28-02A9-4F3D-874E-16D326DBB6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620CF1A9-794B-40D7-94F1-3FA544261A8E}"/>
              </a:ext>
            </a:extLst>
          </p:cNvPr>
          <p:cNvSpPr>
            <a:spLocks noGrp="1"/>
          </p:cNvSpPr>
          <p:nvPr>
            <p:ph type="dt" sz="half" idx="10"/>
          </p:nvPr>
        </p:nvSpPr>
        <p:spPr/>
        <p:txBody>
          <a:bodyPr/>
          <a:lstStyle/>
          <a:p>
            <a:fld id="{336A9BED-C9A4-4578-8BFE-4FA89B7F9E70}" type="datetimeFigureOut">
              <a:rPr lang="en-US" smtClean="0"/>
              <a:t>6/2/2021</a:t>
            </a:fld>
            <a:endParaRPr lang="en-US"/>
          </a:p>
        </p:txBody>
      </p:sp>
      <p:sp>
        <p:nvSpPr>
          <p:cNvPr id="8" name="Footer Placeholder 7">
            <a:extLst>
              <a:ext uri="{FF2B5EF4-FFF2-40B4-BE49-F238E27FC236}">
                <a16:creationId xmlns:a16="http://schemas.microsoft.com/office/drawing/2014/main" id="{1BEC3BED-D5CC-4D2F-A5B4-D7F5A584A2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B5E8F1-326F-47F4-9267-799EFE7B5D5A}"/>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40106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BE49-822E-4499-96BA-C3FBF70794DF}"/>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50DAE0DA-A748-4834-BF80-853D46C778E9}"/>
              </a:ext>
            </a:extLst>
          </p:cNvPr>
          <p:cNvSpPr>
            <a:spLocks noGrp="1"/>
          </p:cNvSpPr>
          <p:nvPr>
            <p:ph type="dt" sz="half" idx="10"/>
          </p:nvPr>
        </p:nvSpPr>
        <p:spPr/>
        <p:txBody>
          <a:bodyPr/>
          <a:lstStyle/>
          <a:p>
            <a:fld id="{336A9BED-C9A4-4578-8BFE-4FA89B7F9E70}" type="datetimeFigureOut">
              <a:rPr lang="en-US" smtClean="0"/>
              <a:t>6/2/2021</a:t>
            </a:fld>
            <a:endParaRPr lang="en-US"/>
          </a:p>
        </p:txBody>
      </p:sp>
      <p:sp>
        <p:nvSpPr>
          <p:cNvPr id="4" name="Footer Placeholder 3">
            <a:extLst>
              <a:ext uri="{FF2B5EF4-FFF2-40B4-BE49-F238E27FC236}">
                <a16:creationId xmlns:a16="http://schemas.microsoft.com/office/drawing/2014/main" id="{2615E6CC-53C5-414A-839D-5F7E3F8D1A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55790F-90BB-4FF2-8EC6-BF2E3412CC56}"/>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20383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8AC5F-9445-49BE-B0A0-5749E15C011A}"/>
              </a:ext>
            </a:extLst>
          </p:cNvPr>
          <p:cNvSpPr>
            <a:spLocks noGrp="1"/>
          </p:cNvSpPr>
          <p:nvPr>
            <p:ph type="dt" sz="half" idx="10"/>
          </p:nvPr>
        </p:nvSpPr>
        <p:spPr/>
        <p:txBody>
          <a:bodyPr/>
          <a:lstStyle/>
          <a:p>
            <a:fld id="{336A9BED-C9A4-4578-8BFE-4FA89B7F9E70}" type="datetimeFigureOut">
              <a:rPr lang="en-US" smtClean="0"/>
              <a:t>6/2/2021</a:t>
            </a:fld>
            <a:endParaRPr lang="en-US"/>
          </a:p>
        </p:txBody>
      </p:sp>
      <p:sp>
        <p:nvSpPr>
          <p:cNvPr id="3" name="Footer Placeholder 2">
            <a:extLst>
              <a:ext uri="{FF2B5EF4-FFF2-40B4-BE49-F238E27FC236}">
                <a16:creationId xmlns:a16="http://schemas.microsoft.com/office/drawing/2014/main" id="{ADE4BE55-5310-46A2-A7DD-F27A1960C9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F3892E-90F2-4DAC-BDE2-1A50B1BE9147}"/>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2325547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64DA-A800-484D-8E8A-C6B1CA11E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1150AFBD-05BA-4957-B77F-7F678543D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B2173359-B608-42FD-A361-3A1998EF1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EB74F0-D4C7-456F-8301-75F7689A9193}"/>
              </a:ext>
            </a:extLst>
          </p:cNvPr>
          <p:cNvSpPr>
            <a:spLocks noGrp="1"/>
          </p:cNvSpPr>
          <p:nvPr>
            <p:ph type="dt" sz="half" idx="10"/>
          </p:nvPr>
        </p:nvSpPr>
        <p:spPr/>
        <p:txBody>
          <a:bodyPr/>
          <a:lstStyle/>
          <a:p>
            <a:fld id="{336A9BED-C9A4-4578-8BFE-4FA89B7F9E70}" type="datetimeFigureOut">
              <a:rPr lang="en-US" smtClean="0"/>
              <a:t>6/2/2021</a:t>
            </a:fld>
            <a:endParaRPr lang="en-US"/>
          </a:p>
        </p:txBody>
      </p:sp>
      <p:sp>
        <p:nvSpPr>
          <p:cNvPr id="6" name="Footer Placeholder 5">
            <a:extLst>
              <a:ext uri="{FF2B5EF4-FFF2-40B4-BE49-F238E27FC236}">
                <a16:creationId xmlns:a16="http://schemas.microsoft.com/office/drawing/2014/main" id="{391EB969-6353-440A-A5FC-27189441CB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B3C3B-19B6-45B7-B529-0637D1D6769D}"/>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52784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DA2B-0D7C-4C59-8EBB-28A6639E2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7A551B4A-528E-4D55-B9DE-1F4219D3EA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B98FEBB-EABB-4D3F-BFBF-C60F03B37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4A1255-A418-48F4-8FCD-875E6DD47DCC}"/>
              </a:ext>
            </a:extLst>
          </p:cNvPr>
          <p:cNvSpPr>
            <a:spLocks noGrp="1"/>
          </p:cNvSpPr>
          <p:nvPr>
            <p:ph type="dt" sz="half" idx="10"/>
          </p:nvPr>
        </p:nvSpPr>
        <p:spPr/>
        <p:txBody>
          <a:bodyPr/>
          <a:lstStyle/>
          <a:p>
            <a:fld id="{336A9BED-C9A4-4578-8BFE-4FA89B7F9E70}" type="datetimeFigureOut">
              <a:rPr lang="en-US" smtClean="0"/>
              <a:t>6/2/2021</a:t>
            </a:fld>
            <a:endParaRPr lang="en-US"/>
          </a:p>
        </p:txBody>
      </p:sp>
      <p:sp>
        <p:nvSpPr>
          <p:cNvPr id="6" name="Footer Placeholder 5">
            <a:extLst>
              <a:ext uri="{FF2B5EF4-FFF2-40B4-BE49-F238E27FC236}">
                <a16:creationId xmlns:a16="http://schemas.microsoft.com/office/drawing/2014/main" id="{45E39F3B-6E21-4849-BEC9-E7BDE3BAE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38494-2B8F-4747-ABEE-6E4EF91DCB49}"/>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225435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D69419-E93E-4A63-8414-A246C1C9D6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70EF397-1B95-4D09-9EA2-488FFBD8DB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867560D-9EF5-43CF-9708-707DA21675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A9BED-C9A4-4578-8BFE-4FA89B7F9E70}" type="datetimeFigureOut">
              <a:rPr lang="en-US" smtClean="0"/>
              <a:t>6/2/2021</a:t>
            </a:fld>
            <a:endParaRPr lang="en-US"/>
          </a:p>
        </p:txBody>
      </p:sp>
      <p:sp>
        <p:nvSpPr>
          <p:cNvPr id="5" name="Footer Placeholder 4">
            <a:extLst>
              <a:ext uri="{FF2B5EF4-FFF2-40B4-BE49-F238E27FC236}">
                <a16:creationId xmlns:a16="http://schemas.microsoft.com/office/drawing/2014/main" id="{695920B3-A808-43E4-9BB3-3FD803463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2A2EE4-4FBB-4DD8-B8EA-C0446975F9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0D961-710E-4209-9963-52E18FB3344C}" type="slidenum">
              <a:rPr lang="en-US" smtClean="0"/>
              <a:t>‹#›</a:t>
            </a:fld>
            <a:endParaRPr lang="en-US"/>
          </a:p>
        </p:txBody>
      </p:sp>
    </p:spTree>
    <p:extLst>
      <p:ext uri="{BB962C8B-B14F-4D97-AF65-F5344CB8AC3E}">
        <p14:creationId xmlns:p14="http://schemas.microsoft.com/office/powerpoint/2010/main" val="38608229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7" name="Straight Connector 1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79462-9FB3-4D24-85A9-641806EECD84}"/>
              </a:ext>
            </a:extLst>
          </p:cNvPr>
          <p:cNvSpPr>
            <a:spLocks noGrp="1"/>
          </p:cNvSpPr>
          <p:nvPr>
            <p:ph type="ctrTitle"/>
          </p:nvPr>
        </p:nvSpPr>
        <p:spPr>
          <a:xfrm>
            <a:off x="1524000" y="1584683"/>
            <a:ext cx="9144000" cy="2551829"/>
          </a:xfrm>
        </p:spPr>
        <p:txBody>
          <a:bodyPr anchor="ctr">
            <a:normAutofit/>
          </a:bodyPr>
          <a:lstStyle/>
          <a:p>
            <a:r>
              <a:rPr lang="en-US" sz="6600" b="0" i="0">
                <a:effectLst/>
                <a:latin typeface="-apple-system"/>
              </a:rPr>
              <a:t>Impact of</a:t>
            </a:r>
            <a:r>
              <a:rPr lang="tr-TR" sz="6600">
                <a:latin typeface="-apple-system"/>
              </a:rPr>
              <a:t> </a:t>
            </a:r>
            <a:r>
              <a:rPr lang="tr-TR" sz="6600" b="0" i="0">
                <a:effectLst/>
                <a:latin typeface="-apple-system"/>
              </a:rPr>
              <a:t>working from  home during COVID-19</a:t>
            </a:r>
            <a:endParaRPr lang="en-US" sz="6600"/>
          </a:p>
        </p:txBody>
      </p:sp>
      <p:sp>
        <p:nvSpPr>
          <p:cNvPr id="3" name="Subtitle 2">
            <a:extLst>
              <a:ext uri="{FF2B5EF4-FFF2-40B4-BE49-F238E27FC236}">
                <a16:creationId xmlns:a16="http://schemas.microsoft.com/office/drawing/2014/main" id="{C11364EF-27FB-4DB0-8B6B-1FD353F5A976}"/>
              </a:ext>
            </a:extLst>
          </p:cNvPr>
          <p:cNvSpPr>
            <a:spLocks noGrp="1"/>
          </p:cNvSpPr>
          <p:nvPr>
            <p:ph type="subTitle" idx="1"/>
          </p:nvPr>
        </p:nvSpPr>
        <p:spPr>
          <a:xfrm>
            <a:off x="1524000" y="5160469"/>
            <a:ext cx="9144000" cy="1182135"/>
          </a:xfrm>
        </p:spPr>
        <p:txBody>
          <a:bodyPr anchor="ctr">
            <a:normAutofit/>
          </a:bodyPr>
          <a:lstStyle/>
          <a:p>
            <a:r>
              <a:rPr lang="tr-TR" sz="2800"/>
              <a:t>Ayşegül GÖKTAŞ</a:t>
            </a:r>
          </a:p>
          <a:p>
            <a:r>
              <a:rPr lang="tr-TR" sz="2800"/>
              <a:t>17030411037</a:t>
            </a:r>
            <a:endParaRPr lang="en-US" sz="2800"/>
          </a:p>
        </p:txBody>
      </p:sp>
    </p:spTree>
    <p:extLst>
      <p:ext uri="{BB962C8B-B14F-4D97-AF65-F5344CB8AC3E}">
        <p14:creationId xmlns:p14="http://schemas.microsoft.com/office/powerpoint/2010/main" val="378879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7B371-9F01-4A63-A3F6-CA77945FD0D5}"/>
              </a:ext>
            </a:extLst>
          </p:cNvPr>
          <p:cNvSpPr>
            <a:spLocks noGrp="1"/>
          </p:cNvSpPr>
          <p:nvPr>
            <p:ph type="title"/>
          </p:nvPr>
        </p:nvSpPr>
        <p:spPr>
          <a:xfrm>
            <a:off x="808638" y="386930"/>
            <a:ext cx="9236700" cy="1188950"/>
          </a:xfrm>
        </p:spPr>
        <p:txBody>
          <a:bodyPr anchor="b">
            <a:normAutofit/>
          </a:bodyPr>
          <a:lstStyle/>
          <a:p>
            <a:r>
              <a:rPr lang="tr-TR" sz="5400" b="1"/>
              <a:t>INTRODUCTION</a:t>
            </a:r>
            <a:endParaRPr lang="en-US" sz="5400" b="1"/>
          </a:p>
        </p:txBody>
      </p:sp>
      <p:grpSp>
        <p:nvGrpSpPr>
          <p:cNvPr id="13"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5"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5019E2-5ECF-47BE-A4E5-32BDEB8BD7D0}"/>
              </a:ext>
            </a:extLst>
          </p:cNvPr>
          <p:cNvSpPr>
            <a:spLocks noGrp="1"/>
          </p:cNvSpPr>
          <p:nvPr>
            <p:ph idx="1"/>
          </p:nvPr>
        </p:nvSpPr>
        <p:spPr>
          <a:xfrm>
            <a:off x="793660" y="2599509"/>
            <a:ext cx="10143668" cy="3435531"/>
          </a:xfrm>
        </p:spPr>
        <p:txBody>
          <a:bodyPr anchor="ctr">
            <a:normAutofit/>
          </a:bodyPr>
          <a:lstStyle/>
          <a:p>
            <a:r>
              <a:rPr lang="en-US" sz="2400" b="1" i="0" dirty="0">
                <a:effectLst/>
                <a:latin typeface="-apple-system"/>
              </a:rPr>
              <a:t>Rapid increase in the rate of working from home with the COVID-19. COVID-19 has affected day to day life and is slowing down the global economy. </a:t>
            </a:r>
            <a:endParaRPr lang="tr-TR" sz="2400" b="1" i="0" dirty="0">
              <a:effectLst/>
              <a:latin typeface="-apple-system"/>
            </a:endParaRPr>
          </a:p>
          <a:p>
            <a:r>
              <a:rPr lang="en-US" sz="2400" b="1" i="0" dirty="0">
                <a:effectLst/>
                <a:latin typeface="-apple-system"/>
              </a:rPr>
              <a:t>This pandemic has affected thousands of peoples, who are working in somewhere to continue their life.</a:t>
            </a:r>
            <a:endParaRPr lang="tr-TR" sz="2400" b="1" i="0" dirty="0">
              <a:effectLst/>
              <a:latin typeface="-apple-system"/>
            </a:endParaRPr>
          </a:p>
          <a:p>
            <a:r>
              <a:rPr lang="en-US" sz="2400" b="1" i="0" dirty="0">
                <a:effectLst/>
                <a:latin typeface="-apple-system"/>
              </a:rPr>
              <a:t>Many areas, sectors and occupations have been caught unprepared for this situation and they have suffered unforeseen losses. </a:t>
            </a:r>
            <a:endParaRPr lang="tr-TR" sz="2400" b="1" i="0" dirty="0">
              <a:effectLst/>
              <a:latin typeface="-apple-system"/>
            </a:endParaRPr>
          </a:p>
          <a:p>
            <a:r>
              <a:rPr lang="en-US" sz="2400" b="1" i="0" dirty="0">
                <a:effectLst/>
                <a:latin typeface="-apple-system"/>
              </a:rPr>
              <a:t>Also, some of them decided on home-work programs due to the spread of the epidemic disease.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31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8422900-4194-4ECD-81BF-20C171667361}"/>
              </a:ext>
            </a:extLst>
          </p:cNvPr>
          <p:cNvPicPr>
            <a:picLocks noChangeAspect="1"/>
          </p:cNvPicPr>
          <p:nvPr/>
        </p:nvPicPr>
        <p:blipFill>
          <a:blip r:embed="rId2"/>
          <a:stretch>
            <a:fillRect/>
          </a:stretch>
        </p:blipFill>
        <p:spPr>
          <a:xfrm>
            <a:off x="576244" y="920657"/>
            <a:ext cx="5628018" cy="4783815"/>
          </a:xfrm>
          <a:prstGeom prst="rect">
            <a:avLst/>
          </a:prstGeom>
        </p:spPr>
      </p:pic>
      <p:sp>
        <p:nvSpPr>
          <p:cNvPr id="47" name="Rectangle 4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4">
            <a:extLst>
              <a:ext uri="{FF2B5EF4-FFF2-40B4-BE49-F238E27FC236}">
                <a16:creationId xmlns:a16="http://schemas.microsoft.com/office/drawing/2014/main" id="{F0F0D6A0-3ABD-4A54-A83F-F3DB8760631D}"/>
              </a:ext>
            </a:extLst>
          </p:cNvPr>
          <p:cNvSpPr>
            <a:spLocks noGrp="1"/>
          </p:cNvSpPr>
          <p:nvPr>
            <p:ph idx="1"/>
          </p:nvPr>
        </p:nvSpPr>
        <p:spPr>
          <a:xfrm>
            <a:off x="7239012" y="2031101"/>
            <a:ext cx="4282984" cy="3511943"/>
          </a:xfrm>
        </p:spPr>
        <p:txBody>
          <a:bodyPr anchor="ctr">
            <a:normAutofit/>
          </a:bodyPr>
          <a:lstStyle/>
          <a:p>
            <a:r>
              <a:rPr lang="en-US" sz="2400" dirty="0"/>
              <a:t>While working at home has positive effects on employees, it also has many negative effects</a:t>
            </a:r>
            <a:r>
              <a:rPr lang="tr-TR" sz="2400" dirty="0"/>
              <a:t>.</a:t>
            </a:r>
            <a:r>
              <a:rPr lang="en-US" sz="2400" dirty="0"/>
              <a:t> </a:t>
            </a:r>
            <a:r>
              <a:rPr lang="tr-TR" sz="2400" dirty="0"/>
              <a:t>H</a:t>
            </a:r>
            <a:r>
              <a:rPr lang="en-US" sz="2400" dirty="0" err="1"/>
              <a:t>owever</a:t>
            </a:r>
            <a:r>
              <a:rPr lang="en-US" sz="2400" dirty="0"/>
              <a:t>, the rate of working at home is constantly increasing due to </a:t>
            </a:r>
            <a:r>
              <a:rPr lang="tr-TR" sz="2400" dirty="0"/>
              <a:t>COVID-19.</a:t>
            </a:r>
          </a:p>
          <a:p>
            <a:pPr marL="0" indent="0">
              <a:buNone/>
            </a:pPr>
            <a:endParaRPr lang="tr-TR" sz="2400" dirty="0"/>
          </a:p>
        </p:txBody>
      </p:sp>
      <p:sp>
        <p:nvSpPr>
          <p:cNvPr id="49" name="Rectangle 4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03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7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Isosceles Triangle 7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bar chart&#10;&#10;Description automatically generated">
            <a:extLst>
              <a:ext uri="{FF2B5EF4-FFF2-40B4-BE49-F238E27FC236}">
                <a16:creationId xmlns:a16="http://schemas.microsoft.com/office/drawing/2014/main" id="{5B65043A-83CF-44C6-9FAE-39C7BE96E0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830" y="643467"/>
            <a:ext cx="7930340" cy="5571065"/>
          </a:xfrm>
          <a:prstGeom prst="rect">
            <a:avLst/>
          </a:prstGeom>
          <a:ln>
            <a:noFill/>
          </a:ln>
        </p:spPr>
      </p:pic>
      <p:sp>
        <p:nvSpPr>
          <p:cNvPr id="81" name="Isosceles Triangle 8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2649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196FB057-09D7-4F3B-BAE6-4422FBAFF42E}"/>
              </a:ext>
            </a:extLst>
          </p:cNvPr>
          <p:cNvPicPr>
            <a:picLocks noChangeAspect="1"/>
          </p:cNvPicPr>
          <p:nvPr/>
        </p:nvPicPr>
        <p:blipFill rotWithShape="1">
          <a:blip r:embed="rId2">
            <a:extLst>
              <a:ext uri="{28A0092B-C50C-407E-A947-70E740481C1C}">
                <a14:useLocalDpi xmlns:a14="http://schemas.microsoft.com/office/drawing/2010/main" val="0"/>
              </a:ext>
            </a:extLst>
          </a:blip>
          <a:srcRect l="2368" r="2757" b="-3"/>
          <a:stretch/>
        </p:blipFill>
        <p:spPr>
          <a:xfrm>
            <a:off x="576244" y="650494"/>
            <a:ext cx="5628018" cy="5324142"/>
          </a:xfrm>
          <a:prstGeom prst="rect">
            <a:avLst/>
          </a:prstGeom>
        </p:spPr>
      </p:pic>
      <p:sp>
        <p:nvSpPr>
          <p:cNvPr id="48" name="Rectangle 4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5">
            <a:extLst>
              <a:ext uri="{FF2B5EF4-FFF2-40B4-BE49-F238E27FC236}">
                <a16:creationId xmlns:a16="http://schemas.microsoft.com/office/drawing/2014/main" id="{20617288-A496-4531-B27E-59D7BFC55FCD}"/>
              </a:ext>
            </a:extLst>
          </p:cNvPr>
          <p:cNvSpPr>
            <a:spLocks noGrp="1"/>
          </p:cNvSpPr>
          <p:nvPr>
            <p:ph idx="1"/>
          </p:nvPr>
        </p:nvSpPr>
        <p:spPr>
          <a:xfrm>
            <a:off x="7239012" y="2031101"/>
            <a:ext cx="4282984" cy="3511943"/>
          </a:xfrm>
        </p:spPr>
        <p:txBody>
          <a:bodyPr anchor="ctr">
            <a:normAutofit/>
          </a:bodyPr>
          <a:lstStyle/>
          <a:p>
            <a:r>
              <a:rPr lang="en-US" sz="1800" dirty="0"/>
              <a:t>There are downsides to working from home as well though, as the survey results confirm. 27 percent of the respondents state they’d feel isolated if they continued working from home after the pandemic, while 20 percent cite technological flaws as a drawback and 19 percent fear becoming detached from their company and colleagues</a:t>
            </a:r>
          </a:p>
        </p:txBody>
      </p:sp>
      <p:sp>
        <p:nvSpPr>
          <p:cNvPr id="50" name="Rectangle 4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391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91211C84-8799-472D-AC87-8420196FC1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567" y="643467"/>
            <a:ext cx="9646866"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470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9D10FFBE-071B-4CAC-8D83-67275ED870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192" y="643467"/>
            <a:ext cx="909561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928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chart&#10;&#10;Description automatically generated">
            <a:extLst>
              <a:ext uri="{FF2B5EF4-FFF2-40B4-BE49-F238E27FC236}">
                <a16:creationId xmlns:a16="http://schemas.microsoft.com/office/drawing/2014/main" id="{63817D4E-DD6A-4A36-8068-05139D8D843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9582"/>
          <a:stretch/>
        </p:blipFill>
        <p:spPr>
          <a:xfrm>
            <a:off x="643467" y="643467"/>
            <a:ext cx="10905066" cy="5571065"/>
          </a:xfrm>
          <a:prstGeom prst="rect">
            <a:avLst/>
          </a:prstGeom>
          <a:ln>
            <a:noFill/>
          </a:ln>
        </p:spPr>
      </p:pic>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195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7B371-9F01-4A63-A3F6-CA77945FD0D5}"/>
              </a:ext>
            </a:extLst>
          </p:cNvPr>
          <p:cNvSpPr>
            <a:spLocks noGrp="1"/>
          </p:cNvSpPr>
          <p:nvPr>
            <p:ph type="title"/>
          </p:nvPr>
        </p:nvSpPr>
        <p:spPr>
          <a:xfrm>
            <a:off x="686834" y="1153572"/>
            <a:ext cx="3200400" cy="4461163"/>
          </a:xfrm>
        </p:spPr>
        <p:txBody>
          <a:bodyPr>
            <a:normAutofit/>
          </a:bodyPr>
          <a:lstStyle/>
          <a:p>
            <a:r>
              <a:rPr lang="tr-TR" b="1">
                <a:solidFill>
                  <a:srgbClr val="FFFFFF"/>
                </a:solidFill>
              </a:rPr>
              <a:t>RESULT</a:t>
            </a:r>
            <a:endParaRPr lang="en-US" b="1">
              <a:solidFill>
                <a:srgbClr val="FFFFFF"/>
              </a:solidFill>
            </a:endParaRP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45019E2-5ECF-47BE-A4E5-32BDEB8BD7D0}"/>
              </a:ext>
            </a:extLst>
          </p:cNvPr>
          <p:cNvSpPr>
            <a:spLocks noGrp="1"/>
          </p:cNvSpPr>
          <p:nvPr>
            <p:ph idx="1"/>
          </p:nvPr>
        </p:nvSpPr>
        <p:spPr>
          <a:xfrm>
            <a:off x="4447308" y="591344"/>
            <a:ext cx="6906491" cy="5585619"/>
          </a:xfrm>
        </p:spPr>
        <p:txBody>
          <a:bodyPr anchor="ctr">
            <a:normAutofit/>
          </a:bodyPr>
          <a:lstStyle/>
          <a:p>
            <a:r>
              <a:rPr lang="en-US">
                <a:latin typeface="Times New Roman" panose="02020603050405020304" pitchFamily="18" charset="0"/>
                <a:cs typeface="Times New Roman" panose="02020603050405020304" pitchFamily="18" charset="0"/>
              </a:rPr>
              <a:t>COVID-19 affected industries negatively and positively. While some sectors and their methods grew rapidly with the help of pandemic conditions, others faced serious problems. One of them is the method of working at home.</a:t>
            </a:r>
          </a:p>
        </p:txBody>
      </p:sp>
    </p:spTree>
    <p:extLst>
      <p:ext uri="{BB962C8B-B14F-4D97-AF65-F5344CB8AC3E}">
        <p14:creationId xmlns:p14="http://schemas.microsoft.com/office/powerpoint/2010/main" val="3707997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609</TotalTime>
  <Words>223</Words>
  <Application>Microsoft Office PowerPoint</Application>
  <PresentationFormat>Widescreen</PresentationFormat>
  <Paragraphs>12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Times New Roman</vt:lpstr>
      <vt:lpstr>Office Theme</vt:lpstr>
      <vt:lpstr>Impact of working from  home during COVID-19</vt:lpstr>
      <vt:lpstr>INTRODUCTION</vt:lpstr>
      <vt:lpstr>PowerPoint Presentation</vt:lpstr>
      <vt:lpstr>PowerPoint Presentation</vt:lpstr>
      <vt:lpstr>PowerPoint Presentation</vt:lpstr>
      <vt:lpstr>PowerPoint Presentation</vt:lpstr>
      <vt:lpstr>PowerPoint Presentation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ABDULKERİMAHMETÜNAL</dc:creator>
  <cp:lastModifiedBy>AYŞEGÜLGÖKTAŞ</cp:lastModifiedBy>
  <cp:revision>16</cp:revision>
  <dcterms:created xsi:type="dcterms:W3CDTF">2021-05-28T11:19:57Z</dcterms:created>
  <dcterms:modified xsi:type="dcterms:W3CDTF">2021-06-02T09:35:21Z</dcterms:modified>
</cp:coreProperties>
</file>