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65" r:id="rId5"/>
    <p:sldId id="268" r:id="rId6"/>
    <p:sldId id="270" r:id="rId7"/>
    <p:sldId id="269" r:id="rId8"/>
    <p:sldId id="272" r:id="rId9"/>
    <p:sldId id="27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5D5AD6-802B-4D6E-B43D-1DF05FFE4514}" v="4" dt="2021-05-29T07:20:19.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F564-9AC6-4432-90FC-2DEB7D84E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C5A99-6AEE-4B14-8F38-72533D2FD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1615FB-D6CC-44F3-AB7E-FD4C95BF490D}"/>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5229408C-4161-4D5C-A0C7-08CB3189A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DD9CB-A08D-4483-A100-0E2E0F91A72C}"/>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89853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6A7C-4496-4701-8468-4F5DC10CC7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C7B11-8960-469B-AD00-DE9A28CCE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37626-D7A0-47A3-88D5-D4A4A2DC3D2A}"/>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D2406ECB-6E4B-4AF7-8EB6-1127C0761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AC01C-98CE-4ABB-9F65-D595428FA71D}"/>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02186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07E22-A015-4EB8-A7F1-A55213A6AC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0874B5-F6C6-48EC-ADEA-92FCE3961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5B6EC-DD4B-4E02-9CA7-E7F502B085EF}"/>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0A773F21-7A02-45E6-AA39-695D2BAB5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18315-C145-4F53-ACAF-4CA4D8F4EE41}"/>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432086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D41A-084F-427A-9995-90D788C93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74BFA7-865D-43BF-B4B7-1FF79E0474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5EE39-6AEF-4986-871B-AA972E0C1CC0}"/>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6F90DDE8-1D00-4FC7-8BA2-7122C29E4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33CC6-BF67-414C-95FA-8AA893907626}"/>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18543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F925-92AC-4F8C-9E2C-9E7F75957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2A60F1-3B74-4AC5-A3C9-994C8CACD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56140-5D1F-4655-B38D-D18BD2FE3A83}"/>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12E322F2-C6AA-4501-9835-7C34B0F7A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DB7FC-269E-40D9-AEF8-034BCDBFE48A}"/>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078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70EE-3FD0-446F-9FEA-169C9EFB6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733ACE-7C03-4045-A512-F9A92D5B1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C0794F-C14B-4AB6-A627-0C505B0234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EBAF57-3822-492F-95BF-FC037491B46D}"/>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6CC954CC-14BF-4F49-BD14-50C2C84BC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A7DC-BC1F-4845-A29B-38434FB78C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75928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75C1-B726-43E9-A1C7-F08BCE4E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D773E-36D4-4ED5-983D-CB3DB9CE1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A41E22-0094-4C9F-BD7C-8B6452F5C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4AEEC5-EADF-48C0-A85C-1E94F218B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A9209-DCAE-4431-BC63-F6E19F0168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8F655B-D5F4-4810-A45E-37DF0ED6B518}"/>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8" name="Footer Placeholder 7">
            <a:extLst>
              <a:ext uri="{FF2B5EF4-FFF2-40B4-BE49-F238E27FC236}">
                <a16:creationId xmlns:a16="http://schemas.microsoft.com/office/drawing/2014/main" id="{EB4A3537-08C2-4D4E-BF6D-37D1D3C36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3735B9-32DA-463D-805F-3CFBF48A38BE}"/>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340095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4955C-9570-4114-9BB9-5661D41F56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4ED4AF-A9B8-40D4-BAFD-6D257404EC92}"/>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4" name="Footer Placeholder 3">
            <a:extLst>
              <a:ext uri="{FF2B5EF4-FFF2-40B4-BE49-F238E27FC236}">
                <a16:creationId xmlns:a16="http://schemas.microsoft.com/office/drawing/2014/main" id="{7C28113A-E4B2-4249-9D22-2DCF2E47C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B9AFB1-6EAB-41F9-89E3-C56C0DE8A0D3}"/>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5677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A0DA7-AB2B-47AD-A88B-61C8CA6B1C05}"/>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3" name="Footer Placeholder 2">
            <a:extLst>
              <a:ext uri="{FF2B5EF4-FFF2-40B4-BE49-F238E27FC236}">
                <a16:creationId xmlns:a16="http://schemas.microsoft.com/office/drawing/2014/main" id="{F687C021-E40A-436C-80A5-1F729223C8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8B9993-5D75-4C0C-969B-123CBD928647}"/>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87734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B700-6B38-4013-B621-85A670258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0CF479-81E4-45E0-8B5F-C897F836D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4B1239-7F24-4A56-9AAD-37D0D131D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BA80B-D9FD-49D6-BF5F-534D13ED46D1}"/>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831C8071-05D9-4C30-866C-DADEA0D3E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4BCA1-CE98-44E4-B5B0-D3A48AD79A72}"/>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2298026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1DEC-7324-4EC4-8BA7-3B9011A2C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4CE9BF-B6AF-430C-97BD-CC272D43A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CE624F-C65A-45A2-89A2-2EBCEE007C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08BA5-A8BD-4A7F-B715-CAE27B48E03A}"/>
              </a:ext>
            </a:extLst>
          </p:cNvPr>
          <p:cNvSpPr>
            <a:spLocks noGrp="1"/>
          </p:cNvSpPr>
          <p:nvPr>
            <p:ph type="dt" sz="half" idx="10"/>
          </p:nvPr>
        </p:nvSpPr>
        <p:spPr/>
        <p:txBody>
          <a:bodyPr/>
          <a:lstStyle/>
          <a:p>
            <a:fld id="{336A9BED-C9A4-4578-8BFE-4FA89B7F9E70}" type="datetimeFigureOut">
              <a:rPr lang="en-US" smtClean="0"/>
              <a:t>6/18/2021</a:t>
            </a:fld>
            <a:endParaRPr lang="en-US"/>
          </a:p>
        </p:txBody>
      </p:sp>
      <p:sp>
        <p:nvSpPr>
          <p:cNvPr id="6" name="Footer Placeholder 5">
            <a:extLst>
              <a:ext uri="{FF2B5EF4-FFF2-40B4-BE49-F238E27FC236}">
                <a16:creationId xmlns:a16="http://schemas.microsoft.com/office/drawing/2014/main" id="{7C74C1F0-6E90-405C-89A6-1B7D7AAD8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4FA09-B417-44E5-8DEE-DAD5A3661660}"/>
              </a:ext>
            </a:extLst>
          </p:cNvPr>
          <p:cNvSpPr>
            <a:spLocks noGrp="1"/>
          </p:cNvSpPr>
          <p:nvPr>
            <p:ph type="sldNum" sz="quarter" idx="12"/>
          </p:nvPr>
        </p:nvSpPr>
        <p:spPr/>
        <p:txBody>
          <a:bodyPr/>
          <a:lstStyle/>
          <a:p>
            <a:fld id="{24D0D961-710E-4209-9963-52E18FB3344C}" type="slidenum">
              <a:rPr lang="en-US" smtClean="0"/>
              <a:t>‹#›</a:t>
            </a:fld>
            <a:endParaRPr lang="en-US"/>
          </a:p>
        </p:txBody>
      </p:sp>
    </p:spTree>
    <p:extLst>
      <p:ext uri="{BB962C8B-B14F-4D97-AF65-F5344CB8AC3E}">
        <p14:creationId xmlns:p14="http://schemas.microsoft.com/office/powerpoint/2010/main" val="132289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BCB73-8ECC-478B-8E63-416B0EAFA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2EC0E0-5D1D-496D-BD54-5F4DAD475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5BCFA-5F21-4359-956B-A6FC208F2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A9BED-C9A4-4578-8BFE-4FA89B7F9E70}" type="datetimeFigureOut">
              <a:rPr lang="en-US" smtClean="0"/>
              <a:t>6/18/2021</a:t>
            </a:fld>
            <a:endParaRPr lang="en-US"/>
          </a:p>
        </p:txBody>
      </p:sp>
      <p:sp>
        <p:nvSpPr>
          <p:cNvPr id="5" name="Footer Placeholder 4">
            <a:extLst>
              <a:ext uri="{FF2B5EF4-FFF2-40B4-BE49-F238E27FC236}">
                <a16:creationId xmlns:a16="http://schemas.microsoft.com/office/drawing/2014/main" id="{959810FE-5C0A-43CD-80D4-42DC6DFBA6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D3AAA8-7CB8-417E-AB20-DF43C95F3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0D961-710E-4209-9963-52E18FB3344C}" type="slidenum">
              <a:rPr lang="en-US" smtClean="0"/>
              <a:t>‹#›</a:t>
            </a:fld>
            <a:endParaRPr lang="en-US"/>
          </a:p>
        </p:txBody>
      </p:sp>
    </p:spTree>
    <p:extLst>
      <p:ext uri="{BB962C8B-B14F-4D97-AF65-F5344CB8AC3E}">
        <p14:creationId xmlns:p14="http://schemas.microsoft.com/office/powerpoint/2010/main" val="966755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BGRectangle">
            <a:extLst>
              <a:ext uri="{FF2B5EF4-FFF2-40B4-BE49-F238E27FC236}">
                <a16:creationId xmlns:a16="http://schemas.microsoft.com/office/drawing/2014/main" id="{89C1B8B3-9FDD-4D8C-9C4D-2FD7CFA2F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8" name="Picture 58" descr="Aerial view of parked aeroplane">
            <a:extLst>
              <a:ext uri="{FF2B5EF4-FFF2-40B4-BE49-F238E27FC236}">
                <a16:creationId xmlns:a16="http://schemas.microsoft.com/office/drawing/2014/main" id="{BD369394-034E-4ECA-A360-BBB26AF56F03}"/>
              </a:ext>
            </a:extLst>
          </p:cNvPr>
          <p:cNvPicPr>
            <a:picLocks noChangeAspect="1"/>
          </p:cNvPicPr>
          <p:nvPr/>
        </p:nvPicPr>
        <p:blipFill rotWithShape="1">
          <a:blip r:embed="rId2">
            <a:alphaModFix amt="50000"/>
          </a:blip>
          <a:srcRect t="13920" b="1811"/>
          <a:stretch/>
        </p:blipFill>
        <p:spPr>
          <a:xfrm>
            <a:off x="20" y="1"/>
            <a:ext cx="12191980" cy="6857999"/>
          </a:xfrm>
          <a:prstGeom prst="rect">
            <a:avLst/>
          </a:prstGeom>
        </p:spPr>
      </p:pic>
      <p:sp>
        <p:nvSpPr>
          <p:cNvPr id="2" name="Title 1">
            <a:extLst>
              <a:ext uri="{FF2B5EF4-FFF2-40B4-BE49-F238E27FC236}">
                <a16:creationId xmlns:a16="http://schemas.microsoft.com/office/drawing/2014/main" id="{D8179462-9FB3-4D24-85A9-641806EECD84}"/>
              </a:ext>
            </a:extLst>
          </p:cNvPr>
          <p:cNvSpPr>
            <a:spLocks noGrp="1"/>
          </p:cNvSpPr>
          <p:nvPr>
            <p:ph type="ctrTitle"/>
          </p:nvPr>
        </p:nvSpPr>
        <p:spPr>
          <a:xfrm>
            <a:off x="907480" y="1200152"/>
            <a:ext cx="6897171" cy="4457696"/>
          </a:xfrm>
        </p:spPr>
        <p:txBody>
          <a:bodyPr anchor="ctr">
            <a:normAutofit/>
          </a:bodyPr>
          <a:lstStyle/>
          <a:p>
            <a:pPr algn="r"/>
            <a:r>
              <a:rPr lang="en-US" sz="7400" b="0" i="0">
                <a:solidFill>
                  <a:srgbClr val="FFFFFF"/>
                </a:solidFill>
                <a:effectLst/>
                <a:latin typeface="-apple-system"/>
              </a:rPr>
              <a:t>Impact of COVID-19 on</a:t>
            </a:r>
            <a:r>
              <a:rPr lang="tr-TR" sz="7400">
                <a:solidFill>
                  <a:srgbClr val="FFFFFF"/>
                </a:solidFill>
                <a:latin typeface="-apple-system"/>
              </a:rPr>
              <a:t> </a:t>
            </a:r>
            <a:br>
              <a:rPr lang="tr-TR" sz="7400">
                <a:solidFill>
                  <a:srgbClr val="FFFFFF"/>
                </a:solidFill>
                <a:latin typeface="-apple-system"/>
              </a:rPr>
            </a:br>
            <a:r>
              <a:rPr lang="tr-TR" sz="7400" b="0" i="0">
                <a:solidFill>
                  <a:srgbClr val="FFFFFF"/>
                </a:solidFill>
                <a:effectLst/>
                <a:latin typeface="-apple-system"/>
              </a:rPr>
              <a:t>Automotive Industry</a:t>
            </a:r>
            <a:endParaRPr lang="en-US" sz="7400">
              <a:solidFill>
                <a:srgbClr val="FFFFFF"/>
              </a:solidFill>
            </a:endParaRPr>
          </a:p>
        </p:txBody>
      </p:sp>
      <p:sp>
        <p:nvSpPr>
          <p:cNvPr id="3" name="Subtitle 2">
            <a:extLst>
              <a:ext uri="{FF2B5EF4-FFF2-40B4-BE49-F238E27FC236}">
                <a16:creationId xmlns:a16="http://schemas.microsoft.com/office/drawing/2014/main" id="{C11364EF-27FB-4DB0-8B6B-1FD353F5A976}"/>
              </a:ext>
            </a:extLst>
          </p:cNvPr>
          <p:cNvSpPr>
            <a:spLocks noGrp="1"/>
          </p:cNvSpPr>
          <p:nvPr>
            <p:ph type="subTitle" idx="1"/>
          </p:nvPr>
        </p:nvSpPr>
        <p:spPr>
          <a:xfrm>
            <a:off x="8525502" y="1200152"/>
            <a:ext cx="2816535" cy="4457696"/>
          </a:xfrm>
        </p:spPr>
        <p:txBody>
          <a:bodyPr anchor="ctr">
            <a:normAutofit/>
          </a:bodyPr>
          <a:lstStyle/>
          <a:p>
            <a:pPr algn="l"/>
            <a:r>
              <a:rPr lang="tr-TR" sz="2800" dirty="0">
                <a:solidFill>
                  <a:srgbClr val="FFFFFF"/>
                </a:solidFill>
              </a:rPr>
              <a:t>Ayşegül GÖKTAŞ</a:t>
            </a:r>
          </a:p>
          <a:p>
            <a:pPr algn="l"/>
            <a:r>
              <a:rPr lang="tr-TR" sz="2800" dirty="0">
                <a:solidFill>
                  <a:srgbClr val="FFFFFF"/>
                </a:solidFill>
              </a:rPr>
              <a:t>17030411037</a:t>
            </a:r>
            <a:endParaRPr lang="en-US" sz="2800" dirty="0">
              <a:solidFill>
                <a:srgbClr val="FFFFFF"/>
              </a:solidFill>
            </a:endParaRPr>
          </a:p>
        </p:txBody>
      </p:sp>
      <p:sp>
        <p:nvSpPr>
          <p:cNvPr id="67" name="!!Line">
            <a:extLst>
              <a:ext uri="{FF2B5EF4-FFF2-40B4-BE49-F238E27FC236}">
                <a16:creationId xmlns:a16="http://schemas.microsoft.com/office/drawing/2014/main" id="{93A9CEA1-EFF3-40F6-AB36-E232925E7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4632" y="2286000"/>
            <a:ext cx="27432" cy="228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79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D21898E-86C0-4C8A-A76C-DF33E844C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542" y="0"/>
            <a:ext cx="10432916" cy="6858000"/>
          </a:xfrm>
          <a:custGeom>
            <a:avLst/>
            <a:gdLst>
              <a:gd name="connsiteX0" fmla="*/ 1287962 w 10432916"/>
              <a:gd name="connsiteY0" fmla="*/ 0 h 6858000"/>
              <a:gd name="connsiteX1" fmla="*/ 9144956 w 10432916"/>
              <a:gd name="connsiteY1" fmla="*/ 0 h 6858000"/>
              <a:gd name="connsiteX2" fmla="*/ 9241731 w 10432916"/>
              <a:gd name="connsiteY2" fmla="*/ 111692 h 6858000"/>
              <a:gd name="connsiteX3" fmla="*/ 10432916 w 10432916"/>
              <a:gd name="connsiteY3" fmla="*/ 3429001 h 6858000"/>
              <a:gd name="connsiteX4" fmla="*/ 9241730 w 10432916"/>
              <a:gd name="connsiteY4" fmla="*/ 6746310 h 6858000"/>
              <a:gd name="connsiteX5" fmla="*/ 9144957 w 10432916"/>
              <a:gd name="connsiteY5" fmla="*/ 6858000 h 6858000"/>
              <a:gd name="connsiteX6" fmla="*/ 1287959 w 10432916"/>
              <a:gd name="connsiteY6" fmla="*/ 6858000 h 6858000"/>
              <a:gd name="connsiteX7" fmla="*/ 1191186 w 10432916"/>
              <a:gd name="connsiteY7" fmla="*/ 6746310 h 6858000"/>
              <a:gd name="connsiteX8" fmla="*/ 0 w 10432916"/>
              <a:gd name="connsiteY8" fmla="*/ 3429001 h 6858000"/>
              <a:gd name="connsiteX9" fmla="*/ 1191186 w 10432916"/>
              <a:gd name="connsiteY9" fmla="*/ 11169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32916" h="6858000">
                <a:moveTo>
                  <a:pt x="1287962" y="0"/>
                </a:moveTo>
                <a:lnTo>
                  <a:pt x="9144956" y="0"/>
                </a:lnTo>
                <a:lnTo>
                  <a:pt x="9241731" y="111692"/>
                </a:lnTo>
                <a:cubicBezTo>
                  <a:pt x="9985889" y="1013175"/>
                  <a:pt x="10432916" y="2168897"/>
                  <a:pt x="10432916" y="3429001"/>
                </a:cubicBezTo>
                <a:cubicBezTo>
                  <a:pt x="10432916" y="4689105"/>
                  <a:pt x="9985889" y="5844827"/>
                  <a:pt x="9241730" y="6746310"/>
                </a:cubicBezTo>
                <a:lnTo>
                  <a:pt x="9144957" y="6858000"/>
                </a:lnTo>
                <a:lnTo>
                  <a:pt x="1287959" y="6858000"/>
                </a:lnTo>
                <a:lnTo>
                  <a:pt x="1191186" y="6746310"/>
                </a:lnTo>
                <a:cubicBezTo>
                  <a:pt x="447027" y="5844827"/>
                  <a:pt x="0" y="4689105"/>
                  <a:pt x="0" y="3429001"/>
                </a:cubicBezTo>
                <a:cubicBezTo>
                  <a:pt x="0" y="2168897"/>
                  <a:pt x="447027" y="1013175"/>
                  <a:pt x="1191186" y="11169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8F04BD-D093-45D0-B54C-50FDB308B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4942" y="0"/>
            <a:ext cx="9922116" cy="6858000"/>
          </a:xfrm>
          <a:custGeom>
            <a:avLst/>
            <a:gdLst>
              <a:gd name="connsiteX0" fmla="*/ 1378575 w 9922116"/>
              <a:gd name="connsiteY0" fmla="*/ 0 h 6858000"/>
              <a:gd name="connsiteX1" fmla="*/ 8543542 w 9922116"/>
              <a:gd name="connsiteY1" fmla="*/ 0 h 6858000"/>
              <a:gd name="connsiteX2" fmla="*/ 8633323 w 9922116"/>
              <a:gd name="connsiteY2" fmla="*/ 94145 h 6858000"/>
              <a:gd name="connsiteX3" fmla="*/ 9922116 w 9922116"/>
              <a:gd name="connsiteY3" fmla="*/ 3429001 h 6858000"/>
              <a:gd name="connsiteX4" fmla="*/ 8633323 w 9922116"/>
              <a:gd name="connsiteY4" fmla="*/ 6763858 h 6858000"/>
              <a:gd name="connsiteX5" fmla="*/ 8543544 w 9922116"/>
              <a:gd name="connsiteY5" fmla="*/ 6858000 h 6858000"/>
              <a:gd name="connsiteX6" fmla="*/ 1378573 w 9922116"/>
              <a:gd name="connsiteY6" fmla="*/ 6858000 h 6858000"/>
              <a:gd name="connsiteX7" fmla="*/ 1288793 w 9922116"/>
              <a:gd name="connsiteY7" fmla="*/ 6763858 h 6858000"/>
              <a:gd name="connsiteX8" fmla="*/ 0 w 9922116"/>
              <a:gd name="connsiteY8" fmla="*/ 3429001 h 6858000"/>
              <a:gd name="connsiteX9" fmla="*/ 1288793 w 9922116"/>
              <a:gd name="connsiteY9" fmla="*/ 941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22116" h="6858000">
                <a:moveTo>
                  <a:pt x="1378575" y="0"/>
                </a:moveTo>
                <a:lnTo>
                  <a:pt x="8543542" y="0"/>
                </a:lnTo>
                <a:lnTo>
                  <a:pt x="8633323" y="94145"/>
                </a:lnTo>
                <a:cubicBezTo>
                  <a:pt x="9434072" y="974941"/>
                  <a:pt x="9922116" y="2144991"/>
                  <a:pt x="9922116" y="3429001"/>
                </a:cubicBezTo>
                <a:cubicBezTo>
                  <a:pt x="9922116" y="4713011"/>
                  <a:pt x="9434072" y="5883061"/>
                  <a:pt x="8633323" y="6763858"/>
                </a:cubicBezTo>
                <a:lnTo>
                  <a:pt x="8543544" y="6858000"/>
                </a:lnTo>
                <a:lnTo>
                  <a:pt x="1378573" y="6858000"/>
                </a:lnTo>
                <a:lnTo>
                  <a:pt x="1288793" y="6763858"/>
                </a:lnTo>
                <a:cubicBezTo>
                  <a:pt x="488044" y="5883061"/>
                  <a:pt x="0" y="4713011"/>
                  <a:pt x="0" y="3429001"/>
                </a:cubicBezTo>
                <a:cubicBezTo>
                  <a:pt x="0" y="2144991"/>
                  <a:pt x="488044" y="974941"/>
                  <a:pt x="1288793" y="94145"/>
                </a:cubicBez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2311147" y="365760"/>
            <a:ext cx="7569706" cy="1288238"/>
          </a:xfrm>
        </p:spPr>
        <p:txBody>
          <a:bodyPr anchor="ctr">
            <a:normAutofit/>
          </a:bodyPr>
          <a:lstStyle/>
          <a:p>
            <a:pPr algn="ctr"/>
            <a:r>
              <a:rPr lang="tr-TR" b="1" err="1"/>
              <a:t>RESULT</a:t>
            </a:r>
            <a:endParaRPr lang="en-US" b="1"/>
          </a:p>
        </p:txBody>
      </p:sp>
      <p:sp>
        <p:nvSpPr>
          <p:cNvPr id="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2165569" y="1956816"/>
            <a:ext cx="7860863" cy="4024884"/>
          </a:xfrm>
        </p:spPr>
        <p:txBody>
          <a:bodyPr anchor="t">
            <a:normAutofit/>
          </a:bodyPr>
          <a:lstStyle/>
          <a:p>
            <a:r>
              <a:rPr lang="en-US" sz="2400" dirty="0">
                <a:latin typeface="Times New Roman" panose="02020603050405020304" pitchFamily="18" charset="0"/>
                <a:cs typeface="Times New Roman" panose="02020603050405020304" pitchFamily="18" charset="0"/>
              </a:rPr>
              <a:t>One of the most important sectors where the Covid-19 epidemic has shown its negative effects all over the world is the automotive industry.</a:t>
            </a:r>
            <a:endParaRPr lang="tr-TR"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As can be seen, the effects of Covid-19 appear in every part of our lives and affect the automobile sectors in all areas, for example, automobile production, purchase, sale, etc.</a:t>
            </a:r>
          </a:p>
        </p:txBody>
      </p:sp>
    </p:spTree>
    <p:extLst>
      <p:ext uri="{BB962C8B-B14F-4D97-AF65-F5344CB8AC3E}">
        <p14:creationId xmlns:p14="http://schemas.microsoft.com/office/powerpoint/2010/main" val="37079972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1">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2" name="Picture 27" descr="High speed train with motion blur effect">
            <a:extLst>
              <a:ext uri="{FF2B5EF4-FFF2-40B4-BE49-F238E27FC236}">
                <a16:creationId xmlns:a16="http://schemas.microsoft.com/office/drawing/2014/main" id="{E0EBCC8A-2846-4D71-804B-49A6ADD85875}"/>
              </a:ext>
            </a:extLst>
          </p:cNvPr>
          <p:cNvPicPr>
            <a:picLocks noChangeAspect="1"/>
          </p:cNvPicPr>
          <p:nvPr/>
        </p:nvPicPr>
        <p:blipFill rotWithShape="1">
          <a:blip r:embed="rId2">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8FF7B371-9F01-4A63-A3F6-CA77945FD0D5}"/>
              </a:ext>
            </a:extLst>
          </p:cNvPr>
          <p:cNvSpPr>
            <a:spLocks noGrp="1"/>
          </p:cNvSpPr>
          <p:nvPr>
            <p:ph type="title"/>
          </p:nvPr>
        </p:nvSpPr>
        <p:spPr>
          <a:xfrm>
            <a:off x="1198181" y="728906"/>
            <a:ext cx="9792471" cy="2057037"/>
          </a:xfrm>
        </p:spPr>
        <p:txBody>
          <a:bodyPr>
            <a:normAutofit/>
          </a:bodyPr>
          <a:lstStyle/>
          <a:p>
            <a:r>
              <a:rPr lang="tr-TR" b="1">
                <a:solidFill>
                  <a:srgbClr val="FFFFFF"/>
                </a:solidFill>
              </a:rPr>
              <a:t>INTRODUCTION</a:t>
            </a:r>
            <a:endParaRPr lang="en-US" b="1">
              <a:solidFill>
                <a:srgbClr val="FFFFFF"/>
              </a:solidFill>
            </a:endParaRPr>
          </a:p>
        </p:txBody>
      </p:sp>
      <p:sp>
        <p:nvSpPr>
          <p:cNvPr id="43" name="Content Placeholder 2">
            <a:extLst>
              <a:ext uri="{FF2B5EF4-FFF2-40B4-BE49-F238E27FC236}">
                <a16:creationId xmlns:a16="http://schemas.microsoft.com/office/drawing/2014/main" id="{345019E2-5ECF-47BE-A4E5-32BDEB8BD7D0}"/>
              </a:ext>
            </a:extLst>
          </p:cNvPr>
          <p:cNvSpPr>
            <a:spLocks noGrp="1"/>
          </p:cNvSpPr>
          <p:nvPr>
            <p:ph idx="1"/>
          </p:nvPr>
        </p:nvSpPr>
        <p:spPr>
          <a:xfrm>
            <a:off x="1198181" y="2957665"/>
            <a:ext cx="9792471" cy="3171423"/>
          </a:xfrm>
        </p:spPr>
        <p:txBody>
          <a:bodyPr>
            <a:normAutofit/>
          </a:bodyPr>
          <a:lstStyle/>
          <a:p>
            <a:r>
              <a:rPr lang="tr-TR" sz="2000">
                <a:solidFill>
                  <a:srgbClr val="FFFFFF"/>
                </a:solidFill>
                <a:latin typeface="Times New Roman" panose="02020603050405020304" pitchFamily="18" charset="0"/>
                <a:cs typeface="Times New Roman" panose="02020603050405020304" pitchFamily="18" charset="0"/>
              </a:rPr>
              <a:t>Covid-19 has affected almost every businesses in the World. Of course, </a:t>
            </a:r>
            <a:r>
              <a:rPr lang="tr-TR" sz="2000">
                <a:solidFill>
                  <a:srgbClr val="FFFFFF"/>
                </a:solidFill>
                <a:latin typeface="-apple-system"/>
                <a:cs typeface="Times New Roman" panose="02020603050405020304" pitchFamily="18" charset="0"/>
              </a:rPr>
              <a:t>A</a:t>
            </a:r>
            <a:r>
              <a:rPr lang="en-US" sz="2000" b="0" i="0">
                <a:solidFill>
                  <a:srgbClr val="FFFFFF"/>
                </a:solidFill>
                <a:effectLst/>
                <a:latin typeface="-apple-system"/>
              </a:rPr>
              <a:t>utomotive </a:t>
            </a:r>
            <a:r>
              <a:rPr lang="tr-TR" sz="2000" b="0" i="0">
                <a:solidFill>
                  <a:srgbClr val="FFFFFF"/>
                </a:solidFill>
                <a:effectLst/>
                <a:latin typeface="-apple-system"/>
              </a:rPr>
              <a:t>I</a:t>
            </a:r>
            <a:r>
              <a:rPr lang="en-US" sz="2000" b="0" i="0">
                <a:solidFill>
                  <a:srgbClr val="FFFFFF"/>
                </a:solidFill>
                <a:effectLst/>
                <a:latin typeface="-apple-system"/>
              </a:rPr>
              <a:t>ndustry </a:t>
            </a:r>
            <a:r>
              <a:rPr lang="tr-TR" sz="2000">
                <a:solidFill>
                  <a:srgbClr val="FFFFFF"/>
                </a:solidFill>
                <a:latin typeface="Times New Roman" panose="02020603050405020304" pitchFamily="18" charset="0"/>
                <a:cs typeface="Times New Roman" panose="02020603050405020304" pitchFamily="18" charset="0"/>
              </a:rPr>
              <a:t> is one of them. </a:t>
            </a:r>
          </a:p>
          <a:p>
            <a:r>
              <a:rPr lang="en-US" sz="2000" b="0" i="0">
                <a:solidFill>
                  <a:srgbClr val="FFFFFF"/>
                </a:solidFill>
                <a:effectLst/>
                <a:latin typeface="-apple-system"/>
              </a:rPr>
              <a:t>The automotive industry, which was already under pressure before the Covid-19 epidemic, was deeply affected during this epidemic process. </a:t>
            </a:r>
            <a:endParaRPr lang="tr-TR" sz="2000" b="0" i="0">
              <a:solidFill>
                <a:srgbClr val="FFFFFF"/>
              </a:solidFill>
              <a:effectLst/>
              <a:latin typeface="-apple-system"/>
            </a:endParaRPr>
          </a:p>
          <a:p>
            <a:r>
              <a:rPr lang="en-US" sz="2000" b="0" i="0">
                <a:solidFill>
                  <a:srgbClr val="FFFFFF"/>
                </a:solidFill>
                <a:effectLst/>
                <a:latin typeface="-apple-system"/>
              </a:rPr>
              <a:t>With disrupted supply chains, falling demand and computers from home and short-term work plans, the automotive industry is predicted to face much greater challenges.</a:t>
            </a:r>
            <a:endParaRPr lang="tr-TR" sz="2000" b="0" i="0">
              <a:solidFill>
                <a:srgbClr val="FFFFFF"/>
              </a:solidFill>
              <a:effectLst/>
              <a:latin typeface="-apple-system"/>
            </a:endParaRPr>
          </a:p>
          <a:p>
            <a:pPr marL="0" indent="0">
              <a:buNone/>
            </a:pPr>
            <a:endParaRPr lang="en-US" sz="20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318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9" name="Rectangle 138">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194" name="Picture 2" descr="One Year Later: COVID&amp;#39;s Long-lasting Impact on the Auto Industry | QAD Blog">
            <a:extLst>
              <a:ext uri="{FF2B5EF4-FFF2-40B4-BE49-F238E27FC236}">
                <a16:creationId xmlns:a16="http://schemas.microsoft.com/office/drawing/2014/main" id="{79EF314B-9474-4F0C-A545-A516F02FA58E}"/>
              </a:ext>
            </a:extLst>
          </p:cNvPr>
          <p:cNvPicPr>
            <a:picLocks noChangeAspect="1" noChangeArrowheads="1"/>
          </p:cNvPicPr>
          <p:nvPr/>
        </p:nvPicPr>
        <p:blipFill rotWithShape="1">
          <a:blip r:embed="rId2">
            <a:alphaModFix amt="60000"/>
            <a:extLst>
              <a:ext uri="{28A0092B-C50C-407E-A947-70E740481C1C}">
                <a14:useLocalDpi xmlns:a14="http://schemas.microsoft.com/office/drawing/2010/main" val="0"/>
              </a:ext>
            </a:extLst>
          </a:blip>
          <a:srcRect l="11103" r="8"/>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8198" name="Content Placeholder 8197">
            <a:extLst>
              <a:ext uri="{FF2B5EF4-FFF2-40B4-BE49-F238E27FC236}">
                <a16:creationId xmlns:a16="http://schemas.microsoft.com/office/drawing/2014/main" id="{E1BACE60-3246-47E2-8CEE-521B68775A0D}"/>
              </a:ext>
            </a:extLst>
          </p:cNvPr>
          <p:cNvSpPr>
            <a:spLocks noGrp="1"/>
          </p:cNvSpPr>
          <p:nvPr>
            <p:ph idx="1"/>
          </p:nvPr>
        </p:nvSpPr>
        <p:spPr>
          <a:xfrm>
            <a:off x="1198181" y="2957665"/>
            <a:ext cx="9792471" cy="3171423"/>
          </a:xfrm>
        </p:spPr>
        <p:txBody>
          <a:bodyPr>
            <a:normAutofit/>
          </a:bodyPr>
          <a:lstStyle/>
          <a:p>
            <a:r>
              <a:rPr lang="en-US" sz="2000" b="0" i="0" dirty="0">
                <a:solidFill>
                  <a:schemeClr val="bg1"/>
                </a:solidFill>
                <a:effectLst/>
                <a:latin typeface="-apple-system"/>
              </a:rPr>
              <a:t>On January 23, 2020, with the closure of the factories as a result of the quarantine of the city of Wuhan in China, problems began to be seen in the automotive industry. Along with the epidemic, strict measures in major markets, curfews, consumer</a:t>
            </a:r>
            <a:r>
              <a:rPr lang="tr-TR" sz="2000" b="0" i="0" dirty="0">
                <a:solidFill>
                  <a:schemeClr val="bg1"/>
                </a:solidFill>
                <a:effectLst/>
                <a:latin typeface="-apple-system"/>
              </a:rPr>
              <a:t> </a:t>
            </a:r>
            <a:r>
              <a:rPr lang="en-US" sz="2000" b="0" i="0" dirty="0">
                <a:solidFill>
                  <a:schemeClr val="bg1"/>
                </a:solidFill>
                <a:effectLst/>
                <a:latin typeface="-apple-system"/>
              </a:rPr>
              <a:t>panic and economic uncertainties caused a serious decline in automotive sales.</a:t>
            </a:r>
            <a:r>
              <a:rPr lang="en-US" sz="2000" i="0" dirty="0">
                <a:solidFill>
                  <a:schemeClr val="bg1"/>
                </a:solidFill>
                <a:effectLst/>
                <a:latin typeface="Times New Roman" panose="02020603050405020304" pitchFamily="18" charset="0"/>
                <a:cs typeface="Times New Roman" panose="02020603050405020304" pitchFamily="18" charset="0"/>
              </a:rPr>
              <a:t>.</a:t>
            </a:r>
            <a:endParaRPr lang="en-US" sz="2000" dirty="0">
              <a:solidFill>
                <a:schemeClr val="bg1"/>
              </a:solidFill>
            </a:endParaRPr>
          </a:p>
        </p:txBody>
      </p:sp>
    </p:spTree>
    <p:extLst>
      <p:ext uri="{BB962C8B-B14F-4D97-AF65-F5344CB8AC3E}">
        <p14:creationId xmlns:p14="http://schemas.microsoft.com/office/powerpoint/2010/main" val="404771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5F63FF5A-B9E2-4989-825C-C62CD37CB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C8AAD-BC19-4859-A828-E6B9B15AD662}"/>
              </a:ext>
            </a:extLst>
          </p:cNvPr>
          <p:cNvSpPr>
            <a:spLocks noGrp="1"/>
          </p:cNvSpPr>
          <p:nvPr>
            <p:ph type="title"/>
          </p:nvPr>
        </p:nvSpPr>
        <p:spPr>
          <a:xfrm>
            <a:off x="648930" y="629266"/>
            <a:ext cx="3605572" cy="1676603"/>
          </a:xfrm>
        </p:spPr>
        <p:txBody>
          <a:bodyPr>
            <a:normAutofit fontScale="90000"/>
          </a:bodyPr>
          <a:lstStyle/>
          <a:p>
            <a:r>
              <a:rPr lang="tr-TR" sz="4000" dirty="0"/>
              <a:t>Impact of COVİD-19 on the 15 OEM groups </a:t>
            </a:r>
          </a:p>
        </p:txBody>
      </p:sp>
      <p:sp>
        <p:nvSpPr>
          <p:cNvPr id="1034" name="Content Placeholder 1029">
            <a:extLst>
              <a:ext uri="{FF2B5EF4-FFF2-40B4-BE49-F238E27FC236}">
                <a16:creationId xmlns:a16="http://schemas.microsoft.com/office/drawing/2014/main" id="{D302D120-10E9-4DF1-AB5A-7AAF28299F1E}"/>
              </a:ext>
            </a:extLst>
          </p:cNvPr>
          <p:cNvSpPr>
            <a:spLocks noGrp="1"/>
          </p:cNvSpPr>
          <p:nvPr>
            <p:ph idx="1"/>
          </p:nvPr>
        </p:nvSpPr>
        <p:spPr>
          <a:xfrm>
            <a:off x="648931" y="2438401"/>
            <a:ext cx="3605571" cy="3779520"/>
          </a:xfrm>
        </p:spPr>
        <p:txBody>
          <a:bodyPr>
            <a:normAutofit/>
          </a:bodyPr>
          <a:lstStyle/>
          <a:p>
            <a:r>
              <a:rPr lang="en-US" sz="1400"/>
              <a:t>Starting from China, the point where the virus started to spread, automobile manufacturers, which stopped their production, caused the manufacturers to lock their factories as the virus started to spread in Europe. In addition, many manufacturers in America had to interrupt their production during this process.</a:t>
            </a:r>
            <a:endParaRPr lang="tr-TR" sz="1400"/>
          </a:p>
          <a:p>
            <a:r>
              <a:rPr lang="en-US" sz="1400"/>
              <a:t>Fiat Chrysler Automobiles (FCA), which has production facilities in both Europe and America, was the group most affected by this situation in the research conducted by LMC Automotive. Due to the epidemic, the sales of the world's 15 largest manufacturers in 2020 will decline by at least 6% (Mazda) and at most 20% (FCA).</a:t>
            </a:r>
          </a:p>
        </p:txBody>
      </p:sp>
      <p:sp>
        <p:nvSpPr>
          <p:cNvPr id="84" name="Rectangle 83">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FDE87484-4E4A-4C5B-86C4-6738FEEB388E}"/>
              </a:ext>
            </a:extLst>
          </p:cNvPr>
          <p:cNvPicPr>
            <a:picLocks noChangeAspect="1"/>
          </p:cNvPicPr>
          <p:nvPr/>
        </p:nvPicPr>
        <p:blipFill rotWithShape="1">
          <a:blip r:embed="rId2">
            <a:extLst>
              <a:ext uri="{28A0092B-C50C-407E-A947-70E740481C1C}">
                <a14:useLocalDpi xmlns:a14="http://schemas.microsoft.com/office/drawing/2010/main" val="0"/>
              </a:ext>
            </a:extLst>
          </a:blip>
          <a:srcRect l="3093"/>
          <a:stretch/>
        </p:blipFill>
        <p:spPr>
          <a:xfrm>
            <a:off x="5283708" y="722376"/>
            <a:ext cx="6263640" cy="5413248"/>
          </a:xfrm>
          <a:prstGeom prst="rect">
            <a:avLst/>
          </a:prstGeom>
          <a:effectLst/>
        </p:spPr>
      </p:pic>
    </p:spTree>
    <p:extLst>
      <p:ext uri="{BB962C8B-B14F-4D97-AF65-F5344CB8AC3E}">
        <p14:creationId xmlns:p14="http://schemas.microsoft.com/office/powerpoint/2010/main" val="420897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bar chart&#10;&#10;Description automatically generated">
            <a:extLst>
              <a:ext uri="{FF2B5EF4-FFF2-40B4-BE49-F238E27FC236}">
                <a16:creationId xmlns:a16="http://schemas.microsoft.com/office/drawing/2014/main" id="{F49DA455-47A1-42A0-90D1-6BA2B0957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35" y="643466"/>
            <a:ext cx="10662329" cy="5571067"/>
          </a:xfrm>
          <a:prstGeom prst="rect">
            <a:avLst/>
          </a:prstGeom>
        </p:spPr>
      </p:pic>
    </p:spTree>
    <p:extLst>
      <p:ext uri="{BB962C8B-B14F-4D97-AF65-F5344CB8AC3E}">
        <p14:creationId xmlns:p14="http://schemas.microsoft.com/office/powerpoint/2010/main" val="241075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Rectangle 7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45346-B127-4978-A9C7-331D1A46C5FC}"/>
              </a:ext>
            </a:extLst>
          </p:cNvPr>
          <p:cNvSpPr>
            <a:spLocks noGrp="1"/>
          </p:cNvSpPr>
          <p:nvPr>
            <p:ph type="title"/>
          </p:nvPr>
        </p:nvSpPr>
        <p:spPr>
          <a:xfrm>
            <a:off x="594360" y="640263"/>
            <a:ext cx="3822192" cy="1344975"/>
          </a:xfrm>
        </p:spPr>
        <p:txBody>
          <a:bodyPr>
            <a:normAutofit/>
          </a:bodyPr>
          <a:lstStyle/>
          <a:p>
            <a:r>
              <a:rPr lang="en-US" sz="2800" b="1">
                <a:solidFill>
                  <a:schemeClr val="bg1"/>
                </a:solidFill>
              </a:rPr>
              <a:t>The impact of </a:t>
            </a:r>
            <a:r>
              <a:rPr lang="tr-TR" sz="2800" b="1">
                <a:solidFill>
                  <a:schemeClr val="bg1"/>
                </a:solidFill>
              </a:rPr>
              <a:t>COVID</a:t>
            </a:r>
            <a:r>
              <a:rPr lang="en-US" sz="2800" b="1">
                <a:solidFill>
                  <a:schemeClr val="bg1"/>
                </a:solidFill>
              </a:rPr>
              <a:t>-19 on automobile production</a:t>
            </a:r>
            <a:endParaRPr lang="tr-TR" sz="2800" b="1">
              <a:solidFill>
                <a:schemeClr val="bg1"/>
              </a:solidFill>
            </a:endParaRPr>
          </a:p>
        </p:txBody>
      </p:sp>
      <p:cxnSp>
        <p:nvCxnSpPr>
          <p:cNvPr id="142" name="Straight Connector 8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86BCB4-0FDF-4F34-9596-62569DE84B97}"/>
              </a:ext>
            </a:extLst>
          </p:cNvPr>
          <p:cNvSpPr>
            <a:spLocks noGrp="1"/>
          </p:cNvSpPr>
          <p:nvPr>
            <p:ph idx="1"/>
          </p:nvPr>
        </p:nvSpPr>
        <p:spPr>
          <a:xfrm>
            <a:off x="593610" y="2121763"/>
            <a:ext cx="3822192" cy="3773010"/>
          </a:xfrm>
        </p:spPr>
        <p:txBody>
          <a:bodyPr>
            <a:normAutofit/>
          </a:bodyPr>
          <a:lstStyle/>
          <a:p>
            <a:r>
              <a:rPr lang="en-US" sz="1700">
                <a:solidFill>
                  <a:schemeClr val="bg1"/>
                </a:solidFill>
              </a:rPr>
              <a:t>The epidemic, which affects every area negatively, also causes negativities in the automotive sector. Within the scope of research and forecasts, a significant decrease is expected in automobile production in 2020. Automobile production, which was 90.1 million units before the Covid-19 epidemic, is estimated to reach 76.6 million units with the epidemic. The epidemic, which affects every field negatively, also causes negativities in the automotive sector.</a:t>
            </a:r>
            <a:endParaRPr lang="tr-TR" sz="1700">
              <a:solidFill>
                <a:schemeClr val="bg1"/>
              </a:solidFill>
            </a:endParaRPr>
          </a:p>
        </p:txBody>
      </p:sp>
      <p:pic>
        <p:nvPicPr>
          <p:cNvPr id="5" name="Picture 4" descr="Chart, scatter chart&#10;&#10;Description automatically generated">
            <a:extLst>
              <a:ext uri="{FF2B5EF4-FFF2-40B4-BE49-F238E27FC236}">
                <a16:creationId xmlns:a16="http://schemas.microsoft.com/office/drawing/2014/main" id="{9D38ADE9-3625-409F-BBEB-4CB441CAE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716" y="527366"/>
            <a:ext cx="6596652" cy="5647819"/>
          </a:xfrm>
          <a:prstGeom prst="rect">
            <a:avLst/>
          </a:prstGeom>
        </p:spPr>
      </p:pic>
    </p:spTree>
    <p:extLst>
      <p:ext uri="{BB962C8B-B14F-4D97-AF65-F5344CB8AC3E}">
        <p14:creationId xmlns:p14="http://schemas.microsoft.com/office/powerpoint/2010/main" val="1801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Chart, line chart&#10;&#10;Description automatically generated">
            <a:extLst>
              <a:ext uri="{FF2B5EF4-FFF2-40B4-BE49-F238E27FC236}">
                <a16:creationId xmlns:a16="http://schemas.microsoft.com/office/drawing/2014/main" id="{FCB4E6A1-0838-4DC2-B8BB-2FD2DCF4B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44" y="643466"/>
            <a:ext cx="9285112" cy="5571067"/>
          </a:xfrm>
          <a:prstGeom prst="rect">
            <a:avLst/>
          </a:prstGeom>
        </p:spPr>
      </p:pic>
    </p:spTree>
    <p:extLst>
      <p:ext uri="{BB962C8B-B14F-4D97-AF65-F5344CB8AC3E}">
        <p14:creationId xmlns:p14="http://schemas.microsoft.com/office/powerpoint/2010/main" val="7158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B3E68-C460-49D4-99E8-EFF914C25CEB}"/>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lang="en-US" sz="4000" b="1" kern="1200">
                <a:latin typeface="+mj-lt"/>
                <a:ea typeface="+mj-ea"/>
                <a:cs typeface="+mj-cs"/>
              </a:rPr>
              <a:t>Impact of COVID-19 on sales of vehicles </a:t>
            </a:r>
          </a:p>
        </p:txBody>
      </p:sp>
      <p:sp>
        <p:nvSpPr>
          <p:cNvPr id="32" name="Content Placeholder 31">
            <a:extLst>
              <a:ext uri="{FF2B5EF4-FFF2-40B4-BE49-F238E27FC236}">
                <a16:creationId xmlns:a16="http://schemas.microsoft.com/office/drawing/2014/main" id="{CAFD4CF5-BE7F-430C-86C3-04E220B26140}"/>
              </a:ext>
            </a:extLst>
          </p:cNvPr>
          <p:cNvSpPr>
            <a:spLocks noGrp="1"/>
          </p:cNvSpPr>
          <p:nvPr>
            <p:ph idx="1"/>
          </p:nvPr>
        </p:nvSpPr>
        <p:spPr>
          <a:xfrm>
            <a:off x="6190909" y="552906"/>
            <a:ext cx="5159825" cy="1674905"/>
          </a:xfrm>
        </p:spPr>
        <p:txBody>
          <a:bodyPr anchor="ctr">
            <a:normAutofit/>
          </a:bodyPr>
          <a:lstStyle/>
          <a:p>
            <a:r>
              <a:rPr lang="en-US" sz="2000"/>
              <a:t>Showing its effects in every field, covid-19 also negatively affects car sales in the automotive sector. The sales, which increased rapidly day by day, dropped instantly with the start of the pandemic</a:t>
            </a:r>
          </a:p>
        </p:txBody>
      </p:sp>
      <p:pic>
        <p:nvPicPr>
          <p:cNvPr id="5" name="Picture 4" descr="Chart, bar chart&#10;&#10;Description automatically generated">
            <a:extLst>
              <a:ext uri="{FF2B5EF4-FFF2-40B4-BE49-F238E27FC236}">
                <a16:creationId xmlns:a16="http://schemas.microsoft.com/office/drawing/2014/main" id="{0CDD9829-5739-46A6-B58B-7EDDD7B3E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276" y="2405149"/>
            <a:ext cx="7357348" cy="3899395"/>
          </a:xfrm>
          <a:prstGeom prst="rect">
            <a:avLst/>
          </a:prstGeom>
        </p:spPr>
      </p:pic>
    </p:spTree>
    <p:extLst>
      <p:ext uri="{BB962C8B-B14F-4D97-AF65-F5344CB8AC3E}">
        <p14:creationId xmlns:p14="http://schemas.microsoft.com/office/powerpoint/2010/main" val="131148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Alman otomotiv sektöründe iş durumu kötüleşti - Türkiye&amp;#39;nin bir numaralı  finans ve ekonomi portalı uzmanpara.com.">
            <a:extLst>
              <a:ext uri="{FF2B5EF4-FFF2-40B4-BE49-F238E27FC236}">
                <a16:creationId xmlns:a16="http://schemas.microsoft.com/office/drawing/2014/main" id="{F6CD91E4-B56C-4651-937E-04B929C66C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425"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44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6223</TotalTime>
  <Words>460</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Times New Roman</vt:lpstr>
      <vt:lpstr>Office Theme</vt:lpstr>
      <vt:lpstr>Impact of COVID-19 on  Automotive Industry</vt:lpstr>
      <vt:lpstr>INTRODUCTION</vt:lpstr>
      <vt:lpstr>PowerPoint Presentation</vt:lpstr>
      <vt:lpstr>Impact of COVİD-19 on the 15 OEM groups </vt:lpstr>
      <vt:lpstr>PowerPoint Presentation</vt:lpstr>
      <vt:lpstr>The impact of COVID-19 on automobile production</vt:lpstr>
      <vt:lpstr>PowerPoint Presentation</vt:lpstr>
      <vt:lpstr>Impact of COVID-19 on sales of vehicles </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AYŞEGÜLGÖKTAŞ</dc:creator>
  <cp:lastModifiedBy>AYŞEGÜLGÖKTAŞ</cp:lastModifiedBy>
  <cp:revision>20</cp:revision>
  <dcterms:created xsi:type="dcterms:W3CDTF">2021-05-28T11:19:57Z</dcterms:created>
  <dcterms:modified xsi:type="dcterms:W3CDTF">2021-06-18T18:19:23Z</dcterms:modified>
</cp:coreProperties>
</file>