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5" r:id="rId4"/>
    <p:sldId id="272" r:id="rId5"/>
    <p:sldId id="278" r:id="rId6"/>
    <p:sldId id="280" r:id="rId7"/>
    <p:sldId id="279" r:id="rId8"/>
    <p:sldId id="281" r:id="rId9"/>
    <p:sldId id="282" r:id="rId10"/>
    <p:sldId id="283" r:id="rId11"/>
    <p:sldId id="288" r:id="rId12"/>
    <p:sldId id="289" r:id="rId13"/>
    <p:sldId id="290" r:id="rId14"/>
    <p:sldId id="291" r:id="rId15"/>
    <p:sldId id="292" r:id="rId16"/>
    <p:sldId id="293" r:id="rId17"/>
    <p:sldId id="294" r:id="rId18"/>
    <p:sldId id="29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49864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03135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0838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380819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181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75651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3835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51629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62935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71205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7FD47-D522-4DE7-B0B8-36846D1240F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63513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7FD47-D522-4DE7-B0B8-36846D1240F8}" type="datetimeFigureOut">
              <a:rPr lang="en-US" smtClean="0"/>
              <a:t>06-Jun-20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432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7FD47-D522-4DE7-B0B8-36846D1240F8}" type="datetimeFigureOut">
              <a:rPr lang="en-US" smtClean="0"/>
              <a:t>06-Jun-20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2363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7FD47-D522-4DE7-B0B8-36846D1240F8}" type="datetimeFigureOut">
              <a:rPr lang="en-US" smtClean="0"/>
              <a:t>06-Jun-20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363022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7FD47-D522-4DE7-B0B8-36846D1240F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29148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57FD47-D522-4DE7-B0B8-36846D1240F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5419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57FD47-D522-4DE7-B0B8-36846D1240F8}" type="datetimeFigureOut">
              <a:rPr lang="en-US" smtClean="0"/>
              <a:t>06-Jun-20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745477-22D8-4F56-9A3D-A5136EA067B8}" type="slidenum">
              <a:rPr lang="en-US" smtClean="0"/>
              <a:t>‹#›</a:t>
            </a:fld>
            <a:endParaRPr lang="en-US"/>
          </a:p>
        </p:txBody>
      </p:sp>
    </p:spTree>
    <p:extLst>
      <p:ext uri="{BB962C8B-B14F-4D97-AF65-F5344CB8AC3E}">
        <p14:creationId xmlns:p14="http://schemas.microsoft.com/office/powerpoint/2010/main" val="645194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AC1B-BAAB-4B92-9169-B0294C6288DD}"/>
              </a:ext>
            </a:extLst>
          </p:cNvPr>
          <p:cNvSpPr>
            <a:spLocks noGrp="1"/>
          </p:cNvSpPr>
          <p:nvPr>
            <p:ph type="ctrTitle"/>
          </p:nvPr>
        </p:nvSpPr>
        <p:spPr/>
        <p:txBody>
          <a:bodyPr>
            <a:normAutofit fontScale="90000"/>
          </a:bodyPr>
          <a:lstStyle/>
          <a:p>
            <a:r>
              <a:rPr lang="en-US" sz="3600" b="1" dirty="0">
                <a:solidFill>
                  <a:schemeClr val="accent6">
                    <a:lumMod val="50000"/>
                  </a:schemeClr>
                </a:solidFill>
              </a:rPr>
              <a:t>Software Requirements Specification</a:t>
            </a:r>
            <a:br>
              <a:rPr lang="en-US" sz="3600" b="1" dirty="0">
                <a:solidFill>
                  <a:schemeClr val="accent6">
                    <a:lumMod val="50000"/>
                  </a:schemeClr>
                </a:solidFill>
              </a:rPr>
            </a:br>
            <a:r>
              <a:rPr lang="en-US" sz="3600" b="1" dirty="0">
                <a:solidFill>
                  <a:schemeClr val="accent6">
                    <a:lumMod val="50000"/>
                  </a:schemeClr>
                </a:solidFill>
              </a:rPr>
              <a:t>for </a:t>
            </a:r>
            <a:r>
              <a:rPr lang="tr-TR" sz="3600" b="1" dirty="0">
                <a:solidFill>
                  <a:schemeClr val="accent6">
                    <a:lumMod val="50000"/>
                  </a:schemeClr>
                </a:solidFill>
              </a:rPr>
              <a:t>Online </a:t>
            </a:r>
            <a:r>
              <a:rPr lang="en-US" sz="3600" b="1" dirty="0">
                <a:solidFill>
                  <a:schemeClr val="accent6">
                    <a:lumMod val="50000"/>
                  </a:schemeClr>
                </a:solidFill>
              </a:rPr>
              <a:t>Car Rental System</a:t>
            </a:r>
            <a:br>
              <a:rPr lang="en-US" sz="3600" dirty="0"/>
            </a:br>
            <a:endParaRPr lang="en-US" sz="3600" dirty="0"/>
          </a:p>
        </p:txBody>
      </p:sp>
      <p:sp>
        <p:nvSpPr>
          <p:cNvPr id="3" name="Subtitle 2">
            <a:extLst>
              <a:ext uri="{FF2B5EF4-FFF2-40B4-BE49-F238E27FC236}">
                <a16:creationId xmlns:a16="http://schemas.microsoft.com/office/drawing/2014/main" id="{5FC38E39-79B1-4AE2-9A79-0F24DB133FCA}"/>
              </a:ext>
            </a:extLst>
          </p:cNvPr>
          <p:cNvSpPr>
            <a:spLocks noGrp="1"/>
          </p:cNvSpPr>
          <p:nvPr>
            <p:ph type="subTitle" idx="1"/>
          </p:nvPr>
        </p:nvSpPr>
        <p:spPr/>
        <p:txBody>
          <a:bodyPr>
            <a:normAutofit lnSpcReduction="10000"/>
          </a:bodyPr>
          <a:lstStyle/>
          <a:p>
            <a:r>
              <a:rPr lang="en-US" b="1" dirty="0"/>
              <a:t>Aysegul Sari Karabiyik</a:t>
            </a:r>
            <a:endParaRPr lang="en-US" dirty="0"/>
          </a:p>
          <a:p>
            <a:r>
              <a:rPr lang="tr-TR" b="1" dirty="0"/>
              <a:t>Hafize Esma Ozelbas</a:t>
            </a:r>
            <a:endParaRPr lang="en-US" dirty="0"/>
          </a:p>
          <a:p>
            <a:r>
              <a:rPr lang="en-US" b="1" dirty="0"/>
              <a:t>Kerem Mert Aksoy</a:t>
            </a:r>
            <a:endParaRPr lang="en-US" dirty="0"/>
          </a:p>
        </p:txBody>
      </p:sp>
    </p:spTree>
    <p:extLst>
      <p:ext uri="{BB962C8B-B14F-4D97-AF65-F5344CB8AC3E}">
        <p14:creationId xmlns:p14="http://schemas.microsoft.com/office/powerpoint/2010/main" val="225564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Maintenance Requirements</a:t>
            </a:r>
          </a:p>
          <a:p>
            <a:pPr lvl="2" fontAlgn="base"/>
            <a:r>
              <a:rPr lang="en-US" sz="1200" dirty="0"/>
              <a:t>An employee shall be able to start the maintenance process when the car's periodic maintenance time comes.</a:t>
            </a:r>
            <a:endParaRPr lang="en-US" dirty="0"/>
          </a:p>
          <a:p>
            <a:pPr lvl="2" fontAlgn="base"/>
            <a:r>
              <a:rPr lang="en-US" sz="1200" dirty="0"/>
              <a:t>An employee shall be able to update car’s maintenance information in the database.</a:t>
            </a:r>
            <a:endParaRPr lang="en-US" dirty="0"/>
          </a:p>
          <a:p>
            <a:pPr lvl="1"/>
            <a:r>
              <a:rPr lang="en-US" sz="1400" b="1" dirty="0"/>
              <a:t>Rating Requirements</a:t>
            </a:r>
          </a:p>
          <a:p>
            <a:pPr lvl="2" fontAlgn="base"/>
            <a:r>
              <a:rPr lang="en-US" sz="1200" dirty="0"/>
              <a:t>A member shall be able to rate their rental car’s features in terms of comfort, price, fuel consumption, etc.</a:t>
            </a:r>
            <a:endParaRPr lang="en-US" dirty="0"/>
          </a:p>
          <a:p>
            <a:pPr lvl="2" fontAlgn="base"/>
            <a:r>
              <a:rPr lang="en-US" sz="1200" dirty="0"/>
              <a:t>A member shall be able to rate their booking experience in terms of overall services.</a:t>
            </a:r>
            <a:endParaRPr lang="en-US" dirty="0"/>
          </a:p>
          <a:p>
            <a:pPr lvl="1"/>
            <a:r>
              <a:rPr lang="en-US" sz="1400" b="1" dirty="0"/>
              <a:t>Notification Requirements</a:t>
            </a:r>
          </a:p>
          <a:p>
            <a:pPr lvl="2" fontAlgn="base"/>
            <a:r>
              <a:rPr lang="en-US" sz="1200" dirty="0"/>
              <a:t>A member shall be able to choose their preferred method of notification by the system as e-mail notifications or phone message notifications. At least one of the two must be chosen by the customer.</a:t>
            </a:r>
            <a:endParaRPr lang="en-US" dirty="0"/>
          </a:p>
          <a:p>
            <a:pPr lvl="1"/>
            <a:r>
              <a:rPr lang="en-US" sz="1400" b="1" dirty="0"/>
              <a:t>Profile Requirements</a:t>
            </a:r>
          </a:p>
          <a:p>
            <a:pPr lvl="2" fontAlgn="base"/>
            <a:r>
              <a:rPr lang="en-US" sz="1200" dirty="0"/>
              <a:t>A user shall be able to see their profiles displaying their current reservation information and reservation history.</a:t>
            </a:r>
            <a:endParaRPr lang="en-US" sz="12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13073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Profile Requirements</a:t>
            </a:r>
            <a:endParaRPr lang="tr-TR" sz="1400" b="1" dirty="0">
              <a:solidFill>
                <a:schemeClr val="accent6">
                  <a:lumMod val="50000"/>
                </a:schemeClr>
              </a:solidFill>
            </a:endParaRPr>
          </a:p>
          <a:p>
            <a:pPr lvl="2" fontAlgn="base"/>
            <a:r>
              <a:rPr lang="en-US" sz="1200" dirty="0"/>
              <a:t>A user profile will be created for a member, an employee and an admin account.</a:t>
            </a:r>
          </a:p>
          <a:p>
            <a:pPr lvl="2" fontAlgn="base"/>
            <a:r>
              <a:rPr lang="en-US" sz="1200" dirty="0"/>
              <a:t>When a reservation is completed by a member, the system shall add the rental reservation information to the user’s profile.</a:t>
            </a:r>
          </a:p>
          <a:p>
            <a:pPr lvl="2" fontAlgn="base"/>
            <a:r>
              <a:rPr lang="en-US" sz="1200" dirty="0"/>
              <a:t>When a reservation is cancelled by a member, the system shall update the user profile with the related information.</a:t>
            </a:r>
          </a:p>
          <a:p>
            <a:pPr lvl="2" fontAlgn="base"/>
            <a:r>
              <a:rPr lang="en-US" sz="1200" dirty="0"/>
              <a:t>The system shall update a user’s profile accordingly when an employee makes a booking for the customer.</a:t>
            </a:r>
          </a:p>
          <a:p>
            <a:pPr lvl="2" fontAlgn="base"/>
            <a:r>
              <a:rPr lang="en-US" sz="1200" dirty="0"/>
              <a:t>The system shall update a user’s profile accordingly when an employee cancels a booking for the customer.</a:t>
            </a:r>
          </a:p>
          <a:p>
            <a:pPr lvl="2" fontAlgn="base"/>
            <a:r>
              <a:rPr lang="en-US" sz="1200" dirty="0"/>
              <a:t>The system shall update a user’s profile accordingly at the end of a rental and update the reservation history.</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333834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fontAlgn="base"/>
            <a:r>
              <a:rPr lang="en-US" sz="1400" b="1" dirty="0"/>
              <a:t>Recommendation Requirements</a:t>
            </a:r>
          </a:p>
          <a:p>
            <a:pPr lvl="2" fontAlgn="base"/>
            <a:r>
              <a:rPr lang="en-US" sz="1200" dirty="0"/>
              <a:t>A member’s booking history shall be used for the recommendation system.</a:t>
            </a:r>
          </a:p>
          <a:p>
            <a:pPr lvl="2" fontAlgn="base"/>
            <a:r>
              <a:rPr lang="en-US" sz="1200" dirty="0"/>
              <a:t>The system shall recommend rental options to a member based on their recent rental car choices and the most popular rental car choices by all members.</a:t>
            </a:r>
          </a:p>
          <a:p>
            <a:pPr lvl="2" fontAlgn="base"/>
            <a:r>
              <a:rPr lang="en-US" sz="1200" dirty="0"/>
              <a:t>The system shall recommend rental options to a guest user based on the most popular rental car choices by all members.</a:t>
            </a:r>
          </a:p>
          <a:p>
            <a:pPr lvl="2" fontAlgn="base"/>
            <a:r>
              <a:rPr lang="en-US" sz="1200" dirty="0"/>
              <a:t>When a guest user picks a recommended car, prior to proceeding with reservation, the system shall ask for them to login or register.</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09408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lnSpcReduction="10000"/>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Search Requirements</a:t>
            </a:r>
            <a:endParaRPr lang="tr-TR" sz="1400" b="1" dirty="0">
              <a:solidFill>
                <a:schemeClr val="accent6">
                  <a:lumMod val="50000"/>
                </a:schemeClr>
              </a:solidFill>
            </a:endParaRPr>
          </a:p>
          <a:p>
            <a:pPr lvl="2" fontAlgn="base"/>
            <a:r>
              <a:rPr lang="en-US" sz="1200" dirty="0"/>
              <a:t>When a user queries a search, the system shall fetch &amp; provide the search result to the user from the database.</a:t>
            </a:r>
          </a:p>
          <a:p>
            <a:pPr lvl="2" fontAlgn="base"/>
            <a:r>
              <a:rPr lang="en-US" sz="1200" dirty="0"/>
              <a:t>When a guest user picks a car provided as a search result, prior to proceeding with the reservation, the system shall ask for them to login or register.</a:t>
            </a:r>
          </a:p>
          <a:p>
            <a:pPr lvl="1" fontAlgn="base"/>
            <a:r>
              <a:rPr lang="en-US" sz="1400" b="1" dirty="0"/>
              <a:t>Reservation Requirements</a:t>
            </a:r>
          </a:p>
          <a:p>
            <a:pPr lvl="2"/>
            <a:r>
              <a:rPr lang="en-US" dirty="0"/>
              <a:t>Rental price based on the selected criteria shall be calculated.</a:t>
            </a:r>
            <a:endParaRPr lang="en-US" b="1" i="1" dirty="0"/>
          </a:p>
          <a:p>
            <a:pPr lvl="2"/>
            <a:r>
              <a:rPr lang="en-US" dirty="0"/>
              <a:t>User’s criminal record shall be checked based on the info on her/his driver’s license.</a:t>
            </a:r>
            <a:endParaRPr lang="en-US" b="1" i="1" dirty="0"/>
          </a:p>
          <a:p>
            <a:pPr lvl="2"/>
            <a:r>
              <a:rPr lang="en-US" dirty="0"/>
              <a:t>If the user is not eligible to reserve a car due to her/his criminal record, a notification shall be shown to the user regarding her/his eligibility.</a:t>
            </a:r>
            <a:endParaRPr lang="en-US" b="1" i="1" dirty="0"/>
          </a:p>
          <a:p>
            <a:pPr lvl="2"/>
            <a:r>
              <a:rPr lang="en-US" dirty="0"/>
              <a:t>Final rental price based on the selected criteria shall be shown to the user for approval.</a:t>
            </a:r>
            <a:endParaRPr lang="en-US" b="1" i="1" dirty="0"/>
          </a:p>
          <a:p>
            <a:pPr lvl="2"/>
            <a:r>
              <a:rPr lang="en-US" dirty="0"/>
              <a:t>A notification saying that “the paid amount will not be refunded due to late cancellation” shall be shown to the member if s/he tries to make a late cancellation for her/his reservation. </a:t>
            </a:r>
            <a:endParaRPr lang="en-US" b="1" i="1" dirty="0"/>
          </a:p>
          <a:p>
            <a:pPr lvl="2"/>
            <a:r>
              <a:rPr lang="en-US" dirty="0"/>
              <a:t>If the user requests an extension for her/his car rental date, the system shall check the database for the availability of the car.</a:t>
            </a:r>
            <a:endParaRPr lang="en-US" b="1" i="1" dirty="0"/>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55954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Payment Requirements</a:t>
            </a:r>
            <a:endParaRPr lang="tr-TR" sz="1400" b="1" dirty="0">
              <a:solidFill>
                <a:schemeClr val="accent6">
                  <a:lumMod val="50000"/>
                </a:schemeClr>
              </a:solidFill>
            </a:endParaRPr>
          </a:p>
          <a:p>
            <a:pPr lvl="2" fontAlgn="base"/>
            <a:r>
              <a:rPr lang="en-US" sz="1200" dirty="0"/>
              <a:t>The system shall check the member’s credibility info from the corresponding institute.</a:t>
            </a:r>
          </a:p>
          <a:p>
            <a:pPr lvl="2" fontAlgn="base"/>
            <a:r>
              <a:rPr lang="en-US" sz="1200" dirty="0"/>
              <a:t>The system shall charge the member the rental amount and the deposit amount based on the selection criteria.</a:t>
            </a:r>
          </a:p>
          <a:p>
            <a:pPr lvl="2" fontAlgn="base"/>
            <a:r>
              <a:rPr lang="en-US" sz="1200" dirty="0"/>
              <a:t>If the car is returned on-time with no damages included in the incident report, the deposit should be refunded to the member.</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118023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85000" lnSpcReduction="10000"/>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Delivery and Return Requirements</a:t>
            </a:r>
            <a:endParaRPr lang="tr-TR" sz="1400" b="1" dirty="0">
              <a:solidFill>
                <a:schemeClr val="accent6">
                  <a:lumMod val="50000"/>
                </a:schemeClr>
              </a:solidFill>
            </a:endParaRPr>
          </a:p>
          <a:p>
            <a:pPr lvl="2"/>
            <a:r>
              <a:rPr lang="en-US" dirty="0"/>
              <a:t>The system shall not allow the users, who do not have a verified e-mail address, to make a reservation.</a:t>
            </a:r>
            <a:endParaRPr lang="en-US" b="1" i="1" dirty="0"/>
          </a:p>
          <a:p>
            <a:pPr lvl="2"/>
            <a:r>
              <a:rPr lang="en-US" dirty="0"/>
              <a:t>The system shall not allow the users, who do not have a verified phone number, to make a reservation.</a:t>
            </a:r>
            <a:endParaRPr lang="en-US" b="1" i="1" dirty="0"/>
          </a:p>
          <a:p>
            <a:pPr lvl="2"/>
            <a:r>
              <a:rPr lang="en-US" dirty="0"/>
              <a:t>The system shall make a rental car unavailable on the website for the dates it is rented out by a member.</a:t>
            </a:r>
            <a:endParaRPr lang="en-US" b="1" i="1" dirty="0"/>
          </a:p>
          <a:p>
            <a:pPr lvl="2"/>
            <a:r>
              <a:rPr lang="en-US" dirty="0"/>
              <a:t>The system shall make a rental car available on the website when it is returned by the member.</a:t>
            </a:r>
            <a:endParaRPr lang="en-US" b="1" i="1" dirty="0"/>
          </a:p>
          <a:p>
            <a:pPr lvl="2"/>
            <a:r>
              <a:rPr lang="en-US" dirty="0"/>
              <a:t>The system shall ensure a rental car is at the rental start location by the rental start date.</a:t>
            </a:r>
            <a:endParaRPr lang="en-US" b="1" i="1" dirty="0"/>
          </a:p>
          <a:p>
            <a:pPr lvl="2"/>
            <a:r>
              <a:rPr lang="en-US" dirty="0"/>
              <a:t>In case a rental car becomes unavailable based on its incident report, the system shall put all reservation options on it indefinitely on hold.</a:t>
            </a:r>
            <a:endParaRPr lang="en-US" b="1" i="1" dirty="0"/>
          </a:p>
          <a:p>
            <a:pPr lvl="2"/>
            <a:r>
              <a:rPr lang="en-US" dirty="0"/>
              <a:t>In case a rental car becomes unavailable based on its incident report but the car already had been reserved for dates it is now unavailable for, the system shall upgrade the car choice for the members who had reserved it prior to the incident, and notify the members accordingly.</a:t>
            </a:r>
            <a:endParaRPr lang="en-US" b="1" i="1" dirty="0"/>
          </a:p>
          <a:p>
            <a:pPr lvl="2"/>
            <a:r>
              <a:rPr lang="en-US" dirty="0"/>
              <a:t>The system shall notify a member of an upcoming rental via their chosen method of notification, stating the rental start date, car pick-up location, rental end date and return location.</a:t>
            </a:r>
            <a:endParaRPr lang="en-US" b="1" i="1" dirty="0"/>
          </a:p>
          <a:p>
            <a:pPr lvl="2"/>
            <a:r>
              <a:rPr lang="en-US" dirty="0"/>
              <a:t>In case of a traffic ticket received for a rental car during a user’s rental period, the system shall withdraw the required amount by using user’s bank card info.</a:t>
            </a:r>
            <a:endParaRPr lang="en-US" b="1" i="1" dirty="0"/>
          </a:p>
          <a:p>
            <a:pPr lvl="2"/>
            <a:r>
              <a:rPr lang="en-US" dirty="0"/>
              <a:t>The system shall notify the user with her/his preferred way of communication method if a traffic ticket received during the rental period of that user with mentioning the ticket amount received.</a:t>
            </a:r>
            <a:endParaRPr lang="en-US" b="1" i="1" dirty="0"/>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61392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fontAlgn="base"/>
            <a:r>
              <a:rPr lang="en-US" sz="1400" b="1" dirty="0"/>
              <a:t>Maintenance  Requirements</a:t>
            </a:r>
          </a:p>
          <a:p>
            <a:pPr lvl="2"/>
            <a:r>
              <a:rPr lang="en-US" sz="1200" dirty="0">
                <a:solidFill>
                  <a:schemeClr val="accent6">
                    <a:lumMod val="50000"/>
                  </a:schemeClr>
                </a:solidFill>
              </a:rPr>
              <a:t>The system shall make a rental car unavailable on the website for the dates it is in the maintenance process</a:t>
            </a:r>
          </a:p>
          <a:p>
            <a:pPr lvl="2"/>
            <a:r>
              <a:rPr lang="en-US" sz="1200" dirty="0">
                <a:solidFill>
                  <a:schemeClr val="accent6">
                    <a:lumMod val="50000"/>
                  </a:schemeClr>
                </a:solidFill>
              </a:rPr>
              <a:t>The system shall make a rental car available on the website for the dates it is in the maintenance process</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70789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92500" lnSpcReduction="10000"/>
          </a:bodyPr>
          <a:lstStyle/>
          <a:p>
            <a:r>
              <a:rPr lang="en-US" sz="1600" b="1" dirty="0">
                <a:solidFill>
                  <a:schemeClr val="accent6">
                    <a:lumMod val="50000"/>
                  </a:schemeClr>
                </a:solidFill>
              </a:rPr>
              <a:t>Usability</a:t>
            </a:r>
          </a:p>
          <a:p>
            <a:pPr lvl="1"/>
            <a:r>
              <a:rPr lang="en-US" sz="1400" dirty="0">
                <a:solidFill>
                  <a:schemeClr val="accent6">
                    <a:lumMod val="50000"/>
                  </a:schemeClr>
                </a:solidFill>
              </a:rPr>
              <a:t>Help and support menus shall be provided to users while they are experiencing the car rental system.</a:t>
            </a:r>
          </a:p>
          <a:p>
            <a:r>
              <a:rPr lang="en-US" sz="1600" b="1" dirty="0">
                <a:solidFill>
                  <a:schemeClr val="accent6">
                    <a:lumMod val="50000"/>
                  </a:schemeClr>
                </a:solidFill>
              </a:rPr>
              <a:t>Security </a:t>
            </a:r>
          </a:p>
          <a:p>
            <a:pPr lvl="1"/>
            <a:r>
              <a:rPr lang="en-US" sz="1400" dirty="0">
                <a:solidFill>
                  <a:schemeClr val="accent6">
                    <a:lumMod val="50000"/>
                  </a:schemeClr>
                </a:solidFill>
              </a:rPr>
              <a:t>A member’s banking information shall not be seen by anyone without authorization. </a:t>
            </a:r>
          </a:p>
          <a:p>
            <a:pPr lvl="1"/>
            <a:r>
              <a:rPr lang="en-US" sz="1400" dirty="0">
                <a:solidFill>
                  <a:schemeClr val="accent6">
                    <a:lumMod val="50000"/>
                  </a:schemeClr>
                </a:solidFill>
              </a:rPr>
              <a:t>Encryption shall be used for the members’ private data.</a:t>
            </a:r>
          </a:p>
          <a:p>
            <a:r>
              <a:rPr lang="en-US" sz="1600" b="1" dirty="0">
                <a:solidFill>
                  <a:schemeClr val="accent6">
                    <a:lumMod val="50000"/>
                  </a:schemeClr>
                </a:solidFill>
              </a:rPr>
              <a:t>Performance</a:t>
            </a:r>
          </a:p>
          <a:p>
            <a:pPr lvl="1"/>
            <a:r>
              <a:rPr lang="en-US" sz="1400" dirty="0">
                <a:solidFill>
                  <a:schemeClr val="accent6">
                    <a:lumMod val="50000"/>
                  </a:schemeClr>
                </a:solidFill>
              </a:rPr>
              <a:t>The system shall be able to respond to the requests in 5 secs at most.</a:t>
            </a:r>
          </a:p>
          <a:p>
            <a:r>
              <a:rPr lang="en-US" sz="1600" b="1" dirty="0">
                <a:solidFill>
                  <a:schemeClr val="accent6">
                    <a:lumMod val="50000"/>
                  </a:schemeClr>
                </a:solidFill>
              </a:rPr>
              <a:t>Availability</a:t>
            </a:r>
          </a:p>
          <a:p>
            <a:pPr lvl="1"/>
            <a:r>
              <a:rPr lang="en-US" sz="1400" dirty="0">
                <a:solidFill>
                  <a:schemeClr val="accent6">
                    <a:lumMod val="50000"/>
                  </a:schemeClr>
                </a:solidFill>
              </a:rPr>
              <a:t>The system shall be available 99.95% of the time.</a:t>
            </a:r>
          </a:p>
          <a:p>
            <a:pPr lvl="1"/>
            <a:r>
              <a:rPr lang="en-US" sz="1400" dirty="0">
                <a:solidFill>
                  <a:schemeClr val="accent6">
                    <a:lumMod val="50000"/>
                  </a:schemeClr>
                </a:solidFill>
              </a:rPr>
              <a:t>2 web servers from each 2 data centers (main &amp; disaster recovery data centers) shall be serving actively with a GS Load Balancing placed in front of them.</a:t>
            </a:r>
          </a:p>
          <a:p>
            <a:pPr lvl="1"/>
            <a:r>
              <a:rPr lang="en-US" sz="1400" dirty="0">
                <a:solidFill>
                  <a:schemeClr val="accent6">
                    <a:lumMod val="50000"/>
                  </a:schemeClr>
                </a:solidFill>
              </a:rPr>
              <a:t>2 application servers from each 2 data centers (main &amp; disaster recovery data centers) shall be serving actively in front of a LB.</a:t>
            </a:r>
          </a:p>
          <a:p>
            <a:pPr lvl="1"/>
            <a:r>
              <a:rPr lang="en-US" sz="1400" dirty="0">
                <a:solidFill>
                  <a:schemeClr val="accent6">
                    <a:lumMod val="50000"/>
                  </a:schemeClr>
                </a:solidFill>
              </a:rPr>
              <a:t>2 database servers shall be serving on both data centers with synchronization available via replication. </a:t>
            </a:r>
          </a:p>
          <a:p>
            <a:pPr lvl="1"/>
            <a:r>
              <a:rPr lang="en-US" sz="1400" dirty="0">
                <a:solidFill>
                  <a:schemeClr val="accent6">
                    <a:lumMod val="50000"/>
                  </a:schemeClr>
                </a:solidFill>
              </a:rPr>
              <a:t>Backup of database shall be taken every 5 mins in order to minimize the data loss in case of an emergency or an unexpected situation.</a:t>
            </a:r>
          </a:p>
          <a:p>
            <a:pPr lvl="2"/>
            <a:endParaRPr lang="en-US" b="1" dirty="0">
              <a:solidFill>
                <a:schemeClr val="accent6">
                  <a:lumMod val="50000"/>
                </a:schemeClr>
              </a:solidFill>
            </a:endParaRPr>
          </a:p>
        </p:txBody>
      </p:sp>
    </p:spTree>
    <p:extLst>
      <p:ext uri="{BB962C8B-B14F-4D97-AF65-F5344CB8AC3E}">
        <p14:creationId xmlns:p14="http://schemas.microsoft.com/office/powerpoint/2010/main" val="414519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600" b="1" dirty="0">
                <a:solidFill>
                  <a:schemeClr val="accent6">
                    <a:lumMod val="50000"/>
                  </a:schemeClr>
                </a:solidFill>
              </a:rPr>
              <a:t>Compatibility</a:t>
            </a:r>
          </a:p>
          <a:p>
            <a:pPr lvl="1"/>
            <a:r>
              <a:rPr lang="en-US" sz="1400" dirty="0">
                <a:solidFill>
                  <a:schemeClr val="accent6">
                    <a:lumMod val="50000"/>
                  </a:schemeClr>
                </a:solidFill>
              </a:rPr>
              <a:t>The system shall be available to use with Google Chrome, Safari, Firefox and Internet Explorer web browsers on computers and mobile phones. </a:t>
            </a:r>
          </a:p>
          <a:p>
            <a:r>
              <a:rPr lang="en-US" sz="1600" b="1" dirty="0">
                <a:solidFill>
                  <a:schemeClr val="accent6">
                    <a:lumMod val="50000"/>
                  </a:schemeClr>
                </a:solidFill>
              </a:rPr>
              <a:t>Error handling</a:t>
            </a:r>
          </a:p>
          <a:p>
            <a:pPr lvl="1"/>
            <a:r>
              <a:rPr lang="en-US" sz="1400" dirty="0">
                <a:solidFill>
                  <a:schemeClr val="accent6">
                    <a:lumMod val="50000"/>
                  </a:schemeClr>
                </a:solidFill>
              </a:rPr>
              <a:t>Call-center information shall be provided to the users. </a:t>
            </a:r>
          </a:p>
          <a:p>
            <a:pPr lvl="1"/>
            <a:r>
              <a:rPr lang="en-US" sz="1400" dirty="0">
                <a:solidFill>
                  <a:schemeClr val="accent6">
                    <a:lumMod val="50000"/>
                  </a:schemeClr>
                </a:solidFill>
              </a:rPr>
              <a:t>All information stored in the database should also be stored in a secondary backup database. In case of an incident, the data should be recovered from this backup database.</a:t>
            </a:r>
          </a:p>
          <a:p>
            <a:r>
              <a:rPr lang="en-US" sz="1600" b="1" dirty="0">
                <a:solidFill>
                  <a:schemeClr val="accent6">
                    <a:lumMod val="50000"/>
                  </a:schemeClr>
                </a:solidFill>
              </a:rPr>
              <a:t>Ease of use</a:t>
            </a:r>
          </a:p>
          <a:p>
            <a:pPr lvl="1"/>
            <a:r>
              <a:rPr lang="en-US" sz="1400" dirty="0">
                <a:solidFill>
                  <a:schemeClr val="accent6">
                    <a:lumMod val="50000"/>
                  </a:schemeClr>
                </a:solidFill>
              </a:rPr>
              <a:t>User friendly web service shall be provided for the disabled users &amp; members </a:t>
            </a:r>
          </a:p>
          <a:p>
            <a:pPr lvl="1"/>
            <a:r>
              <a:rPr lang="en-US" sz="1400" dirty="0">
                <a:solidFill>
                  <a:schemeClr val="accent6">
                    <a:lumMod val="50000"/>
                  </a:schemeClr>
                </a:solidFill>
              </a:rPr>
              <a:t>Multiple language opportunities, English and Turkish, shall be provided.</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69669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D5E20-1775-4E37-A4C2-710EF36C9AC3}"/>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4400" dirty="0">
                <a:solidFill>
                  <a:srgbClr val="FFFFFF"/>
                </a:solidFill>
              </a:rPr>
              <a:t>Thanks for listening!</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601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normAutofit/>
          </a:bodyPr>
          <a:lstStyle/>
          <a:p>
            <a:r>
              <a:rPr lang="en-US" dirty="0"/>
              <a:t>Software Requirements Specification</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b="1" dirty="0">
                <a:solidFill>
                  <a:schemeClr val="accent6">
                    <a:lumMod val="50000"/>
                  </a:schemeClr>
                </a:solidFill>
              </a:rPr>
              <a:t>Introduction</a:t>
            </a:r>
            <a:r>
              <a:rPr lang="tr-TR" b="1" dirty="0">
                <a:solidFill>
                  <a:schemeClr val="accent6">
                    <a:lumMod val="50000"/>
                  </a:schemeClr>
                </a:solidFill>
              </a:rPr>
              <a:t> </a:t>
            </a:r>
          </a:p>
          <a:p>
            <a:pPr lvl="1"/>
            <a:r>
              <a:rPr lang="en-US" sz="1400" dirty="0">
                <a:solidFill>
                  <a:schemeClr val="accent6">
                    <a:lumMod val="50000"/>
                  </a:schemeClr>
                </a:solidFill>
              </a:rPr>
              <a:t>Rental services are very popular since they provide the opportunity of ease of use.</a:t>
            </a:r>
            <a:endParaRPr lang="tr-TR" sz="1400" dirty="0">
              <a:solidFill>
                <a:schemeClr val="accent6">
                  <a:lumMod val="50000"/>
                </a:schemeClr>
              </a:solidFill>
            </a:endParaRPr>
          </a:p>
          <a:p>
            <a:pPr lvl="1"/>
            <a:r>
              <a:rPr lang="en-US" sz="1400" dirty="0"/>
              <a:t>Online Car Rental Service, which is an innovative reservation software designed for cars, may be considered one of the most important rental services. </a:t>
            </a:r>
            <a:endParaRPr lang="tr-TR" sz="1400" dirty="0"/>
          </a:p>
          <a:p>
            <a:pPr lvl="1"/>
            <a:r>
              <a:rPr lang="en-US" sz="1400" dirty="0"/>
              <a:t>Advantages of renting a car can be listed as money saving, comfort, affordability, low cost travelling and freedom of movement.</a:t>
            </a:r>
            <a:endParaRPr lang="tr-TR" sz="1400" dirty="0"/>
          </a:p>
          <a:p>
            <a:pPr lvl="1"/>
            <a:r>
              <a:rPr lang="en-US" sz="1400" dirty="0"/>
              <a:t>In this project, a requirement document is presented for an Online Car Rental Service.</a:t>
            </a:r>
            <a:endParaRPr lang="tr-TR" sz="1400" dirty="0">
              <a:solidFill>
                <a:schemeClr val="accent6">
                  <a:lumMod val="50000"/>
                </a:schemeClr>
              </a:solidFill>
            </a:endParaRPr>
          </a:p>
          <a:p>
            <a:pPr marL="400050"/>
            <a:r>
              <a:rPr lang="en-US" b="1" dirty="0">
                <a:solidFill>
                  <a:schemeClr val="accent6">
                    <a:lumMod val="50000"/>
                  </a:schemeClr>
                </a:solidFill>
              </a:rPr>
              <a:t>Purpose</a:t>
            </a:r>
          </a:p>
          <a:p>
            <a:pPr lvl="1"/>
            <a:r>
              <a:rPr lang="en-US" sz="1400" dirty="0">
                <a:solidFill>
                  <a:schemeClr val="accent6">
                    <a:lumMod val="50000"/>
                  </a:schemeClr>
                </a:solidFill>
              </a:rPr>
              <a:t>To clearly define the requirement specification for the Car Rental System. </a:t>
            </a:r>
          </a:p>
          <a:p>
            <a:pPr lvl="1"/>
            <a:r>
              <a:rPr lang="en-US" sz="1400" dirty="0">
                <a:solidFill>
                  <a:schemeClr val="accent6">
                    <a:lumMod val="50000"/>
                  </a:schemeClr>
                </a:solidFill>
              </a:rPr>
              <a:t>The intended audience of this document is the administrator and the end users of the system. Design, development and testing team are the other intended audiences</a:t>
            </a:r>
            <a:endParaRPr lang="tr-TR" sz="1400" dirty="0">
              <a:solidFill>
                <a:schemeClr val="accent6">
                  <a:lumMod val="50000"/>
                </a:schemeClr>
              </a:solidFill>
            </a:endParaRPr>
          </a:p>
        </p:txBody>
      </p:sp>
    </p:spTree>
    <p:extLst>
      <p:ext uri="{BB962C8B-B14F-4D97-AF65-F5344CB8AC3E}">
        <p14:creationId xmlns:p14="http://schemas.microsoft.com/office/powerpoint/2010/main" val="336683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Software Requirements Specification</a:t>
            </a:r>
          </a:p>
        </p:txBody>
      </p:sp>
      <p:sp>
        <p:nvSpPr>
          <p:cNvPr id="5" name="Text Placeholder 4">
            <a:extLst>
              <a:ext uri="{FF2B5EF4-FFF2-40B4-BE49-F238E27FC236}">
                <a16:creationId xmlns:a16="http://schemas.microsoft.com/office/drawing/2014/main" id="{CE53DF8F-2567-42D7-8291-1F5127BF2492}"/>
              </a:ext>
            </a:extLst>
          </p:cNvPr>
          <p:cNvSpPr>
            <a:spLocks noGrp="1"/>
          </p:cNvSpPr>
          <p:nvPr>
            <p:ph type="body" idx="1"/>
          </p:nvPr>
        </p:nvSpPr>
        <p:spPr>
          <a:xfrm>
            <a:off x="675745" y="1565564"/>
            <a:ext cx="8265055" cy="1025235"/>
          </a:xfrm>
        </p:spPr>
        <p:txBody>
          <a:bodyPr/>
          <a:lstStyle/>
          <a:p>
            <a:pPr lvl="0">
              <a:buClr>
                <a:srgbClr val="90C226"/>
              </a:buClr>
            </a:pPr>
            <a:endParaRPr lang="tr-TR" sz="1400" b="0" dirty="0">
              <a:solidFill>
                <a:srgbClr val="918655">
                  <a:lumMod val="50000"/>
                </a:srgbClr>
              </a:solidFill>
            </a:endParaRPr>
          </a:p>
          <a:p>
            <a:pPr marL="285750" indent="-285750">
              <a:buClr>
                <a:srgbClr val="90C226"/>
              </a:buClr>
              <a:buFont typeface="Wingdings 3" charset="2"/>
              <a:buChar char=""/>
            </a:pPr>
            <a:r>
              <a:rPr lang="tr-TR" sz="1800" b="1" dirty="0">
                <a:solidFill>
                  <a:schemeClr val="accent6">
                    <a:lumMod val="50000"/>
                  </a:schemeClr>
                </a:solidFill>
              </a:rPr>
              <a:t>Product </a:t>
            </a:r>
            <a:r>
              <a:rPr lang="en-US" sz="1800" b="1" dirty="0">
                <a:solidFill>
                  <a:schemeClr val="accent6">
                    <a:lumMod val="50000"/>
                  </a:schemeClr>
                </a:solidFill>
              </a:rPr>
              <a:t>Scope</a:t>
            </a:r>
            <a:endParaRPr lang="tr-TR" sz="1800" b="1" dirty="0">
              <a:solidFill>
                <a:schemeClr val="accent6">
                  <a:lumMod val="50000"/>
                </a:schemeClr>
              </a:solidFill>
            </a:endParaRPr>
          </a:p>
          <a:p>
            <a:pPr lvl="1"/>
            <a:r>
              <a:rPr lang="en-US" sz="1400" b="0" dirty="0"/>
              <a:t>Online Car Rental System is a web application which users can search for and book cars online. System will be developed according to the characteristics of the user stated as follows:</a:t>
            </a:r>
            <a:endParaRPr lang="tr-TR" sz="1400" b="0" dirty="0"/>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sz="half" idx="2"/>
          </p:nvPr>
        </p:nvSpPr>
        <p:spPr>
          <a:xfrm>
            <a:off x="675745" y="2886364"/>
            <a:ext cx="4185623" cy="3154998"/>
          </a:xfrm>
        </p:spPr>
        <p:txBody>
          <a:bodyPr>
            <a:normAutofit/>
          </a:bodyPr>
          <a:lstStyle/>
          <a:p>
            <a:pPr marL="457200" lvl="1" indent="0">
              <a:buNone/>
            </a:pPr>
            <a:r>
              <a:rPr lang="en-US" sz="1400" dirty="0"/>
              <a:t>Admin:</a:t>
            </a:r>
            <a:endParaRPr lang="tr-TR" sz="1400" dirty="0"/>
          </a:p>
          <a:p>
            <a:pPr lvl="2"/>
            <a:r>
              <a:rPr lang="en-US" sz="1200" dirty="0"/>
              <a:t>Login to the system</a:t>
            </a:r>
            <a:endParaRPr lang="en-US" sz="1200" i="1" dirty="0"/>
          </a:p>
          <a:p>
            <a:pPr lvl="2"/>
            <a:r>
              <a:rPr lang="en-US" sz="1200" dirty="0"/>
              <a:t>Store, update or delete database content related cars, prices and customers</a:t>
            </a:r>
            <a:endParaRPr lang="tr-TR" sz="1200" dirty="0"/>
          </a:p>
          <a:p>
            <a:pPr marL="457200" lvl="1" indent="0">
              <a:buNone/>
            </a:pPr>
            <a:r>
              <a:rPr lang="en-US" sz="1400" dirty="0"/>
              <a:t>Employee:</a:t>
            </a:r>
            <a:endParaRPr lang="en-US" sz="1400" i="1" dirty="0"/>
          </a:p>
          <a:p>
            <a:pPr lvl="2"/>
            <a:r>
              <a:rPr lang="en-US" sz="1200" dirty="0"/>
              <a:t>Login to the system</a:t>
            </a:r>
            <a:endParaRPr lang="en-US" sz="1200" i="1" dirty="0"/>
          </a:p>
          <a:p>
            <a:pPr lvl="2"/>
            <a:r>
              <a:rPr lang="en-US" sz="1200" dirty="0"/>
              <a:t>Store and update database content related to rents</a:t>
            </a:r>
            <a:endParaRPr lang="en-US" sz="1200" i="1" dirty="0"/>
          </a:p>
          <a:p>
            <a:pPr lvl="2"/>
            <a:r>
              <a:rPr lang="en-US" sz="1200" dirty="0"/>
              <a:t>Interface to the customer </a:t>
            </a:r>
            <a:endParaRPr lang="en-US" sz="1200" i="1" dirty="0"/>
          </a:p>
          <a:p>
            <a:pPr lvl="2"/>
            <a:endParaRPr lang="tr-TR" b="1" dirty="0">
              <a:solidFill>
                <a:schemeClr val="accent6">
                  <a:lumMod val="50000"/>
                </a:schemeClr>
              </a:solidFill>
            </a:endParaRPr>
          </a:p>
        </p:txBody>
      </p:sp>
      <p:sp>
        <p:nvSpPr>
          <p:cNvPr id="4" name="Content Placeholder 3">
            <a:extLst>
              <a:ext uri="{FF2B5EF4-FFF2-40B4-BE49-F238E27FC236}">
                <a16:creationId xmlns:a16="http://schemas.microsoft.com/office/drawing/2014/main" id="{5B096EFB-D0C9-4F01-B13D-8E2B33124A43}"/>
              </a:ext>
            </a:extLst>
          </p:cNvPr>
          <p:cNvSpPr>
            <a:spLocks noGrp="1"/>
          </p:cNvSpPr>
          <p:nvPr>
            <p:ph sz="quarter" idx="4"/>
          </p:nvPr>
        </p:nvSpPr>
        <p:spPr>
          <a:xfrm>
            <a:off x="5088384" y="2886364"/>
            <a:ext cx="4185617" cy="3154998"/>
          </a:xfrm>
        </p:spPr>
        <p:txBody>
          <a:bodyPr>
            <a:normAutofit/>
          </a:bodyPr>
          <a:lstStyle/>
          <a:p>
            <a:pPr marL="400050" lvl="1" indent="0">
              <a:buNone/>
            </a:pPr>
            <a:r>
              <a:rPr lang="en-US" sz="1400" dirty="0"/>
              <a:t>Guest</a:t>
            </a:r>
            <a:r>
              <a:rPr lang="tr-TR" sz="1400" dirty="0"/>
              <a:t> User</a:t>
            </a:r>
            <a:r>
              <a:rPr lang="en-US" sz="1400" dirty="0"/>
              <a:t>:</a:t>
            </a:r>
            <a:endParaRPr lang="en-US" sz="1400" i="1" dirty="0"/>
          </a:p>
          <a:p>
            <a:pPr lvl="2"/>
            <a:r>
              <a:rPr lang="en-US" sz="1200" dirty="0"/>
              <a:t>Search for cars</a:t>
            </a:r>
            <a:endParaRPr lang="en-US" sz="1200" i="1" dirty="0"/>
          </a:p>
          <a:p>
            <a:pPr marL="400050" lvl="1" indent="0">
              <a:buNone/>
            </a:pPr>
            <a:r>
              <a:rPr lang="en-US" sz="1400" dirty="0"/>
              <a:t>Member:</a:t>
            </a:r>
            <a:endParaRPr lang="en-US" sz="1400" i="1" dirty="0"/>
          </a:p>
          <a:p>
            <a:pPr lvl="2"/>
            <a:r>
              <a:rPr lang="en-US" sz="1200" dirty="0"/>
              <a:t>Register to the system</a:t>
            </a:r>
            <a:endParaRPr lang="en-US" sz="1200" i="1" dirty="0"/>
          </a:p>
          <a:p>
            <a:pPr lvl="2"/>
            <a:r>
              <a:rPr lang="en-US" sz="1200" dirty="0"/>
              <a:t>Login to the system</a:t>
            </a:r>
            <a:endParaRPr lang="en-US" sz="1200" i="1" dirty="0"/>
          </a:p>
          <a:p>
            <a:pPr lvl="2"/>
            <a:r>
              <a:rPr lang="en-US" sz="1200" dirty="0"/>
              <a:t>Search for cars</a:t>
            </a:r>
            <a:endParaRPr lang="en-US" sz="1200" i="1" dirty="0"/>
          </a:p>
          <a:p>
            <a:pPr lvl="2"/>
            <a:r>
              <a:rPr lang="en-US" sz="1200" dirty="0"/>
              <a:t>Book a car</a:t>
            </a:r>
            <a:endParaRPr lang="en-US" sz="1200" i="1" dirty="0"/>
          </a:p>
          <a:p>
            <a:pPr lvl="2"/>
            <a:r>
              <a:rPr lang="en-US" sz="1200" dirty="0"/>
              <a:t>Update the order</a:t>
            </a:r>
            <a:endParaRPr lang="en-US" sz="1200" i="1" dirty="0"/>
          </a:p>
          <a:p>
            <a:pPr lvl="2"/>
            <a:r>
              <a:rPr lang="en-US" sz="1200" dirty="0"/>
              <a:t>Cancel the order</a:t>
            </a:r>
            <a:endParaRPr lang="en-US" sz="1200" i="1" dirty="0"/>
          </a:p>
          <a:p>
            <a:endParaRPr lang="en-US" dirty="0"/>
          </a:p>
        </p:txBody>
      </p:sp>
    </p:spTree>
    <p:extLst>
      <p:ext uri="{BB962C8B-B14F-4D97-AF65-F5344CB8AC3E}">
        <p14:creationId xmlns:p14="http://schemas.microsoft.com/office/powerpoint/2010/main" val="42717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85000" lnSpcReduction="20000"/>
          </a:bodyPr>
          <a:lstStyle/>
          <a:p>
            <a:r>
              <a:rPr lang="tr-TR" b="1" dirty="0">
                <a:solidFill>
                  <a:schemeClr val="accent6">
                    <a:lumMod val="50000"/>
                  </a:schemeClr>
                </a:solidFill>
              </a:rPr>
              <a:t>User </a:t>
            </a:r>
            <a:r>
              <a:rPr lang="en-US" b="1" dirty="0">
                <a:solidFill>
                  <a:schemeClr val="accent6">
                    <a:lumMod val="50000"/>
                  </a:schemeClr>
                </a:solidFill>
              </a:rPr>
              <a:t>Requirements</a:t>
            </a:r>
          </a:p>
          <a:p>
            <a:pPr lvl="1"/>
            <a:r>
              <a:rPr lang="en-US" b="1" dirty="0">
                <a:solidFill>
                  <a:schemeClr val="accent6">
                    <a:lumMod val="50000"/>
                  </a:schemeClr>
                </a:solidFill>
              </a:rPr>
              <a:t>Account Requirements</a:t>
            </a:r>
          </a:p>
          <a:p>
            <a:pPr lvl="2"/>
            <a:r>
              <a:rPr lang="en-US" dirty="0"/>
              <a:t>A guest user shall be able to register to the system with</a:t>
            </a:r>
            <a:r>
              <a:rPr lang="tr-TR" dirty="0"/>
              <a:t> </a:t>
            </a:r>
            <a:r>
              <a:rPr lang="en-US" dirty="0"/>
              <a:t>their first name, last name, a driver’s license, a bank card number, a phone number, an e-mail address and a valid password to become a member.</a:t>
            </a:r>
            <a:endParaRPr lang="en-US" b="1" i="1" dirty="0"/>
          </a:p>
          <a:p>
            <a:pPr lvl="2"/>
            <a:r>
              <a:rPr lang="en-US" dirty="0"/>
              <a:t>An admin shall be able to create employee accounts with employee social security number, first name, last name and office location.</a:t>
            </a:r>
            <a:endParaRPr lang="en-US" b="1" i="1" dirty="0"/>
          </a:p>
          <a:p>
            <a:pPr lvl="2"/>
            <a:r>
              <a:rPr lang="en-US" dirty="0"/>
              <a:t>An admin shall be able to update an employee account’s office location.</a:t>
            </a:r>
            <a:endParaRPr lang="en-US" b="1" i="1" dirty="0"/>
          </a:p>
          <a:p>
            <a:pPr lvl="2"/>
            <a:r>
              <a:rPr lang="en-US" dirty="0"/>
              <a:t>An admin shall be able to delete employee accounts.</a:t>
            </a:r>
            <a:endParaRPr lang="en-US" b="1" i="1" dirty="0"/>
          </a:p>
          <a:p>
            <a:pPr lvl="2"/>
            <a:r>
              <a:rPr lang="en-US" dirty="0"/>
              <a:t>A member, an employee and an admin shall be able to log in to the system with an e-mail address and password.</a:t>
            </a:r>
            <a:endParaRPr lang="en-US" b="1" i="1" dirty="0"/>
          </a:p>
          <a:p>
            <a:pPr lvl="2"/>
            <a:r>
              <a:rPr lang="en-US" dirty="0"/>
              <a:t>A member shall verify their e-mail address using the verification code sent to their e-mail address.</a:t>
            </a:r>
            <a:endParaRPr lang="en-US" b="1" i="1" dirty="0"/>
          </a:p>
          <a:p>
            <a:pPr lvl="2"/>
            <a:r>
              <a:rPr lang="en-US" dirty="0"/>
              <a:t>A member shall verify their phone number using the verification code that sent to their phone number.</a:t>
            </a:r>
            <a:endParaRPr lang="en-US" b="1" i="1" dirty="0"/>
          </a:p>
          <a:p>
            <a:pPr lvl="2"/>
            <a:r>
              <a:rPr lang="en-US" dirty="0"/>
              <a:t>A member, an employee and an admin shall be able to change their password using their e-mail address and current password.</a:t>
            </a:r>
            <a:endParaRPr lang="en-US" b="1" i="1" dirty="0"/>
          </a:p>
          <a:p>
            <a:pPr lvl="2"/>
            <a:r>
              <a:rPr lang="en-US" dirty="0"/>
              <a:t>A member, an employee and an admin shall be able to change their password via a link sent to their e-mail by the system if they forget their password.</a:t>
            </a:r>
            <a:endParaRPr lang="en-US" b="1" i="1" dirty="0"/>
          </a:p>
          <a:p>
            <a:pPr lvl="2"/>
            <a:r>
              <a:rPr lang="en-US" dirty="0"/>
              <a:t>A member shall be able to activate/deactivate her/his membership.</a:t>
            </a:r>
            <a:endParaRPr lang="en-US" b="1" i="1" dirty="0"/>
          </a:p>
          <a:p>
            <a:pPr lvl="2"/>
            <a:r>
              <a:rPr lang="en-US" dirty="0"/>
              <a:t>A member, an employee and an admin shall be able to log out of the system safely.</a:t>
            </a:r>
            <a:endParaRPr lang="en-US" b="1" i="1"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116320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92500" lnSpcReduction="10000"/>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solidFill>
                  <a:schemeClr val="accent6">
                    <a:lumMod val="50000"/>
                  </a:schemeClr>
                </a:solidFill>
              </a:rPr>
              <a:t>Admin Requirements</a:t>
            </a:r>
          </a:p>
          <a:p>
            <a:pPr lvl="2"/>
            <a:r>
              <a:rPr lang="en-US" dirty="0"/>
              <a:t>Admin shall be able to add new cars to the database with information about plate number, model, segment, price per day, fuel type, and transmission type.</a:t>
            </a:r>
            <a:endParaRPr lang="en-US" b="1" i="1" dirty="0"/>
          </a:p>
          <a:p>
            <a:pPr lvl="2"/>
            <a:r>
              <a:rPr lang="en-US" dirty="0"/>
              <a:t>Admin shall be able to remove cars from the database. </a:t>
            </a:r>
            <a:endParaRPr lang="en-US" b="1" i="1" dirty="0"/>
          </a:p>
          <a:p>
            <a:pPr lvl="2"/>
            <a:r>
              <a:rPr lang="en-US" dirty="0"/>
              <a:t>Admin shall be able to list all the rental cars in the fleet.</a:t>
            </a:r>
            <a:endParaRPr lang="en-US" b="1" i="1" dirty="0"/>
          </a:p>
          <a:p>
            <a:pPr lvl="2"/>
            <a:r>
              <a:rPr lang="en-US" dirty="0"/>
              <a:t>Admin shall be able to list all the employees.</a:t>
            </a:r>
            <a:endParaRPr lang="en-US" b="1" i="1" dirty="0"/>
          </a:p>
          <a:p>
            <a:pPr lvl="2"/>
            <a:r>
              <a:rPr lang="en-US" dirty="0"/>
              <a:t>Admin shall be able to update price per day for a rental car in the database.</a:t>
            </a:r>
            <a:endParaRPr lang="en-US" b="1" i="1" dirty="0"/>
          </a:p>
          <a:p>
            <a:pPr lvl="1"/>
            <a:r>
              <a:rPr lang="en-US" sz="1400" b="1" dirty="0"/>
              <a:t>Employee</a:t>
            </a:r>
            <a:r>
              <a:rPr lang="en-US" sz="1400" dirty="0"/>
              <a:t> </a:t>
            </a:r>
            <a:r>
              <a:rPr lang="en-US" sz="1400" b="1" dirty="0">
                <a:solidFill>
                  <a:schemeClr val="accent6">
                    <a:lumMod val="50000"/>
                  </a:schemeClr>
                </a:solidFill>
              </a:rPr>
              <a:t>Requirements</a:t>
            </a:r>
          </a:p>
          <a:p>
            <a:pPr lvl="2"/>
            <a:r>
              <a:rPr lang="en-US" dirty="0"/>
              <a:t>An employee shall be able to register a new user with their first name, last name, a driver’s license, a credit card number, a phone number, an e-mail address and a valid password.</a:t>
            </a:r>
            <a:endParaRPr lang="en-US" b="1" i="1" dirty="0"/>
          </a:p>
          <a:p>
            <a:pPr lvl="2"/>
            <a:r>
              <a:rPr lang="en-US" dirty="0"/>
              <a:t>An employee shall be able to create a reservation for a member.</a:t>
            </a:r>
            <a:endParaRPr lang="en-US" b="1" i="1" dirty="0"/>
          </a:p>
          <a:p>
            <a:pPr lvl="2"/>
            <a:r>
              <a:rPr lang="en-US" dirty="0"/>
              <a:t>An employee shall be able to update a member’s reservation duration.</a:t>
            </a:r>
            <a:endParaRPr lang="en-US" b="1" i="1" dirty="0"/>
          </a:p>
          <a:p>
            <a:pPr lvl="2"/>
            <a:r>
              <a:rPr lang="en-US" dirty="0"/>
              <a:t>An employee shall be able to cancel a member’s reservation.</a:t>
            </a:r>
            <a:endParaRPr lang="en-US" b="1" i="1" dirty="0"/>
          </a:p>
          <a:p>
            <a:pPr lvl="2"/>
            <a:r>
              <a:rPr lang="en-US" dirty="0"/>
              <a:t>An employee shall be able to track a member’s criminal record background via her/his driver’s license info.</a:t>
            </a:r>
            <a:endParaRPr lang="en-US" b="1" i="1"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374005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solidFill>
                  <a:schemeClr val="accent6">
                    <a:lumMod val="50000"/>
                  </a:schemeClr>
                </a:solidFill>
              </a:rPr>
              <a:t>Recommendation</a:t>
            </a:r>
            <a:r>
              <a:rPr lang="tr-TR" sz="1400" b="1" dirty="0">
                <a:solidFill>
                  <a:schemeClr val="accent6">
                    <a:lumMod val="50000"/>
                  </a:schemeClr>
                </a:solidFill>
              </a:rPr>
              <a:t> </a:t>
            </a:r>
            <a:r>
              <a:rPr lang="en-US" sz="1400" b="1" dirty="0">
                <a:solidFill>
                  <a:schemeClr val="accent6">
                    <a:lumMod val="50000"/>
                  </a:schemeClr>
                </a:solidFill>
              </a:rPr>
              <a:t>Requirements</a:t>
            </a:r>
          </a:p>
          <a:p>
            <a:pPr lvl="2"/>
            <a:r>
              <a:rPr lang="en-US" dirty="0"/>
              <a:t>A member shall be able to pick one of the cars recommended by the system and proceed to the next steps of reservation.</a:t>
            </a:r>
            <a:endParaRPr lang="en-US" b="1" i="1" dirty="0"/>
          </a:p>
          <a:p>
            <a:pPr lvl="2"/>
            <a:r>
              <a:rPr lang="en-US" dirty="0"/>
              <a:t>A guest user shall be able to pick one of the cars recommended by the system and proceed to the login/membership registration page.</a:t>
            </a:r>
            <a:endParaRPr lang="en-US" b="1" i="1" dirty="0"/>
          </a:p>
          <a:p>
            <a:pPr lvl="2"/>
            <a:endParaRPr lang="en-US" dirty="0">
              <a:solidFill>
                <a:schemeClr val="accent6">
                  <a:lumMod val="50000"/>
                </a:schemeClr>
              </a:solidFill>
            </a:endParaRPr>
          </a:p>
        </p:txBody>
      </p:sp>
    </p:spTree>
    <p:extLst>
      <p:ext uri="{BB962C8B-B14F-4D97-AF65-F5344CB8AC3E}">
        <p14:creationId xmlns:p14="http://schemas.microsoft.com/office/powerpoint/2010/main" val="337206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endParaRPr lang="tr-TR" sz="1500" b="1" dirty="0">
              <a:solidFill>
                <a:schemeClr val="accent6">
                  <a:lumMod val="50000"/>
                </a:schemeClr>
              </a:solidFill>
            </a:endParaRPr>
          </a:p>
          <a:p>
            <a:pPr lvl="1"/>
            <a:r>
              <a:rPr lang="en-US" sz="1400" b="1" dirty="0"/>
              <a:t>Search Requirements </a:t>
            </a:r>
          </a:p>
          <a:p>
            <a:pPr lvl="2"/>
            <a:r>
              <a:rPr lang="en-US" dirty="0"/>
              <a:t>A member, an employee and a guest shall be able to search for a rental car based on rental start date, rental start location, rental end date, rental end location.</a:t>
            </a:r>
            <a:endParaRPr lang="en-US" b="1" i="1" dirty="0"/>
          </a:p>
          <a:p>
            <a:pPr lvl="2"/>
            <a:r>
              <a:rPr lang="en-US" dirty="0"/>
              <a:t>A member, an employee and a guest shall be able to filter their results based on car model, car segment, transmission type (automatic or manual), fuel type (diesel, petrol, electric, hybrid) and price per day.</a:t>
            </a:r>
            <a:endParaRPr lang="en-US" b="1" i="1" dirty="0"/>
          </a:p>
          <a:p>
            <a:pPr lvl="2"/>
            <a:r>
              <a:rPr lang="en-US" dirty="0"/>
              <a:t>A member and an employee shall be able to pick one of the search results as their rental car choice and proceed to the next steps of reservation.</a:t>
            </a:r>
            <a:endParaRPr lang="en-US" b="1" i="1" dirty="0"/>
          </a:p>
          <a:p>
            <a:pPr lvl="2"/>
            <a:r>
              <a:rPr lang="en-US" dirty="0"/>
              <a:t>A guest user shall be able to pick one of the search results provided by the system and proceed to the login/membership registration page.</a:t>
            </a:r>
            <a:endParaRPr lang="en-US" b="1" i="1" dirty="0"/>
          </a:p>
          <a:p>
            <a:pPr lvl="2"/>
            <a:r>
              <a:rPr lang="en-US" dirty="0"/>
              <a:t>A currently selected search result by a member shall be listed in new search results for other users as long as the member has not completed reservation.</a:t>
            </a:r>
            <a:endParaRPr lang="en-US" b="1" i="1" dirty="0"/>
          </a:p>
          <a:p>
            <a:pPr lvl="2"/>
            <a:r>
              <a:rPr lang="en-US" dirty="0"/>
              <a:t>A currently booked rental car shall not be listed in the search results until car returned. </a:t>
            </a:r>
            <a:endParaRPr lang="en-US" b="1" i="1" dirty="0"/>
          </a:p>
          <a:p>
            <a:pPr lvl="3"/>
            <a:endParaRPr lang="en-US"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338642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Reservation</a:t>
            </a:r>
            <a:r>
              <a:rPr lang="en-US" sz="1400" dirty="0"/>
              <a:t> </a:t>
            </a:r>
            <a:r>
              <a:rPr lang="en-US" sz="1400" b="1" dirty="0">
                <a:solidFill>
                  <a:schemeClr val="accent6">
                    <a:lumMod val="50000"/>
                  </a:schemeClr>
                </a:solidFill>
              </a:rPr>
              <a:t>Requirements</a:t>
            </a:r>
          </a:p>
          <a:p>
            <a:pPr lvl="2"/>
            <a:r>
              <a:rPr lang="en-US" dirty="0"/>
              <a:t>Insurance and additional driver count selections shall be made by the member before the final price calculation.</a:t>
            </a:r>
            <a:endParaRPr lang="en-US" b="1" i="1" dirty="0"/>
          </a:p>
          <a:p>
            <a:pPr lvl="2"/>
            <a:r>
              <a:rPr lang="en-US" dirty="0"/>
              <a:t>Selected criteria and its final rental price shall be approved by the member for reservation.</a:t>
            </a:r>
            <a:endParaRPr lang="en-US" b="1" i="1" dirty="0"/>
          </a:p>
          <a:p>
            <a:pPr lvl="2"/>
            <a:r>
              <a:rPr lang="en-US" dirty="0"/>
              <a:t>A member shall be able to cancel her/his reservation not later than 3 days to the pick-up date. </a:t>
            </a:r>
            <a:endParaRPr lang="en-US" b="1" i="1" dirty="0"/>
          </a:p>
          <a:p>
            <a:pPr lvl="2"/>
            <a:r>
              <a:rPr lang="en-US" dirty="0"/>
              <a:t>A member shall be able to change the duration of the rent if the car is not booked by other members.</a:t>
            </a:r>
          </a:p>
          <a:p>
            <a:pPr lvl="1"/>
            <a:r>
              <a:rPr lang="en-US" sz="1400" b="1" dirty="0"/>
              <a:t>Payment Requirements</a:t>
            </a:r>
          </a:p>
          <a:p>
            <a:pPr lvl="2"/>
            <a:r>
              <a:rPr lang="en-US" dirty="0"/>
              <a:t>A member shall make the payment only by using a credit card.</a:t>
            </a:r>
            <a:endParaRPr lang="en-US" b="1" i="1" dirty="0"/>
          </a:p>
          <a:p>
            <a:pPr lvl="2"/>
            <a:r>
              <a:rPr lang="en-US" dirty="0"/>
              <a:t>The user shall enter their credit card details to the required credit card info fields.</a:t>
            </a:r>
            <a:endParaRPr lang="en-US" b="1" i="1" dirty="0"/>
          </a:p>
          <a:p>
            <a:pPr lvl="2"/>
            <a:r>
              <a:rPr lang="en-US" dirty="0"/>
              <a:t>A member or an employee shall be able to request an invoice for a rental car payment.</a:t>
            </a:r>
            <a:endParaRPr lang="en-US" b="1" i="1"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353281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Delivery and Return </a:t>
            </a:r>
            <a:r>
              <a:rPr lang="en-US" sz="1400" b="1" dirty="0">
                <a:solidFill>
                  <a:schemeClr val="accent6">
                    <a:lumMod val="50000"/>
                  </a:schemeClr>
                </a:solidFill>
              </a:rPr>
              <a:t>Requirements</a:t>
            </a:r>
          </a:p>
          <a:p>
            <a:pPr lvl="2"/>
            <a:r>
              <a:rPr lang="en-US" dirty="0"/>
              <a:t>A member shall be provided a pick-up location for their rental car via their chosen method of notification when the payment is approved.</a:t>
            </a:r>
            <a:endParaRPr lang="en-US" b="1" i="1" dirty="0"/>
          </a:p>
          <a:p>
            <a:pPr lvl="2"/>
            <a:r>
              <a:rPr lang="en-US" dirty="0"/>
              <a:t>A member shall leave the rental car before the end of their rental end date at the rental end location.</a:t>
            </a:r>
            <a:endParaRPr lang="en-US" b="1" i="1" dirty="0"/>
          </a:p>
          <a:p>
            <a:pPr lvl="2"/>
            <a:r>
              <a:rPr lang="en-US" dirty="0"/>
              <a:t>An employee shall create a new incident report for a rental car at the rental start date before it is handed over to the customer.</a:t>
            </a:r>
            <a:endParaRPr lang="en-US" b="1" i="1" dirty="0"/>
          </a:p>
          <a:p>
            <a:pPr lvl="2"/>
            <a:r>
              <a:rPr lang="en-US" dirty="0"/>
              <a:t>An employee shall mark the delivery to the customer in the incident report.</a:t>
            </a:r>
            <a:endParaRPr lang="en-US" b="1" i="1" dirty="0"/>
          </a:p>
          <a:p>
            <a:pPr lvl="2"/>
            <a:r>
              <a:rPr lang="en-US" dirty="0"/>
              <a:t>An employee shall mark it down in the incident report in the system when a rental car is returned by a member and when it was not returned in time.</a:t>
            </a:r>
            <a:endParaRPr lang="en-US" b="1" i="1" dirty="0"/>
          </a:p>
          <a:p>
            <a:pPr lvl="2"/>
            <a:r>
              <a:rPr lang="en-US" dirty="0"/>
              <a:t>An employee shall enter the file number to the system which documents are stored related to the rent such as incident reports, signed documents by customer, etc.</a:t>
            </a:r>
            <a:endParaRPr lang="en-US" b="1" i="1"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1488435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2432</Words>
  <Application>Microsoft Office PowerPoint</Application>
  <PresentationFormat>Widescreen</PresentationFormat>
  <Paragraphs>183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Software Requirements Specification for Online Car Rental System </vt:lpstr>
      <vt:lpstr>Software Requirements Specification</vt:lpstr>
      <vt:lpstr>Software Requirements Specification</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Non-Functional Requirements</vt:lpstr>
      <vt:lpstr>Non-Functional Requirements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for Car Rental System </dc:title>
  <dc:creator>Sari, Aysegul AVL/TR</dc:creator>
  <cp:lastModifiedBy>Sari, Aysegul AVL/TR</cp:lastModifiedBy>
  <cp:revision>44</cp:revision>
  <dcterms:created xsi:type="dcterms:W3CDTF">2019-11-07T15:49:46Z</dcterms:created>
  <dcterms:modified xsi:type="dcterms:W3CDTF">2020-06-06T19:50:27Z</dcterms:modified>
</cp:coreProperties>
</file>