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441" r:id="rId3"/>
    <p:sldId id="442" r:id="rId4"/>
    <p:sldId id="443" r:id="rId5"/>
    <p:sldId id="444" r:id="rId6"/>
    <p:sldId id="445" r:id="rId7"/>
    <p:sldId id="446" r:id="rId8"/>
    <p:sldId id="447" r:id="rId9"/>
    <p:sldId id="448" r:id="rId10"/>
    <p:sldId id="449" r:id="rId11"/>
    <p:sldId id="450" r:id="rId12"/>
    <p:sldId id="451" r:id="rId13"/>
    <p:sldId id="452" r:id="rId14"/>
    <p:sldId id="679" r:id="rId15"/>
    <p:sldId id="453" r:id="rId16"/>
    <p:sldId id="454" r:id="rId17"/>
    <p:sldId id="547" r:id="rId18"/>
    <p:sldId id="548" r:id="rId19"/>
    <p:sldId id="549" r:id="rId20"/>
    <p:sldId id="676" r:id="rId21"/>
    <p:sldId id="550" r:id="rId22"/>
    <p:sldId id="551" r:id="rId23"/>
    <p:sldId id="678" r:id="rId24"/>
    <p:sldId id="677"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3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02265-1F21-4BE8-AE87-4F76FEDB1F7C}"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3A208-E792-499F-9D6D-AC8FC94E1589}" type="slidenum">
              <a:rPr lang="en-US" smtClean="0"/>
              <a:t>‹#›</a:t>
            </a:fld>
            <a:endParaRPr lang="en-US"/>
          </a:p>
        </p:txBody>
      </p:sp>
    </p:spTree>
    <p:extLst>
      <p:ext uri="{BB962C8B-B14F-4D97-AF65-F5344CB8AC3E}">
        <p14:creationId xmlns:p14="http://schemas.microsoft.com/office/powerpoint/2010/main" val="643014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76013"/>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799261"/>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a:t>Mindset Institute - Mehmet Yasin Ulukuş</a:t>
            </a:r>
          </a:p>
        </p:txBody>
      </p:sp>
    </p:spTree>
    <p:extLst>
      <p:ext uri="{BB962C8B-B14F-4D97-AF65-F5344CB8AC3E}">
        <p14:creationId xmlns:p14="http://schemas.microsoft.com/office/powerpoint/2010/main" val="392740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Mindset Institute - Mehmet Yasin Ulukuş</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B8CEC50-FB80-41CE-A79E-F7845887658C}" type="slidenum">
              <a:rPr lang="en-US" smtClean="0"/>
              <a:t>‹#›</a:t>
            </a:fld>
            <a:endParaRPr lang="en-US"/>
          </a:p>
        </p:txBody>
      </p:sp>
    </p:spTree>
    <p:extLst>
      <p:ext uri="{BB962C8B-B14F-4D97-AF65-F5344CB8AC3E}">
        <p14:creationId xmlns:p14="http://schemas.microsoft.com/office/powerpoint/2010/main" val="144497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Mindset Institute - Mehmet Yasin Ulukuş</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B8CEC50-FB80-41CE-A79E-F7845887658C}" type="slidenum">
              <a:rPr lang="en-US" smtClean="0"/>
              <a:t>‹#›</a:t>
            </a:fld>
            <a:endParaRPr lang="en-US"/>
          </a:p>
        </p:txBody>
      </p:sp>
    </p:spTree>
    <p:extLst>
      <p:ext uri="{BB962C8B-B14F-4D97-AF65-F5344CB8AC3E}">
        <p14:creationId xmlns:p14="http://schemas.microsoft.com/office/powerpoint/2010/main" val="287141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Yasin Cour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04B0-B4FD-470E-9F94-D0A011F15760}"/>
              </a:ext>
            </a:extLst>
          </p:cNvPr>
          <p:cNvSpPr>
            <a:spLocks noGrp="1"/>
          </p:cNvSpPr>
          <p:nvPr>
            <p:ph type="title"/>
          </p:nvPr>
        </p:nvSpPr>
        <p:spPr>
          <a:xfrm>
            <a:off x="914400" y="228600"/>
            <a:ext cx="10363200" cy="1219200"/>
          </a:xfrm>
        </p:spPr>
        <p:txBody>
          <a:bodyPr/>
          <a:lstStyle>
            <a:lvl1pPr>
              <a:defRPr b="1"/>
            </a:lvl1pPr>
          </a:lstStyle>
          <a:p>
            <a:r>
              <a:rPr lang="en-US" dirty="0"/>
              <a:t>Click to edit Master title style</a:t>
            </a:r>
          </a:p>
        </p:txBody>
      </p:sp>
      <p:sp>
        <p:nvSpPr>
          <p:cNvPr id="3" name="Text Placeholder 2">
            <a:extLst>
              <a:ext uri="{FF2B5EF4-FFF2-40B4-BE49-F238E27FC236}">
                <a16:creationId xmlns:a16="http://schemas.microsoft.com/office/drawing/2014/main" id="{2ED0AB8B-4994-4C71-8D45-4CD65A31D1BE}"/>
              </a:ext>
            </a:extLst>
          </p:cNvPr>
          <p:cNvSpPr>
            <a:spLocks noGrp="1"/>
          </p:cNvSpPr>
          <p:nvPr>
            <p:ph type="body" sz="half" idx="1"/>
          </p:nvPr>
        </p:nvSpPr>
        <p:spPr>
          <a:xfrm>
            <a:off x="914400" y="1524000"/>
            <a:ext cx="103632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E96C7-E505-44D6-B1D8-B942E2771FA2}"/>
              </a:ext>
            </a:extLst>
          </p:cNvPr>
          <p:cNvSpPr>
            <a:spLocks noGrp="1" noChangeArrowheads="1"/>
          </p:cNvSpPr>
          <p:nvPr>
            <p:ph type="dt" sz="half" idx="10"/>
          </p:nvPr>
        </p:nvSpPr>
        <p:spPr>
          <a:xfrm>
            <a:off x="838200" y="6356352"/>
            <a:ext cx="2743200" cy="365125"/>
          </a:xfrm>
          <a:prstGeom prst="rect">
            <a:avLst/>
          </a:prstGeom>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60D3006-5145-4CA3-840D-F763F6748174}"/>
              </a:ext>
            </a:extLst>
          </p:cNvPr>
          <p:cNvSpPr>
            <a:spLocks noGrp="1" noChangeArrowheads="1"/>
          </p:cNvSpPr>
          <p:nvPr>
            <p:ph type="ftr" sz="quarter" idx="11"/>
          </p:nvPr>
        </p:nvSpPr>
        <p:spPr>
          <a:ln/>
        </p:spPr>
        <p:txBody>
          <a:bodyPr/>
          <a:lstStyle>
            <a:lvl1pPr>
              <a:defRPr/>
            </a:lvl1pPr>
          </a:lstStyle>
          <a:p>
            <a:pPr>
              <a:defRPr/>
            </a:pPr>
            <a:r>
              <a:rPr lang="en-US" altLang="en-US"/>
              <a:t>Mindset Institute - Mehmet Yasin Ulukuş</a:t>
            </a:r>
            <a:endParaRPr lang="en-US" altLang="en-US" i="0" dirty="0"/>
          </a:p>
        </p:txBody>
      </p:sp>
      <p:sp>
        <p:nvSpPr>
          <p:cNvPr id="7" name="Slide Number Placeholder 6">
            <a:extLst>
              <a:ext uri="{FF2B5EF4-FFF2-40B4-BE49-F238E27FC236}">
                <a16:creationId xmlns:a16="http://schemas.microsoft.com/office/drawing/2014/main" id="{0AE0426F-2674-44A3-BDE8-AFE74A7FD6E1}"/>
              </a:ext>
            </a:extLst>
          </p:cNvPr>
          <p:cNvSpPr>
            <a:spLocks noGrp="1" noChangeArrowheads="1"/>
          </p:cNvSpPr>
          <p:nvPr>
            <p:ph type="sldNum" sz="quarter" idx="12"/>
          </p:nvPr>
        </p:nvSpPr>
        <p:spPr>
          <a:xfrm>
            <a:off x="8610600" y="6356352"/>
            <a:ext cx="2743200" cy="365125"/>
          </a:xfrm>
          <a:prstGeom prst="rect">
            <a:avLst/>
          </a:prstGeom>
          <a:ln/>
        </p:spPr>
        <p:txBody>
          <a:bodyPr/>
          <a:lstStyle>
            <a:lvl1pPr>
              <a:defRPr/>
            </a:lvl1pPr>
          </a:lstStyle>
          <a:p>
            <a:pPr>
              <a:defRPr/>
            </a:pPr>
            <a:fld id="{B0B4E47A-8363-4036-90DE-956001968EA4}" type="slidenum">
              <a:rPr lang="en-US" altLang="en-US" smtClean="0"/>
              <a:pPr>
                <a:defRPr/>
              </a:pPr>
              <a:t>‹#›</a:t>
            </a:fld>
            <a:endParaRPr lang="en-US" altLang="en-US" dirty="0"/>
          </a:p>
        </p:txBody>
      </p:sp>
      <p:sp>
        <p:nvSpPr>
          <p:cNvPr id="8" name="Rectangle 7">
            <a:extLst>
              <a:ext uri="{FF2B5EF4-FFF2-40B4-BE49-F238E27FC236}">
                <a16:creationId xmlns:a16="http://schemas.microsoft.com/office/drawing/2014/main" id="{D15A3947-35DA-44C0-8632-B6A13D2C2431}"/>
              </a:ext>
            </a:extLst>
          </p:cNvPr>
          <p:cNvSpPr/>
          <p:nvPr userDrawn="1"/>
        </p:nvSpPr>
        <p:spPr>
          <a:xfrm>
            <a:off x="711200" y="1295401"/>
            <a:ext cx="10058400" cy="45719"/>
          </a:xfrm>
          <a:prstGeom prst="rect">
            <a:avLst/>
          </a:prstGeom>
          <a:solidFill>
            <a:srgbClr val="12EB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95431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389529"/>
            <a:ext cx="10515600" cy="49211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Mindset Institute - Mehmet Yasin Ulukuş</a:t>
            </a:r>
          </a:p>
        </p:txBody>
      </p:sp>
      <p:sp>
        <p:nvSpPr>
          <p:cNvPr id="7" name="Rectangle 6"/>
          <p:cNvSpPr/>
          <p:nvPr userDrawn="1"/>
        </p:nvSpPr>
        <p:spPr>
          <a:xfrm>
            <a:off x="838200" y="1272988"/>
            <a:ext cx="105156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70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Mindset Institute - Mehmet Yasin Ulukuş</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B8CEC50-FB80-41CE-A79E-F7845887658C}" type="slidenum">
              <a:rPr lang="en-US" smtClean="0"/>
              <a:t>‹#›</a:t>
            </a:fld>
            <a:endParaRPr lang="en-US"/>
          </a:p>
        </p:txBody>
      </p:sp>
    </p:spTree>
    <p:extLst>
      <p:ext uri="{BB962C8B-B14F-4D97-AF65-F5344CB8AC3E}">
        <p14:creationId xmlns:p14="http://schemas.microsoft.com/office/powerpoint/2010/main" val="2281328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52375"/>
            <a:ext cx="5181600" cy="472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452375"/>
            <a:ext cx="5181600" cy="472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Mindset Institute - Mehmet Yasin Ulukuş</a:t>
            </a:r>
          </a:p>
        </p:txBody>
      </p:sp>
      <p:sp>
        <p:nvSpPr>
          <p:cNvPr id="8" name="Rectangle 7"/>
          <p:cNvSpPr/>
          <p:nvPr userDrawn="1"/>
        </p:nvSpPr>
        <p:spPr>
          <a:xfrm>
            <a:off x="838200" y="1272988"/>
            <a:ext cx="105156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39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Mindset Institute - Mehmet Yasin Ulukuş</a:t>
            </a: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B8CEC50-FB80-41CE-A79E-F7845887658C}" type="slidenum">
              <a:rPr lang="en-US" smtClean="0"/>
              <a:t>‹#›</a:t>
            </a:fld>
            <a:endParaRPr lang="en-US"/>
          </a:p>
        </p:txBody>
      </p:sp>
    </p:spTree>
    <p:extLst>
      <p:ext uri="{BB962C8B-B14F-4D97-AF65-F5344CB8AC3E}">
        <p14:creationId xmlns:p14="http://schemas.microsoft.com/office/powerpoint/2010/main" val="275854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Mindset Institute - Mehmet Yasin Ulukuş</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B8CEC50-FB80-41CE-A79E-F7845887658C}" type="slidenum">
              <a:rPr lang="en-US" smtClean="0"/>
              <a:t>‹#›</a:t>
            </a:fld>
            <a:endParaRPr lang="en-US"/>
          </a:p>
        </p:txBody>
      </p:sp>
    </p:spTree>
    <p:extLst>
      <p:ext uri="{BB962C8B-B14F-4D97-AF65-F5344CB8AC3E}">
        <p14:creationId xmlns:p14="http://schemas.microsoft.com/office/powerpoint/2010/main" val="326112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Mindset Institute - Mehmet Yasin Ulukuş</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B8CEC50-FB80-41CE-A79E-F7845887658C}" type="slidenum">
              <a:rPr lang="en-US" smtClean="0"/>
              <a:t>‹#›</a:t>
            </a:fld>
            <a:endParaRPr lang="en-US"/>
          </a:p>
        </p:txBody>
      </p:sp>
    </p:spTree>
    <p:extLst>
      <p:ext uri="{BB962C8B-B14F-4D97-AF65-F5344CB8AC3E}">
        <p14:creationId xmlns:p14="http://schemas.microsoft.com/office/powerpoint/2010/main" val="152652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Mindset Institute - Mehmet Yasin Ulukuş</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B8CEC50-FB80-41CE-A79E-F7845887658C}" type="slidenum">
              <a:rPr lang="en-US" smtClean="0"/>
              <a:t>‹#›</a:t>
            </a:fld>
            <a:endParaRPr lang="en-US"/>
          </a:p>
        </p:txBody>
      </p:sp>
    </p:spTree>
    <p:extLst>
      <p:ext uri="{BB962C8B-B14F-4D97-AF65-F5344CB8AC3E}">
        <p14:creationId xmlns:p14="http://schemas.microsoft.com/office/powerpoint/2010/main" val="392695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Mindset Institute - Mehmet Yasin Ulukuş</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B8CEC50-FB80-41CE-A79E-F7845887658C}" type="slidenum">
              <a:rPr lang="en-US" smtClean="0"/>
              <a:t>‹#›</a:t>
            </a:fld>
            <a:endParaRPr lang="en-US"/>
          </a:p>
        </p:txBody>
      </p:sp>
    </p:spTree>
    <p:extLst>
      <p:ext uri="{BB962C8B-B14F-4D97-AF65-F5344CB8AC3E}">
        <p14:creationId xmlns:p14="http://schemas.microsoft.com/office/powerpoint/2010/main" val="390177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389529"/>
            <a:ext cx="10515600" cy="478743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437A"/>
                </a:solidFill>
              </a:defRPr>
            </a:lvl1pPr>
          </a:lstStyle>
          <a:p>
            <a:r>
              <a:rPr lang="en-US"/>
              <a:t>Mindset Institute - Mehmet Yasin Ulukuş</a:t>
            </a:r>
            <a:endParaRPr lang="en-US" dirty="0"/>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983625" y="6176963"/>
            <a:ext cx="1082869" cy="609331"/>
          </a:xfrm>
          <a:prstGeom prst="rect">
            <a:avLst/>
          </a:prstGeom>
        </p:spPr>
      </p:pic>
    </p:spTree>
    <p:extLst>
      <p:ext uri="{BB962C8B-B14F-4D97-AF65-F5344CB8AC3E}">
        <p14:creationId xmlns:p14="http://schemas.microsoft.com/office/powerpoint/2010/main" val="3740735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rgbClr val="0043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0.png"/><Relationship Id="rId4" Type="http://schemas.openxmlformats.org/officeDocument/2006/relationships/image" Target="../media/image400.png"/></Relationships>
</file>

<file path=ppt/slides/_rels/slide11.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4.png"/><Relationship Id="rId3" Type="http://schemas.openxmlformats.org/officeDocument/2006/relationships/image" Target="../media/image93.png"/><Relationship Id="rId7" Type="http://schemas.openxmlformats.org/officeDocument/2006/relationships/image" Target="../media/image97.png"/><Relationship Id="rId12" Type="http://schemas.openxmlformats.org/officeDocument/2006/relationships/image" Target="../media/image103.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11" Type="http://schemas.openxmlformats.org/officeDocument/2006/relationships/image" Target="../media/image102.png"/><Relationship Id="rId5" Type="http://schemas.openxmlformats.org/officeDocument/2006/relationships/image" Target="../media/image95.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99.png"/><Relationship Id="rId14" Type="http://schemas.openxmlformats.org/officeDocument/2006/relationships/image" Target="../media/image105.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0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00.png"/><Relationship Id="rId4" Type="http://schemas.openxmlformats.org/officeDocument/2006/relationships/image" Target="../media/image290.png"/></Relationships>
</file>

<file path=ppt/slides/_rels/slide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8.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8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dirty="0"/>
              <a:t>Ensemble Techniques</a:t>
            </a:r>
            <a:endParaRPr lang="en-US" dirty="0"/>
          </a:p>
        </p:txBody>
      </p:sp>
      <p:sp>
        <p:nvSpPr>
          <p:cNvPr id="3" name="Subtitle 2"/>
          <p:cNvSpPr>
            <a:spLocks noGrp="1"/>
          </p:cNvSpPr>
          <p:nvPr>
            <p:ph type="subTitle" idx="1"/>
          </p:nvPr>
        </p:nvSpPr>
        <p:spPr/>
        <p:txBody>
          <a:bodyPr/>
          <a:lstStyle/>
          <a:p>
            <a:r>
              <a:rPr lang="tr-TR" dirty="0"/>
              <a:t>Dr. Mehmet Yasin Ulukuş</a:t>
            </a:r>
          </a:p>
        </p:txBody>
      </p:sp>
      <p:sp>
        <p:nvSpPr>
          <p:cNvPr id="4" name="Footer Placeholder 3"/>
          <p:cNvSpPr>
            <a:spLocks noGrp="1"/>
          </p:cNvSpPr>
          <p:nvPr>
            <p:ph type="ftr" sz="quarter" idx="11"/>
          </p:nvPr>
        </p:nvSpPr>
        <p:spPr/>
        <p:txBody>
          <a:bodyPr/>
          <a:lstStyle/>
          <a:p>
            <a:r>
              <a:rPr lang="en-US" dirty="0"/>
              <a:t>Mindset Institute</a:t>
            </a:r>
            <a:r>
              <a:rPr lang="tr-TR" dirty="0"/>
              <a:t> </a:t>
            </a:r>
            <a:r>
              <a:rPr lang="en-US" dirty="0"/>
              <a:t>- Mehmet </a:t>
            </a:r>
            <a:r>
              <a:rPr lang="en-US" dirty="0" err="1"/>
              <a:t>Yasin</a:t>
            </a:r>
            <a:r>
              <a:rPr lang="en-US" dirty="0"/>
              <a:t> </a:t>
            </a:r>
            <a:r>
              <a:rPr lang="en-US" dirty="0" err="1"/>
              <a:t>Ulukuş</a:t>
            </a:r>
            <a:endParaRPr lang="en-US" dirty="0"/>
          </a:p>
        </p:txBody>
      </p:sp>
    </p:spTree>
    <p:extLst>
      <p:ext uri="{BB962C8B-B14F-4D97-AF65-F5344CB8AC3E}">
        <p14:creationId xmlns:p14="http://schemas.microsoft.com/office/powerpoint/2010/main" val="3533089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Out of Bag Error Estimation</a:t>
            </a:r>
            <a:endParaRPr lang="en-US" dirty="0"/>
          </a:p>
        </p:txBody>
      </p:sp>
      <mc:AlternateContent xmlns:mc="http://schemas.openxmlformats.org/markup-compatibility/2006" xmlns:a14="http://schemas.microsoft.com/office/drawing/2010/main">
        <mc:Choice Requires="a14">
          <p:sp>
            <p:nvSpPr>
              <p:cNvPr id="43" name="Text Placeholder 42"/>
              <p:cNvSpPr>
                <a:spLocks noGrp="1"/>
              </p:cNvSpPr>
              <p:nvPr>
                <p:ph idx="1"/>
              </p:nvPr>
            </p:nvSpPr>
            <p:spPr/>
            <p:txBody>
              <a:bodyPr/>
              <a:lstStyle/>
              <a:p>
                <a:r>
                  <a:rPr lang="tr-TR" sz="1800" dirty="0"/>
                  <a:t>For a sample point </a:t>
                </a:r>
                <a14:m>
                  <m:oMath xmlns:m="http://schemas.openxmlformats.org/officeDocument/2006/math">
                    <m:d>
                      <m:dPr>
                        <m:ctrlPr>
                          <a:rPr lang="tr-TR" sz="1800" i="1">
                            <a:latin typeface="Cambria Math" panose="02040503050406030204" pitchFamily="18" charset="0"/>
                          </a:rPr>
                        </m:ctrlPr>
                      </m:dPr>
                      <m:e>
                        <m:sSub>
                          <m:sSubPr>
                            <m:ctrlPr>
                              <a:rPr lang="tr-TR" sz="1800" i="1">
                                <a:latin typeface="Cambria Math" panose="02040503050406030204" pitchFamily="18" charset="0"/>
                              </a:rPr>
                            </m:ctrlPr>
                          </m:sSubPr>
                          <m:e>
                            <m:r>
                              <a:rPr lang="tr-TR" sz="1800" i="1">
                                <a:latin typeface="Cambria Math" panose="02040503050406030204" pitchFamily="18" charset="0"/>
                              </a:rPr>
                              <m:t>𝑥</m:t>
                            </m:r>
                          </m:e>
                          <m:sub>
                            <m:r>
                              <a:rPr lang="tr-TR" sz="1800" i="1">
                                <a:latin typeface="Cambria Math" panose="02040503050406030204" pitchFamily="18" charset="0"/>
                              </a:rPr>
                              <m:t>𝑖</m:t>
                            </m:r>
                          </m:sub>
                        </m:sSub>
                        <m:r>
                          <a:rPr lang="tr-TR" sz="1800" i="1">
                            <a:latin typeface="Cambria Math" panose="02040503050406030204" pitchFamily="18" charset="0"/>
                          </a:rPr>
                          <m:t>,</m:t>
                        </m:r>
                        <m:sSub>
                          <m:sSubPr>
                            <m:ctrlPr>
                              <a:rPr lang="tr-TR" sz="1800" i="1">
                                <a:latin typeface="Cambria Math" panose="02040503050406030204" pitchFamily="18" charset="0"/>
                              </a:rPr>
                            </m:ctrlPr>
                          </m:sSubPr>
                          <m:e>
                            <m:r>
                              <a:rPr lang="tr-TR" sz="1800" i="1">
                                <a:latin typeface="Cambria Math" panose="02040503050406030204" pitchFamily="18" charset="0"/>
                              </a:rPr>
                              <m:t>𝑦</m:t>
                            </m:r>
                          </m:e>
                          <m:sub>
                            <m:r>
                              <a:rPr lang="tr-TR" sz="1800" i="1">
                                <a:latin typeface="Cambria Math" panose="02040503050406030204" pitchFamily="18" charset="0"/>
                              </a:rPr>
                              <m:t>𝑖</m:t>
                            </m:r>
                          </m:sub>
                        </m:sSub>
                      </m:e>
                    </m:d>
                    <m:r>
                      <a:rPr lang="tr-TR" sz="1800">
                        <a:latin typeface="Cambria Math" panose="02040503050406030204" pitchFamily="18" charset="0"/>
                      </a:rPr>
                      <m:t>, </m:t>
                    </m:r>
                  </m:oMath>
                </a14:m>
                <a:r>
                  <a:rPr lang="tr-TR" sz="1800" dirty="0"/>
                  <a:t>use the trees that is not trained by </a:t>
                </a:r>
                <a14:m>
                  <m:oMath xmlns:m="http://schemas.openxmlformats.org/officeDocument/2006/math">
                    <m:r>
                      <a:rPr lang="tr-TR" sz="1800" i="1">
                        <a:latin typeface="Cambria Math" panose="02040503050406030204" pitchFamily="18" charset="0"/>
                      </a:rPr>
                      <m:t>(</m:t>
                    </m:r>
                    <m:sSub>
                      <m:sSubPr>
                        <m:ctrlPr>
                          <a:rPr lang="tr-TR" sz="1800" i="1">
                            <a:latin typeface="Cambria Math" panose="02040503050406030204" pitchFamily="18" charset="0"/>
                          </a:rPr>
                        </m:ctrlPr>
                      </m:sSubPr>
                      <m:e>
                        <m:r>
                          <a:rPr lang="tr-TR" sz="1800" i="1">
                            <a:latin typeface="Cambria Math" panose="02040503050406030204" pitchFamily="18" charset="0"/>
                          </a:rPr>
                          <m:t>𝑥</m:t>
                        </m:r>
                      </m:e>
                      <m:sub>
                        <m:r>
                          <a:rPr lang="tr-TR" sz="1800" i="1">
                            <a:latin typeface="Cambria Math" panose="02040503050406030204" pitchFamily="18" charset="0"/>
                          </a:rPr>
                          <m:t>𝑖</m:t>
                        </m:r>
                      </m:sub>
                    </m:sSub>
                    <m:r>
                      <a:rPr lang="tr-TR" sz="1800" i="1">
                        <a:latin typeface="Cambria Math" panose="02040503050406030204" pitchFamily="18" charset="0"/>
                      </a:rPr>
                      <m:t>,</m:t>
                    </m:r>
                    <m:sSub>
                      <m:sSubPr>
                        <m:ctrlPr>
                          <a:rPr lang="tr-TR" sz="1800" i="1">
                            <a:latin typeface="Cambria Math" panose="02040503050406030204" pitchFamily="18" charset="0"/>
                          </a:rPr>
                        </m:ctrlPr>
                      </m:sSubPr>
                      <m:e>
                        <m:r>
                          <a:rPr lang="tr-TR" sz="1800" i="1">
                            <a:latin typeface="Cambria Math" panose="02040503050406030204" pitchFamily="18" charset="0"/>
                          </a:rPr>
                          <m:t>𝑦</m:t>
                        </m:r>
                      </m:e>
                      <m:sub>
                        <m:r>
                          <a:rPr lang="tr-TR" sz="1800" i="1">
                            <a:latin typeface="Cambria Math" panose="02040503050406030204" pitchFamily="18" charset="0"/>
                          </a:rPr>
                          <m:t>𝑖</m:t>
                        </m:r>
                      </m:sub>
                    </m:sSub>
                    <m:r>
                      <a:rPr lang="tr-TR" sz="1800" i="1">
                        <a:latin typeface="Cambria Math" panose="02040503050406030204" pitchFamily="18" charset="0"/>
                      </a:rPr>
                      <m:t>)</m:t>
                    </m:r>
                  </m:oMath>
                </a14:m>
                <a:r>
                  <a:rPr lang="tr-TR" sz="1800" dirty="0"/>
                  <a:t> (green ones, say </a:t>
                </a:r>
                <a14:m>
                  <m:oMath xmlns:m="http://schemas.openxmlformats.org/officeDocument/2006/math">
                    <m:sSub>
                      <m:sSubPr>
                        <m:ctrlPr>
                          <a:rPr lang="tr-TR" sz="1800" i="1">
                            <a:latin typeface="Cambria Math" panose="02040503050406030204" pitchFamily="18" charset="0"/>
                            <a:ea typeface="Cambria Math" panose="02040503050406030204" pitchFamily="18" charset="0"/>
                          </a:rPr>
                        </m:ctrlPr>
                      </m:sSubPr>
                      <m:e>
                        <m:r>
                          <a:rPr lang="tr-TR" sz="1800" i="1">
                            <a:latin typeface="Cambria Math" panose="02040503050406030204" pitchFamily="18" charset="0"/>
                            <a:ea typeface="Cambria Math" panose="02040503050406030204" pitchFamily="18" charset="0"/>
                          </a:rPr>
                          <m:t>𝒦</m:t>
                        </m:r>
                      </m:e>
                      <m:sub>
                        <m:r>
                          <a:rPr lang="tr-TR" sz="1800" i="1">
                            <a:latin typeface="Cambria Math" panose="02040503050406030204" pitchFamily="18" charset="0"/>
                            <a:ea typeface="Cambria Math" panose="02040503050406030204" pitchFamily="18" charset="0"/>
                          </a:rPr>
                          <m:t>𝑖</m:t>
                        </m:r>
                      </m:sub>
                    </m:sSub>
                    <m:r>
                      <a:rPr lang="tr-TR" sz="1800">
                        <a:latin typeface="Cambria Math" panose="02040503050406030204" pitchFamily="18" charset="0"/>
                        <a:ea typeface="Cambria Math" panose="02040503050406030204" pitchFamily="18" charset="0"/>
                      </a:rPr>
                      <m:t> </m:t>
                    </m:r>
                  </m:oMath>
                </a14:m>
                <a:r>
                  <a:rPr lang="tr-TR" sz="1800" dirty="0"/>
                  <a:t>index set of those trees), take the average among them to get out of bag prediction, then compute the out of bag squared error. </a:t>
                </a:r>
              </a:p>
              <a:p>
                <a:r>
                  <a:rPr lang="tr-TR" sz="1800" dirty="0"/>
                  <a:t>Repeat the process for all sample points and get the overall OOB MSE </a:t>
                </a:r>
                <a:endParaRPr lang="en-US" sz="1800" dirty="0"/>
              </a:p>
              <a:p>
                <a:endParaRPr lang="en-US" dirty="0"/>
              </a:p>
            </p:txBody>
          </p:sp>
        </mc:Choice>
        <mc:Fallback xmlns="">
          <p:sp>
            <p:nvSpPr>
              <p:cNvPr id="43" name="Text Placeholder 42"/>
              <p:cNvSpPr>
                <a:spLocks noGrp="1" noRot="1" noChangeAspect="1" noMove="1" noResize="1" noEditPoints="1" noAdjustHandles="1" noChangeArrowheads="1" noChangeShapeType="1" noTextEdit="1"/>
              </p:cNvSpPr>
              <p:nvPr>
                <p:ph type="body" sz="half" idx="1"/>
              </p:nvPr>
            </p:nvSpPr>
            <p:spPr>
              <a:blipFill>
                <a:blip r:embed="rId2"/>
                <a:stretch>
                  <a:fillRect l="-549" t="-1043" r="-54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grpSp>
        <p:nvGrpSpPr>
          <p:cNvPr id="24" name="Group 23"/>
          <p:cNvGrpSpPr/>
          <p:nvPr/>
        </p:nvGrpSpPr>
        <p:grpSpPr>
          <a:xfrm>
            <a:off x="2779463" y="2746086"/>
            <a:ext cx="4476137" cy="3612335"/>
            <a:chOff x="515770" y="1260652"/>
            <a:chExt cx="6530681" cy="5223461"/>
          </a:xfrm>
        </p:grpSpPr>
        <p:sp>
          <p:nvSpPr>
            <p:cNvPr id="64" name="TextBox 63"/>
            <p:cNvSpPr txBox="1"/>
            <p:nvPr/>
          </p:nvSpPr>
          <p:spPr>
            <a:xfrm>
              <a:off x="4402731" y="1260652"/>
              <a:ext cx="1162748" cy="934599"/>
            </a:xfrm>
            <a:prstGeom prst="rect">
              <a:avLst/>
            </a:prstGeom>
            <a:noFill/>
          </p:spPr>
          <p:txBody>
            <a:bodyPr wrap="none" rtlCol="0">
              <a:spAutoFit/>
            </a:bodyPr>
            <a:lstStyle>
              <a:defPPr>
                <a:defRPr lang="en-US"/>
              </a:defPPr>
              <a:lvl1pPr algn="ctr">
                <a:defRPr sz="1200"/>
              </a:lvl1pPr>
            </a:lstStyle>
            <a:p>
              <a:r>
                <a:rPr lang="tr-TR" dirty="0"/>
                <a:t>Bootstrap</a:t>
              </a:r>
            </a:p>
            <a:p>
              <a:r>
                <a:rPr lang="tr-TR" dirty="0"/>
                <a:t>Sample j</a:t>
              </a:r>
            </a:p>
            <a:p>
              <a:endParaRPr lang="en-US" dirty="0"/>
            </a:p>
          </p:txBody>
        </p:sp>
        <p:grpSp>
          <p:nvGrpSpPr>
            <p:cNvPr id="23" name="Group 22"/>
            <p:cNvGrpSpPr/>
            <p:nvPr/>
          </p:nvGrpSpPr>
          <p:grpSpPr>
            <a:xfrm>
              <a:off x="515770" y="1260652"/>
              <a:ext cx="6530681" cy="5223461"/>
              <a:chOff x="409427" y="1266762"/>
              <a:chExt cx="6530681" cy="5223461"/>
            </a:xfrm>
          </p:grpSpPr>
          <p:grpSp>
            <p:nvGrpSpPr>
              <p:cNvPr id="18" name="Group 17"/>
              <p:cNvGrpSpPr/>
              <p:nvPr/>
            </p:nvGrpSpPr>
            <p:grpSpPr>
              <a:xfrm>
                <a:off x="5726787" y="2758739"/>
                <a:ext cx="973883" cy="1667070"/>
                <a:chOff x="5465017" y="1600200"/>
                <a:chExt cx="973883" cy="1667070"/>
              </a:xfrm>
            </p:grpSpPr>
            <p:sp>
              <p:nvSpPr>
                <p:cNvPr id="19" name="Oval 18"/>
                <p:cNvSpPr/>
                <p:nvPr/>
              </p:nvSpPr>
              <p:spPr>
                <a:xfrm>
                  <a:off x="5972175" y="1600200"/>
                  <a:ext cx="285750" cy="304800"/>
                </a:xfrm>
                <a:prstGeom prst="ellipse">
                  <a:avLst/>
                </a:prstGeom>
                <a:solidFill>
                  <a:srgbClr val="FF000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a:stCxn id="19" idx="4"/>
                </p:cNvCxnSpPr>
                <p:nvPr/>
              </p:nvCxnSpPr>
              <p:spPr>
                <a:xfrm>
                  <a:off x="611505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4"/>
                </p:cNvCxnSpPr>
                <p:nvPr/>
              </p:nvCxnSpPr>
              <p:spPr>
                <a:xfrm flipH="1">
                  <a:off x="579120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626942" y="2444620"/>
                  <a:ext cx="345233" cy="304800"/>
                </a:xfrm>
                <a:prstGeom prst="ellipse">
                  <a:avLst/>
                </a:prstGeom>
                <a:solidFill>
                  <a:srgbClr val="FF000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p:nvPr/>
              </p:nvCxnSpPr>
              <p:spPr>
                <a:xfrm>
                  <a:off x="5788867"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465017"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10446" y="2699671"/>
                <a:ext cx="1011983" cy="1667070"/>
                <a:chOff x="5791200" y="1600200"/>
                <a:chExt cx="1011983" cy="1667070"/>
              </a:xfrm>
              <a:solidFill>
                <a:srgbClr val="FF0000"/>
              </a:solidFill>
            </p:grpSpPr>
            <p:sp>
              <p:nvSpPr>
                <p:cNvPr id="26" name="Oval 25"/>
                <p:cNvSpPr/>
                <p:nvPr/>
              </p:nvSpPr>
              <p:spPr>
                <a:xfrm>
                  <a:off x="5972175" y="1600200"/>
                  <a:ext cx="285750" cy="304800"/>
                </a:xfrm>
                <a:prstGeom prst="ellipse">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Arrow Connector 26"/>
                <p:cNvCxnSpPr>
                  <a:stCxn id="26" idx="4"/>
                </p:cNvCxnSpPr>
                <p:nvPr/>
              </p:nvCxnSpPr>
              <p:spPr>
                <a:xfrm>
                  <a:off x="6115050" y="1905000"/>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4"/>
                </p:cNvCxnSpPr>
                <p:nvPr/>
              </p:nvCxnSpPr>
              <p:spPr>
                <a:xfrm flipH="1">
                  <a:off x="5791200" y="1905000"/>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317408" y="2433735"/>
                  <a:ext cx="285750" cy="304800"/>
                </a:xfrm>
                <a:prstGeom prst="ellipse">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Arrow Connector 29"/>
                <p:cNvCxnSpPr/>
                <p:nvPr/>
              </p:nvCxnSpPr>
              <p:spPr>
                <a:xfrm>
                  <a:off x="6479333" y="2733870"/>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155483" y="2733870"/>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526657" y="2381769"/>
                <a:ext cx="830175" cy="400542"/>
              </a:xfrm>
              <a:prstGeom prst="rect">
                <a:avLst/>
              </a:prstGeom>
              <a:noFill/>
            </p:spPr>
            <p:txBody>
              <a:bodyPr wrap="none" rtlCol="0">
                <a:spAutoFit/>
              </a:bodyPr>
              <a:lstStyle>
                <a:defPPr>
                  <a:defRPr lang="en-US"/>
                </a:defPPr>
                <a:lvl1pPr algn="ctr">
                  <a:defRPr sz="1200"/>
                </a:lvl1pPr>
              </a:lstStyle>
              <a:p>
                <a:r>
                  <a:rPr lang="tr-TR" dirty="0"/>
                  <a:t>Tree 1</a:t>
                </a:r>
                <a:endParaRPr lang="en-US" dirty="0"/>
              </a:p>
            </p:txBody>
          </p:sp>
          <p:sp>
            <p:nvSpPr>
              <p:cNvPr id="10" name="TextBox 9"/>
              <p:cNvSpPr txBox="1"/>
              <p:nvPr/>
            </p:nvSpPr>
            <p:spPr>
              <a:xfrm>
                <a:off x="3844799" y="2310214"/>
                <a:ext cx="679919" cy="934599"/>
              </a:xfrm>
              <a:prstGeom prst="rect">
                <a:avLst/>
              </a:prstGeom>
              <a:noFill/>
            </p:spPr>
            <p:txBody>
              <a:bodyPr wrap="square" rtlCol="0">
                <a:spAutoFit/>
              </a:bodyPr>
              <a:lstStyle/>
              <a:p>
                <a:r>
                  <a:rPr lang="tr-TR" dirty="0"/>
                  <a:t>.....</a:t>
                </a:r>
                <a:endParaRPr lang="en-US" dirty="0"/>
              </a:p>
            </p:txBody>
          </p:sp>
          <p:sp>
            <p:nvSpPr>
              <p:cNvPr id="40" name="TextBox 39"/>
              <p:cNvSpPr txBox="1"/>
              <p:nvPr/>
            </p:nvSpPr>
            <p:spPr>
              <a:xfrm>
                <a:off x="409427" y="1266763"/>
                <a:ext cx="1204846" cy="934599"/>
              </a:xfrm>
              <a:prstGeom prst="rect">
                <a:avLst/>
              </a:prstGeom>
              <a:noFill/>
            </p:spPr>
            <p:txBody>
              <a:bodyPr wrap="none" rtlCol="0">
                <a:spAutoFit/>
              </a:bodyPr>
              <a:lstStyle/>
              <a:p>
                <a:pPr algn="ctr"/>
                <a:r>
                  <a:rPr lang="tr-TR" sz="1200" dirty="0"/>
                  <a:t>Bootstrap</a:t>
                </a:r>
              </a:p>
              <a:p>
                <a:pPr algn="ctr"/>
                <a:r>
                  <a:rPr lang="tr-TR" sz="1200" dirty="0"/>
                  <a:t>Sample 1</a:t>
                </a:r>
              </a:p>
              <a:p>
                <a:endParaRPr lang="en-US" sz="1200" dirty="0"/>
              </a:p>
            </p:txBody>
          </p:sp>
          <p:sp>
            <p:nvSpPr>
              <p:cNvPr id="41" name="Down Arrow 40"/>
              <p:cNvSpPr/>
              <p:nvPr/>
            </p:nvSpPr>
            <p:spPr>
              <a:xfrm>
                <a:off x="711080" y="1857806"/>
                <a:ext cx="484632" cy="533400"/>
              </a:xfrm>
              <a:prstGeom prst="downArrow">
                <a:avLst/>
              </a:prstGeom>
              <a:solidFill>
                <a:srgbClr val="FF000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5951650" y="2415742"/>
                <a:ext cx="837190" cy="400542"/>
              </a:xfrm>
              <a:prstGeom prst="rect">
                <a:avLst/>
              </a:prstGeom>
              <a:noFill/>
            </p:spPr>
            <p:txBody>
              <a:bodyPr wrap="none" rtlCol="0">
                <a:spAutoFit/>
              </a:bodyPr>
              <a:lstStyle>
                <a:defPPr>
                  <a:defRPr lang="en-US"/>
                </a:defPPr>
                <a:lvl1pPr algn="ctr">
                  <a:defRPr sz="1200"/>
                </a:lvl1pPr>
              </a:lstStyle>
              <a:p>
                <a:r>
                  <a:rPr lang="tr-TR" dirty="0"/>
                  <a:t>Tree B</a:t>
                </a:r>
                <a:endParaRPr lang="en-US" dirty="0"/>
              </a:p>
            </p:txBody>
          </p:sp>
          <p:sp>
            <p:nvSpPr>
              <p:cNvPr id="46" name="TextBox 45"/>
              <p:cNvSpPr txBox="1"/>
              <p:nvPr/>
            </p:nvSpPr>
            <p:spPr>
              <a:xfrm>
                <a:off x="5777360" y="1273983"/>
                <a:ext cx="1162748" cy="934599"/>
              </a:xfrm>
              <a:prstGeom prst="rect">
                <a:avLst/>
              </a:prstGeom>
              <a:noFill/>
            </p:spPr>
            <p:txBody>
              <a:bodyPr wrap="none" rtlCol="0">
                <a:spAutoFit/>
              </a:bodyPr>
              <a:lstStyle>
                <a:defPPr>
                  <a:defRPr lang="en-US"/>
                </a:defPPr>
                <a:lvl1pPr algn="ctr">
                  <a:defRPr sz="1200"/>
                </a:lvl1pPr>
              </a:lstStyle>
              <a:p>
                <a:r>
                  <a:rPr lang="tr-TR" dirty="0"/>
                  <a:t>Bootstrap</a:t>
                </a:r>
              </a:p>
              <a:p>
                <a:r>
                  <a:rPr lang="tr-TR" dirty="0"/>
                  <a:t>Sample B</a:t>
                </a:r>
              </a:p>
              <a:p>
                <a:endParaRPr lang="en-US" dirty="0"/>
              </a:p>
            </p:txBody>
          </p:sp>
          <p:sp>
            <p:nvSpPr>
              <p:cNvPr id="47" name="Down Arrow 46"/>
              <p:cNvSpPr/>
              <p:nvPr/>
            </p:nvSpPr>
            <p:spPr>
              <a:xfrm>
                <a:off x="6123435" y="1868580"/>
                <a:ext cx="484632" cy="533400"/>
              </a:xfrm>
              <a:prstGeom prst="downArrow">
                <a:avLst/>
              </a:prstGeom>
              <a:solidFill>
                <a:srgbClr val="FF000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Rectangle 49"/>
                  <p:cNvSpPr/>
                  <p:nvPr/>
                </p:nvSpPr>
                <p:spPr>
                  <a:xfrm>
                    <a:off x="1943016" y="5136577"/>
                    <a:ext cx="1005488" cy="41556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tr-TR" sz="1200" i="1" dirty="0">
                                  <a:latin typeface="Cambria Math" panose="02040503050406030204" pitchFamily="18" charset="0"/>
                                </a:rPr>
                              </m:ctrlPr>
                            </m:sSupPr>
                            <m:e>
                              <m:acc>
                                <m:accPr>
                                  <m:chr m:val="̂"/>
                                  <m:ctrlPr>
                                    <a:rPr lang="tr-TR" sz="1200" i="1" dirty="0">
                                      <a:latin typeface="Cambria Math" panose="02040503050406030204" pitchFamily="18" charset="0"/>
                                    </a:rPr>
                                  </m:ctrlPr>
                                </m:accPr>
                                <m:e>
                                  <m:r>
                                    <a:rPr lang="tr-TR" sz="1200" dirty="0">
                                      <a:latin typeface="Cambria Math" panose="02040503050406030204" pitchFamily="18" charset="0"/>
                                    </a:rPr>
                                    <m:t>𝑓</m:t>
                                  </m:r>
                                </m:e>
                              </m:acc>
                            </m:e>
                            <m:sup>
                              <m:r>
                                <a:rPr lang="tr-TR" sz="1200" dirty="0">
                                  <a:latin typeface="Cambria Math" panose="02040503050406030204" pitchFamily="18" charset="0"/>
                                </a:rPr>
                                <m:t>∗2</m:t>
                              </m:r>
                            </m:sup>
                          </m:sSup>
                          <m:r>
                            <a:rPr lang="tr-TR" sz="1200" dirty="0">
                              <a:latin typeface="Cambria Math" panose="02040503050406030204" pitchFamily="18" charset="0"/>
                            </a:rPr>
                            <m:t>(</m:t>
                          </m:r>
                          <m:sSub>
                            <m:sSubPr>
                              <m:ctrlPr>
                                <a:rPr lang="tr-TR" sz="1200" i="1" dirty="0">
                                  <a:latin typeface="Cambria Math" panose="02040503050406030204" pitchFamily="18" charset="0"/>
                                </a:rPr>
                              </m:ctrlPr>
                            </m:sSubPr>
                            <m:e>
                              <m:r>
                                <m:rPr>
                                  <m:sty m:val="p"/>
                                </m:rPr>
                                <a:rPr lang="tr-TR" sz="1200" dirty="0">
                                  <a:latin typeface="Cambria Math" panose="02040503050406030204" pitchFamily="18" charset="0"/>
                                </a:rPr>
                                <m:t>x</m:t>
                              </m:r>
                            </m:e>
                            <m:sub>
                              <m:r>
                                <m:rPr>
                                  <m:sty m:val="p"/>
                                </m:rPr>
                                <a:rPr lang="tr-TR" sz="1200" dirty="0">
                                  <a:latin typeface="Cambria Math" panose="02040503050406030204" pitchFamily="18" charset="0"/>
                                </a:rPr>
                                <m:t>i</m:t>
                              </m:r>
                            </m:sub>
                          </m:sSub>
                          <m:r>
                            <a:rPr lang="tr-TR" sz="1200" dirty="0">
                              <a:latin typeface="Cambria Math" panose="02040503050406030204" pitchFamily="18" charset="0"/>
                            </a:rPr>
                            <m:t>)</m:t>
                          </m:r>
                        </m:oMath>
                      </m:oMathPara>
                    </a14:m>
                    <a:endParaRPr lang="en-US" sz="1200" dirty="0"/>
                  </a:p>
                </p:txBody>
              </p:sp>
            </mc:Choice>
            <mc:Fallback xmlns="">
              <p:sp>
                <p:nvSpPr>
                  <p:cNvPr id="50" name="Rectangle 49"/>
                  <p:cNvSpPr>
                    <a:spLocks noRot="1" noChangeAspect="1" noMove="1" noResize="1" noEditPoints="1" noAdjustHandles="1" noChangeArrowheads="1" noChangeShapeType="1" noTextEdit="1"/>
                  </p:cNvSpPr>
                  <p:nvPr/>
                </p:nvSpPr>
                <p:spPr>
                  <a:xfrm>
                    <a:off x="1943016" y="5136577"/>
                    <a:ext cx="1005488" cy="415562"/>
                  </a:xfrm>
                  <a:prstGeom prst="rect">
                    <a:avLst/>
                  </a:prstGeom>
                  <a:blipFill>
                    <a:blip r:embed="rId3"/>
                    <a:stretch>
                      <a:fillRect t="-2083"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4642296" y="5131991"/>
                    <a:ext cx="992391" cy="41556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tr-TR" sz="1200" i="1" dirty="0">
                                  <a:latin typeface="Cambria Math" panose="02040503050406030204" pitchFamily="18" charset="0"/>
                                </a:rPr>
                              </m:ctrlPr>
                            </m:sSupPr>
                            <m:e>
                              <m:acc>
                                <m:accPr>
                                  <m:chr m:val="̂"/>
                                  <m:ctrlPr>
                                    <a:rPr lang="tr-TR" sz="1200" i="1" dirty="0">
                                      <a:latin typeface="Cambria Math" panose="02040503050406030204" pitchFamily="18" charset="0"/>
                                    </a:rPr>
                                  </m:ctrlPr>
                                </m:accPr>
                                <m:e>
                                  <m:r>
                                    <a:rPr lang="tr-TR" sz="1200" dirty="0">
                                      <a:latin typeface="Cambria Math" panose="02040503050406030204" pitchFamily="18" charset="0"/>
                                    </a:rPr>
                                    <m:t>𝑓</m:t>
                                  </m:r>
                                </m:e>
                              </m:acc>
                            </m:e>
                            <m:sup>
                              <m:r>
                                <a:rPr lang="tr-TR" sz="1200" dirty="0">
                                  <a:latin typeface="Cambria Math" panose="02040503050406030204" pitchFamily="18" charset="0"/>
                                </a:rPr>
                                <m:t>∗</m:t>
                              </m:r>
                              <m:r>
                                <a:rPr lang="tr-TR" sz="1200" dirty="0">
                                  <a:latin typeface="Cambria Math" panose="02040503050406030204" pitchFamily="18" charset="0"/>
                                </a:rPr>
                                <m:t>𝑗</m:t>
                              </m:r>
                            </m:sup>
                          </m:sSup>
                          <m:r>
                            <a:rPr lang="tr-TR" sz="1200" dirty="0">
                              <a:latin typeface="Cambria Math" panose="02040503050406030204" pitchFamily="18" charset="0"/>
                            </a:rPr>
                            <m:t>(</m:t>
                          </m:r>
                          <m:sSub>
                            <m:sSubPr>
                              <m:ctrlPr>
                                <a:rPr lang="tr-TR" sz="1200" i="1" dirty="0">
                                  <a:latin typeface="Cambria Math" panose="02040503050406030204" pitchFamily="18" charset="0"/>
                                </a:rPr>
                              </m:ctrlPr>
                            </m:sSubPr>
                            <m:e>
                              <m:r>
                                <m:rPr>
                                  <m:sty m:val="p"/>
                                </m:rPr>
                                <a:rPr lang="tr-TR" sz="1200" dirty="0">
                                  <a:latin typeface="Cambria Math" panose="02040503050406030204" pitchFamily="18" charset="0"/>
                                </a:rPr>
                                <m:t>x</m:t>
                              </m:r>
                            </m:e>
                            <m:sub>
                              <m:r>
                                <m:rPr>
                                  <m:sty m:val="p"/>
                                </m:rPr>
                                <a:rPr lang="tr-TR" sz="1200" dirty="0">
                                  <a:latin typeface="Cambria Math" panose="02040503050406030204" pitchFamily="18" charset="0"/>
                                </a:rPr>
                                <m:t>i</m:t>
                              </m:r>
                            </m:sub>
                          </m:sSub>
                          <m:r>
                            <a:rPr lang="tr-TR" sz="1200" dirty="0">
                              <a:latin typeface="Cambria Math" panose="02040503050406030204" pitchFamily="18" charset="0"/>
                            </a:rPr>
                            <m:t>)</m:t>
                          </m:r>
                        </m:oMath>
                      </m:oMathPara>
                    </a14:m>
                    <a:endParaRPr lang="en-US" sz="1200" dirty="0"/>
                  </a:p>
                </p:txBody>
              </p:sp>
            </mc:Choice>
            <mc:Fallback xmlns="">
              <p:sp>
                <p:nvSpPr>
                  <p:cNvPr id="52" name="Rectangle 51"/>
                  <p:cNvSpPr>
                    <a:spLocks noRot="1" noChangeAspect="1" noMove="1" noResize="1" noEditPoints="1" noAdjustHandles="1" noChangeArrowheads="1" noChangeShapeType="1" noTextEdit="1"/>
                  </p:cNvSpPr>
                  <p:nvPr/>
                </p:nvSpPr>
                <p:spPr>
                  <a:xfrm>
                    <a:off x="4642296" y="5131991"/>
                    <a:ext cx="992391" cy="415562"/>
                  </a:xfrm>
                  <a:prstGeom prst="rect">
                    <a:avLst/>
                  </a:prstGeom>
                  <a:blipFill>
                    <a:blip r:embed="rId4"/>
                    <a:stretch>
                      <a:fillRect t="-2128" b="-8511"/>
                    </a:stretch>
                  </a:blipFill>
                </p:spPr>
                <p:txBody>
                  <a:bodyPr/>
                  <a:lstStyle/>
                  <a:p>
                    <a:r>
                      <a:rPr lang="en-US">
                        <a:noFill/>
                      </a:rPr>
                      <a:t> </a:t>
                    </a:r>
                  </a:p>
                </p:txBody>
              </p:sp>
            </mc:Fallback>
          </mc:AlternateContent>
          <p:sp>
            <p:nvSpPr>
              <p:cNvPr id="53" name="Down Arrow 52"/>
              <p:cNvSpPr/>
              <p:nvPr/>
            </p:nvSpPr>
            <p:spPr>
              <a:xfrm>
                <a:off x="4847431" y="4565701"/>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TextBox 54"/>
                  <p:cNvSpPr txBox="1"/>
                  <p:nvPr/>
                </p:nvSpPr>
                <p:spPr>
                  <a:xfrm>
                    <a:off x="2368745" y="5560075"/>
                    <a:ext cx="3500500" cy="930148"/>
                  </a:xfrm>
                  <a:prstGeom prst="rect">
                    <a:avLst/>
                  </a:prstGeom>
                  <a:noFill/>
                </p:spPr>
                <p:txBody>
                  <a:bodyPr wrap="none" rtlCol="0">
                    <a:spAutoFit/>
                  </a:bodyPr>
                  <a:lstStyle>
                    <a:defPPr>
                      <a:defRPr lang="en-US"/>
                    </a:defPPr>
                    <a:lvl1pPr algn="ctr">
                      <a:defRPr sz="1200"/>
                    </a:lvl1pPr>
                  </a:lstStyle>
                  <a:p>
                    <a:pPr/>
                    <a14:m>
                      <m:oMathPara xmlns:m="http://schemas.openxmlformats.org/officeDocument/2006/math">
                        <m:oMathParaPr>
                          <m:jc m:val="centerGroup"/>
                        </m:oMathParaPr>
                        <m:oMath xmlns:m="http://schemas.openxmlformats.org/officeDocument/2006/math">
                          <m:sSub>
                            <m:sSubPr>
                              <m:ctrlPr>
                                <a:rPr lang="tr-TR" sz="1400" i="1" dirty="0">
                                  <a:latin typeface="Cambria Math" panose="02040503050406030204" pitchFamily="18" charset="0"/>
                                </a:rPr>
                              </m:ctrlPr>
                            </m:sSubPr>
                            <m:e>
                              <m:acc>
                                <m:accPr>
                                  <m:chr m:val="̂"/>
                                  <m:ctrlPr>
                                    <a:rPr lang="tr-TR" sz="1400" i="1" dirty="0">
                                      <a:latin typeface="Cambria Math" panose="02040503050406030204" pitchFamily="18" charset="0"/>
                                    </a:rPr>
                                  </m:ctrlPr>
                                </m:accPr>
                                <m:e>
                                  <m:r>
                                    <a:rPr lang="tr-TR" sz="1400" dirty="0">
                                      <a:latin typeface="Cambria Math" panose="02040503050406030204" pitchFamily="18" charset="0"/>
                                    </a:rPr>
                                    <m:t>𝑓</m:t>
                                  </m:r>
                                </m:e>
                              </m:acc>
                            </m:e>
                            <m:sub>
                              <m:r>
                                <a:rPr lang="tr-TR" sz="1400" dirty="0">
                                  <a:latin typeface="Cambria Math" panose="02040503050406030204" pitchFamily="18" charset="0"/>
                                </a:rPr>
                                <m:t>𝑂𝑂𝐵</m:t>
                              </m:r>
                            </m:sub>
                          </m:sSub>
                          <m:d>
                            <m:dPr>
                              <m:ctrlPr>
                                <a:rPr lang="tr-TR" sz="1400" i="1" dirty="0">
                                  <a:latin typeface="Cambria Math" panose="02040503050406030204" pitchFamily="18" charset="0"/>
                                </a:rPr>
                              </m:ctrlPr>
                            </m:dPr>
                            <m:e>
                              <m:sSub>
                                <m:sSubPr>
                                  <m:ctrlPr>
                                    <a:rPr lang="tr-TR" sz="1400" i="1" dirty="0">
                                      <a:latin typeface="Cambria Math" panose="02040503050406030204" pitchFamily="18" charset="0"/>
                                    </a:rPr>
                                  </m:ctrlPr>
                                </m:sSubPr>
                                <m:e>
                                  <m:r>
                                    <a:rPr lang="tr-TR" sz="1400" dirty="0">
                                      <a:latin typeface="Cambria Math" panose="02040503050406030204" pitchFamily="18" charset="0"/>
                                    </a:rPr>
                                    <m:t>𝑥</m:t>
                                  </m:r>
                                </m:e>
                                <m:sub>
                                  <m:r>
                                    <m:rPr>
                                      <m:sty m:val="p"/>
                                    </m:rPr>
                                    <a:rPr lang="tr-TR" sz="1400" dirty="0">
                                      <a:latin typeface="Cambria Math" panose="02040503050406030204" pitchFamily="18" charset="0"/>
                                    </a:rPr>
                                    <m:t>i</m:t>
                                  </m:r>
                                </m:sub>
                              </m:sSub>
                            </m:e>
                          </m:d>
                          <m:r>
                            <a:rPr lang="tr-TR" sz="1400" dirty="0">
                              <a:latin typeface="Cambria Math" panose="02040503050406030204" pitchFamily="18" charset="0"/>
                            </a:rPr>
                            <m:t>=</m:t>
                          </m:r>
                          <m:f>
                            <m:fPr>
                              <m:ctrlPr>
                                <a:rPr lang="tr-TR" sz="1400" i="1" dirty="0">
                                  <a:latin typeface="Cambria Math" panose="02040503050406030204" pitchFamily="18" charset="0"/>
                                </a:rPr>
                              </m:ctrlPr>
                            </m:fPr>
                            <m:num>
                              <m:r>
                                <a:rPr lang="tr-TR" sz="1400" i="1" dirty="0">
                                  <a:latin typeface="Cambria Math" panose="02040503050406030204" pitchFamily="18" charset="0"/>
                                </a:rPr>
                                <m:t>1</m:t>
                              </m:r>
                            </m:num>
                            <m:den>
                              <m:r>
                                <a:rPr lang="tr-TR" sz="1400" i="1" dirty="0">
                                  <a:latin typeface="Cambria Math" panose="02040503050406030204" pitchFamily="18" charset="0"/>
                                </a:rPr>
                                <m:t>|</m:t>
                              </m:r>
                              <m:sSub>
                                <m:sSubPr>
                                  <m:ctrlPr>
                                    <a:rPr lang="tr-TR" sz="1400" i="1">
                                      <a:latin typeface="Cambria Math" panose="02040503050406030204" pitchFamily="18" charset="0"/>
                                      <a:ea typeface="Cambria Math" panose="02040503050406030204" pitchFamily="18" charset="0"/>
                                    </a:rPr>
                                  </m:ctrlPr>
                                </m:sSubPr>
                                <m:e>
                                  <m:r>
                                    <a:rPr lang="tr-TR" sz="1400" i="1">
                                      <a:latin typeface="Cambria Math" panose="02040503050406030204" pitchFamily="18" charset="0"/>
                                      <a:ea typeface="Cambria Math" panose="02040503050406030204" pitchFamily="18" charset="0"/>
                                    </a:rPr>
                                    <m:t>𝒦</m:t>
                                  </m:r>
                                </m:e>
                                <m:sub>
                                  <m:r>
                                    <a:rPr lang="tr-TR" sz="1400" i="1">
                                      <a:latin typeface="Cambria Math" panose="02040503050406030204" pitchFamily="18" charset="0"/>
                                      <a:ea typeface="Cambria Math" panose="02040503050406030204" pitchFamily="18" charset="0"/>
                                    </a:rPr>
                                    <m:t>𝑖</m:t>
                                  </m:r>
                                </m:sub>
                              </m:sSub>
                              <m:r>
                                <a:rPr lang="tr-TR" sz="1400" i="1">
                                  <a:latin typeface="Cambria Math" panose="02040503050406030204" pitchFamily="18" charset="0"/>
                                  <a:ea typeface="Cambria Math" panose="02040503050406030204" pitchFamily="18" charset="0"/>
                                </a:rPr>
                                <m:t>|</m:t>
                              </m:r>
                            </m:den>
                          </m:f>
                          <m:nary>
                            <m:naryPr>
                              <m:chr m:val="∑"/>
                              <m:supHide m:val="on"/>
                              <m:ctrlPr>
                                <a:rPr lang="tr-TR" sz="1400" i="1" dirty="0">
                                  <a:latin typeface="Cambria Math" panose="02040503050406030204" pitchFamily="18" charset="0"/>
                                </a:rPr>
                              </m:ctrlPr>
                            </m:naryPr>
                            <m:sub>
                              <m:r>
                                <m:rPr>
                                  <m:brk m:alnAt="7"/>
                                </m:rPr>
                                <a:rPr lang="tr-TR" sz="1400" i="1" dirty="0">
                                  <a:latin typeface="Cambria Math" panose="02040503050406030204" pitchFamily="18" charset="0"/>
                                </a:rPr>
                                <m:t>𝑘</m:t>
                              </m:r>
                              <m:r>
                                <a:rPr lang="tr-TR" sz="1400" i="1" dirty="0">
                                  <a:latin typeface="Cambria Math" panose="02040503050406030204" pitchFamily="18" charset="0"/>
                                </a:rPr>
                                <m:t>∈</m:t>
                              </m:r>
                              <m:sSub>
                                <m:sSubPr>
                                  <m:ctrlPr>
                                    <a:rPr lang="tr-TR" sz="1400" i="1">
                                      <a:latin typeface="Cambria Math" panose="02040503050406030204" pitchFamily="18" charset="0"/>
                                      <a:ea typeface="Cambria Math" panose="02040503050406030204" pitchFamily="18" charset="0"/>
                                    </a:rPr>
                                  </m:ctrlPr>
                                </m:sSubPr>
                                <m:e>
                                  <m:r>
                                    <a:rPr lang="tr-TR" sz="1400" i="1">
                                      <a:latin typeface="Cambria Math" panose="02040503050406030204" pitchFamily="18" charset="0"/>
                                      <a:ea typeface="Cambria Math" panose="02040503050406030204" pitchFamily="18" charset="0"/>
                                    </a:rPr>
                                    <m:t>𝒦</m:t>
                                  </m:r>
                                </m:e>
                                <m:sub>
                                  <m:r>
                                    <a:rPr lang="tr-TR" sz="1400" i="1">
                                      <a:latin typeface="Cambria Math" panose="02040503050406030204" pitchFamily="18" charset="0"/>
                                      <a:ea typeface="Cambria Math" panose="02040503050406030204" pitchFamily="18" charset="0"/>
                                    </a:rPr>
                                    <m:t>𝑖</m:t>
                                  </m:r>
                                </m:sub>
                              </m:sSub>
                            </m:sub>
                            <m:sup/>
                            <m:e>
                              <m:sSup>
                                <m:sSupPr>
                                  <m:ctrlPr>
                                    <a:rPr lang="tr-TR" sz="1400" i="1" dirty="0">
                                      <a:latin typeface="Cambria Math" panose="02040503050406030204" pitchFamily="18" charset="0"/>
                                    </a:rPr>
                                  </m:ctrlPr>
                                </m:sSupPr>
                                <m:e>
                                  <m:acc>
                                    <m:accPr>
                                      <m:chr m:val="̂"/>
                                      <m:ctrlPr>
                                        <a:rPr lang="tr-TR" sz="1400" i="1" dirty="0">
                                          <a:latin typeface="Cambria Math" panose="02040503050406030204" pitchFamily="18" charset="0"/>
                                        </a:rPr>
                                      </m:ctrlPr>
                                    </m:accPr>
                                    <m:e>
                                      <m:r>
                                        <a:rPr lang="tr-TR" sz="1400" dirty="0">
                                          <a:latin typeface="Cambria Math" panose="02040503050406030204" pitchFamily="18" charset="0"/>
                                        </a:rPr>
                                        <m:t>𝑓</m:t>
                                      </m:r>
                                    </m:e>
                                  </m:acc>
                                </m:e>
                                <m:sup>
                                  <m:r>
                                    <a:rPr lang="tr-TR" sz="1400" dirty="0">
                                      <a:latin typeface="Cambria Math" panose="02040503050406030204" pitchFamily="18" charset="0"/>
                                    </a:rPr>
                                    <m:t>∗</m:t>
                                  </m:r>
                                  <m:r>
                                    <a:rPr lang="tr-TR" sz="1400" i="1" dirty="0">
                                      <a:latin typeface="Cambria Math" panose="02040503050406030204" pitchFamily="18" charset="0"/>
                                    </a:rPr>
                                    <m:t>𝑘</m:t>
                                  </m:r>
                                </m:sup>
                              </m:sSup>
                              <m:r>
                                <a:rPr lang="tr-TR" sz="1400" dirty="0">
                                  <a:latin typeface="Cambria Math" panose="02040503050406030204" pitchFamily="18" charset="0"/>
                                </a:rPr>
                                <m:t>(</m:t>
                              </m:r>
                              <m:sSub>
                                <m:sSubPr>
                                  <m:ctrlPr>
                                    <a:rPr lang="tr-TR" sz="1400" i="1" dirty="0">
                                      <a:latin typeface="Cambria Math" panose="02040503050406030204" pitchFamily="18" charset="0"/>
                                    </a:rPr>
                                  </m:ctrlPr>
                                </m:sSubPr>
                                <m:e>
                                  <m:r>
                                    <a:rPr lang="tr-TR" sz="1400" dirty="0">
                                      <a:latin typeface="Cambria Math" panose="02040503050406030204" pitchFamily="18" charset="0"/>
                                    </a:rPr>
                                    <m:t>𝑥</m:t>
                                  </m:r>
                                </m:e>
                                <m:sub>
                                  <m:r>
                                    <m:rPr>
                                      <m:sty m:val="p"/>
                                    </m:rPr>
                                    <a:rPr lang="tr-TR" sz="1400" dirty="0">
                                      <a:latin typeface="Cambria Math" panose="02040503050406030204" pitchFamily="18" charset="0"/>
                                    </a:rPr>
                                    <m:t>i</m:t>
                                  </m:r>
                                </m:sub>
                              </m:sSub>
                              <m:r>
                                <a:rPr lang="tr-TR" sz="1400" dirty="0">
                                  <a:latin typeface="Cambria Math" panose="02040503050406030204" pitchFamily="18" charset="0"/>
                                </a:rPr>
                                <m:t>)</m:t>
                              </m:r>
                              <m:r>
                                <m:rPr>
                                  <m:nor/>
                                </m:rPr>
                                <a:rPr lang="en-US" sz="1400" dirty="0"/>
                                <m:t> </m:t>
                              </m:r>
                            </m:e>
                          </m:nary>
                        </m:oMath>
                      </m:oMathPara>
                    </a14:m>
                    <a:endParaRPr lang="en-US" sz="1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2368745" y="5560075"/>
                    <a:ext cx="3500500" cy="930148"/>
                  </a:xfrm>
                  <a:prstGeom prst="rect">
                    <a:avLst/>
                  </a:prstGeom>
                  <a:blipFill>
                    <a:blip r:embed="rId5"/>
                    <a:stretch>
                      <a:fillRect t="-111429" r="-21320" b="-156190"/>
                    </a:stretch>
                  </a:blipFill>
                </p:spPr>
                <p:txBody>
                  <a:bodyPr/>
                  <a:lstStyle/>
                  <a:p>
                    <a:r>
                      <a:rPr lang="en-US">
                        <a:noFill/>
                      </a:rPr>
                      <a:t> </a:t>
                    </a:r>
                  </a:p>
                </p:txBody>
              </p:sp>
            </mc:Fallback>
          </mc:AlternateContent>
          <p:sp>
            <p:nvSpPr>
              <p:cNvPr id="56" name="Right Brace 55"/>
              <p:cNvSpPr/>
              <p:nvPr/>
            </p:nvSpPr>
            <p:spPr>
              <a:xfrm rot="5400000">
                <a:off x="4218793" y="3069561"/>
                <a:ext cx="125584" cy="483816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54" name="Group 53"/>
              <p:cNvGrpSpPr/>
              <p:nvPr/>
            </p:nvGrpSpPr>
            <p:grpSpPr>
              <a:xfrm>
                <a:off x="4467550" y="2801818"/>
                <a:ext cx="1011983" cy="1667070"/>
                <a:chOff x="5791200" y="1600200"/>
                <a:chExt cx="1011983" cy="1667070"/>
              </a:xfrm>
              <a:solidFill>
                <a:schemeClr val="accent6"/>
              </a:solidFill>
            </p:grpSpPr>
            <p:sp>
              <p:nvSpPr>
                <p:cNvPr id="58" name="Oval 57"/>
                <p:cNvSpPr/>
                <p:nvPr/>
              </p:nvSpPr>
              <p:spPr>
                <a:xfrm>
                  <a:off x="5972175" y="1600200"/>
                  <a:ext cx="285750" cy="304800"/>
                </a:xfrm>
                <a:prstGeom prst="ellipse">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9" name="Straight Arrow Connector 58"/>
                <p:cNvCxnSpPr>
                  <a:stCxn id="58" idx="4"/>
                </p:cNvCxnSpPr>
                <p:nvPr/>
              </p:nvCxnSpPr>
              <p:spPr>
                <a:xfrm>
                  <a:off x="6115050" y="1905000"/>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8" idx="4"/>
                </p:cNvCxnSpPr>
                <p:nvPr/>
              </p:nvCxnSpPr>
              <p:spPr>
                <a:xfrm flipH="1">
                  <a:off x="5791200" y="1905000"/>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6317408" y="2433735"/>
                  <a:ext cx="285750" cy="304800"/>
                </a:xfrm>
                <a:prstGeom prst="ellipse">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Arrow Connector 61"/>
                <p:cNvCxnSpPr/>
                <p:nvPr/>
              </p:nvCxnSpPr>
              <p:spPr>
                <a:xfrm>
                  <a:off x="6479333" y="2733870"/>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6155483" y="2733870"/>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5" name="Down Arrow 64"/>
              <p:cNvSpPr/>
              <p:nvPr/>
            </p:nvSpPr>
            <p:spPr>
              <a:xfrm>
                <a:off x="4600715" y="1862427"/>
                <a:ext cx="484632" cy="533400"/>
              </a:xfrm>
              <a:prstGeom prst="downArrow">
                <a:avLst/>
              </a:prstGeom>
              <a:solidFill>
                <a:schemeClr val="accent6"/>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p:cNvSpPr txBox="1"/>
              <p:nvPr/>
            </p:nvSpPr>
            <p:spPr>
              <a:xfrm>
                <a:off x="5370804" y="2310214"/>
                <a:ext cx="752631" cy="534057"/>
              </a:xfrm>
              <a:prstGeom prst="rect">
                <a:avLst/>
              </a:prstGeom>
              <a:noFill/>
            </p:spPr>
            <p:txBody>
              <a:bodyPr wrap="square" rtlCol="0">
                <a:spAutoFit/>
              </a:bodyPr>
              <a:lstStyle/>
              <a:p>
                <a:r>
                  <a:rPr lang="tr-TR" dirty="0"/>
                  <a:t>.....</a:t>
                </a:r>
                <a:endParaRPr lang="en-US" dirty="0"/>
              </a:p>
            </p:txBody>
          </p:sp>
          <p:grpSp>
            <p:nvGrpSpPr>
              <p:cNvPr id="67" name="Group 66"/>
              <p:cNvGrpSpPr/>
              <p:nvPr/>
            </p:nvGrpSpPr>
            <p:grpSpPr>
              <a:xfrm>
                <a:off x="3014078" y="2706289"/>
                <a:ext cx="1011983" cy="1667070"/>
                <a:chOff x="5791200" y="1600200"/>
                <a:chExt cx="1011983" cy="1667070"/>
              </a:xfrm>
              <a:solidFill>
                <a:srgbClr val="FF0000"/>
              </a:solidFill>
            </p:grpSpPr>
            <p:sp>
              <p:nvSpPr>
                <p:cNvPr id="68" name="Oval 67"/>
                <p:cNvSpPr/>
                <p:nvPr/>
              </p:nvSpPr>
              <p:spPr>
                <a:xfrm>
                  <a:off x="5972175" y="1600200"/>
                  <a:ext cx="285750" cy="304800"/>
                </a:xfrm>
                <a:prstGeom prst="ellipse">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Arrow Connector 68"/>
                <p:cNvCxnSpPr>
                  <a:stCxn id="68" idx="4"/>
                </p:cNvCxnSpPr>
                <p:nvPr/>
              </p:nvCxnSpPr>
              <p:spPr>
                <a:xfrm>
                  <a:off x="6115050" y="1905000"/>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8" idx="4"/>
                </p:cNvCxnSpPr>
                <p:nvPr/>
              </p:nvCxnSpPr>
              <p:spPr>
                <a:xfrm flipH="1">
                  <a:off x="5791200" y="1905000"/>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6317408" y="2433735"/>
                  <a:ext cx="285750" cy="304800"/>
                </a:xfrm>
                <a:prstGeom prst="ellipse">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2" name="Straight Arrow Connector 71"/>
                <p:cNvCxnSpPr/>
                <p:nvPr/>
              </p:nvCxnSpPr>
              <p:spPr>
                <a:xfrm>
                  <a:off x="6479333" y="2733870"/>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6155483" y="2733870"/>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2925023" y="1266762"/>
                <a:ext cx="1162748" cy="934599"/>
              </a:xfrm>
              <a:prstGeom prst="rect">
                <a:avLst/>
              </a:prstGeom>
              <a:noFill/>
            </p:spPr>
            <p:txBody>
              <a:bodyPr wrap="none" rtlCol="0">
                <a:spAutoFit/>
              </a:bodyPr>
              <a:lstStyle>
                <a:defPPr>
                  <a:defRPr lang="en-US"/>
                </a:defPPr>
                <a:lvl1pPr algn="ctr">
                  <a:defRPr sz="1200"/>
                </a:lvl1pPr>
              </a:lstStyle>
              <a:p>
                <a:r>
                  <a:rPr lang="tr-TR" dirty="0"/>
                  <a:t>Bootstrap</a:t>
                </a:r>
              </a:p>
              <a:p>
                <a:r>
                  <a:rPr lang="tr-TR" dirty="0"/>
                  <a:t>Sample 3</a:t>
                </a:r>
              </a:p>
              <a:p>
                <a:endParaRPr lang="en-US" dirty="0"/>
              </a:p>
            </p:txBody>
          </p:sp>
          <p:sp>
            <p:nvSpPr>
              <p:cNvPr id="75" name="Down Arrow 74"/>
              <p:cNvSpPr/>
              <p:nvPr/>
            </p:nvSpPr>
            <p:spPr>
              <a:xfrm>
                <a:off x="3150513" y="1874886"/>
                <a:ext cx="484632" cy="533400"/>
              </a:xfrm>
              <a:prstGeom prst="downArrow">
                <a:avLst/>
              </a:prstGeom>
              <a:solidFill>
                <a:srgbClr val="FF0000"/>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 name="Group 5"/>
              <p:cNvGrpSpPr/>
              <p:nvPr/>
            </p:nvGrpSpPr>
            <p:grpSpPr>
              <a:xfrm>
                <a:off x="1700140" y="1266764"/>
                <a:ext cx="1317686" cy="3880506"/>
                <a:chOff x="2071636" y="1268650"/>
                <a:chExt cx="1317686" cy="3880506"/>
              </a:xfrm>
            </p:grpSpPr>
            <p:grpSp>
              <p:nvGrpSpPr>
                <p:cNvPr id="3" name="Group 2"/>
                <p:cNvGrpSpPr/>
                <p:nvPr/>
              </p:nvGrpSpPr>
              <p:grpSpPr>
                <a:xfrm>
                  <a:off x="2071636" y="1858807"/>
                  <a:ext cx="1317686" cy="3290349"/>
                  <a:chOff x="2054069" y="1786010"/>
                  <a:chExt cx="1317686" cy="3290349"/>
                </a:xfrm>
              </p:grpSpPr>
              <p:sp>
                <p:nvSpPr>
                  <p:cNvPr id="32" name="TextBox 31"/>
                  <p:cNvSpPr txBox="1"/>
                  <p:nvPr/>
                </p:nvSpPr>
                <p:spPr>
                  <a:xfrm>
                    <a:off x="2301857" y="2316433"/>
                    <a:ext cx="830175" cy="400543"/>
                  </a:xfrm>
                  <a:prstGeom prst="rect">
                    <a:avLst/>
                  </a:prstGeom>
                  <a:noFill/>
                </p:spPr>
                <p:txBody>
                  <a:bodyPr wrap="none" rtlCol="0">
                    <a:spAutoFit/>
                  </a:bodyPr>
                  <a:lstStyle>
                    <a:defPPr>
                      <a:defRPr lang="en-US"/>
                    </a:defPPr>
                    <a:lvl1pPr algn="ctr">
                      <a:defRPr sz="1200"/>
                    </a:lvl1pPr>
                  </a:lstStyle>
                  <a:p>
                    <a:r>
                      <a:rPr lang="tr-TR" dirty="0"/>
                      <a:t>Tree 2</a:t>
                    </a:r>
                    <a:endParaRPr lang="en-US" dirty="0"/>
                  </a:p>
                </p:txBody>
              </p:sp>
              <p:grpSp>
                <p:nvGrpSpPr>
                  <p:cNvPr id="39" name="Group 38"/>
                  <p:cNvGrpSpPr/>
                  <p:nvPr/>
                </p:nvGrpSpPr>
                <p:grpSpPr>
                  <a:xfrm>
                    <a:off x="2054069" y="2626874"/>
                    <a:ext cx="1317686" cy="1706195"/>
                    <a:chOff x="2261490" y="1901522"/>
                    <a:chExt cx="1317686" cy="1706195"/>
                  </a:xfrm>
                  <a:solidFill>
                    <a:schemeClr val="accent6"/>
                  </a:solidFill>
                </p:grpSpPr>
                <p:grpSp>
                  <p:nvGrpSpPr>
                    <p:cNvPr id="14" name="Group 13"/>
                    <p:cNvGrpSpPr/>
                    <p:nvPr/>
                  </p:nvGrpSpPr>
                  <p:grpSpPr>
                    <a:xfrm>
                      <a:off x="2452842" y="1901522"/>
                      <a:ext cx="1126334" cy="1697096"/>
                      <a:chOff x="2453036" y="1923198"/>
                      <a:chExt cx="1126334" cy="1697096"/>
                    </a:xfrm>
                    <a:grpFill/>
                  </p:grpSpPr>
                  <p:grpSp>
                    <p:nvGrpSpPr>
                      <p:cNvPr id="17" name="Group 16"/>
                      <p:cNvGrpSpPr/>
                      <p:nvPr/>
                    </p:nvGrpSpPr>
                    <p:grpSpPr>
                      <a:xfrm>
                        <a:off x="2453036" y="1923198"/>
                        <a:ext cx="1126334" cy="1697096"/>
                        <a:chOff x="5618642" y="1476883"/>
                        <a:chExt cx="1126334" cy="1697096"/>
                      </a:xfrm>
                      <a:grpFill/>
                    </p:grpSpPr>
                    <p:sp>
                      <p:nvSpPr>
                        <p:cNvPr id="5" name="Oval 4"/>
                        <p:cNvSpPr/>
                        <p:nvPr/>
                      </p:nvSpPr>
                      <p:spPr>
                        <a:xfrm>
                          <a:off x="5932845" y="1476883"/>
                          <a:ext cx="285750" cy="304800"/>
                        </a:xfrm>
                        <a:prstGeom prst="ellipse">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a:off x="6088360" y="1785522"/>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762601" y="1784607"/>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618642" y="2325782"/>
                          <a:ext cx="285750" cy="304800"/>
                        </a:xfrm>
                        <a:prstGeom prst="ellipse">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a:off x="6421126" y="2630582"/>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117383" y="2640579"/>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Oval 33"/>
                      <p:cNvSpPr/>
                      <p:nvPr/>
                    </p:nvSpPr>
                    <p:spPr>
                      <a:xfrm>
                        <a:off x="3101820" y="2751186"/>
                        <a:ext cx="285750" cy="304800"/>
                      </a:xfrm>
                      <a:prstGeom prst="ellipse">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5" name="Straight Arrow Connector 34"/>
                    <p:cNvCxnSpPr/>
                    <p:nvPr/>
                  </p:nvCxnSpPr>
                  <p:spPr>
                    <a:xfrm>
                      <a:off x="2595717" y="3074317"/>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261490" y="3065218"/>
                      <a:ext cx="323850" cy="53340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Down Arrow 43"/>
                  <p:cNvSpPr/>
                  <p:nvPr/>
                </p:nvSpPr>
                <p:spPr>
                  <a:xfrm>
                    <a:off x="2450675" y="1786010"/>
                    <a:ext cx="484632" cy="533400"/>
                  </a:xfrm>
                  <a:prstGeom prst="downArrow">
                    <a:avLst/>
                  </a:prstGeom>
                  <a:solidFill>
                    <a:schemeClr val="accent6"/>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Down Arrow 50"/>
                  <p:cNvSpPr/>
                  <p:nvPr/>
                </p:nvSpPr>
                <p:spPr>
                  <a:xfrm>
                    <a:off x="2533637" y="4542959"/>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p:cNvSpPr txBox="1"/>
                <p:nvPr/>
              </p:nvSpPr>
              <p:spPr>
                <a:xfrm>
                  <a:off x="2124383" y="1268650"/>
                  <a:ext cx="1162748" cy="934599"/>
                </a:xfrm>
                <a:prstGeom prst="rect">
                  <a:avLst/>
                </a:prstGeom>
                <a:noFill/>
              </p:spPr>
              <p:txBody>
                <a:bodyPr wrap="none" rtlCol="0">
                  <a:spAutoFit/>
                </a:bodyPr>
                <a:lstStyle>
                  <a:defPPr>
                    <a:defRPr lang="en-US"/>
                  </a:defPPr>
                  <a:lvl1pPr algn="ctr">
                    <a:defRPr sz="1200"/>
                  </a:lvl1pPr>
                </a:lstStyle>
                <a:p>
                  <a:r>
                    <a:rPr lang="tr-TR" dirty="0"/>
                    <a:t>Bootstrap</a:t>
                  </a:r>
                </a:p>
                <a:p>
                  <a:r>
                    <a:rPr lang="tr-TR" dirty="0"/>
                    <a:t>Sample 2</a:t>
                  </a:r>
                </a:p>
                <a:p>
                  <a:endParaRPr lang="en-US" dirty="0"/>
                </a:p>
              </p:txBody>
            </p:sp>
          </p:grpSp>
          <p:sp>
            <p:nvSpPr>
              <p:cNvPr id="77" name="TextBox 76"/>
              <p:cNvSpPr txBox="1"/>
              <p:nvPr/>
            </p:nvSpPr>
            <p:spPr>
              <a:xfrm>
                <a:off x="2960266" y="2390009"/>
                <a:ext cx="830175" cy="400542"/>
              </a:xfrm>
              <a:prstGeom prst="rect">
                <a:avLst/>
              </a:prstGeom>
              <a:noFill/>
            </p:spPr>
            <p:txBody>
              <a:bodyPr wrap="none" rtlCol="0">
                <a:spAutoFit/>
              </a:bodyPr>
              <a:lstStyle>
                <a:defPPr>
                  <a:defRPr lang="en-US"/>
                </a:defPPr>
                <a:lvl1pPr algn="ctr">
                  <a:defRPr sz="1200"/>
                </a:lvl1pPr>
              </a:lstStyle>
              <a:p>
                <a:r>
                  <a:rPr lang="tr-TR" dirty="0"/>
                  <a:t>Tree 3</a:t>
                </a:r>
                <a:endParaRPr lang="en-US" dirty="0"/>
              </a:p>
            </p:txBody>
          </p:sp>
          <p:sp>
            <p:nvSpPr>
              <p:cNvPr id="78" name="TextBox 77"/>
              <p:cNvSpPr txBox="1"/>
              <p:nvPr/>
            </p:nvSpPr>
            <p:spPr>
              <a:xfrm>
                <a:off x="4445957" y="2382048"/>
                <a:ext cx="769367" cy="400542"/>
              </a:xfrm>
              <a:prstGeom prst="rect">
                <a:avLst/>
              </a:prstGeom>
              <a:noFill/>
            </p:spPr>
            <p:txBody>
              <a:bodyPr wrap="none" rtlCol="0">
                <a:spAutoFit/>
              </a:bodyPr>
              <a:lstStyle>
                <a:defPPr>
                  <a:defRPr lang="en-US"/>
                </a:defPPr>
                <a:lvl1pPr algn="ctr">
                  <a:defRPr sz="1200"/>
                </a:lvl1pPr>
              </a:lstStyle>
              <a:p>
                <a:r>
                  <a:rPr lang="tr-TR" dirty="0"/>
                  <a:t>Tree j</a:t>
                </a:r>
                <a:endParaRPr lang="en-US" dirty="0"/>
              </a:p>
            </p:txBody>
          </p:sp>
        </p:grpSp>
      </p:grpSp>
      <p:sp>
        <p:nvSpPr>
          <p:cNvPr id="79" name="Down Arrow 78"/>
          <p:cNvSpPr/>
          <p:nvPr/>
        </p:nvSpPr>
        <p:spPr>
          <a:xfrm rot="16200000">
            <a:off x="6675248" y="5807101"/>
            <a:ext cx="386384" cy="421659"/>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0" name="TextBox 79"/>
              <p:cNvSpPr txBox="1"/>
              <p:nvPr/>
            </p:nvSpPr>
            <p:spPr>
              <a:xfrm>
                <a:off x="7238175" y="5626769"/>
                <a:ext cx="3183820" cy="764505"/>
              </a:xfrm>
              <a:prstGeom prst="rect">
                <a:avLst/>
              </a:prstGeom>
              <a:noFill/>
            </p:spPr>
            <p:txBody>
              <a:bodyPr wrap="none" rtlCol="0">
                <a:spAutoFit/>
              </a:bodyPr>
              <a:lstStyle>
                <a:defPPr>
                  <a:defRPr lang="en-US"/>
                </a:defPPr>
                <a:lvl1pPr algn="ctr">
                  <a:defRPr sz="1200"/>
                </a:lvl1pPr>
              </a:lstStyle>
              <a:p>
                <a:pPr/>
                <a14:m>
                  <m:oMathPara xmlns:m="http://schemas.openxmlformats.org/officeDocument/2006/math">
                    <m:oMathParaPr>
                      <m:jc m:val="centerGroup"/>
                    </m:oMathParaPr>
                    <m:oMath xmlns:m="http://schemas.openxmlformats.org/officeDocument/2006/math">
                      <m:sSub>
                        <m:sSubPr>
                          <m:ctrlPr>
                            <a:rPr lang="tr-TR" sz="1600" i="1" dirty="0">
                              <a:latin typeface="Cambria Math" panose="02040503050406030204" pitchFamily="18" charset="0"/>
                            </a:rPr>
                          </m:ctrlPr>
                        </m:sSubPr>
                        <m:e>
                          <m:r>
                            <m:rPr>
                              <m:sty m:val="p"/>
                            </m:rPr>
                            <a:rPr lang="tr-TR" sz="1600" dirty="0">
                              <a:latin typeface="Cambria Math" panose="02040503050406030204" pitchFamily="18" charset="0"/>
                            </a:rPr>
                            <m:t>MSE</m:t>
                          </m:r>
                        </m:e>
                        <m:sub>
                          <m:r>
                            <m:rPr>
                              <m:sty m:val="p"/>
                            </m:rPr>
                            <a:rPr lang="tr-TR" sz="1600" dirty="0">
                              <a:latin typeface="Cambria Math" panose="02040503050406030204" pitchFamily="18" charset="0"/>
                            </a:rPr>
                            <m:t>OOB</m:t>
                          </m:r>
                        </m:sub>
                      </m:sSub>
                      <m:r>
                        <a:rPr lang="tr-TR" sz="1600" dirty="0">
                          <a:latin typeface="Cambria Math" panose="02040503050406030204" pitchFamily="18" charset="0"/>
                        </a:rPr>
                        <m:t>=</m:t>
                      </m:r>
                      <m:f>
                        <m:fPr>
                          <m:ctrlPr>
                            <a:rPr lang="tr-TR" sz="1600" i="1" dirty="0">
                              <a:latin typeface="Cambria Math" panose="02040503050406030204" pitchFamily="18" charset="0"/>
                            </a:rPr>
                          </m:ctrlPr>
                        </m:fPr>
                        <m:num>
                          <m:r>
                            <a:rPr lang="tr-TR" sz="1600" i="1" dirty="0">
                              <a:latin typeface="Cambria Math" panose="02040503050406030204" pitchFamily="18" charset="0"/>
                            </a:rPr>
                            <m:t>1</m:t>
                          </m:r>
                        </m:num>
                        <m:den>
                          <m:r>
                            <a:rPr lang="tr-TR" sz="1600" i="1" dirty="0">
                              <a:latin typeface="Cambria Math" panose="02040503050406030204" pitchFamily="18" charset="0"/>
                            </a:rPr>
                            <m:t>𝑛</m:t>
                          </m:r>
                        </m:den>
                      </m:f>
                      <m:nary>
                        <m:naryPr>
                          <m:chr m:val="∑"/>
                          <m:ctrlPr>
                            <a:rPr lang="tr-TR" sz="1600" i="1" dirty="0">
                              <a:latin typeface="Cambria Math" panose="02040503050406030204" pitchFamily="18" charset="0"/>
                            </a:rPr>
                          </m:ctrlPr>
                        </m:naryPr>
                        <m:sub>
                          <m:r>
                            <m:rPr>
                              <m:brk m:alnAt="23"/>
                            </m:rPr>
                            <a:rPr lang="tr-TR" sz="1600" i="1" dirty="0">
                              <a:latin typeface="Cambria Math" panose="02040503050406030204" pitchFamily="18" charset="0"/>
                            </a:rPr>
                            <m:t>𝑖</m:t>
                          </m:r>
                          <m:r>
                            <a:rPr lang="tr-TR" sz="1600" i="1" dirty="0">
                              <a:latin typeface="Cambria Math" panose="02040503050406030204" pitchFamily="18" charset="0"/>
                            </a:rPr>
                            <m:t>=1</m:t>
                          </m:r>
                        </m:sub>
                        <m:sup>
                          <m:r>
                            <a:rPr lang="tr-TR" sz="1600" i="1" dirty="0">
                              <a:latin typeface="Cambria Math" panose="02040503050406030204" pitchFamily="18" charset="0"/>
                            </a:rPr>
                            <m:t>𝑛</m:t>
                          </m:r>
                        </m:sup>
                        <m:e>
                          <m:sSup>
                            <m:sSupPr>
                              <m:ctrlPr>
                                <a:rPr lang="tr-TR" sz="1600" i="1" dirty="0">
                                  <a:latin typeface="Cambria Math" panose="02040503050406030204" pitchFamily="18" charset="0"/>
                                </a:rPr>
                              </m:ctrlPr>
                            </m:sSupPr>
                            <m:e>
                              <m:d>
                                <m:dPr>
                                  <m:ctrlPr>
                                    <a:rPr lang="tr-TR" sz="1600" i="1" dirty="0">
                                      <a:latin typeface="Cambria Math" panose="02040503050406030204" pitchFamily="18" charset="0"/>
                                    </a:rPr>
                                  </m:ctrlPr>
                                </m:dPr>
                                <m:e>
                                  <m:sSub>
                                    <m:sSubPr>
                                      <m:ctrlPr>
                                        <a:rPr lang="tr-TR" sz="1600" i="1" dirty="0">
                                          <a:latin typeface="Cambria Math" panose="02040503050406030204" pitchFamily="18" charset="0"/>
                                        </a:rPr>
                                      </m:ctrlPr>
                                    </m:sSubPr>
                                    <m:e>
                                      <m:r>
                                        <m:rPr>
                                          <m:sty m:val="p"/>
                                        </m:rPr>
                                        <a:rPr lang="tr-TR" sz="1600" dirty="0">
                                          <a:latin typeface="Cambria Math" panose="02040503050406030204" pitchFamily="18" charset="0"/>
                                        </a:rPr>
                                        <m:t>y</m:t>
                                      </m:r>
                                    </m:e>
                                    <m:sub>
                                      <m:r>
                                        <m:rPr>
                                          <m:sty m:val="p"/>
                                        </m:rPr>
                                        <a:rPr lang="tr-TR" sz="1600" dirty="0">
                                          <a:latin typeface="Cambria Math" panose="02040503050406030204" pitchFamily="18" charset="0"/>
                                        </a:rPr>
                                        <m:t>i</m:t>
                                      </m:r>
                                    </m:sub>
                                  </m:sSub>
                                  <m:r>
                                    <a:rPr lang="tr-TR" sz="1600" dirty="0">
                                      <a:latin typeface="Cambria Math" panose="02040503050406030204" pitchFamily="18" charset="0"/>
                                    </a:rPr>
                                    <m:t>−</m:t>
                                  </m:r>
                                  <m:sSub>
                                    <m:sSubPr>
                                      <m:ctrlPr>
                                        <a:rPr lang="tr-TR" sz="1600" i="1" dirty="0">
                                          <a:latin typeface="Cambria Math" panose="02040503050406030204" pitchFamily="18" charset="0"/>
                                        </a:rPr>
                                      </m:ctrlPr>
                                    </m:sSubPr>
                                    <m:e>
                                      <m:acc>
                                        <m:accPr>
                                          <m:chr m:val="̂"/>
                                          <m:ctrlPr>
                                            <a:rPr lang="tr-TR" sz="1600" i="1" dirty="0">
                                              <a:latin typeface="Cambria Math" panose="02040503050406030204" pitchFamily="18" charset="0"/>
                                            </a:rPr>
                                          </m:ctrlPr>
                                        </m:accPr>
                                        <m:e>
                                          <m:r>
                                            <a:rPr lang="tr-TR" sz="1600" dirty="0">
                                              <a:latin typeface="Cambria Math" panose="02040503050406030204" pitchFamily="18" charset="0"/>
                                            </a:rPr>
                                            <m:t>𝑓</m:t>
                                          </m:r>
                                        </m:e>
                                      </m:acc>
                                    </m:e>
                                    <m:sub>
                                      <m:r>
                                        <a:rPr lang="tr-TR" sz="1600" dirty="0">
                                          <a:latin typeface="Cambria Math" panose="02040503050406030204" pitchFamily="18" charset="0"/>
                                        </a:rPr>
                                        <m:t>𝑂𝑂𝐵</m:t>
                                      </m:r>
                                    </m:sub>
                                  </m:sSub>
                                  <m:d>
                                    <m:dPr>
                                      <m:ctrlPr>
                                        <a:rPr lang="tr-TR" sz="1600" i="1" dirty="0">
                                          <a:latin typeface="Cambria Math" panose="02040503050406030204" pitchFamily="18" charset="0"/>
                                        </a:rPr>
                                      </m:ctrlPr>
                                    </m:dPr>
                                    <m:e>
                                      <m:sSub>
                                        <m:sSubPr>
                                          <m:ctrlPr>
                                            <a:rPr lang="tr-TR" sz="1600" i="1" dirty="0">
                                              <a:latin typeface="Cambria Math" panose="02040503050406030204" pitchFamily="18" charset="0"/>
                                            </a:rPr>
                                          </m:ctrlPr>
                                        </m:sSubPr>
                                        <m:e>
                                          <m:r>
                                            <a:rPr lang="tr-TR" sz="1600" dirty="0">
                                              <a:latin typeface="Cambria Math" panose="02040503050406030204" pitchFamily="18" charset="0"/>
                                            </a:rPr>
                                            <m:t>𝑥</m:t>
                                          </m:r>
                                        </m:e>
                                        <m:sub>
                                          <m:r>
                                            <m:rPr>
                                              <m:sty m:val="p"/>
                                            </m:rPr>
                                            <a:rPr lang="tr-TR" sz="1600" dirty="0">
                                              <a:latin typeface="Cambria Math" panose="02040503050406030204" pitchFamily="18" charset="0"/>
                                            </a:rPr>
                                            <m:t>i</m:t>
                                          </m:r>
                                        </m:sub>
                                      </m:sSub>
                                    </m:e>
                                  </m:d>
                                </m:e>
                              </m:d>
                            </m:e>
                            <m:sup>
                              <m:r>
                                <a:rPr lang="tr-TR" sz="1600" i="1" dirty="0">
                                  <a:latin typeface="Cambria Math" panose="02040503050406030204" pitchFamily="18" charset="0"/>
                                </a:rPr>
                                <m:t>2</m:t>
                              </m:r>
                            </m:sup>
                          </m:sSup>
                        </m:e>
                      </m:nary>
                    </m:oMath>
                  </m:oMathPara>
                </a14:m>
                <a:endParaRPr lang="en-US" sz="1600" dirty="0"/>
              </a:p>
            </p:txBody>
          </p:sp>
        </mc:Choice>
        <mc:Fallback xmlns="">
          <p:sp>
            <p:nvSpPr>
              <p:cNvPr id="80" name="TextBox 79"/>
              <p:cNvSpPr txBox="1">
                <a:spLocks noRot="1" noChangeAspect="1" noMove="1" noResize="1" noEditPoints="1" noAdjustHandles="1" noChangeArrowheads="1" noChangeShapeType="1" noTextEdit="1"/>
              </p:cNvSpPr>
              <p:nvPr/>
            </p:nvSpPr>
            <p:spPr>
              <a:xfrm>
                <a:off x="7238175" y="5626769"/>
                <a:ext cx="3183820" cy="76450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67488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Bagging: Interpretability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lnSpc>
                    <a:spcPct val="100000"/>
                  </a:lnSpc>
                </a:pPr>
                <a:r>
                  <a:rPr lang="tr-TR" sz="2200" dirty="0"/>
                  <a:t>O</a:t>
                </a:r>
                <a:r>
                  <a:rPr lang="en-US" sz="2200" dirty="0"/>
                  <a:t>ne of the advantages of decision</a:t>
                </a:r>
                <a:r>
                  <a:rPr lang="tr-TR" sz="2200" dirty="0"/>
                  <a:t> </a:t>
                </a:r>
                <a:r>
                  <a:rPr lang="en-US" sz="2200" dirty="0"/>
                  <a:t>trees </a:t>
                </a:r>
                <a:r>
                  <a:rPr lang="tr-TR" sz="2200" dirty="0"/>
                  <a:t>is interpretability</a:t>
                </a:r>
              </a:p>
              <a:p>
                <a:pPr>
                  <a:lnSpc>
                    <a:spcPct val="100000"/>
                  </a:lnSpc>
                </a:pPr>
                <a:r>
                  <a:rPr lang="en-US" sz="2200" dirty="0"/>
                  <a:t>However, when we bag a large number of</a:t>
                </a:r>
                <a:r>
                  <a:rPr lang="tr-TR" sz="2200" dirty="0"/>
                  <a:t> </a:t>
                </a:r>
                <a:r>
                  <a:rPr lang="en-US" sz="2200" dirty="0"/>
                  <a:t>trees,</a:t>
                </a:r>
                <a:r>
                  <a:rPr lang="tr-TR" sz="2200" dirty="0"/>
                  <a:t> </a:t>
                </a:r>
                <a:r>
                  <a:rPr lang="en-US" sz="2200" dirty="0"/>
                  <a:t>it is no longer clear which variables</a:t>
                </a:r>
                <a:r>
                  <a:rPr lang="tr-TR" sz="2200" dirty="0"/>
                  <a:t> </a:t>
                </a:r>
                <a:r>
                  <a:rPr lang="en-US" sz="2200" dirty="0"/>
                  <a:t>are most important to the procedure</a:t>
                </a:r>
                <a:endParaRPr lang="tr-TR" sz="2200" dirty="0"/>
              </a:p>
              <a:p>
                <a:pPr>
                  <a:lnSpc>
                    <a:spcPct val="100000"/>
                  </a:lnSpc>
                </a:pPr>
                <a:r>
                  <a:rPr lang="tr-TR" sz="2200" dirty="0"/>
                  <a:t>Bagging</a:t>
                </a:r>
                <a:r>
                  <a:rPr lang="en-US" sz="2200" dirty="0"/>
                  <a:t> improves prediction</a:t>
                </a:r>
                <a:r>
                  <a:rPr lang="tr-TR" sz="2200" dirty="0"/>
                  <a:t> </a:t>
                </a:r>
                <a:r>
                  <a:rPr lang="en-US" sz="2200" dirty="0"/>
                  <a:t>accuracy at the expense of interpretability</a:t>
                </a:r>
                <a:endParaRPr lang="tr-TR" sz="2200" dirty="0"/>
              </a:p>
              <a:p>
                <a:pPr>
                  <a:lnSpc>
                    <a:spcPct val="100000"/>
                  </a:lnSpc>
                </a:pPr>
                <a:r>
                  <a:rPr lang="tr-TR" sz="2200" dirty="0"/>
                  <a:t>O</a:t>
                </a:r>
                <a:r>
                  <a:rPr lang="en-US" sz="2200" dirty="0"/>
                  <a:t>ne can obtain an overall summary of the importance of</a:t>
                </a:r>
                <a:r>
                  <a:rPr lang="tr-TR" sz="2200" dirty="0"/>
                  <a:t> </a:t>
                </a:r>
                <a:r>
                  <a:rPr lang="en-US" sz="2200" dirty="0"/>
                  <a:t>each predictor using the </a:t>
                </a:r>
                <a:r>
                  <a:rPr lang="tr-TR" sz="2200" dirty="0"/>
                  <a:t>SSE</a:t>
                </a:r>
                <a:r>
                  <a:rPr lang="en-US" sz="2200" dirty="0"/>
                  <a:t> (for bagging regression trees) or the Gini index</a:t>
                </a:r>
                <a:r>
                  <a:rPr lang="tr-TR" sz="2200" dirty="0"/>
                  <a:t> </a:t>
                </a:r>
                <a:r>
                  <a:rPr lang="en-US" sz="2200" dirty="0"/>
                  <a:t>(for bagging classification trees)</a:t>
                </a:r>
                <a:endParaRPr lang="tr-TR" sz="2200" dirty="0"/>
              </a:p>
              <a:p>
                <a:pPr>
                  <a:lnSpc>
                    <a:spcPct val="100000"/>
                  </a:lnSpc>
                </a:pPr>
                <a:r>
                  <a:rPr lang="tr-TR" sz="2200" dirty="0"/>
                  <a:t>I</a:t>
                </a:r>
                <a:r>
                  <a:rPr lang="en-US" sz="2200" dirty="0"/>
                  <a:t>n the</a:t>
                </a:r>
                <a:r>
                  <a:rPr lang="tr-TR" sz="2200" dirty="0"/>
                  <a:t> </a:t>
                </a:r>
                <a:r>
                  <a:rPr lang="en-US" sz="2200" dirty="0"/>
                  <a:t>bagging classification</a:t>
                </a:r>
                <a:r>
                  <a:rPr lang="tr-TR" sz="2200" dirty="0"/>
                  <a:t> </a:t>
                </a:r>
                <a:r>
                  <a:rPr lang="en-US" sz="2200" dirty="0"/>
                  <a:t>trees,</a:t>
                </a:r>
                <a:r>
                  <a:rPr lang="tr-TR" sz="2200" dirty="0"/>
                  <a:t> </a:t>
                </a:r>
                <a:r>
                  <a:rPr lang="en-US" sz="2200" dirty="0"/>
                  <a:t>add up the total amount that the Gini index is decreased</a:t>
                </a:r>
                <a:r>
                  <a:rPr lang="tr-TR" sz="2200" dirty="0"/>
                  <a:t> </a:t>
                </a:r>
                <a:r>
                  <a:rPr lang="en-US" sz="2200" dirty="0"/>
                  <a:t>by splits over a given predictor, averaged over all </a:t>
                </a:r>
                <a14:m>
                  <m:oMath xmlns:m="http://schemas.openxmlformats.org/officeDocument/2006/math">
                    <m:r>
                      <a:rPr lang="en-US" sz="2200" i="1" dirty="0">
                        <a:latin typeface="Cambria Math" panose="02040503050406030204" pitchFamily="18" charset="0"/>
                      </a:rPr>
                      <m:t>𝐵</m:t>
                    </m:r>
                  </m:oMath>
                </a14:m>
                <a:r>
                  <a:rPr lang="en-US" sz="2200" dirty="0"/>
                  <a:t> trees</a:t>
                </a:r>
                <a:endParaRPr lang="tr-TR" sz="2200" dirty="0"/>
              </a:p>
              <a:p>
                <a:pPr>
                  <a:lnSpc>
                    <a:spcPct val="100000"/>
                  </a:lnSpc>
                </a:pPr>
                <a:r>
                  <a:rPr lang="en-US" sz="2200" dirty="0"/>
                  <a:t>A large value indicates</a:t>
                </a:r>
                <a:r>
                  <a:rPr lang="tr-TR" sz="2200" dirty="0"/>
                  <a:t> </a:t>
                </a:r>
                <a:r>
                  <a:rPr lang="en-US" sz="2200" dirty="0"/>
                  <a:t>an important predictor</a:t>
                </a:r>
                <a:endParaRPr lang="tr-TR" sz="2200" dirty="0"/>
              </a:p>
              <a:p>
                <a:pPr>
                  <a:lnSpc>
                    <a:spcPct val="100000"/>
                  </a:lnSpc>
                </a:pPr>
                <a:r>
                  <a:rPr lang="tr-TR" sz="2200" dirty="0"/>
                  <a:t>Note sklearn OOB for regression provides R2 not 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86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spTree>
    <p:extLst>
      <p:ext uri="{BB962C8B-B14F-4D97-AF65-F5344CB8AC3E}">
        <p14:creationId xmlns:p14="http://schemas.microsoft.com/office/powerpoint/2010/main" val="48305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Bagging: Interpretability</a:t>
            </a:r>
            <a:endParaRPr lang="en-US" dirty="0"/>
          </a:p>
        </p:txBody>
      </p:sp>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pic>
        <p:nvPicPr>
          <p:cNvPr id="5" name="Picture 4"/>
          <p:cNvPicPr>
            <a:picLocks noChangeAspect="1"/>
          </p:cNvPicPr>
          <p:nvPr/>
        </p:nvPicPr>
        <p:blipFill>
          <a:blip r:embed="rId2"/>
          <a:stretch>
            <a:fillRect/>
          </a:stretch>
        </p:blipFill>
        <p:spPr>
          <a:xfrm>
            <a:off x="2895600" y="1447801"/>
            <a:ext cx="5848350" cy="4539361"/>
          </a:xfrm>
          <a:prstGeom prst="rect">
            <a:avLst/>
          </a:prstGeom>
        </p:spPr>
      </p:pic>
    </p:spTree>
    <p:extLst>
      <p:ext uri="{BB962C8B-B14F-4D97-AF65-F5344CB8AC3E}">
        <p14:creationId xmlns:p14="http://schemas.microsoft.com/office/powerpoint/2010/main" val="381170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Random Forests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i="1" dirty="0"/>
                  <a:t>Random forests </a:t>
                </a:r>
                <a:r>
                  <a:rPr lang="en-US" sz="2400" dirty="0"/>
                  <a:t>provide an improvement over bagged trees by way of a</a:t>
                </a:r>
                <a:r>
                  <a:rPr lang="tr-TR" sz="2400" dirty="0"/>
                  <a:t> s</a:t>
                </a:r>
                <a:r>
                  <a:rPr lang="en-US" sz="2400" dirty="0"/>
                  <a:t>mall tweak that </a:t>
                </a:r>
                <a:r>
                  <a:rPr lang="en-US" sz="2400" i="1" dirty="0" err="1"/>
                  <a:t>decorrelates</a:t>
                </a:r>
                <a:r>
                  <a:rPr lang="en-US" sz="2400" i="1" dirty="0"/>
                  <a:t> </a:t>
                </a:r>
                <a:r>
                  <a:rPr lang="en-US" sz="2400" dirty="0"/>
                  <a:t>the trees</a:t>
                </a:r>
                <a:endParaRPr lang="tr-TR" sz="2400" dirty="0"/>
              </a:p>
              <a:p>
                <a:r>
                  <a:rPr lang="en-US" sz="2400" dirty="0"/>
                  <a:t>As in bagging, we build a number of decision trees on bootstrapped training samples</a:t>
                </a:r>
                <a:endParaRPr lang="tr-TR" sz="2400" dirty="0"/>
              </a:p>
              <a:p>
                <a:r>
                  <a:rPr lang="en-US" sz="2400" dirty="0"/>
                  <a:t>But when building these</a:t>
                </a:r>
                <a:r>
                  <a:rPr lang="tr-TR" sz="2400" dirty="0"/>
                  <a:t> </a:t>
                </a:r>
                <a:r>
                  <a:rPr lang="en-US" sz="2400" dirty="0"/>
                  <a:t>decision trees, each time a split in a tree is considered, </a:t>
                </a:r>
                <a:r>
                  <a:rPr lang="en-US" sz="2400" i="1" dirty="0"/>
                  <a:t>a random sample of</a:t>
                </a:r>
                <a:r>
                  <a:rPr lang="tr-TR" sz="2400" i="1" dirty="0"/>
                  <a:t> </a:t>
                </a:r>
                <a14:m>
                  <m:oMath xmlns:m="http://schemas.openxmlformats.org/officeDocument/2006/math">
                    <m:r>
                      <a:rPr lang="en-US" sz="2400" i="1" dirty="0">
                        <a:latin typeface="Cambria Math" panose="02040503050406030204" pitchFamily="18" charset="0"/>
                      </a:rPr>
                      <m:t>𝑚</m:t>
                    </m:r>
                  </m:oMath>
                </a14:m>
                <a:r>
                  <a:rPr lang="en-US" sz="2400" i="1" dirty="0"/>
                  <a:t> predictors </a:t>
                </a:r>
                <a:r>
                  <a:rPr lang="en-US" sz="2400" dirty="0"/>
                  <a:t>is chosen as split candidates from the full set of </a:t>
                </a:r>
                <a14:m>
                  <m:oMath xmlns:m="http://schemas.openxmlformats.org/officeDocument/2006/math">
                    <m:r>
                      <a:rPr lang="en-US" sz="2400" i="1" dirty="0">
                        <a:latin typeface="Cambria Math" panose="02040503050406030204" pitchFamily="18" charset="0"/>
                      </a:rPr>
                      <m:t>𝑝</m:t>
                    </m:r>
                  </m:oMath>
                </a14:m>
                <a:r>
                  <a:rPr lang="en-US" sz="2400" i="1" dirty="0"/>
                  <a:t> </a:t>
                </a:r>
                <a:r>
                  <a:rPr lang="en-US" sz="2400" dirty="0"/>
                  <a:t>predictors</a:t>
                </a:r>
                <a:endParaRPr lang="tr-TR" sz="2400" dirty="0"/>
              </a:p>
              <a:p>
                <a:r>
                  <a:rPr lang="en-US" sz="2400" dirty="0"/>
                  <a:t>The split is allowed to use only one of those </a:t>
                </a:r>
                <a14:m>
                  <m:oMath xmlns:m="http://schemas.openxmlformats.org/officeDocument/2006/math">
                    <m:r>
                      <a:rPr lang="en-US" sz="2400" i="1" dirty="0">
                        <a:latin typeface="Cambria Math" panose="02040503050406030204" pitchFamily="18" charset="0"/>
                      </a:rPr>
                      <m:t>𝑚</m:t>
                    </m:r>
                  </m:oMath>
                </a14:m>
                <a:r>
                  <a:rPr lang="en-US" sz="2400" i="1" dirty="0"/>
                  <a:t> </a:t>
                </a:r>
                <a:r>
                  <a:rPr lang="en-US" sz="2400" dirty="0"/>
                  <a:t>predictors</a:t>
                </a:r>
                <a:r>
                  <a:rPr lang="tr-TR" sz="2400" dirty="0"/>
                  <a:t> </a:t>
                </a:r>
              </a:p>
              <a:p>
                <a:r>
                  <a:rPr lang="tr-TR" sz="2400" dirty="0"/>
                  <a:t>Fresh</a:t>
                </a:r>
                <a:r>
                  <a:rPr lang="en-US" sz="2400" dirty="0"/>
                  <a:t> sample of</a:t>
                </a:r>
                <a:r>
                  <a:rPr lang="tr-TR" sz="2400" dirty="0"/>
                  <a:t> </a:t>
                </a:r>
                <a:r>
                  <a:rPr lang="en-US" sz="2400" dirty="0"/>
                  <a:t>m predictors is taken at each split, and typically we choose </a:t>
                </a:r>
                <a14:m>
                  <m:oMath xmlns:m="http://schemas.openxmlformats.org/officeDocument/2006/math">
                    <m:r>
                      <a:rPr lang="en-US" sz="2400" i="1" dirty="0">
                        <a:latin typeface="Cambria Math" panose="02040503050406030204" pitchFamily="18" charset="0"/>
                      </a:rPr>
                      <m:t>𝑚</m:t>
                    </m:r>
                    <m:r>
                      <a:rPr lang="en-US" sz="2400" i="1" dirty="0">
                        <a:latin typeface="Cambria Math" panose="02040503050406030204" pitchFamily="18" charset="0"/>
                      </a:rPr>
                      <m:t> ≈</m:t>
                    </m:r>
                    <m:rad>
                      <m:radPr>
                        <m:degHide m:val="on"/>
                        <m:ctrlPr>
                          <a:rPr lang="tr-TR" sz="2400" i="1" dirty="0">
                            <a:latin typeface="Cambria Math" panose="02040503050406030204" pitchFamily="18" charset="0"/>
                          </a:rPr>
                        </m:ctrlPr>
                      </m:radPr>
                      <m:deg/>
                      <m:e>
                        <m:r>
                          <a:rPr lang="tr-TR" sz="2400" i="1" dirty="0">
                            <a:latin typeface="Cambria Math" panose="02040503050406030204" pitchFamily="18" charset="0"/>
                          </a:rPr>
                          <m:t>𝑝</m:t>
                        </m:r>
                      </m:e>
                    </m:rad>
                  </m:oMath>
                </a14:m>
                <a:endParaRPr lang="tr-TR" sz="2400" dirty="0"/>
              </a:p>
              <a:p>
                <a:r>
                  <a:rPr lang="en-US" sz="2400" dirty="0"/>
                  <a:t>In other words, in building a random forest, at each split in the tree,</a:t>
                </a:r>
                <a:r>
                  <a:rPr lang="tr-TR" sz="2400" dirty="0"/>
                  <a:t> </a:t>
                </a:r>
                <a:r>
                  <a:rPr lang="en-US" sz="2400" dirty="0"/>
                  <a:t>the algorithm is not even allowed to consider a majority of the available</a:t>
                </a:r>
                <a:r>
                  <a:rPr lang="tr-TR" sz="2400" dirty="0"/>
                  <a:t> </a:t>
                </a:r>
                <a:r>
                  <a:rPr lang="en-US" sz="2400" dirty="0"/>
                  <a:t>predictors</a:t>
                </a:r>
                <a:endParaRPr lang="tr-TR"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1735" r="-92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spTree>
    <p:extLst>
      <p:ext uri="{BB962C8B-B14F-4D97-AF65-F5344CB8AC3E}">
        <p14:creationId xmlns:p14="http://schemas.microsoft.com/office/powerpoint/2010/main" val="2648124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a:t>
            </a:r>
          </a:p>
        </p:txBody>
      </p:sp>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sp>
        <p:nvSpPr>
          <p:cNvPr id="8" name="TextBox 7"/>
          <p:cNvSpPr txBox="1"/>
          <p:nvPr/>
        </p:nvSpPr>
        <p:spPr>
          <a:xfrm>
            <a:off x="2843420" y="6009288"/>
            <a:ext cx="632802" cy="307777"/>
          </a:xfrm>
          <a:prstGeom prst="rect">
            <a:avLst/>
          </a:prstGeom>
          <a:noFill/>
        </p:spPr>
        <p:txBody>
          <a:bodyPr wrap="none" rtlCol="0">
            <a:spAutoFit/>
          </a:bodyPr>
          <a:lstStyle/>
          <a:p>
            <a:r>
              <a:rPr lang="tr-TR" sz="1400" dirty="0"/>
              <a:t>Tree 1</a:t>
            </a:r>
            <a:endParaRPr lang="en-US" sz="1400" dirty="0"/>
          </a:p>
        </p:txBody>
      </p:sp>
      <p:sp>
        <p:nvSpPr>
          <p:cNvPr id="10" name="TextBox 9"/>
          <p:cNvSpPr txBox="1"/>
          <p:nvPr/>
        </p:nvSpPr>
        <p:spPr>
          <a:xfrm>
            <a:off x="7867613" y="3153157"/>
            <a:ext cx="1066800" cy="369332"/>
          </a:xfrm>
          <a:prstGeom prst="rect">
            <a:avLst/>
          </a:prstGeom>
          <a:noFill/>
        </p:spPr>
        <p:txBody>
          <a:bodyPr wrap="square" rtlCol="0">
            <a:spAutoFit/>
          </a:bodyPr>
          <a:lstStyle/>
          <a:p>
            <a:r>
              <a:rPr lang="tr-TR" dirty="0"/>
              <a:t>.....</a:t>
            </a:r>
            <a:endParaRPr lang="en-US" dirty="0"/>
          </a:p>
        </p:txBody>
      </p:sp>
      <p:sp>
        <p:nvSpPr>
          <p:cNvPr id="40" name="TextBox 39"/>
          <p:cNvSpPr txBox="1"/>
          <p:nvPr/>
        </p:nvSpPr>
        <p:spPr>
          <a:xfrm>
            <a:off x="2093292" y="1741781"/>
            <a:ext cx="1889428" cy="584775"/>
          </a:xfrm>
          <a:prstGeom prst="rect">
            <a:avLst/>
          </a:prstGeom>
          <a:noFill/>
        </p:spPr>
        <p:txBody>
          <a:bodyPr wrap="none" rtlCol="0">
            <a:spAutoFit/>
          </a:bodyPr>
          <a:lstStyle/>
          <a:p>
            <a:r>
              <a:rPr lang="tr-TR" sz="1400" dirty="0"/>
              <a:t>Bootstrapped Sample 1</a:t>
            </a:r>
          </a:p>
          <a:p>
            <a:endParaRPr lang="en-US" dirty="0"/>
          </a:p>
        </p:txBody>
      </p:sp>
      <p:sp>
        <p:nvSpPr>
          <p:cNvPr id="41" name="Down Arrow 40"/>
          <p:cNvSpPr/>
          <p:nvPr/>
        </p:nvSpPr>
        <p:spPr>
          <a:xfrm>
            <a:off x="2755580" y="2195134"/>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4645008" y="1738101"/>
            <a:ext cx="1889428" cy="584775"/>
          </a:xfrm>
          <a:prstGeom prst="rect">
            <a:avLst/>
          </a:prstGeom>
          <a:noFill/>
        </p:spPr>
        <p:txBody>
          <a:bodyPr wrap="none" rtlCol="0">
            <a:spAutoFit/>
          </a:bodyPr>
          <a:lstStyle/>
          <a:p>
            <a:r>
              <a:rPr lang="tr-TR" sz="1400" dirty="0"/>
              <a:t>Bootstrapped Sample 2</a:t>
            </a:r>
          </a:p>
          <a:p>
            <a:endParaRPr lang="en-US" dirty="0"/>
          </a:p>
        </p:txBody>
      </p:sp>
      <p:sp>
        <p:nvSpPr>
          <p:cNvPr id="46" name="TextBox 45"/>
          <p:cNvSpPr txBox="1"/>
          <p:nvPr/>
        </p:nvSpPr>
        <p:spPr>
          <a:xfrm>
            <a:off x="9288259" y="1701734"/>
            <a:ext cx="1895840" cy="584775"/>
          </a:xfrm>
          <a:prstGeom prst="rect">
            <a:avLst/>
          </a:prstGeom>
          <a:noFill/>
        </p:spPr>
        <p:txBody>
          <a:bodyPr wrap="none" rtlCol="0">
            <a:spAutoFit/>
          </a:bodyPr>
          <a:lstStyle/>
          <a:p>
            <a:r>
              <a:rPr lang="tr-TR" sz="1400" dirty="0"/>
              <a:t>Bootstrapped Sample B</a:t>
            </a:r>
          </a:p>
          <a:p>
            <a:endParaRPr lang="en-US" dirty="0"/>
          </a:p>
        </p:txBody>
      </p:sp>
      <p:sp>
        <p:nvSpPr>
          <p:cNvPr id="49" name="TextBox 48"/>
          <p:cNvSpPr txBox="1"/>
          <p:nvPr/>
        </p:nvSpPr>
        <p:spPr>
          <a:xfrm>
            <a:off x="93755" y="2603015"/>
            <a:ext cx="1556378" cy="954107"/>
          </a:xfrm>
          <a:prstGeom prst="rect">
            <a:avLst/>
          </a:prstGeom>
          <a:noFill/>
        </p:spPr>
        <p:txBody>
          <a:bodyPr wrap="square" rtlCol="0">
            <a:spAutoFit/>
          </a:bodyPr>
          <a:lstStyle/>
          <a:p>
            <a:pPr algn="ctr"/>
            <a:r>
              <a:rPr lang="en-US" sz="1400" dirty="0"/>
              <a:t>Find best split among randomly selected three features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D988997-1829-4D31-B6CA-530F1C37BE69}"/>
                  </a:ext>
                </a:extLst>
              </p:cNvPr>
              <p:cNvSpPr txBox="1"/>
              <p:nvPr/>
            </p:nvSpPr>
            <p:spPr>
              <a:xfrm>
                <a:off x="1595806" y="2916951"/>
                <a:ext cx="9062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p:txBody>
          </p:sp>
        </mc:Choice>
        <mc:Fallback>
          <p:sp>
            <p:nvSpPr>
              <p:cNvPr id="3" name="TextBox 2">
                <a:extLst>
                  <a:ext uri="{FF2B5EF4-FFF2-40B4-BE49-F238E27FC236}">
                    <a16:creationId xmlns:a16="http://schemas.microsoft.com/office/drawing/2014/main" id="{FD988997-1829-4D31-B6CA-530F1C37BE69}"/>
                  </a:ext>
                </a:extLst>
              </p:cNvPr>
              <p:cNvSpPr txBox="1">
                <a:spLocks noRot="1" noChangeAspect="1" noMove="1" noResize="1" noEditPoints="1" noAdjustHandles="1" noChangeArrowheads="1" noChangeShapeType="1" noTextEdit="1"/>
              </p:cNvSpPr>
              <p:nvPr/>
            </p:nvSpPr>
            <p:spPr>
              <a:xfrm>
                <a:off x="1595806" y="2916951"/>
                <a:ext cx="906274" cy="276999"/>
              </a:xfrm>
              <a:prstGeom prst="rect">
                <a:avLst/>
              </a:prstGeom>
              <a:blipFill>
                <a:blip r:embed="rId2"/>
                <a:stretch>
                  <a:fillRect l="-3378" r="-2027" b="-1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76CF9DB-4B18-4DFF-828C-C4808EF814BC}"/>
                  </a:ext>
                </a:extLst>
              </p:cNvPr>
              <p:cNvSpPr txBox="1"/>
              <p:nvPr/>
            </p:nvSpPr>
            <p:spPr>
              <a:xfrm>
                <a:off x="774124" y="1328023"/>
                <a:ext cx="4123693" cy="369332"/>
              </a:xfrm>
              <a:prstGeom prst="rect">
                <a:avLst/>
              </a:prstGeom>
              <a:noFill/>
            </p:spPr>
            <p:txBody>
              <a:bodyPr wrap="none" rtlCol="0">
                <a:spAutoFit/>
              </a:bodyPr>
              <a:lstStyle/>
              <a:p>
                <a:r>
                  <a:rPr lang="en-US" dirty="0"/>
                  <a:t>Assume we have 9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a14:m>
                <a:endParaRPr lang="en-US" dirty="0"/>
              </a:p>
            </p:txBody>
          </p:sp>
        </mc:Choice>
        <mc:Fallback>
          <p:sp>
            <p:nvSpPr>
              <p:cNvPr id="6" name="TextBox 5">
                <a:extLst>
                  <a:ext uri="{FF2B5EF4-FFF2-40B4-BE49-F238E27FC236}">
                    <a16:creationId xmlns:a16="http://schemas.microsoft.com/office/drawing/2014/main" id="{576CF9DB-4B18-4DFF-828C-C4808EF814BC}"/>
                  </a:ext>
                </a:extLst>
              </p:cNvPr>
              <p:cNvSpPr txBox="1">
                <a:spLocks noRot="1" noChangeAspect="1" noMove="1" noResize="1" noEditPoints="1" noAdjustHandles="1" noChangeArrowheads="1" noChangeShapeType="1" noTextEdit="1"/>
              </p:cNvSpPr>
              <p:nvPr/>
            </p:nvSpPr>
            <p:spPr>
              <a:xfrm>
                <a:off x="774124" y="1328023"/>
                <a:ext cx="4123693" cy="369332"/>
              </a:xfrm>
              <a:prstGeom prst="rect">
                <a:avLst/>
              </a:prstGeom>
              <a:blipFill>
                <a:blip r:embed="rId3"/>
                <a:stretch>
                  <a:fillRect l="-1331"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D66867F3-5B03-413C-8BE7-61B86512F421}"/>
                  </a:ext>
                </a:extLst>
              </p:cNvPr>
              <p:cNvSpPr txBox="1"/>
              <p:nvPr/>
            </p:nvSpPr>
            <p:spPr>
              <a:xfrm>
                <a:off x="1620309" y="3548955"/>
                <a:ext cx="9115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p:sp>
            <p:nvSpPr>
              <p:cNvPr id="54" name="TextBox 53">
                <a:extLst>
                  <a:ext uri="{FF2B5EF4-FFF2-40B4-BE49-F238E27FC236}">
                    <a16:creationId xmlns:a16="http://schemas.microsoft.com/office/drawing/2014/main" id="{D66867F3-5B03-413C-8BE7-61B86512F421}"/>
                  </a:ext>
                </a:extLst>
              </p:cNvPr>
              <p:cNvSpPr txBox="1">
                <a:spLocks noRot="1" noChangeAspect="1" noMove="1" noResize="1" noEditPoints="1" noAdjustHandles="1" noChangeArrowheads="1" noChangeShapeType="1" noTextEdit="1"/>
              </p:cNvSpPr>
              <p:nvPr/>
            </p:nvSpPr>
            <p:spPr>
              <a:xfrm>
                <a:off x="1620309" y="3548955"/>
                <a:ext cx="911595" cy="276999"/>
              </a:xfrm>
              <a:prstGeom prst="rect">
                <a:avLst/>
              </a:prstGeom>
              <a:blipFill>
                <a:blip r:embed="rId4"/>
                <a:stretch>
                  <a:fillRect l="-3356" r="-2013" b="-15217"/>
                </a:stretch>
              </a:blipFill>
            </p:spPr>
            <p:txBody>
              <a:bodyPr/>
              <a:lstStyle/>
              <a:p>
                <a:r>
                  <a:rPr lang="en-US">
                    <a:noFill/>
                  </a:rPr>
                  <a:t> </a:t>
                </a:r>
              </a:p>
            </p:txBody>
          </p:sp>
        </mc:Fallback>
      </mc:AlternateContent>
      <p:cxnSp>
        <p:nvCxnSpPr>
          <p:cNvPr id="63" name="Straight Arrow Connector 62">
            <a:extLst>
              <a:ext uri="{FF2B5EF4-FFF2-40B4-BE49-F238E27FC236}">
                <a16:creationId xmlns:a16="http://schemas.microsoft.com/office/drawing/2014/main" id="{093B143D-CF67-4A2E-A794-F399CDCBCDF9}"/>
              </a:ext>
            </a:extLst>
          </p:cNvPr>
          <p:cNvCxnSpPr/>
          <p:nvPr/>
        </p:nvCxnSpPr>
        <p:spPr>
          <a:xfrm>
            <a:off x="2997896" y="3008028"/>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EA1A974-35FA-4DED-8AC8-3C1B0C309C58}"/>
              </a:ext>
            </a:extLst>
          </p:cNvPr>
          <p:cNvCxnSpPr/>
          <p:nvPr/>
        </p:nvCxnSpPr>
        <p:spPr>
          <a:xfrm flipH="1">
            <a:off x="2674046" y="3008028"/>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5" name="Rectangle 64">
                <a:extLst>
                  <a:ext uri="{FF2B5EF4-FFF2-40B4-BE49-F238E27FC236}">
                    <a16:creationId xmlns:a16="http://schemas.microsoft.com/office/drawing/2014/main" id="{3012AB0A-C54E-4C46-BDFB-D9534A94D1DD}"/>
                  </a:ext>
                </a:extLst>
              </p:cNvPr>
              <p:cNvSpPr/>
              <p:nvPr/>
            </p:nvSpPr>
            <p:spPr>
              <a:xfrm>
                <a:off x="2612550" y="2731921"/>
                <a:ext cx="735779"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r>
                        <a:rPr lang="en-US" sz="1400" b="0" i="1" smtClean="0">
                          <a:latin typeface="Cambria Math" panose="02040503050406030204" pitchFamily="18" charset="0"/>
                        </a:rPr>
                        <m:t>&lt;3</m:t>
                      </m:r>
                    </m:oMath>
                  </m:oMathPara>
                </a14:m>
                <a:endParaRPr lang="en-US" sz="1400" dirty="0"/>
              </a:p>
            </p:txBody>
          </p:sp>
        </mc:Choice>
        <mc:Fallback>
          <p:sp>
            <p:nvSpPr>
              <p:cNvPr id="65" name="Rectangle 64">
                <a:extLst>
                  <a:ext uri="{FF2B5EF4-FFF2-40B4-BE49-F238E27FC236}">
                    <a16:creationId xmlns:a16="http://schemas.microsoft.com/office/drawing/2014/main" id="{3012AB0A-C54E-4C46-BDFB-D9534A94D1DD}"/>
                  </a:ext>
                </a:extLst>
              </p:cNvPr>
              <p:cNvSpPr>
                <a:spLocks noRot="1" noChangeAspect="1" noMove="1" noResize="1" noEditPoints="1" noAdjustHandles="1" noChangeArrowheads="1" noChangeShapeType="1" noTextEdit="1"/>
              </p:cNvSpPr>
              <p:nvPr/>
            </p:nvSpPr>
            <p:spPr>
              <a:xfrm>
                <a:off x="2612550" y="2731921"/>
                <a:ext cx="735779" cy="307777"/>
              </a:xfrm>
              <a:prstGeom prst="rect">
                <a:avLst/>
              </a:prstGeom>
              <a:blipFill>
                <a:blip r:embed="rId5"/>
                <a:stretch>
                  <a:fillRect/>
                </a:stretch>
              </a:blipFill>
            </p:spPr>
            <p:txBody>
              <a:bodyPr/>
              <a:lstStyle/>
              <a:p>
                <a:r>
                  <a:rPr lang="en-US">
                    <a:noFill/>
                  </a:rPr>
                  <a:t> </a:t>
                </a:r>
              </a:p>
            </p:txBody>
          </p:sp>
        </mc:Fallback>
      </mc:AlternateContent>
      <p:cxnSp>
        <p:nvCxnSpPr>
          <p:cNvPr id="67" name="Straight Arrow Connector 66">
            <a:extLst>
              <a:ext uri="{FF2B5EF4-FFF2-40B4-BE49-F238E27FC236}">
                <a16:creationId xmlns:a16="http://schemas.microsoft.com/office/drawing/2014/main" id="{4A842B4D-3AFC-4777-A521-A00887B75C64}"/>
              </a:ext>
            </a:extLst>
          </p:cNvPr>
          <p:cNvCxnSpPr/>
          <p:nvPr/>
        </p:nvCxnSpPr>
        <p:spPr>
          <a:xfrm>
            <a:off x="3321746" y="3776159"/>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1412F87-68D2-43DB-85B9-13F75C3E0628}"/>
              </a:ext>
            </a:extLst>
          </p:cNvPr>
          <p:cNvCxnSpPr/>
          <p:nvPr/>
        </p:nvCxnSpPr>
        <p:spPr>
          <a:xfrm flipH="1">
            <a:off x="2997896" y="3776159"/>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Rectangle 68">
                <a:extLst>
                  <a:ext uri="{FF2B5EF4-FFF2-40B4-BE49-F238E27FC236}">
                    <a16:creationId xmlns:a16="http://schemas.microsoft.com/office/drawing/2014/main" id="{E2A66AA2-EBE3-4A58-889D-00A6D36E3BB7}"/>
                  </a:ext>
                </a:extLst>
              </p:cNvPr>
              <p:cNvSpPr/>
              <p:nvPr/>
            </p:nvSpPr>
            <p:spPr>
              <a:xfrm>
                <a:off x="2919196" y="3509884"/>
                <a:ext cx="872034"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7</m:t>
                          </m:r>
                        </m:sub>
                      </m:sSub>
                      <m:r>
                        <a:rPr lang="en-US" sz="1400" b="0" i="1" smtClean="0">
                          <a:latin typeface="Cambria Math" panose="02040503050406030204" pitchFamily="18" charset="0"/>
                        </a:rPr>
                        <m:t>&lt;1.5</m:t>
                      </m:r>
                    </m:oMath>
                  </m:oMathPara>
                </a14:m>
                <a:endParaRPr lang="en-US" sz="1400" dirty="0"/>
              </a:p>
            </p:txBody>
          </p:sp>
        </mc:Choice>
        <mc:Fallback>
          <p:sp>
            <p:nvSpPr>
              <p:cNvPr id="69" name="Rectangle 68">
                <a:extLst>
                  <a:ext uri="{FF2B5EF4-FFF2-40B4-BE49-F238E27FC236}">
                    <a16:creationId xmlns:a16="http://schemas.microsoft.com/office/drawing/2014/main" id="{E2A66AA2-EBE3-4A58-889D-00A6D36E3BB7}"/>
                  </a:ext>
                </a:extLst>
              </p:cNvPr>
              <p:cNvSpPr>
                <a:spLocks noRot="1" noChangeAspect="1" noMove="1" noResize="1" noEditPoints="1" noAdjustHandles="1" noChangeArrowheads="1" noChangeShapeType="1" noTextEdit="1"/>
              </p:cNvSpPr>
              <p:nvPr/>
            </p:nvSpPr>
            <p:spPr>
              <a:xfrm>
                <a:off x="2919196" y="3509884"/>
                <a:ext cx="872034"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0" name="Rectangle 69">
                <a:extLst>
                  <a:ext uri="{FF2B5EF4-FFF2-40B4-BE49-F238E27FC236}">
                    <a16:creationId xmlns:a16="http://schemas.microsoft.com/office/drawing/2014/main" id="{8B303E50-EC58-43C7-835D-D718B10C463E}"/>
                  </a:ext>
                </a:extLst>
              </p:cNvPr>
              <p:cNvSpPr/>
              <p:nvPr/>
            </p:nvSpPr>
            <p:spPr>
              <a:xfrm>
                <a:off x="2502080" y="4313439"/>
                <a:ext cx="830997"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&lt;10</m:t>
                      </m:r>
                    </m:oMath>
                  </m:oMathPara>
                </a14:m>
                <a:endParaRPr lang="en-US" sz="1400" dirty="0"/>
              </a:p>
            </p:txBody>
          </p:sp>
        </mc:Choice>
        <mc:Fallback>
          <p:sp>
            <p:nvSpPr>
              <p:cNvPr id="70" name="Rectangle 69">
                <a:extLst>
                  <a:ext uri="{FF2B5EF4-FFF2-40B4-BE49-F238E27FC236}">
                    <a16:creationId xmlns:a16="http://schemas.microsoft.com/office/drawing/2014/main" id="{8B303E50-EC58-43C7-835D-D718B10C463E}"/>
                  </a:ext>
                </a:extLst>
              </p:cNvPr>
              <p:cNvSpPr>
                <a:spLocks noRot="1" noChangeAspect="1" noMove="1" noResize="1" noEditPoints="1" noAdjustHandles="1" noChangeArrowheads="1" noChangeShapeType="1" noTextEdit="1"/>
              </p:cNvSpPr>
              <p:nvPr/>
            </p:nvSpPr>
            <p:spPr>
              <a:xfrm>
                <a:off x="2502080" y="4313439"/>
                <a:ext cx="830997"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39E295E9-C7C0-495F-A10A-A89FAF0DF441}"/>
                  </a:ext>
                </a:extLst>
              </p:cNvPr>
              <p:cNvSpPr txBox="1"/>
              <p:nvPr/>
            </p:nvSpPr>
            <p:spPr>
              <a:xfrm>
                <a:off x="1590306" y="4260789"/>
                <a:ext cx="9014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p:txBody>
          </p:sp>
        </mc:Choice>
        <mc:Fallback>
          <p:sp>
            <p:nvSpPr>
              <p:cNvPr id="71" name="TextBox 70">
                <a:extLst>
                  <a:ext uri="{FF2B5EF4-FFF2-40B4-BE49-F238E27FC236}">
                    <a16:creationId xmlns:a16="http://schemas.microsoft.com/office/drawing/2014/main" id="{39E295E9-C7C0-495F-A10A-A89FAF0DF441}"/>
                  </a:ext>
                </a:extLst>
              </p:cNvPr>
              <p:cNvSpPr txBox="1">
                <a:spLocks noRot="1" noChangeAspect="1" noMove="1" noResize="1" noEditPoints="1" noAdjustHandles="1" noChangeArrowheads="1" noChangeShapeType="1" noTextEdit="1"/>
              </p:cNvSpPr>
              <p:nvPr/>
            </p:nvSpPr>
            <p:spPr>
              <a:xfrm>
                <a:off x="1590306" y="4260789"/>
                <a:ext cx="901464" cy="276999"/>
              </a:xfrm>
              <a:prstGeom prst="rect">
                <a:avLst/>
              </a:prstGeom>
              <a:blipFill>
                <a:blip r:embed="rId8"/>
                <a:stretch>
                  <a:fillRect l="-3378" r="-2703" b="-17778"/>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5DCF740C-ADF0-40B3-A06F-48F6840E45C5}"/>
              </a:ext>
            </a:extLst>
          </p:cNvPr>
          <p:cNvCxnSpPr/>
          <p:nvPr/>
        </p:nvCxnSpPr>
        <p:spPr>
          <a:xfrm>
            <a:off x="2919196" y="4623912"/>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68CF346-9B73-48D5-A8EB-6A1F3756A7CF}"/>
              </a:ext>
            </a:extLst>
          </p:cNvPr>
          <p:cNvCxnSpPr/>
          <p:nvPr/>
        </p:nvCxnSpPr>
        <p:spPr>
          <a:xfrm flipH="1">
            <a:off x="2595346" y="4623912"/>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CE5D9CE1-D2D9-48AD-8BE4-0403B7C27F7B}"/>
              </a:ext>
            </a:extLst>
          </p:cNvPr>
          <p:cNvSpPr txBox="1"/>
          <p:nvPr/>
        </p:nvSpPr>
        <p:spPr>
          <a:xfrm rot="5400000">
            <a:off x="3015855" y="5398634"/>
            <a:ext cx="566299" cy="369332"/>
          </a:xfrm>
          <a:prstGeom prst="rect">
            <a:avLst/>
          </a:prstGeom>
          <a:noFill/>
        </p:spPr>
        <p:txBody>
          <a:bodyPr wrap="square" rtlCol="0">
            <a:spAutoFit/>
          </a:bodyPr>
          <a:lstStyle/>
          <a:p>
            <a:r>
              <a:rPr lang="tr-TR" dirty="0"/>
              <a:t>.....</a:t>
            </a:r>
            <a:endParaRPr lang="en-US" dirty="0"/>
          </a:p>
        </p:txBody>
      </p:sp>
      <p:sp>
        <p:nvSpPr>
          <p:cNvPr id="75" name="TextBox 74">
            <a:extLst>
              <a:ext uri="{FF2B5EF4-FFF2-40B4-BE49-F238E27FC236}">
                <a16:creationId xmlns:a16="http://schemas.microsoft.com/office/drawing/2014/main" id="{A0E6E670-69ED-43B2-87CE-EDFCEA71EA4E}"/>
              </a:ext>
            </a:extLst>
          </p:cNvPr>
          <p:cNvSpPr txBox="1"/>
          <p:nvPr/>
        </p:nvSpPr>
        <p:spPr>
          <a:xfrm>
            <a:off x="5348669" y="6004785"/>
            <a:ext cx="632802" cy="307777"/>
          </a:xfrm>
          <a:prstGeom prst="rect">
            <a:avLst/>
          </a:prstGeom>
          <a:noFill/>
        </p:spPr>
        <p:txBody>
          <a:bodyPr wrap="none" rtlCol="0">
            <a:spAutoFit/>
          </a:bodyPr>
          <a:lstStyle/>
          <a:p>
            <a:r>
              <a:rPr lang="tr-TR" sz="1400" dirty="0" err="1"/>
              <a:t>Tree</a:t>
            </a:r>
            <a:r>
              <a:rPr lang="tr-TR" sz="1400" dirty="0"/>
              <a:t> </a:t>
            </a:r>
            <a:r>
              <a:rPr lang="en-US" sz="1400" dirty="0"/>
              <a:t>2</a:t>
            </a:r>
          </a:p>
        </p:txBody>
      </p:sp>
      <p:sp>
        <p:nvSpPr>
          <p:cNvPr id="76" name="Down Arrow 40">
            <a:extLst>
              <a:ext uri="{FF2B5EF4-FFF2-40B4-BE49-F238E27FC236}">
                <a16:creationId xmlns:a16="http://schemas.microsoft.com/office/drawing/2014/main" id="{3E90B7A6-ACBB-44B9-B865-1780D45F08B3}"/>
              </a:ext>
            </a:extLst>
          </p:cNvPr>
          <p:cNvSpPr/>
          <p:nvPr/>
        </p:nvSpPr>
        <p:spPr>
          <a:xfrm>
            <a:off x="5306312" y="2089368"/>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A70AD66A-E79B-4689-B6F1-12B79EECAA21}"/>
                  </a:ext>
                </a:extLst>
              </p:cNvPr>
              <p:cNvSpPr txBox="1"/>
              <p:nvPr/>
            </p:nvSpPr>
            <p:spPr>
              <a:xfrm>
                <a:off x="4000316" y="2652288"/>
                <a:ext cx="90678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p:txBody>
          </p:sp>
        </mc:Choice>
        <mc:Fallback>
          <p:sp>
            <p:nvSpPr>
              <p:cNvPr id="77" name="TextBox 76">
                <a:extLst>
                  <a:ext uri="{FF2B5EF4-FFF2-40B4-BE49-F238E27FC236}">
                    <a16:creationId xmlns:a16="http://schemas.microsoft.com/office/drawing/2014/main" id="{A70AD66A-E79B-4689-B6F1-12B79EECAA21}"/>
                  </a:ext>
                </a:extLst>
              </p:cNvPr>
              <p:cNvSpPr txBox="1">
                <a:spLocks noRot="1" noChangeAspect="1" noMove="1" noResize="1" noEditPoints="1" noAdjustHandles="1" noChangeArrowheads="1" noChangeShapeType="1" noTextEdit="1"/>
              </p:cNvSpPr>
              <p:nvPr/>
            </p:nvSpPr>
            <p:spPr>
              <a:xfrm>
                <a:off x="4000316" y="2652288"/>
                <a:ext cx="906787" cy="276999"/>
              </a:xfrm>
              <a:prstGeom prst="rect">
                <a:avLst/>
              </a:prstGeom>
              <a:blipFill>
                <a:blip r:embed="rId9"/>
                <a:stretch>
                  <a:fillRect l="-3356" r="-2013"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723D1732-C03B-41C4-A730-B91D12772C7C}"/>
                  </a:ext>
                </a:extLst>
              </p:cNvPr>
              <p:cNvSpPr txBox="1"/>
              <p:nvPr/>
            </p:nvSpPr>
            <p:spPr>
              <a:xfrm>
                <a:off x="3966523" y="3368601"/>
                <a:ext cx="9062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p:sp>
            <p:nvSpPr>
              <p:cNvPr id="78" name="TextBox 77">
                <a:extLst>
                  <a:ext uri="{FF2B5EF4-FFF2-40B4-BE49-F238E27FC236}">
                    <a16:creationId xmlns:a16="http://schemas.microsoft.com/office/drawing/2014/main" id="{723D1732-C03B-41C4-A730-B91D12772C7C}"/>
                  </a:ext>
                </a:extLst>
              </p:cNvPr>
              <p:cNvSpPr txBox="1">
                <a:spLocks noRot="1" noChangeAspect="1" noMove="1" noResize="1" noEditPoints="1" noAdjustHandles="1" noChangeArrowheads="1" noChangeShapeType="1" noTextEdit="1"/>
              </p:cNvSpPr>
              <p:nvPr/>
            </p:nvSpPr>
            <p:spPr>
              <a:xfrm>
                <a:off x="3966523" y="3368601"/>
                <a:ext cx="906274" cy="276999"/>
              </a:xfrm>
              <a:prstGeom prst="rect">
                <a:avLst/>
              </a:prstGeom>
              <a:blipFill>
                <a:blip r:embed="rId10"/>
                <a:stretch>
                  <a:fillRect l="-3378" r="-2027" b="-15556"/>
                </a:stretch>
              </a:blipFill>
            </p:spPr>
            <p:txBody>
              <a:bodyPr/>
              <a:lstStyle/>
              <a:p>
                <a:r>
                  <a:rPr lang="en-US">
                    <a:noFill/>
                  </a:rPr>
                  <a:t> </a:t>
                </a:r>
              </a:p>
            </p:txBody>
          </p:sp>
        </mc:Fallback>
      </mc:AlternateContent>
      <p:cxnSp>
        <p:nvCxnSpPr>
          <p:cNvPr id="79" name="Straight Arrow Connector 78">
            <a:extLst>
              <a:ext uri="{FF2B5EF4-FFF2-40B4-BE49-F238E27FC236}">
                <a16:creationId xmlns:a16="http://schemas.microsoft.com/office/drawing/2014/main" id="{323C827C-6335-468C-A2D5-608FCE61510E}"/>
              </a:ext>
            </a:extLst>
          </p:cNvPr>
          <p:cNvCxnSpPr/>
          <p:nvPr/>
        </p:nvCxnSpPr>
        <p:spPr>
          <a:xfrm>
            <a:off x="5548628" y="2902262"/>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DE20980-44E3-46F0-8EB6-675177C365A2}"/>
              </a:ext>
            </a:extLst>
          </p:cNvPr>
          <p:cNvCxnSpPr/>
          <p:nvPr/>
        </p:nvCxnSpPr>
        <p:spPr>
          <a:xfrm flipH="1">
            <a:off x="5224778" y="2902262"/>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1" name="Rectangle 80">
                <a:extLst>
                  <a:ext uri="{FF2B5EF4-FFF2-40B4-BE49-F238E27FC236}">
                    <a16:creationId xmlns:a16="http://schemas.microsoft.com/office/drawing/2014/main" id="{5139F312-8CFC-4172-9643-FEEC34BC94F9}"/>
                  </a:ext>
                </a:extLst>
              </p:cNvPr>
              <p:cNvSpPr/>
              <p:nvPr/>
            </p:nvSpPr>
            <p:spPr>
              <a:xfrm>
                <a:off x="5163282" y="2626155"/>
                <a:ext cx="735779"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4</m:t>
                          </m:r>
                        </m:sub>
                      </m:sSub>
                      <m:r>
                        <a:rPr lang="en-US" sz="1400" b="0" i="1" smtClean="0">
                          <a:latin typeface="Cambria Math" panose="02040503050406030204" pitchFamily="18" charset="0"/>
                        </a:rPr>
                        <m:t>&lt;5</m:t>
                      </m:r>
                    </m:oMath>
                  </m:oMathPara>
                </a14:m>
                <a:endParaRPr lang="en-US" sz="1400" dirty="0"/>
              </a:p>
            </p:txBody>
          </p:sp>
        </mc:Choice>
        <mc:Fallback>
          <p:sp>
            <p:nvSpPr>
              <p:cNvPr id="81" name="Rectangle 80">
                <a:extLst>
                  <a:ext uri="{FF2B5EF4-FFF2-40B4-BE49-F238E27FC236}">
                    <a16:creationId xmlns:a16="http://schemas.microsoft.com/office/drawing/2014/main" id="{5139F312-8CFC-4172-9643-FEEC34BC94F9}"/>
                  </a:ext>
                </a:extLst>
              </p:cNvPr>
              <p:cNvSpPr>
                <a:spLocks noRot="1" noChangeAspect="1" noMove="1" noResize="1" noEditPoints="1" noAdjustHandles="1" noChangeArrowheads="1" noChangeShapeType="1" noTextEdit="1"/>
              </p:cNvSpPr>
              <p:nvPr/>
            </p:nvSpPr>
            <p:spPr>
              <a:xfrm>
                <a:off x="5163282" y="2626155"/>
                <a:ext cx="735779"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4" name="Rectangle 83">
                <a:extLst>
                  <a:ext uri="{FF2B5EF4-FFF2-40B4-BE49-F238E27FC236}">
                    <a16:creationId xmlns:a16="http://schemas.microsoft.com/office/drawing/2014/main" id="{8F82F500-4A66-4CED-BBA1-C99E6C38FF84}"/>
                  </a:ext>
                </a:extLst>
              </p:cNvPr>
              <p:cNvSpPr/>
              <p:nvPr/>
            </p:nvSpPr>
            <p:spPr>
              <a:xfrm>
                <a:off x="4822228" y="3382431"/>
                <a:ext cx="872034"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6</m:t>
                          </m:r>
                        </m:sub>
                      </m:sSub>
                      <m:r>
                        <a:rPr lang="en-US" sz="1400" b="0" i="1" smtClean="0">
                          <a:latin typeface="Cambria Math" panose="02040503050406030204" pitchFamily="18" charset="0"/>
                        </a:rPr>
                        <m:t>&lt;3.5</m:t>
                      </m:r>
                    </m:oMath>
                  </m:oMathPara>
                </a14:m>
                <a:endParaRPr lang="en-US" sz="1400" dirty="0"/>
              </a:p>
            </p:txBody>
          </p:sp>
        </mc:Choice>
        <mc:Fallback>
          <p:sp>
            <p:nvSpPr>
              <p:cNvPr id="84" name="Rectangle 83">
                <a:extLst>
                  <a:ext uri="{FF2B5EF4-FFF2-40B4-BE49-F238E27FC236}">
                    <a16:creationId xmlns:a16="http://schemas.microsoft.com/office/drawing/2014/main" id="{8F82F500-4A66-4CED-BBA1-C99E6C38FF84}"/>
                  </a:ext>
                </a:extLst>
              </p:cNvPr>
              <p:cNvSpPr>
                <a:spLocks noRot="1" noChangeAspect="1" noMove="1" noResize="1" noEditPoints="1" noAdjustHandles="1" noChangeArrowheads="1" noChangeShapeType="1" noTextEdit="1"/>
              </p:cNvSpPr>
              <p:nvPr/>
            </p:nvSpPr>
            <p:spPr>
              <a:xfrm>
                <a:off x="4822228" y="3382431"/>
                <a:ext cx="872034"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Rectangle 84">
                <a:extLst>
                  <a:ext uri="{FF2B5EF4-FFF2-40B4-BE49-F238E27FC236}">
                    <a16:creationId xmlns:a16="http://schemas.microsoft.com/office/drawing/2014/main" id="{B77C44B1-6CF0-4346-9BAE-1A8A9A7EAB4F}"/>
                  </a:ext>
                </a:extLst>
              </p:cNvPr>
              <p:cNvSpPr/>
              <p:nvPr/>
            </p:nvSpPr>
            <p:spPr>
              <a:xfrm>
                <a:off x="5630744" y="3368601"/>
                <a:ext cx="735779"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&lt;2</m:t>
                      </m:r>
                    </m:oMath>
                  </m:oMathPara>
                </a14:m>
                <a:endParaRPr lang="en-US" sz="1400" dirty="0"/>
              </a:p>
            </p:txBody>
          </p:sp>
        </mc:Choice>
        <mc:Fallback>
          <p:sp>
            <p:nvSpPr>
              <p:cNvPr id="85" name="Rectangle 84">
                <a:extLst>
                  <a:ext uri="{FF2B5EF4-FFF2-40B4-BE49-F238E27FC236}">
                    <a16:creationId xmlns:a16="http://schemas.microsoft.com/office/drawing/2014/main" id="{B77C44B1-6CF0-4346-9BAE-1A8A9A7EAB4F}"/>
                  </a:ext>
                </a:extLst>
              </p:cNvPr>
              <p:cNvSpPr>
                <a:spLocks noRot="1" noChangeAspect="1" noMove="1" noResize="1" noEditPoints="1" noAdjustHandles="1" noChangeArrowheads="1" noChangeShapeType="1" noTextEdit="1"/>
              </p:cNvSpPr>
              <p:nvPr/>
            </p:nvSpPr>
            <p:spPr>
              <a:xfrm>
                <a:off x="5630744" y="3368601"/>
                <a:ext cx="735779"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0690A414-EA37-409D-A7BD-46420C40CE3B}"/>
                  </a:ext>
                </a:extLst>
              </p:cNvPr>
              <p:cNvSpPr txBox="1"/>
              <p:nvPr/>
            </p:nvSpPr>
            <p:spPr>
              <a:xfrm>
                <a:off x="6511463" y="3368600"/>
                <a:ext cx="9115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p:txBody>
          </p:sp>
        </mc:Choice>
        <mc:Fallback>
          <p:sp>
            <p:nvSpPr>
              <p:cNvPr id="86" name="TextBox 85">
                <a:extLst>
                  <a:ext uri="{FF2B5EF4-FFF2-40B4-BE49-F238E27FC236}">
                    <a16:creationId xmlns:a16="http://schemas.microsoft.com/office/drawing/2014/main" id="{0690A414-EA37-409D-A7BD-46420C40CE3B}"/>
                  </a:ext>
                </a:extLst>
              </p:cNvPr>
              <p:cNvSpPr txBox="1">
                <a:spLocks noRot="1" noChangeAspect="1" noMove="1" noResize="1" noEditPoints="1" noAdjustHandles="1" noChangeArrowheads="1" noChangeShapeType="1" noTextEdit="1"/>
              </p:cNvSpPr>
              <p:nvPr/>
            </p:nvSpPr>
            <p:spPr>
              <a:xfrm>
                <a:off x="6511463" y="3368600"/>
                <a:ext cx="911595" cy="276999"/>
              </a:xfrm>
              <a:prstGeom prst="rect">
                <a:avLst/>
              </a:prstGeom>
              <a:blipFill>
                <a:blip r:embed="rId14"/>
                <a:stretch>
                  <a:fillRect l="-3333" r="-2000" b="-17778"/>
                </a:stretch>
              </a:blipFill>
            </p:spPr>
            <p:txBody>
              <a:bodyPr/>
              <a:lstStyle/>
              <a:p>
                <a:r>
                  <a:rPr lang="en-US">
                    <a:noFill/>
                  </a:rPr>
                  <a:t> </a:t>
                </a:r>
              </a:p>
            </p:txBody>
          </p:sp>
        </mc:Fallback>
      </mc:AlternateContent>
      <p:sp>
        <p:nvSpPr>
          <p:cNvPr id="89" name="TextBox 88">
            <a:extLst>
              <a:ext uri="{FF2B5EF4-FFF2-40B4-BE49-F238E27FC236}">
                <a16:creationId xmlns:a16="http://schemas.microsoft.com/office/drawing/2014/main" id="{02EC26C3-95B6-46AF-AA0A-92C8D874163D}"/>
              </a:ext>
            </a:extLst>
          </p:cNvPr>
          <p:cNvSpPr txBox="1"/>
          <p:nvPr/>
        </p:nvSpPr>
        <p:spPr>
          <a:xfrm rot="5400000">
            <a:off x="5566588" y="5292869"/>
            <a:ext cx="566298" cy="369332"/>
          </a:xfrm>
          <a:prstGeom prst="rect">
            <a:avLst/>
          </a:prstGeom>
          <a:noFill/>
        </p:spPr>
        <p:txBody>
          <a:bodyPr wrap="square" rtlCol="0">
            <a:spAutoFit/>
          </a:bodyPr>
          <a:lstStyle/>
          <a:p>
            <a:r>
              <a:rPr lang="tr-TR" dirty="0"/>
              <a:t>.....</a:t>
            </a:r>
            <a:endParaRPr lang="en-US" dirty="0"/>
          </a:p>
        </p:txBody>
      </p:sp>
      <p:cxnSp>
        <p:nvCxnSpPr>
          <p:cNvPr id="92" name="Straight Arrow Connector 91">
            <a:extLst>
              <a:ext uri="{FF2B5EF4-FFF2-40B4-BE49-F238E27FC236}">
                <a16:creationId xmlns:a16="http://schemas.microsoft.com/office/drawing/2014/main" id="{310CED9C-D0DB-46EB-BD9E-B59BC759ABC1}"/>
              </a:ext>
            </a:extLst>
          </p:cNvPr>
          <p:cNvCxnSpPr/>
          <p:nvPr/>
        </p:nvCxnSpPr>
        <p:spPr>
          <a:xfrm>
            <a:off x="5224778" y="3648706"/>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B73F6F3-489E-46BB-A0C2-3AD2DBABDAE8}"/>
              </a:ext>
            </a:extLst>
          </p:cNvPr>
          <p:cNvCxnSpPr/>
          <p:nvPr/>
        </p:nvCxnSpPr>
        <p:spPr>
          <a:xfrm flipH="1">
            <a:off x="4900928" y="3656608"/>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D0BD593-96A1-4F90-9D49-74DB7465B7B2}"/>
              </a:ext>
            </a:extLst>
          </p:cNvPr>
          <p:cNvCxnSpPr/>
          <p:nvPr/>
        </p:nvCxnSpPr>
        <p:spPr>
          <a:xfrm>
            <a:off x="5973984" y="3648706"/>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B526148-2D26-491D-B373-FA6D49B105A1}"/>
              </a:ext>
            </a:extLst>
          </p:cNvPr>
          <p:cNvCxnSpPr/>
          <p:nvPr/>
        </p:nvCxnSpPr>
        <p:spPr>
          <a:xfrm flipH="1">
            <a:off x="5650134" y="3648706"/>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Down Arrow 40">
            <a:extLst>
              <a:ext uri="{FF2B5EF4-FFF2-40B4-BE49-F238E27FC236}">
                <a16:creationId xmlns:a16="http://schemas.microsoft.com/office/drawing/2014/main" id="{B46F4A0B-F860-4C53-83B0-BADB1B5253F9}"/>
              </a:ext>
            </a:extLst>
          </p:cNvPr>
          <p:cNvSpPr/>
          <p:nvPr/>
        </p:nvSpPr>
        <p:spPr>
          <a:xfrm>
            <a:off x="10125844" y="2104057"/>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0DFDE9EB-8283-415E-B34C-548C6D22D10D}"/>
              </a:ext>
            </a:extLst>
          </p:cNvPr>
          <p:cNvCxnSpPr/>
          <p:nvPr/>
        </p:nvCxnSpPr>
        <p:spPr>
          <a:xfrm>
            <a:off x="10368160" y="2916951"/>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1FD3380-5679-4159-9B13-82CF9E2AD880}"/>
              </a:ext>
            </a:extLst>
          </p:cNvPr>
          <p:cNvCxnSpPr/>
          <p:nvPr/>
        </p:nvCxnSpPr>
        <p:spPr>
          <a:xfrm flipH="1">
            <a:off x="10044310" y="2916951"/>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22CB16F-32DA-446F-A606-60901CC70729}"/>
              </a:ext>
            </a:extLst>
          </p:cNvPr>
          <p:cNvCxnSpPr/>
          <p:nvPr/>
        </p:nvCxnSpPr>
        <p:spPr>
          <a:xfrm>
            <a:off x="10074254" y="3645599"/>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6377127-7B2D-486B-8D41-A22160E066A1}"/>
              </a:ext>
            </a:extLst>
          </p:cNvPr>
          <p:cNvCxnSpPr/>
          <p:nvPr/>
        </p:nvCxnSpPr>
        <p:spPr>
          <a:xfrm flipH="1">
            <a:off x="9750404" y="3645599"/>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3EA02F3-FF39-4CD0-A229-4CD3059DC230}"/>
              </a:ext>
            </a:extLst>
          </p:cNvPr>
          <p:cNvCxnSpPr/>
          <p:nvPr/>
        </p:nvCxnSpPr>
        <p:spPr>
          <a:xfrm>
            <a:off x="9774957" y="4219598"/>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5F047B8C-5345-4DA1-908E-26D207748DD9}"/>
              </a:ext>
            </a:extLst>
          </p:cNvPr>
          <p:cNvCxnSpPr/>
          <p:nvPr/>
        </p:nvCxnSpPr>
        <p:spPr>
          <a:xfrm flipH="1">
            <a:off x="9451107" y="4219598"/>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ED773B4-FBB9-4749-B670-D21CE6100C8A}"/>
              </a:ext>
            </a:extLst>
          </p:cNvPr>
          <p:cNvSpPr txBox="1"/>
          <p:nvPr/>
        </p:nvSpPr>
        <p:spPr>
          <a:xfrm rot="5400000">
            <a:off x="10404299" y="5724366"/>
            <a:ext cx="566299" cy="369332"/>
          </a:xfrm>
          <a:prstGeom prst="rect">
            <a:avLst/>
          </a:prstGeom>
          <a:noFill/>
        </p:spPr>
        <p:txBody>
          <a:bodyPr wrap="square" rtlCol="0">
            <a:spAutoFit/>
          </a:bodyPr>
          <a:lstStyle/>
          <a:p>
            <a:r>
              <a:rPr lang="tr-TR" dirty="0"/>
              <a:t>.....</a:t>
            </a:r>
            <a:endParaRPr lang="en-US" dirty="0"/>
          </a:p>
        </p:txBody>
      </p:sp>
      <p:cxnSp>
        <p:nvCxnSpPr>
          <p:cNvPr id="111" name="Straight Arrow Connector 110">
            <a:extLst>
              <a:ext uri="{FF2B5EF4-FFF2-40B4-BE49-F238E27FC236}">
                <a16:creationId xmlns:a16="http://schemas.microsoft.com/office/drawing/2014/main" id="{8660BA05-113A-4D9B-B4CF-E04124869A73}"/>
              </a:ext>
            </a:extLst>
          </p:cNvPr>
          <p:cNvCxnSpPr/>
          <p:nvPr/>
        </p:nvCxnSpPr>
        <p:spPr>
          <a:xfrm>
            <a:off x="10735308" y="3509884"/>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B7FF1A1-67B9-494E-AA3A-307B0F7D6C6D}"/>
              </a:ext>
            </a:extLst>
          </p:cNvPr>
          <p:cNvCxnSpPr/>
          <p:nvPr/>
        </p:nvCxnSpPr>
        <p:spPr>
          <a:xfrm flipH="1">
            <a:off x="10411458" y="3509884"/>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3CFD4859-9026-410A-A227-3B204B6AF1E9}"/>
              </a:ext>
            </a:extLst>
          </p:cNvPr>
          <p:cNvSpPr txBox="1"/>
          <p:nvPr/>
        </p:nvSpPr>
        <p:spPr>
          <a:xfrm>
            <a:off x="10239313" y="6038293"/>
            <a:ext cx="639214" cy="307777"/>
          </a:xfrm>
          <a:prstGeom prst="rect">
            <a:avLst/>
          </a:prstGeom>
          <a:noFill/>
        </p:spPr>
        <p:txBody>
          <a:bodyPr wrap="none" rtlCol="0">
            <a:spAutoFit/>
          </a:bodyPr>
          <a:lstStyle/>
          <a:p>
            <a:r>
              <a:rPr lang="tr-TR" sz="1400" dirty="0" err="1"/>
              <a:t>Tree</a:t>
            </a:r>
            <a:r>
              <a:rPr lang="tr-TR" sz="1400" dirty="0"/>
              <a:t> </a:t>
            </a:r>
            <a:r>
              <a:rPr lang="en-US" sz="1400" dirty="0"/>
              <a:t>B</a:t>
            </a:r>
          </a:p>
        </p:txBody>
      </p:sp>
    </p:spTree>
    <p:extLst>
      <p:ext uri="{BB962C8B-B14F-4D97-AF65-F5344CB8AC3E}">
        <p14:creationId xmlns:p14="http://schemas.microsoft.com/office/powerpoint/2010/main" val="215983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8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0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1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1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0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0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40" grpId="0"/>
      <p:bldP spid="41" grpId="0" animBg="1"/>
      <p:bldP spid="42" grpId="0"/>
      <p:bldP spid="46" grpId="0"/>
      <p:bldP spid="49" grpId="0"/>
      <p:bldP spid="3" grpId="0"/>
      <p:bldP spid="6" grpId="0"/>
      <p:bldP spid="54" grpId="0"/>
      <p:bldP spid="65" grpId="0"/>
      <p:bldP spid="69" grpId="0"/>
      <p:bldP spid="70" grpId="0"/>
      <p:bldP spid="71" grpId="0"/>
      <p:bldP spid="74" grpId="0"/>
      <p:bldP spid="75" grpId="0"/>
      <p:bldP spid="76" grpId="0" animBg="1"/>
      <p:bldP spid="77" grpId="0"/>
      <p:bldP spid="78" grpId="0"/>
      <p:bldP spid="81" grpId="0"/>
      <p:bldP spid="84" grpId="0"/>
      <p:bldP spid="85" grpId="0"/>
      <p:bldP spid="86" grpId="0"/>
      <p:bldP spid="89" grpId="0"/>
      <p:bldP spid="97" grpId="0" animBg="1"/>
      <p:bldP spid="110" grpId="0"/>
      <p:bldP spid="1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Random Forests</a:t>
            </a:r>
            <a:endParaRPr lang="en-US" dirty="0"/>
          </a:p>
        </p:txBody>
      </p:sp>
      <p:sp>
        <p:nvSpPr>
          <p:cNvPr id="3" name="Content Placeholder 2"/>
          <p:cNvSpPr>
            <a:spLocks noGrp="1"/>
          </p:cNvSpPr>
          <p:nvPr>
            <p:ph idx="1"/>
          </p:nvPr>
        </p:nvSpPr>
        <p:spPr/>
        <p:txBody>
          <a:bodyPr>
            <a:normAutofit/>
          </a:bodyPr>
          <a:lstStyle/>
          <a:p>
            <a:r>
              <a:rPr lang="en-US" sz="2400" dirty="0"/>
              <a:t>This may sound crazy, but it has a clever rationale</a:t>
            </a:r>
            <a:endParaRPr lang="tr-TR" sz="2400" dirty="0"/>
          </a:p>
          <a:p>
            <a:r>
              <a:rPr lang="en-US" sz="2400" dirty="0"/>
              <a:t>Suppose</a:t>
            </a:r>
            <a:r>
              <a:rPr lang="tr-TR" sz="2400" dirty="0"/>
              <a:t> </a:t>
            </a:r>
            <a:r>
              <a:rPr lang="en-US" sz="2400" dirty="0"/>
              <a:t>that there is one very strong predictor in the data set, along with a number</a:t>
            </a:r>
            <a:r>
              <a:rPr lang="tr-TR" sz="2400" dirty="0"/>
              <a:t> </a:t>
            </a:r>
            <a:r>
              <a:rPr lang="en-US" sz="2400" dirty="0"/>
              <a:t>of other moderately strong predictors</a:t>
            </a:r>
            <a:endParaRPr lang="tr-TR" sz="2400" dirty="0"/>
          </a:p>
          <a:p>
            <a:r>
              <a:rPr lang="en-US" sz="2400" dirty="0"/>
              <a:t>Then in the collection of bagged</a:t>
            </a:r>
            <a:r>
              <a:rPr lang="tr-TR" sz="2400" dirty="0"/>
              <a:t> </a:t>
            </a:r>
            <a:r>
              <a:rPr lang="en-US" sz="2400" dirty="0"/>
              <a:t>trees, most or all of the trees will use this strong predictor in the top split</a:t>
            </a:r>
            <a:endParaRPr lang="tr-TR" sz="2400" dirty="0"/>
          </a:p>
          <a:p>
            <a:r>
              <a:rPr lang="tr-TR" sz="2400" dirty="0"/>
              <a:t>All</a:t>
            </a:r>
            <a:r>
              <a:rPr lang="en-US" sz="2400" dirty="0"/>
              <a:t> of the bagged trees will look quite similar to each other</a:t>
            </a:r>
          </a:p>
          <a:p>
            <a:r>
              <a:rPr lang="en-US" sz="2400" dirty="0"/>
              <a:t>Hence the predictions from the bagged trees will be highly correlated</a:t>
            </a:r>
            <a:endParaRPr lang="tr-TR" sz="2400" dirty="0"/>
          </a:p>
          <a:p>
            <a:r>
              <a:rPr lang="en-US" sz="2400" dirty="0"/>
              <a:t>Unfortunately,</a:t>
            </a:r>
            <a:r>
              <a:rPr lang="tr-TR" sz="2400" dirty="0"/>
              <a:t> </a:t>
            </a:r>
            <a:r>
              <a:rPr lang="en-US" sz="2400" dirty="0"/>
              <a:t>averaging many highly correlated quantities does not lead to</a:t>
            </a:r>
            <a:r>
              <a:rPr lang="tr-TR" sz="2400" dirty="0"/>
              <a:t> </a:t>
            </a:r>
            <a:r>
              <a:rPr lang="en-US" sz="2400" dirty="0"/>
              <a:t>as large of a reduction in variance as averaging many uncorrelated quantities</a:t>
            </a:r>
            <a:endParaRPr lang="tr-TR" sz="2400" dirty="0"/>
          </a:p>
          <a:p>
            <a:pPr>
              <a:lnSpc>
                <a:spcPct val="100000"/>
              </a:lnSpc>
            </a:pPr>
            <a:r>
              <a:rPr lang="en-US" sz="2400" dirty="0"/>
              <a:t>Random forests overcome this problem by forcing each split to consider</a:t>
            </a:r>
            <a:r>
              <a:rPr lang="tr-TR" sz="2400" dirty="0"/>
              <a:t> </a:t>
            </a:r>
            <a:r>
              <a:rPr lang="en-US" sz="2400" dirty="0"/>
              <a:t>only a subset of the predictors</a:t>
            </a:r>
            <a:endParaRPr lang="tr-TR" sz="2400" dirty="0"/>
          </a:p>
        </p:txBody>
      </p:sp>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spTree>
    <p:extLst>
      <p:ext uri="{BB962C8B-B14F-4D97-AF65-F5344CB8AC3E}">
        <p14:creationId xmlns:p14="http://schemas.microsoft.com/office/powerpoint/2010/main" val="1254234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Random Forests</a:t>
            </a:r>
            <a:endParaRPr lang="en-US" dirty="0"/>
          </a:p>
        </p:txBody>
      </p:sp>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pic>
        <p:nvPicPr>
          <p:cNvPr id="6" name="Picture 5"/>
          <p:cNvPicPr>
            <a:picLocks noChangeAspect="1"/>
          </p:cNvPicPr>
          <p:nvPr/>
        </p:nvPicPr>
        <p:blipFill>
          <a:blip r:embed="rId2"/>
          <a:stretch>
            <a:fillRect/>
          </a:stretch>
        </p:blipFill>
        <p:spPr>
          <a:xfrm>
            <a:off x="1931766" y="1581250"/>
            <a:ext cx="5715000" cy="4641653"/>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7315200" y="1828801"/>
                <a:ext cx="2838450" cy="2585323"/>
              </a:xfrm>
              <a:prstGeom prst="rect">
                <a:avLst/>
              </a:prstGeom>
              <a:noFill/>
            </p:spPr>
            <p:txBody>
              <a:bodyPr wrap="square" rtlCol="0">
                <a:spAutoFit/>
              </a:bodyPr>
              <a:lstStyle/>
              <a:p>
                <a:pPr marL="285750" indent="-285750">
                  <a:buFont typeface="Arial" panose="020B0604020202020204" pitchFamily="34" charset="0"/>
                  <a:buChar char="•"/>
                </a:pPr>
                <a:r>
                  <a:rPr lang="tr-TR" dirty="0"/>
                  <a:t>In both bagging and random forests, increasing </a:t>
                </a:r>
                <a14:m>
                  <m:oMath xmlns:m="http://schemas.openxmlformats.org/officeDocument/2006/math">
                    <m:r>
                      <a:rPr lang="tr-TR" i="1" dirty="0">
                        <a:latin typeface="Cambria Math" panose="02040503050406030204" pitchFamily="18" charset="0"/>
                      </a:rPr>
                      <m:t>𝐵</m:t>
                    </m:r>
                  </m:oMath>
                </a14:m>
                <a:r>
                  <a:rPr lang="tr-TR" dirty="0"/>
                  <a:t> (number of trees) will not lead to overfitting</a:t>
                </a:r>
              </a:p>
              <a:p>
                <a:pPr marL="285750" indent="-285750">
                  <a:buFont typeface="Arial" panose="020B0604020202020204" pitchFamily="34" charset="0"/>
                  <a:buChar char="•"/>
                </a:pPr>
                <a:r>
                  <a:rPr lang="tr-TR" dirty="0"/>
                  <a:t>S</a:t>
                </a:r>
                <a:r>
                  <a:rPr lang="en-US" dirty="0"/>
                  <a:t>o in practice we use a value of </a:t>
                </a:r>
                <a14:m>
                  <m:oMath xmlns:m="http://schemas.openxmlformats.org/officeDocument/2006/math">
                    <m:r>
                      <a:rPr lang="en-US" i="1" dirty="0">
                        <a:latin typeface="Cambria Math" panose="02040503050406030204" pitchFamily="18" charset="0"/>
                      </a:rPr>
                      <m:t>𝐵</m:t>
                    </m:r>
                  </m:oMath>
                </a14:m>
                <a:r>
                  <a:rPr lang="en-US" i="1" dirty="0"/>
                  <a:t> </a:t>
                </a:r>
                <a:r>
                  <a:rPr lang="en-US" dirty="0"/>
                  <a:t>sufficiently large for the error rate to</a:t>
                </a:r>
                <a:r>
                  <a:rPr lang="tr-TR" dirty="0"/>
                  <a:t> </a:t>
                </a:r>
                <a:r>
                  <a:rPr lang="en-US" dirty="0"/>
                  <a:t>have settled down</a:t>
                </a:r>
                <a:endParaRPr lang="tr-TR" dirty="0"/>
              </a:p>
            </p:txBody>
          </p:sp>
        </mc:Choice>
        <mc:Fallback xmlns="">
          <p:sp>
            <p:nvSpPr>
              <p:cNvPr id="7" name="TextBox 6"/>
              <p:cNvSpPr txBox="1">
                <a:spLocks noRot="1" noChangeAspect="1" noMove="1" noResize="1" noEditPoints="1" noAdjustHandles="1" noChangeArrowheads="1" noChangeShapeType="1" noTextEdit="1"/>
              </p:cNvSpPr>
              <p:nvPr/>
            </p:nvSpPr>
            <p:spPr>
              <a:xfrm>
                <a:off x="7315200" y="1828801"/>
                <a:ext cx="2838450" cy="2585323"/>
              </a:xfrm>
              <a:prstGeom prst="rect">
                <a:avLst/>
              </a:prstGeom>
              <a:blipFill>
                <a:blip r:embed="rId3"/>
                <a:stretch>
                  <a:fillRect l="-1288" t="-1179" r="-429" b="-2830"/>
                </a:stretch>
              </a:blipFill>
            </p:spPr>
            <p:txBody>
              <a:bodyPr/>
              <a:lstStyle/>
              <a:p>
                <a:r>
                  <a:rPr lang="en-US">
                    <a:noFill/>
                  </a:rPr>
                  <a:t> </a:t>
                </a:r>
              </a:p>
            </p:txBody>
          </p:sp>
        </mc:Fallback>
      </mc:AlternateContent>
    </p:spTree>
    <p:extLst>
      <p:ext uri="{BB962C8B-B14F-4D97-AF65-F5344CB8AC3E}">
        <p14:creationId xmlns:p14="http://schemas.microsoft.com/office/powerpoint/2010/main" val="2823866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Boosting</a:t>
            </a:r>
            <a:endParaRPr lang="en-US" dirty="0"/>
          </a:p>
        </p:txBody>
      </p:sp>
      <p:sp>
        <p:nvSpPr>
          <p:cNvPr id="3" name="Content Placeholder 2"/>
          <p:cNvSpPr>
            <a:spLocks noGrp="1"/>
          </p:cNvSpPr>
          <p:nvPr>
            <p:ph idx="1"/>
          </p:nvPr>
        </p:nvSpPr>
        <p:spPr/>
        <p:txBody>
          <a:bodyPr>
            <a:normAutofit/>
          </a:bodyPr>
          <a:lstStyle/>
          <a:p>
            <a:r>
              <a:rPr lang="en-US" dirty="0"/>
              <a:t>Like bagging, boosting is a general</a:t>
            </a:r>
            <a:r>
              <a:rPr lang="tr-TR" dirty="0"/>
              <a:t> </a:t>
            </a:r>
            <a:r>
              <a:rPr lang="en-US" dirty="0"/>
              <a:t>approach that can be applied to many statistical learning methods for regression</a:t>
            </a:r>
            <a:r>
              <a:rPr lang="tr-TR" dirty="0"/>
              <a:t> </a:t>
            </a:r>
            <a:r>
              <a:rPr lang="en-US" dirty="0"/>
              <a:t>or classification</a:t>
            </a:r>
            <a:endParaRPr lang="tr-TR" dirty="0"/>
          </a:p>
          <a:p>
            <a:r>
              <a:rPr lang="en-US" dirty="0"/>
              <a:t>Recall that bagging involves creating multiple copies of the original training</a:t>
            </a:r>
            <a:r>
              <a:rPr lang="tr-TR" dirty="0"/>
              <a:t> </a:t>
            </a:r>
            <a:r>
              <a:rPr lang="en-US" dirty="0"/>
              <a:t>data set using the bootstrap, fitting a separate decision tree to each</a:t>
            </a:r>
            <a:r>
              <a:rPr lang="tr-TR" dirty="0"/>
              <a:t> </a:t>
            </a:r>
            <a:r>
              <a:rPr lang="en-US" dirty="0"/>
              <a:t>copy, and then combining all of the trees in order to create a single predictive</a:t>
            </a:r>
            <a:r>
              <a:rPr lang="tr-TR" dirty="0"/>
              <a:t> </a:t>
            </a:r>
            <a:r>
              <a:rPr lang="en-US" dirty="0"/>
              <a:t>model</a:t>
            </a:r>
            <a:endParaRPr lang="tr-TR" dirty="0"/>
          </a:p>
          <a:p>
            <a:r>
              <a:rPr lang="tr-TR" dirty="0"/>
              <a:t>In boosting </a:t>
            </a:r>
            <a:r>
              <a:rPr lang="en-US" dirty="0"/>
              <a:t>the trees are</a:t>
            </a:r>
            <a:r>
              <a:rPr lang="tr-TR" dirty="0"/>
              <a:t> </a:t>
            </a:r>
            <a:r>
              <a:rPr lang="en-US" dirty="0"/>
              <a:t>grown sequentially: each tree is grown using information from previously</a:t>
            </a:r>
            <a:r>
              <a:rPr lang="tr-TR" dirty="0"/>
              <a:t> </a:t>
            </a:r>
            <a:r>
              <a:rPr lang="en-US" dirty="0"/>
              <a:t>grown trees</a:t>
            </a:r>
            <a:endParaRPr lang="tr-TR" dirty="0"/>
          </a:p>
          <a:p>
            <a:r>
              <a:rPr lang="en-US" dirty="0"/>
              <a:t>Boosting does not involve bootstrap sampling; instead each</a:t>
            </a:r>
            <a:r>
              <a:rPr lang="tr-TR" dirty="0"/>
              <a:t> </a:t>
            </a:r>
            <a:r>
              <a:rPr lang="en-US" dirty="0"/>
              <a:t>tree is fit on a modified version of the original data set</a:t>
            </a:r>
            <a:endParaRPr lang="tr-TR" dirty="0"/>
          </a:p>
        </p:txBody>
      </p:sp>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spTree>
    <p:extLst>
      <p:ext uri="{BB962C8B-B14F-4D97-AF65-F5344CB8AC3E}">
        <p14:creationId xmlns:p14="http://schemas.microsoft.com/office/powerpoint/2010/main" val="2712419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Boosting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200" dirty="0"/>
                  <a:t>What is the idea behind this procedure?</a:t>
                </a:r>
                <a:endParaRPr lang="tr-TR" sz="2200" dirty="0"/>
              </a:p>
              <a:p>
                <a:r>
                  <a:rPr lang="tr-TR" sz="2200" dirty="0"/>
                  <a:t>T</a:t>
                </a:r>
                <a:r>
                  <a:rPr lang="en-US" sz="2200" dirty="0"/>
                  <a:t>he boosting approach </a:t>
                </a:r>
                <a:r>
                  <a:rPr lang="en-US" sz="2200" i="1" dirty="0"/>
                  <a:t>learns slowly</a:t>
                </a:r>
                <a:r>
                  <a:rPr lang="tr-TR" sz="2200" i="1" dirty="0"/>
                  <a:t> </a:t>
                </a:r>
              </a:p>
              <a:p>
                <a:r>
                  <a:rPr lang="en-US" sz="2200" dirty="0"/>
                  <a:t>Given the current</a:t>
                </a:r>
                <a:r>
                  <a:rPr lang="tr-TR" sz="2200" dirty="0"/>
                  <a:t> </a:t>
                </a:r>
                <a:r>
                  <a:rPr lang="en-US" sz="2200" dirty="0"/>
                  <a:t>model, we fit a decision tree to the residuals from the model</a:t>
                </a:r>
                <a:endParaRPr lang="tr-TR" sz="2200" dirty="0"/>
              </a:p>
              <a:p>
                <a:r>
                  <a:rPr lang="en-US" sz="2200" dirty="0"/>
                  <a:t>That is, we</a:t>
                </a:r>
                <a:r>
                  <a:rPr lang="tr-TR" sz="2200" dirty="0"/>
                  <a:t> </a:t>
                </a:r>
                <a:r>
                  <a:rPr lang="en-US" sz="2200" dirty="0"/>
                  <a:t>fit a tree</a:t>
                </a:r>
                <a:r>
                  <a:rPr lang="tr-TR" sz="2200" dirty="0"/>
                  <a:t> (a shallow tree or another weak learner)</a:t>
                </a:r>
                <a:r>
                  <a:rPr lang="en-US" sz="2200" dirty="0"/>
                  <a:t> using the current residuals, rather than the outcome </a:t>
                </a:r>
                <a14:m>
                  <m:oMath xmlns:m="http://schemas.openxmlformats.org/officeDocument/2006/math">
                    <m:r>
                      <a:rPr lang="en-US" sz="2200" i="1" dirty="0">
                        <a:latin typeface="Cambria Math" panose="02040503050406030204" pitchFamily="18" charset="0"/>
                      </a:rPr>
                      <m:t>𝑌</m:t>
                    </m:r>
                  </m:oMath>
                </a14:m>
                <a:r>
                  <a:rPr lang="en-US" sz="2200" dirty="0"/>
                  <a:t>, as the response</a:t>
                </a:r>
                <a:endParaRPr lang="tr-TR" sz="2200" dirty="0"/>
              </a:p>
              <a:p>
                <a:r>
                  <a:rPr lang="en-US" sz="2200" dirty="0"/>
                  <a:t>We then add this new decision tree into the fitted function in order</a:t>
                </a:r>
                <a:r>
                  <a:rPr lang="tr-TR" sz="2200" dirty="0"/>
                  <a:t> </a:t>
                </a:r>
                <a:r>
                  <a:rPr lang="en-US" sz="2200" dirty="0"/>
                  <a:t>to update the residuals</a:t>
                </a:r>
                <a:endParaRPr lang="tr-TR" sz="2200" dirty="0"/>
              </a:p>
              <a:p>
                <a:r>
                  <a:rPr lang="en-US" sz="2200" dirty="0"/>
                  <a:t>Each of these trees can be rather small, with just</a:t>
                </a:r>
                <a:r>
                  <a:rPr lang="tr-TR" sz="2200" dirty="0"/>
                  <a:t> </a:t>
                </a:r>
                <a:r>
                  <a:rPr lang="en-US" sz="2200" dirty="0"/>
                  <a:t>a few terminal nodes, determined by the parameter </a:t>
                </a:r>
                <a:r>
                  <a:rPr lang="en-US" sz="2200" i="1" dirty="0"/>
                  <a:t>d </a:t>
                </a:r>
                <a:r>
                  <a:rPr lang="en-US" sz="2200" dirty="0"/>
                  <a:t>in the algorithm</a:t>
                </a:r>
                <a:endParaRPr lang="tr-TR" sz="2200" dirty="0"/>
              </a:p>
              <a:p>
                <a:r>
                  <a:rPr lang="tr-TR" sz="2200" dirty="0"/>
                  <a:t>By </a:t>
                </a:r>
                <a:r>
                  <a:rPr lang="en-US" sz="2200" dirty="0"/>
                  <a:t>fitting small trees to the residuals, we slowly improve </a:t>
                </a:r>
                <a14:m>
                  <m:oMath xmlns:m="http://schemas.openxmlformats.org/officeDocument/2006/math">
                    <m:acc>
                      <m:accPr>
                        <m:chr m:val="̂"/>
                        <m:ctrlPr>
                          <a:rPr lang="tr-TR" sz="2200" i="1">
                            <a:latin typeface="Cambria Math" panose="02040503050406030204" pitchFamily="18" charset="0"/>
                          </a:rPr>
                        </m:ctrlPr>
                      </m:accPr>
                      <m:e>
                        <m:r>
                          <a:rPr lang="tr-TR" sz="2200" i="1">
                            <a:latin typeface="Cambria Math" panose="02040503050406030204" pitchFamily="18" charset="0"/>
                          </a:rPr>
                          <m:t>𝑓</m:t>
                        </m:r>
                      </m:e>
                    </m:acc>
                  </m:oMath>
                </a14:m>
                <a:r>
                  <a:rPr lang="en-US" sz="2200" dirty="0"/>
                  <a:t> in areas where it</a:t>
                </a:r>
                <a:r>
                  <a:rPr lang="tr-TR" sz="2200" dirty="0"/>
                  <a:t> </a:t>
                </a:r>
                <a:r>
                  <a:rPr lang="en-US" sz="2200" dirty="0"/>
                  <a:t>does not perform well</a:t>
                </a:r>
                <a:endParaRPr lang="tr-TR"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1611" r="-52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spTree>
    <p:extLst>
      <p:ext uri="{BB962C8B-B14F-4D97-AF65-F5344CB8AC3E}">
        <p14:creationId xmlns:p14="http://schemas.microsoft.com/office/powerpoint/2010/main" val="1503004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Boosting</a:t>
            </a:r>
            <a:endParaRPr lang="en-US" dirty="0"/>
          </a:p>
        </p:txBody>
      </p:sp>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pic>
        <p:nvPicPr>
          <p:cNvPr id="6" name="Picture 5"/>
          <p:cNvPicPr>
            <a:picLocks noChangeAspect="1"/>
          </p:cNvPicPr>
          <p:nvPr/>
        </p:nvPicPr>
        <p:blipFill>
          <a:blip r:embed="rId2"/>
          <a:stretch>
            <a:fillRect/>
          </a:stretch>
        </p:blipFill>
        <p:spPr>
          <a:xfrm>
            <a:off x="2105207" y="1669066"/>
            <a:ext cx="7981587" cy="4450466"/>
          </a:xfrm>
          <a:prstGeom prst="rect">
            <a:avLst/>
          </a:prstGeom>
        </p:spPr>
      </p:pic>
    </p:spTree>
    <p:extLst>
      <p:ext uri="{BB962C8B-B14F-4D97-AF65-F5344CB8AC3E}">
        <p14:creationId xmlns:p14="http://schemas.microsoft.com/office/powerpoint/2010/main" val="169608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Bagging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600" dirty="0"/>
                  <a:t>The decision trees suffer from high variance</a:t>
                </a:r>
                <a:endParaRPr lang="tr-TR" sz="2600" dirty="0"/>
              </a:p>
              <a:p>
                <a:r>
                  <a:rPr lang="en-US" sz="2600" dirty="0"/>
                  <a:t>This means that if we split the training data into two parts at random,</a:t>
                </a:r>
                <a:r>
                  <a:rPr lang="tr-TR" sz="2600" dirty="0"/>
                  <a:t> </a:t>
                </a:r>
                <a:r>
                  <a:rPr lang="en-US" sz="2600" dirty="0"/>
                  <a:t>and fit a decision tree to both halves, the results that we get could be</a:t>
                </a:r>
                <a:r>
                  <a:rPr lang="tr-TR" sz="2600" dirty="0"/>
                  <a:t> </a:t>
                </a:r>
                <a:r>
                  <a:rPr lang="en-US" sz="2600" dirty="0"/>
                  <a:t>quite different</a:t>
                </a:r>
                <a:endParaRPr lang="tr-TR" sz="2600" dirty="0"/>
              </a:p>
              <a:p>
                <a:r>
                  <a:rPr lang="en-US" sz="2600" dirty="0"/>
                  <a:t>Bootstrap</a:t>
                </a:r>
                <a:r>
                  <a:rPr lang="tr-TR" sz="2600" dirty="0"/>
                  <a:t> </a:t>
                </a:r>
                <a:r>
                  <a:rPr lang="en-US" sz="2600" dirty="0"/>
                  <a:t>aggregation, or bagging, is a general-purpose procedure for reducing the</a:t>
                </a:r>
                <a:r>
                  <a:rPr lang="tr-TR" sz="2600" dirty="0"/>
                  <a:t> </a:t>
                </a:r>
                <a:r>
                  <a:rPr lang="en-US" sz="2600" dirty="0"/>
                  <a:t>variance of a statistical learning method</a:t>
                </a:r>
                <a:r>
                  <a:rPr lang="tr-TR" sz="2600" dirty="0"/>
                  <a:t> (can be applied to other techniques)</a:t>
                </a:r>
              </a:p>
              <a:p>
                <a:r>
                  <a:rPr lang="en-US" sz="2600" dirty="0"/>
                  <a:t>Recall that given a set of n independent </a:t>
                </a:r>
                <a:r>
                  <a:rPr lang="tr-TR" sz="2600" dirty="0"/>
                  <a:t>observations</a:t>
                </a:r>
                <a:r>
                  <a:rPr lang="en-US" sz="2600" dirty="0"/>
                  <a:t> </a:t>
                </a:r>
                <a14:m>
                  <m:oMath xmlns:m="http://schemas.openxmlformats.org/officeDocument/2006/math">
                    <m:sSub>
                      <m:sSubPr>
                        <m:ctrlPr>
                          <a:rPr lang="tr-TR" sz="2600" i="1" dirty="0">
                            <a:latin typeface="Cambria Math" panose="02040503050406030204" pitchFamily="18" charset="0"/>
                          </a:rPr>
                        </m:ctrlPr>
                      </m:sSubPr>
                      <m:e>
                        <m:r>
                          <a:rPr lang="en-US" sz="2600" dirty="0">
                            <a:latin typeface="Cambria Math" panose="02040503050406030204" pitchFamily="18" charset="0"/>
                          </a:rPr>
                          <m:t>𝑍</m:t>
                        </m:r>
                      </m:e>
                      <m:sub>
                        <m:r>
                          <a:rPr lang="en-US" sz="2600" dirty="0">
                            <a:latin typeface="Cambria Math" panose="02040503050406030204" pitchFamily="18" charset="0"/>
                          </a:rPr>
                          <m:t>1</m:t>
                        </m:r>
                      </m:sub>
                    </m:sSub>
                    <m:r>
                      <a:rPr lang="tr-TR" sz="2600" dirty="0">
                        <a:latin typeface="Cambria Math" panose="02040503050406030204" pitchFamily="18" charset="0"/>
                      </a:rPr>
                      <m:t>,…,</m:t>
                    </m:r>
                    <m:sSub>
                      <m:sSubPr>
                        <m:ctrlPr>
                          <a:rPr lang="tr-TR" sz="2600" i="1" dirty="0">
                            <a:latin typeface="Cambria Math" panose="02040503050406030204" pitchFamily="18" charset="0"/>
                          </a:rPr>
                        </m:ctrlPr>
                      </m:sSubPr>
                      <m:e>
                        <m:r>
                          <a:rPr lang="en-US" sz="2600" dirty="0">
                            <a:latin typeface="Cambria Math" panose="02040503050406030204" pitchFamily="18" charset="0"/>
                          </a:rPr>
                          <m:t>𝑍</m:t>
                        </m:r>
                      </m:e>
                      <m:sub>
                        <m:r>
                          <a:rPr lang="en-US" sz="2600" dirty="0">
                            <a:latin typeface="Cambria Math" panose="02040503050406030204" pitchFamily="18" charset="0"/>
                          </a:rPr>
                          <m:t>𝑛</m:t>
                        </m:r>
                      </m:sub>
                    </m:sSub>
                  </m:oMath>
                </a14:m>
                <a:r>
                  <a:rPr lang="en-US" sz="2600" dirty="0"/>
                  <a:t>, each</a:t>
                </a:r>
                <a:r>
                  <a:rPr lang="tr-TR" sz="2600" dirty="0"/>
                  <a:t> </a:t>
                </a:r>
                <a:r>
                  <a:rPr lang="en-US" sz="2600" dirty="0"/>
                  <a:t>with variance </a:t>
                </a:r>
                <a14:m>
                  <m:oMath xmlns:m="http://schemas.openxmlformats.org/officeDocument/2006/math">
                    <m:sSup>
                      <m:sSupPr>
                        <m:ctrlPr>
                          <a:rPr lang="tr-TR" sz="2600" i="1" dirty="0">
                            <a:latin typeface="Cambria Math" panose="02040503050406030204" pitchFamily="18" charset="0"/>
                          </a:rPr>
                        </m:ctrlPr>
                      </m:sSupPr>
                      <m:e>
                        <m:r>
                          <a:rPr lang="en-US" sz="2600" i="1" dirty="0">
                            <a:latin typeface="Cambria Math" panose="02040503050406030204" pitchFamily="18" charset="0"/>
                          </a:rPr>
                          <m:t>𝜎</m:t>
                        </m:r>
                      </m:e>
                      <m:sup>
                        <m:r>
                          <a:rPr lang="en-US" sz="2600" i="1" dirty="0">
                            <a:latin typeface="Cambria Math" panose="02040503050406030204" pitchFamily="18" charset="0"/>
                          </a:rPr>
                          <m:t>2</m:t>
                        </m:r>
                      </m:sup>
                    </m:sSup>
                  </m:oMath>
                </a14:m>
                <a:r>
                  <a:rPr lang="en-US" sz="2600" dirty="0"/>
                  <a:t>, the variance of the mean </a:t>
                </a:r>
                <a14:m>
                  <m:oMath xmlns:m="http://schemas.openxmlformats.org/officeDocument/2006/math">
                    <m:acc>
                      <m:accPr>
                        <m:chr m:val="̅"/>
                        <m:ctrlPr>
                          <a:rPr lang="tr-TR" sz="2600" i="1" dirty="0">
                            <a:latin typeface="Cambria Math" panose="02040503050406030204" pitchFamily="18" charset="0"/>
                          </a:rPr>
                        </m:ctrlPr>
                      </m:accPr>
                      <m:e>
                        <m:r>
                          <a:rPr lang="en-US" sz="2600" i="1" dirty="0">
                            <a:latin typeface="Cambria Math" panose="02040503050406030204" pitchFamily="18" charset="0"/>
                          </a:rPr>
                          <m:t>𝑍</m:t>
                        </m:r>
                      </m:e>
                    </m:acc>
                    <m:r>
                      <a:rPr lang="en-US" sz="2600" i="1" dirty="0">
                        <a:latin typeface="Cambria Math" panose="02040503050406030204" pitchFamily="18" charset="0"/>
                      </a:rPr>
                      <m:t> </m:t>
                    </m:r>
                  </m:oMath>
                </a14:m>
                <a:r>
                  <a:rPr lang="en-US" sz="2600" dirty="0"/>
                  <a:t>of the observations is given</a:t>
                </a:r>
                <a:r>
                  <a:rPr lang="tr-TR" sz="2600" dirty="0"/>
                  <a:t> </a:t>
                </a:r>
                <a:r>
                  <a:rPr lang="en-US" sz="2600" dirty="0"/>
                  <a:t>by </a:t>
                </a:r>
                <a14:m>
                  <m:oMath xmlns:m="http://schemas.openxmlformats.org/officeDocument/2006/math">
                    <m:f>
                      <m:fPr>
                        <m:ctrlPr>
                          <a:rPr lang="tr-TR" sz="2600" i="1" dirty="0">
                            <a:latin typeface="Cambria Math" panose="02040503050406030204" pitchFamily="18" charset="0"/>
                          </a:rPr>
                        </m:ctrlPr>
                      </m:fPr>
                      <m:num>
                        <m:sSup>
                          <m:sSupPr>
                            <m:ctrlPr>
                              <a:rPr lang="tr-TR" sz="2600" i="1" dirty="0">
                                <a:latin typeface="Cambria Math" panose="02040503050406030204" pitchFamily="18" charset="0"/>
                              </a:rPr>
                            </m:ctrlPr>
                          </m:sSupPr>
                          <m:e>
                            <m:r>
                              <a:rPr lang="en-US" sz="2600" i="1" dirty="0">
                                <a:latin typeface="Cambria Math" panose="02040503050406030204" pitchFamily="18" charset="0"/>
                              </a:rPr>
                              <m:t>𝜎</m:t>
                            </m:r>
                          </m:e>
                          <m:sup>
                            <m:r>
                              <a:rPr lang="en-US" sz="2600" i="1" dirty="0">
                                <a:latin typeface="Cambria Math" panose="02040503050406030204" pitchFamily="18" charset="0"/>
                              </a:rPr>
                              <m:t>2</m:t>
                            </m:r>
                          </m:sup>
                        </m:sSup>
                      </m:num>
                      <m:den>
                        <m:r>
                          <a:rPr lang="tr-TR" sz="2600" i="1" dirty="0">
                            <a:latin typeface="Cambria Math" panose="02040503050406030204" pitchFamily="18" charset="0"/>
                          </a:rPr>
                          <m:t>𝑛</m:t>
                        </m:r>
                      </m:den>
                    </m:f>
                  </m:oMath>
                </a14:m>
                <a:endParaRPr lang="tr-TR" sz="2600" dirty="0"/>
              </a:p>
              <a:p>
                <a:r>
                  <a:rPr lang="en-US" sz="2600" dirty="0"/>
                  <a:t>In other words, averaging a set of observations reduces variance</a:t>
                </a:r>
                <a:endParaRPr lang="tr-TR"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18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spTree>
    <p:extLst>
      <p:ext uri="{BB962C8B-B14F-4D97-AF65-F5344CB8AC3E}">
        <p14:creationId xmlns:p14="http://schemas.microsoft.com/office/powerpoint/2010/main" val="377843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Boosting (gradient)</a:t>
            </a:r>
            <a:endParaRPr lang="en-US" dirty="0"/>
          </a:p>
        </p:txBody>
      </p:sp>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grpSp>
        <p:nvGrpSpPr>
          <p:cNvPr id="5" name="Group 4">
            <a:extLst>
              <a:ext uri="{FF2B5EF4-FFF2-40B4-BE49-F238E27FC236}">
                <a16:creationId xmlns:a16="http://schemas.microsoft.com/office/drawing/2014/main" id="{847D5620-700F-4A65-AFD2-F4ACC4AC3115}"/>
              </a:ext>
            </a:extLst>
          </p:cNvPr>
          <p:cNvGrpSpPr/>
          <p:nvPr/>
        </p:nvGrpSpPr>
        <p:grpSpPr>
          <a:xfrm>
            <a:off x="980783" y="1852159"/>
            <a:ext cx="2169523" cy="1177678"/>
            <a:chOff x="980783" y="1852159"/>
            <a:chExt cx="2169523" cy="1177678"/>
          </a:xfrm>
        </p:grpSpPr>
        <p:grpSp>
          <p:nvGrpSpPr>
            <p:cNvPr id="24" name="Group 23"/>
            <p:cNvGrpSpPr/>
            <p:nvPr/>
          </p:nvGrpSpPr>
          <p:grpSpPr>
            <a:xfrm>
              <a:off x="2086366" y="1914451"/>
              <a:ext cx="1063940" cy="1115386"/>
              <a:chOff x="1558642" y="2295525"/>
              <a:chExt cx="1333500" cy="1343025"/>
            </a:xfrm>
          </p:grpSpPr>
          <p:sp>
            <p:nvSpPr>
              <p:cNvPr id="3" name="Oval 2"/>
              <p:cNvSpPr/>
              <p:nvPr/>
            </p:nvSpPr>
            <p:spPr>
              <a:xfrm>
                <a:off x="2047188" y="2460872"/>
                <a:ext cx="428625"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3" idx="4"/>
              </p:cNvCxnSpPr>
              <p:nvPr/>
            </p:nvCxnSpPr>
            <p:spPr>
              <a:xfrm flipH="1">
                <a:off x="1704227" y="2918072"/>
                <a:ext cx="557274" cy="552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4"/>
              </p:cNvCxnSpPr>
              <p:nvPr/>
            </p:nvCxnSpPr>
            <p:spPr>
              <a:xfrm>
                <a:off x="2261501" y="2918072"/>
                <a:ext cx="471426" cy="552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58642" y="2295525"/>
                <a:ext cx="1333500" cy="1343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980783" y="1852159"/>
              <a:ext cx="1012999" cy="954107"/>
            </a:xfrm>
            <a:prstGeom prst="rect">
              <a:avLst/>
            </a:prstGeom>
            <a:noFill/>
          </p:spPr>
          <p:txBody>
            <a:bodyPr wrap="square" rtlCol="0">
              <a:spAutoFit/>
            </a:bodyPr>
            <a:lstStyle/>
            <a:p>
              <a:pPr algn="ctr"/>
              <a:r>
                <a:rPr lang="tr-TR" sz="1400" dirty="0"/>
                <a:t>Fit a stump</a:t>
              </a:r>
            </a:p>
            <a:p>
              <a:pPr algn="ctr"/>
              <a:r>
                <a:rPr lang="tr-TR" sz="1400" dirty="0"/>
                <a:t>(or some weak learner)</a:t>
              </a:r>
              <a:endParaRPr lang="en-US" sz="1400" dirty="0"/>
            </a:p>
          </p:txBody>
        </p:sp>
      </p:grpSp>
      <p:grpSp>
        <p:nvGrpSpPr>
          <p:cNvPr id="6" name="Group 5">
            <a:extLst>
              <a:ext uri="{FF2B5EF4-FFF2-40B4-BE49-F238E27FC236}">
                <a16:creationId xmlns:a16="http://schemas.microsoft.com/office/drawing/2014/main" id="{C091218D-7577-4017-A3C2-238C799F0C89}"/>
              </a:ext>
            </a:extLst>
          </p:cNvPr>
          <p:cNvGrpSpPr/>
          <p:nvPr/>
        </p:nvGrpSpPr>
        <p:grpSpPr>
          <a:xfrm>
            <a:off x="957333" y="3057382"/>
            <a:ext cx="1904936" cy="960747"/>
            <a:chOff x="957333" y="3057382"/>
            <a:chExt cx="1904936" cy="960747"/>
          </a:xfrm>
        </p:grpSpPr>
        <mc:AlternateContent xmlns:mc="http://schemas.openxmlformats.org/markup-compatibility/2006" xmlns:a14="http://schemas.microsoft.com/office/drawing/2010/main">
          <mc:Choice Requires="a14">
            <p:sp>
              <p:nvSpPr>
                <p:cNvPr id="11" name="TextBox 10"/>
                <p:cNvSpPr txBox="1"/>
                <p:nvPr/>
              </p:nvSpPr>
              <p:spPr>
                <a:xfrm>
                  <a:off x="2290959" y="3790566"/>
                  <a:ext cx="571310" cy="22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tr-TR" sz="1400" b="0" i="1" smtClean="0">
                                <a:latin typeface="Cambria Math" panose="02040503050406030204" pitchFamily="18" charset="0"/>
                              </a:rPr>
                            </m:ctrlPr>
                          </m:sSupPr>
                          <m:e>
                            <m:acc>
                              <m:accPr>
                                <m:chr m:val="̂"/>
                                <m:ctrlPr>
                                  <a:rPr lang="tr-TR" sz="1400" b="0" i="1" smtClean="0">
                                    <a:latin typeface="Cambria Math" panose="02040503050406030204" pitchFamily="18" charset="0"/>
                                  </a:rPr>
                                </m:ctrlPr>
                              </m:accPr>
                              <m:e>
                                <m:r>
                                  <a:rPr lang="tr-TR" sz="1400" i="1">
                                    <a:latin typeface="Cambria Math" panose="02040503050406030204" pitchFamily="18" charset="0"/>
                                  </a:rPr>
                                  <m:t>𝑓</m:t>
                                </m:r>
                              </m:e>
                            </m:acc>
                          </m:e>
                          <m:sup>
                            <m:r>
                              <a:rPr lang="tr-TR" sz="1400" b="0" i="1" smtClean="0">
                                <a:latin typeface="Cambria Math" panose="02040503050406030204" pitchFamily="18" charset="0"/>
                              </a:rPr>
                              <m:t>1</m:t>
                            </m:r>
                          </m:sup>
                        </m:sSup>
                        <m:d>
                          <m:dPr>
                            <m:ctrlPr>
                              <a:rPr lang="tr-TR" sz="1400" b="0" i="1" smtClean="0">
                                <a:latin typeface="Cambria Math" panose="02040503050406030204" pitchFamily="18" charset="0"/>
                              </a:rPr>
                            </m:ctrlPr>
                          </m:dPr>
                          <m:e>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𝑥</m:t>
                                </m:r>
                              </m:e>
                              <m:sub>
                                <m:r>
                                  <a:rPr lang="tr-TR" sz="1400" b="0" i="1" smtClean="0">
                                    <a:latin typeface="Cambria Math" panose="02040503050406030204" pitchFamily="18" charset="0"/>
                                  </a:rPr>
                                  <m:t>𝑖</m:t>
                                </m:r>
                              </m:sub>
                            </m:sSub>
                          </m:e>
                        </m:d>
                        <m:r>
                          <a:rPr lang="tr-TR" sz="1400" b="0" i="1" smtClean="0">
                            <a:latin typeface="Cambria Math" panose="02040503050406030204" pitchFamily="18" charset="0"/>
                          </a:rPr>
                          <m:t> </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290959" y="3790566"/>
                  <a:ext cx="571310" cy="227563"/>
                </a:xfrm>
                <a:prstGeom prst="rect">
                  <a:avLst/>
                </a:prstGeom>
                <a:blipFill>
                  <a:blip r:embed="rId2"/>
                  <a:stretch>
                    <a:fillRect l="-10638" t="-16216" b="-324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957333" y="3057382"/>
                  <a:ext cx="1065458" cy="738664"/>
                </a:xfrm>
                <a:prstGeom prst="rect">
                  <a:avLst/>
                </a:prstGeom>
                <a:noFill/>
              </p:spPr>
              <p:txBody>
                <a:bodyPr wrap="square" rtlCol="0">
                  <a:spAutoFit/>
                </a:bodyPr>
                <a:lstStyle/>
                <a:p>
                  <a:pPr algn="ctr"/>
                  <a:r>
                    <a:rPr lang="tr-TR" sz="1400" dirty="0"/>
                    <a:t>Make </a:t>
                  </a:r>
                </a:p>
                <a:p>
                  <a:pPr algn="ctr"/>
                  <a:r>
                    <a:rPr lang="tr-TR" sz="1400" dirty="0"/>
                    <a:t>predictions for all </a:t>
                  </a:r>
                  <a14:m>
                    <m:oMath xmlns:m="http://schemas.openxmlformats.org/officeDocument/2006/math">
                      <m:sSub>
                        <m:sSubPr>
                          <m:ctrlPr>
                            <a:rPr lang="tr-TR" sz="1400" i="1">
                              <a:latin typeface="Cambria Math" panose="02040503050406030204" pitchFamily="18" charset="0"/>
                            </a:rPr>
                          </m:ctrlPr>
                        </m:sSubPr>
                        <m:e>
                          <m:r>
                            <a:rPr lang="tr-TR" sz="1400" i="1">
                              <a:latin typeface="Cambria Math" panose="02040503050406030204" pitchFamily="18" charset="0"/>
                            </a:rPr>
                            <m:t>𝑥</m:t>
                          </m:r>
                        </m:e>
                        <m:sub>
                          <m:r>
                            <a:rPr lang="tr-TR" sz="1400" i="1">
                              <a:latin typeface="Cambria Math" panose="02040503050406030204" pitchFamily="18" charset="0"/>
                            </a:rPr>
                            <m:t>𝑖</m:t>
                          </m:r>
                        </m:sub>
                      </m:sSub>
                    </m:oMath>
                  </a14:m>
                  <a:r>
                    <a:rPr lang="tr-TR" sz="1400" dirty="0"/>
                    <a:t> </a:t>
                  </a:r>
                  <a:endParaRPr lang="en-US" sz="1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957333" y="3057382"/>
                  <a:ext cx="1065458" cy="738664"/>
                </a:xfrm>
                <a:prstGeom prst="rect">
                  <a:avLst/>
                </a:prstGeom>
                <a:blipFill>
                  <a:blip r:embed="rId3"/>
                  <a:stretch>
                    <a:fillRect t="-1653" r="-2286" b="-7438"/>
                  </a:stretch>
                </a:blipFill>
              </p:spPr>
              <p:txBody>
                <a:bodyPr/>
                <a:lstStyle/>
                <a:p>
                  <a:r>
                    <a:rPr lang="en-US">
                      <a:noFill/>
                    </a:rPr>
                    <a:t> </a:t>
                  </a:r>
                </a:p>
              </p:txBody>
            </p:sp>
          </mc:Fallback>
        </mc:AlternateContent>
        <p:sp>
          <p:nvSpPr>
            <p:cNvPr id="29" name="Down Arrow 28"/>
            <p:cNvSpPr/>
            <p:nvPr/>
          </p:nvSpPr>
          <p:spPr>
            <a:xfrm>
              <a:off x="2451080" y="3089043"/>
              <a:ext cx="264064" cy="56197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B1CEDEA-5CE9-4030-A5CA-AF423D802A8F}"/>
              </a:ext>
            </a:extLst>
          </p:cNvPr>
          <p:cNvGrpSpPr/>
          <p:nvPr/>
        </p:nvGrpSpPr>
        <p:grpSpPr>
          <a:xfrm>
            <a:off x="1050806" y="4037154"/>
            <a:ext cx="2336715" cy="1801439"/>
            <a:chOff x="1050806" y="4037154"/>
            <a:chExt cx="2336715" cy="1801439"/>
          </a:xfrm>
        </p:grpSpPr>
        <mc:AlternateContent xmlns:mc="http://schemas.openxmlformats.org/markup-compatibility/2006" xmlns:a14="http://schemas.microsoft.com/office/drawing/2010/main">
          <mc:Choice Requires="a14">
            <p:sp>
              <p:nvSpPr>
                <p:cNvPr id="23" name="Rectangle 22"/>
                <p:cNvSpPr/>
                <p:nvPr/>
              </p:nvSpPr>
              <p:spPr>
                <a:xfrm>
                  <a:off x="1849151" y="5518697"/>
                  <a:ext cx="1538370" cy="3198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𝑟</m:t>
                            </m:r>
                          </m:e>
                          <m:sub>
                            <m:r>
                              <a:rPr lang="tr-TR" sz="1400" b="0" i="1" smtClean="0">
                                <a:latin typeface="Cambria Math" panose="02040503050406030204" pitchFamily="18" charset="0"/>
                              </a:rPr>
                              <m:t>𝑖</m:t>
                            </m:r>
                          </m:sub>
                        </m:sSub>
                        <m:r>
                          <a:rPr lang="tr-TR" sz="1400" b="0" i="1" smtClean="0">
                            <a:latin typeface="Cambria Math" panose="02040503050406030204" pitchFamily="18" charset="0"/>
                          </a:rPr>
                          <m:t>=</m:t>
                        </m:r>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𝑦</m:t>
                            </m:r>
                          </m:e>
                          <m:sub>
                            <m:r>
                              <a:rPr lang="tr-TR" sz="1400" b="0" i="1" smtClean="0">
                                <a:latin typeface="Cambria Math" panose="02040503050406030204" pitchFamily="18" charset="0"/>
                              </a:rPr>
                              <m:t>𝑖</m:t>
                            </m:r>
                          </m:sub>
                        </m:sSub>
                        <m:r>
                          <a:rPr lang="tr-TR" sz="1400" b="0" i="1" smtClean="0">
                            <a:latin typeface="Cambria Math" panose="02040503050406030204" pitchFamily="18" charset="0"/>
                          </a:rPr>
                          <m:t>−</m:t>
                        </m:r>
                        <m:r>
                          <a:rPr lang="tr-TR" sz="1400" b="0" i="1" smtClean="0">
                            <a:latin typeface="Cambria Math" panose="02040503050406030204" pitchFamily="18" charset="0"/>
                          </a:rPr>
                          <m:t>𝜆</m:t>
                        </m:r>
                        <m:sSup>
                          <m:sSupPr>
                            <m:ctrlPr>
                              <a:rPr lang="tr-TR" sz="1400" i="1">
                                <a:latin typeface="Cambria Math" panose="02040503050406030204" pitchFamily="18" charset="0"/>
                              </a:rPr>
                            </m:ctrlPr>
                          </m:sSupPr>
                          <m:e>
                            <m:acc>
                              <m:accPr>
                                <m:chr m:val="̂"/>
                                <m:ctrlPr>
                                  <a:rPr lang="tr-TR" sz="1400" i="1">
                                    <a:latin typeface="Cambria Math" panose="02040503050406030204" pitchFamily="18" charset="0"/>
                                  </a:rPr>
                                </m:ctrlPr>
                              </m:accPr>
                              <m:e>
                                <m:r>
                                  <a:rPr lang="tr-TR" sz="1400" i="1">
                                    <a:latin typeface="Cambria Math" panose="02040503050406030204" pitchFamily="18" charset="0"/>
                                  </a:rPr>
                                  <m:t>𝑓</m:t>
                                </m:r>
                              </m:e>
                            </m:acc>
                          </m:e>
                          <m:sup>
                            <m:r>
                              <a:rPr lang="tr-TR" sz="1400" i="1">
                                <a:latin typeface="Cambria Math" panose="02040503050406030204" pitchFamily="18" charset="0"/>
                              </a:rPr>
                              <m:t>1</m:t>
                            </m:r>
                          </m:sup>
                        </m:sSup>
                        <m:d>
                          <m:dPr>
                            <m:ctrlPr>
                              <a:rPr lang="tr-TR" sz="1400" i="1">
                                <a:latin typeface="Cambria Math" panose="02040503050406030204" pitchFamily="18" charset="0"/>
                              </a:rPr>
                            </m:ctrlPr>
                          </m:dPr>
                          <m:e>
                            <m:sSub>
                              <m:sSubPr>
                                <m:ctrlPr>
                                  <a:rPr lang="tr-TR" sz="1400" i="1">
                                    <a:latin typeface="Cambria Math" panose="02040503050406030204" pitchFamily="18" charset="0"/>
                                  </a:rPr>
                                </m:ctrlPr>
                              </m:sSubPr>
                              <m:e>
                                <m:r>
                                  <a:rPr lang="tr-TR" sz="1400" i="1">
                                    <a:latin typeface="Cambria Math" panose="02040503050406030204" pitchFamily="18" charset="0"/>
                                  </a:rPr>
                                  <m:t>𝑥</m:t>
                                </m:r>
                              </m:e>
                              <m:sub>
                                <m:r>
                                  <a:rPr lang="tr-TR" sz="1400" i="1">
                                    <a:latin typeface="Cambria Math" panose="02040503050406030204" pitchFamily="18" charset="0"/>
                                  </a:rPr>
                                  <m:t>𝑖</m:t>
                                </m:r>
                              </m:sub>
                            </m:sSub>
                          </m:e>
                        </m:d>
                      </m:oMath>
                    </m:oMathPara>
                  </a14:m>
                  <a:endParaRPr lang="tr-TR" sz="1400" b="0" dirty="0"/>
                </a:p>
              </p:txBody>
            </p:sp>
          </mc:Choice>
          <mc:Fallback xmlns="">
            <p:sp>
              <p:nvSpPr>
                <p:cNvPr id="23" name="Rectangle 22"/>
                <p:cNvSpPr>
                  <a:spLocks noRot="1" noChangeAspect="1" noMove="1" noResize="1" noEditPoints="1" noAdjustHandles="1" noChangeArrowheads="1" noChangeShapeType="1" noTextEdit="1"/>
                </p:cNvSpPr>
                <p:nvPr/>
              </p:nvSpPr>
              <p:spPr>
                <a:xfrm>
                  <a:off x="1849151" y="5518697"/>
                  <a:ext cx="1538370" cy="319896"/>
                </a:xfrm>
                <a:prstGeom prst="rect">
                  <a:avLst/>
                </a:prstGeom>
                <a:blipFill>
                  <a:blip r:embed="rId4"/>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50806" y="4037154"/>
                  <a:ext cx="931906" cy="1600438"/>
                </a:xfrm>
                <a:prstGeom prst="rect">
                  <a:avLst/>
                </a:prstGeom>
                <a:noFill/>
              </p:spPr>
              <p:txBody>
                <a:bodyPr wrap="square" rtlCol="0">
                  <a:spAutoFit/>
                </a:bodyPr>
                <a:lstStyle/>
                <a:p>
                  <a:pPr algn="ctr"/>
                  <a:r>
                    <a:rPr lang="tr-TR" sz="1400" dirty="0"/>
                    <a:t>Compute residuals using shrunken version of </a:t>
                  </a:r>
                  <a14:m>
                    <m:oMath xmlns:m="http://schemas.openxmlformats.org/officeDocument/2006/math">
                      <m:sSup>
                        <m:sSupPr>
                          <m:ctrlPr>
                            <a:rPr lang="tr-TR" sz="1400" i="1">
                              <a:latin typeface="Cambria Math" panose="02040503050406030204" pitchFamily="18" charset="0"/>
                            </a:rPr>
                          </m:ctrlPr>
                        </m:sSupPr>
                        <m:e>
                          <m:acc>
                            <m:accPr>
                              <m:chr m:val="̂"/>
                              <m:ctrlPr>
                                <a:rPr lang="tr-TR" sz="1400" i="1">
                                  <a:latin typeface="Cambria Math" panose="02040503050406030204" pitchFamily="18" charset="0"/>
                                </a:rPr>
                              </m:ctrlPr>
                            </m:accPr>
                            <m:e>
                              <m:r>
                                <a:rPr lang="tr-TR" sz="1400" i="1">
                                  <a:latin typeface="Cambria Math" panose="02040503050406030204" pitchFamily="18" charset="0"/>
                                </a:rPr>
                                <m:t>𝑓</m:t>
                              </m:r>
                            </m:e>
                          </m:acc>
                        </m:e>
                        <m:sup>
                          <m:r>
                            <a:rPr lang="tr-TR" sz="1400" i="1">
                              <a:latin typeface="Cambria Math" panose="02040503050406030204" pitchFamily="18" charset="0"/>
                            </a:rPr>
                            <m:t>1</m:t>
                          </m:r>
                        </m:sup>
                      </m:sSup>
                      <m:d>
                        <m:dPr>
                          <m:ctrlPr>
                            <a:rPr lang="tr-TR" sz="1400" i="1">
                              <a:latin typeface="Cambria Math" panose="02040503050406030204" pitchFamily="18" charset="0"/>
                            </a:rPr>
                          </m:ctrlPr>
                        </m:dPr>
                        <m:e>
                          <m:sSub>
                            <m:sSubPr>
                              <m:ctrlPr>
                                <a:rPr lang="tr-TR" sz="1400" i="1">
                                  <a:latin typeface="Cambria Math" panose="02040503050406030204" pitchFamily="18" charset="0"/>
                                </a:rPr>
                              </m:ctrlPr>
                            </m:sSubPr>
                            <m:e>
                              <m:r>
                                <a:rPr lang="tr-TR" sz="1400" i="1">
                                  <a:latin typeface="Cambria Math" panose="02040503050406030204" pitchFamily="18" charset="0"/>
                                </a:rPr>
                                <m:t>𝑥</m:t>
                              </m:r>
                            </m:e>
                            <m:sub>
                              <m:r>
                                <a:rPr lang="tr-TR" sz="1400" i="1">
                                  <a:latin typeface="Cambria Math" panose="02040503050406030204" pitchFamily="18" charset="0"/>
                                </a:rPr>
                                <m:t>𝑖</m:t>
                              </m:r>
                            </m:sub>
                          </m:sSub>
                        </m:e>
                      </m:d>
                    </m:oMath>
                  </a14:m>
                  <a:r>
                    <a:rPr lang="tr-TR" sz="1400" dirty="0"/>
                    <a:t> for all points </a:t>
                  </a:r>
                </a:p>
              </p:txBody>
            </p:sp>
          </mc:Choice>
          <mc:Fallback xmlns="">
            <p:sp>
              <p:nvSpPr>
                <p:cNvPr id="28" name="TextBox 27"/>
                <p:cNvSpPr txBox="1">
                  <a:spLocks noRot="1" noChangeAspect="1" noMove="1" noResize="1" noEditPoints="1" noAdjustHandles="1" noChangeArrowheads="1" noChangeShapeType="1" noTextEdit="1"/>
                </p:cNvSpPr>
                <p:nvPr/>
              </p:nvSpPr>
              <p:spPr>
                <a:xfrm>
                  <a:off x="1050806" y="4037154"/>
                  <a:ext cx="931906" cy="1600438"/>
                </a:xfrm>
                <a:prstGeom prst="rect">
                  <a:avLst/>
                </a:prstGeom>
                <a:blipFill>
                  <a:blip r:embed="rId5"/>
                  <a:stretch>
                    <a:fillRect t="-380" r="-5229" b="-3802"/>
                  </a:stretch>
                </a:blipFill>
              </p:spPr>
              <p:txBody>
                <a:bodyPr/>
                <a:lstStyle/>
                <a:p>
                  <a:r>
                    <a:rPr lang="en-US">
                      <a:noFill/>
                    </a:rPr>
                    <a:t> </a:t>
                  </a:r>
                </a:p>
              </p:txBody>
            </p:sp>
          </mc:Fallback>
        </mc:AlternateContent>
        <p:sp>
          <p:nvSpPr>
            <p:cNvPr id="30" name="Down Arrow 29"/>
            <p:cNvSpPr/>
            <p:nvPr/>
          </p:nvSpPr>
          <p:spPr>
            <a:xfrm>
              <a:off x="2443197" y="4114902"/>
              <a:ext cx="257940" cy="140379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92FBF98C-79DB-49C7-B6CF-8FDD2B0E4CB4}"/>
              </a:ext>
            </a:extLst>
          </p:cNvPr>
          <p:cNvGrpSpPr/>
          <p:nvPr/>
        </p:nvGrpSpPr>
        <p:grpSpPr>
          <a:xfrm>
            <a:off x="9576552" y="1764398"/>
            <a:ext cx="1892640" cy="3913532"/>
            <a:chOff x="9576552" y="1764398"/>
            <a:chExt cx="1892640" cy="3913532"/>
          </a:xfrm>
        </p:grpSpPr>
        <p:sp>
          <p:nvSpPr>
            <p:cNvPr id="61" name="Right Brace 60"/>
            <p:cNvSpPr/>
            <p:nvPr/>
          </p:nvSpPr>
          <p:spPr>
            <a:xfrm>
              <a:off x="9576552" y="1764398"/>
              <a:ext cx="252649" cy="391353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2" name="TextBox 61"/>
                <p:cNvSpPr txBox="1"/>
                <p:nvPr/>
              </p:nvSpPr>
              <p:spPr>
                <a:xfrm>
                  <a:off x="10012447" y="3409234"/>
                  <a:ext cx="1456745" cy="60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sz="1400" b="0" i="1" smtClean="0">
                            <a:latin typeface="Cambria Math" panose="02040503050406030204" pitchFamily="18" charset="0"/>
                          </a:rPr>
                          <m:t>𝑓</m:t>
                        </m:r>
                        <m:d>
                          <m:dPr>
                            <m:ctrlPr>
                              <a:rPr lang="tr-TR" sz="1400" b="0" i="1" smtClean="0">
                                <a:latin typeface="Cambria Math" panose="02040503050406030204" pitchFamily="18" charset="0"/>
                              </a:rPr>
                            </m:ctrlPr>
                          </m:dPr>
                          <m:e>
                            <m:r>
                              <a:rPr lang="tr-TR" sz="1400" b="0" i="1" smtClean="0">
                                <a:latin typeface="Cambria Math" panose="02040503050406030204" pitchFamily="18" charset="0"/>
                              </a:rPr>
                              <m:t>𝑥</m:t>
                            </m:r>
                          </m:e>
                        </m:d>
                        <m:r>
                          <a:rPr lang="tr-TR" sz="1400" b="0" i="1" smtClean="0">
                            <a:latin typeface="Cambria Math" panose="02040503050406030204" pitchFamily="18" charset="0"/>
                          </a:rPr>
                          <m:t>=</m:t>
                        </m:r>
                        <m:nary>
                          <m:naryPr>
                            <m:chr m:val="∑"/>
                            <m:ctrlPr>
                              <a:rPr lang="tr-TR" sz="1400" b="0" i="1" smtClean="0">
                                <a:latin typeface="Cambria Math" panose="02040503050406030204" pitchFamily="18" charset="0"/>
                              </a:rPr>
                            </m:ctrlPr>
                          </m:naryPr>
                          <m:sub>
                            <m:r>
                              <m:rPr>
                                <m:brk m:alnAt="23"/>
                              </m:rPr>
                              <a:rPr lang="tr-TR" sz="1400" b="0" i="1" smtClean="0">
                                <a:latin typeface="Cambria Math" panose="02040503050406030204" pitchFamily="18" charset="0"/>
                              </a:rPr>
                              <m:t>𝑏</m:t>
                            </m:r>
                            <m:r>
                              <a:rPr lang="tr-TR" sz="1400" b="0" i="1" smtClean="0">
                                <a:latin typeface="Cambria Math" panose="02040503050406030204" pitchFamily="18" charset="0"/>
                              </a:rPr>
                              <m:t>=1</m:t>
                            </m:r>
                          </m:sub>
                          <m:sup>
                            <m:r>
                              <a:rPr lang="tr-TR" sz="1400" b="0" i="1" smtClean="0">
                                <a:latin typeface="Cambria Math" panose="02040503050406030204" pitchFamily="18" charset="0"/>
                              </a:rPr>
                              <m:t>𝐵</m:t>
                            </m:r>
                          </m:sup>
                          <m:e>
                            <m:r>
                              <a:rPr lang="tr-TR" sz="1400" i="1">
                                <a:latin typeface="Cambria Math" panose="02040503050406030204" pitchFamily="18" charset="0"/>
                              </a:rPr>
                              <m:t>𝜆</m:t>
                            </m:r>
                            <m:sSup>
                              <m:sSupPr>
                                <m:ctrlPr>
                                  <a:rPr lang="tr-TR" sz="1400" i="1">
                                    <a:latin typeface="Cambria Math" panose="02040503050406030204" pitchFamily="18" charset="0"/>
                                  </a:rPr>
                                </m:ctrlPr>
                              </m:sSupPr>
                              <m:e>
                                <m:r>
                                  <a:rPr lang="tr-TR" sz="1400" i="1">
                                    <a:latin typeface="Cambria Math" panose="02040503050406030204" pitchFamily="18" charset="0"/>
                                  </a:rPr>
                                  <m:t>𝑓</m:t>
                                </m:r>
                              </m:e>
                              <m:sup>
                                <m:r>
                                  <a:rPr lang="tr-TR" sz="1400" i="1">
                                    <a:latin typeface="Cambria Math" panose="02040503050406030204" pitchFamily="18" charset="0"/>
                                  </a:rPr>
                                  <m:t>𝑏</m:t>
                                </m:r>
                              </m:sup>
                            </m:sSup>
                            <m:r>
                              <a:rPr lang="tr-TR" sz="1400" i="1">
                                <a:latin typeface="Cambria Math" panose="02040503050406030204" pitchFamily="18" charset="0"/>
                              </a:rPr>
                              <m:t>(</m:t>
                            </m:r>
                            <m:r>
                              <a:rPr lang="tr-TR" sz="1400" i="1">
                                <a:latin typeface="Cambria Math" panose="02040503050406030204" pitchFamily="18" charset="0"/>
                              </a:rPr>
                              <m:t>𝑥</m:t>
                            </m:r>
                            <m:r>
                              <a:rPr lang="tr-TR" sz="1400" i="1">
                                <a:latin typeface="Cambria Math" panose="02040503050406030204" pitchFamily="18" charset="0"/>
                              </a:rPr>
                              <m:t>)</m:t>
                            </m:r>
                          </m:e>
                        </m:nary>
                      </m:oMath>
                    </m:oMathPara>
                  </a14:m>
                  <a:endParaRPr lang="en-US" sz="1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10012447" y="3409234"/>
                  <a:ext cx="1456745" cy="605807"/>
                </a:xfrm>
                <a:prstGeom prst="rect">
                  <a:avLst/>
                </a:prstGeom>
                <a:blipFill>
                  <a:blip r:embed="rId6"/>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1CE64F7C-DD12-4DED-BAE7-06E68CA7193D}"/>
              </a:ext>
            </a:extLst>
          </p:cNvPr>
          <p:cNvGrpSpPr/>
          <p:nvPr/>
        </p:nvGrpSpPr>
        <p:grpSpPr>
          <a:xfrm>
            <a:off x="3167064" y="1871184"/>
            <a:ext cx="2790785" cy="3548373"/>
            <a:chOff x="3167064" y="1871184"/>
            <a:chExt cx="2790785" cy="3548373"/>
          </a:xfrm>
        </p:grpSpPr>
        <p:sp>
          <p:nvSpPr>
            <p:cNvPr id="45" name="Right Arrow 44"/>
            <p:cNvSpPr/>
            <p:nvPr/>
          </p:nvSpPr>
          <p:spPr>
            <a:xfrm rot="17294269" flipV="1">
              <a:off x="1838607" y="3890702"/>
              <a:ext cx="2857312" cy="20039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4893909" y="1933476"/>
              <a:ext cx="1063940" cy="1115386"/>
              <a:chOff x="1558642" y="2295525"/>
              <a:chExt cx="1333500" cy="1343025"/>
            </a:xfrm>
          </p:grpSpPr>
          <p:sp>
            <p:nvSpPr>
              <p:cNvPr id="65" name="Oval 64"/>
              <p:cNvSpPr/>
              <p:nvPr/>
            </p:nvSpPr>
            <p:spPr>
              <a:xfrm>
                <a:off x="2047188" y="2460872"/>
                <a:ext cx="428625"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a:stCxn id="65" idx="4"/>
              </p:cNvCxnSpPr>
              <p:nvPr/>
            </p:nvCxnSpPr>
            <p:spPr>
              <a:xfrm flipH="1">
                <a:off x="1704227" y="2918072"/>
                <a:ext cx="557274" cy="552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5" idx="4"/>
              </p:cNvCxnSpPr>
              <p:nvPr/>
            </p:nvCxnSpPr>
            <p:spPr>
              <a:xfrm>
                <a:off x="2261501" y="2918072"/>
                <a:ext cx="471426" cy="552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558642" y="2295525"/>
                <a:ext cx="1333500" cy="1343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0" name="TextBox 69"/>
                <p:cNvSpPr txBox="1"/>
                <p:nvPr/>
              </p:nvSpPr>
              <p:spPr>
                <a:xfrm>
                  <a:off x="3788326" y="1871184"/>
                  <a:ext cx="1012999" cy="738664"/>
                </a:xfrm>
                <a:prstGeom prst="rect">
                  <a:avLst/>
                </a:prstGeom>
                <a:noFill/>
              </p:spPr>
              <p:txBody>
                <a:bodyPr wrap="square" rtlCol="0">
                  <a:spAutoFit/>
                </a:bodyPr>
                <a:lstStyle/>
                <a:p>
                  <a:pPr algn="ctr"/>
                  <a:r>
                    <a:rPr lang="tr-TR" sz="1400" dirty="0"/>
                    <a:t>Fit a stump</a:t>
                  </a:r>
                </a:p>
                <a:p>
                  <a:pPr algn="ctr"/>
                  <a:r>
                    <a:rPr lang="tr-TR" sz="1400" dirty="0"/>
                    <a:t>for residuals </a:t>
                  </a:r>
                  <a14:m>
                    <m:oMath xmlns:m="http://schemas.openxmlformats.org/officeDocument/2006/math">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𝑟</m:t>
                          </m:r>
                        </m:e>
                        <m:sub>
                          <m:r>
                            <a:rPr lang="tr-TR" sz="1400" b="0" i="1" smtClean="0">
                              <a:latin typeface="Cambria Math" panose="02040503050406030204" pitchFamily="18" charset="0"/>
                            </a:rPr>
                            <m:t>𝑖</m:t>
                          </m:r>
                        </m:sub>
                      </m:sSub>
                    </m:oMath>
                  </a14:m>
                  <a:endParaRPr lang="en-US" sz="1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3788326" y="1871184"/>
                  <a:ext cx="1012999" cy="738664"/>
                </a:xfrm>
                <a:prstGeom prst="rect">
                  <a:avLst/>
                </a:prstGeom>
                <a:blipFill>
                  <a:blip r:embed="rId7"/>
                  <a:stretch>
                    <a:fillRect t="-1653" b="-7438"/>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79D4A00E-19CD-4B11-8102-5D63F1662D34}"/>
              </a:ext>
            </a:extLst>
          </p:cNvPr>
          <p:cNvGrpSpPr/>
          <p:nvPr/>
        </p:nvGrpSpPr>
        <p:grpSpPr>
          <a:xfrm>
            <a:off x="3764876" y="3076407"/>
            <a:ext cx="1908783" cy="960747"/>
            <a:chOff x="3764876" y="3076407"/>
            <a:chExt cx="1908783" cy="960747"/>
          </a:xfrm>
        </p:grpSpPr>
        <mc:AlternateContent xmlns:mc="http://schemas.openxmlformats.org/markup-compatibility/2006" xmlns:a14="http://schemas.microsoft.com/office/drawing/2010/main">
          <mc:Choice Requires="a14">
            <p:sp>
              <p:nvSpPr>
                <p:cNvPr id="63" name="TextBox 62"/>
                <p:cNvSpPr txBox="1"/>
                <p:nvPr/>
              </p:nvSpPr>
              <p:spPr>
                <a:xfrm>
                  <a:off x="5098502" y="3809591"/>
                  <a:ext cx="575157" cy="22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tr-TR" sz="1400" b="0" i="1" smtClean="0">
                                <a:latin typeface="Cambria Math" panose="02040503050406030204" pitchFamily="18" charset="0"/>
                              </a:rPr>
                            </m:ctrlPr>
                          </m:sSupPr>
                          <m:e>
                            <m:acc>
                              <m:accPr>
                                <m:chr m:val="̂"/>
                                <m:ctrlPr>
                                  <a:rPr lang="tr-TR" sz="1400" b="0" i="1" smtClean="0">
                                    <a:latin typeface="Cambria Math" panose="02040503050406030204" pitchFamily="18" charset="0"/>
                                  </a:rPr>
                                </m:ctrlPr>
                              </m:accPr>
                              <m:e>
                                <m:r>
                                  <a:rPr lang="tr-TR" sz="1400" i="1">
                                    <a:latin typeface="Cambria Math" panose="02040503050406030204" pitchFamily="18" charset="0"/>
                                  </a:rPr>
                                  <m:t>𝑓</m:t>
                                </m:r>
                              </m:e>
                            </m:acc>
                          </m:e>
                          <m:sup>
                            <m:r>
                              <a:rPr lang="tr-TR" sz="1400" b="0" i="1" smtClean="0">
                                <a:latin typeface="Cambria Math" panose="02040503050406030204" pitchFamily="18" charset="0"/>
                              </a:rPr>
                              <m:t>2</m:t>
                            </m:r>
                          </m:sup>
                        </m:sSup>
                        <m:d>
                          <m:dPr>
                            <m:ctrlPr>
                              <a:rPr lang="tr-TR" sz="1400" b="0" i="1" smtClean="0">
                                <a:latin typeface="Cambria Math" panose="02040503050406030204" pitchFamily="18" charset="0"/>
                              </a:rPr>
                            </m:ctrlPr>
                          </m:dPr>
                          <m:e>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𝑥</m:t>
                                </m:r>
                              </m:e>
                              <m:sub>
                                <m:r>
                                  <a:rPr lang="tr-TR" sz="1400" b="0" i="1" smtClean="0">
                                    <a:latin typeface="Cambria Math" panose="02040503050406030204" pitchFamily="18" charset="0"/>
                                  </a:rPr>
                                  <m:t>𝑖</m:t>
                                </m:r>
                              </m:sub>
                            </m:sSub>
                          </m:e>
                        </m:d>
                        <m:r>
                          <a:rPr lang="tr-TR" sz="1400" b="0" i="1" smtClean="0">
                            <a:latin typeface="Cambria Math" panose="02040503050406030204" pitchFamily="18" charset="0"/>
                          </a:rPr>
                          <m:t> </m:t>
                        </m:r>
                      </m:oMath>
                    </m:oMathPara>
                  </a14:m>
                  <a:endParaRPr lang="en-US"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5098502" y="3809591"/>
                  <a:ext cx="575157" cy="227563"/>
                </a:xfrm>
                <a:prstGeom prst="rect">
                  <a:avLst/>
                </a:prstGeom>
                <a:blipFill>
                  <a:blip r:embed="rId8"/>
                  <a:stretch>
                    <a:fillRect l="-9474" t="-16216" b="-324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3764876" y="3076407"/>
                  <a:ext cx="1065458" cy="738664"/>
                </a:xfrm>
                <a:prstGeom prst="rect">
                  <a:avLst/>
                </a:prstGeom>
                <a:noFill/>
              </p:spPr>
              <p:txBody>
                <a:bodyPr wrap="square" rtlCol="0">
                  <a:spAutoFit/>
                </a:bodyPr>
                <a:lstStyle/>
                <a:p>
                  <a:pPr algn="ctr"/>
                  <a:r>
                    <a:rPr lang="tr-TR" sz="1400" dirty="0"/>
                    <a:t>Make </a:t>
                  </a:r>
                </a:p>
                <a:p>
                  <a:pPr algn="ctr"/>
                  <a:r>
                    <a:rPr lang="tr-TR" sz="1400" dirty="0"/>
                    <a:t>predictions for all </a:t>
                  </a:r>
                  <a14:m>
                    <m:oMath xmlns:m="http://schemas.openxmlformats.org/officeDocument/2006/math">
                      <m:sSub>
                        <m:sSubPr>
                          <m:ctrlPr>
                            <a:rPr lang="tr-TR" sz="1400" i="1">
                              <a:latin typeface="Cambria Math" panose="02040503050406030204" pitchFamily="18" charset="0"/>
                            </a:rPr>
                          </m:ctrlPr>
                        </m:sSubPr>
                        <m:e>
                          <m:r>
                            <a:rPr lang="tr-TR" sz="1400" i="1">
                              <a:latin typeface="Cambria Math" panose="02040503050406030204" pitchFamily="18" charset="0"/>
                            </a:rPr>
                            <m:t>𝑥</m:t>
                          </m:r>
                        </m:e>
                        <m:sub>
                          <m:r>
                            <a:rPr lang="tr-TR" sz="1400" i="1">
                              <a:latin typeface="Cambria Math" panose="02040503050406030204" pitchFamily="18" charset="0"/>
                            </a:rPr>
                            <m:t>𝑖</m:t>
                          </m:r>
                        </m:sub>
                      </m:sSub>
                    </m:oMath>
                  </a14:m>
                  <a:r>
                    <a:rPr lang="tr-TR" sz="1400" dirty="0"/>
                    <a:t> </a:t>
                  </a:r>
                  <a:endParaRPr lang="en-US" sz="1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3764876" y="3076407"/>
                  <a:ext cx="1065458" cy="738664"/>
                </a:xfrm>
                <a:prstGeom prst="rect">
                  <a:avLst/>
                </a:prstGeom>
                <a:blipFill>
                  <a:blip r:embed="rId3"/>
                  <a:stretch>
                    <a:fillRect t="-1653" r="-2874" b="-7438"/>
                  </a:stretch>
                </a:blipFill>
              </p:spPr>
              <p:txBody>
                <a:bodyPr/>
                <a:lstStyle/>
                <a:p>
                  <a:r>
                    <a:rPr lang="en-US">
                      <a:noFill/>
                    </a:rPr>
                    <a:t> </a:t>
                  </a:r>
                </a:p>
              </p:txBody>
            </p:sp>
          </mc:Fallback>
        </mc:AlternateContent>
        <p:sp>
          <p:nvSpPr>
            <p:cNvPr id="73" name="Down Arrow 72"/>
            <p:cNvSpPr/>
            <p:nvPr/>
          </p:nvSpPr>
          <p:spPr>
            <a:xfrm>
              <a:off x="5258623" y="3108068"/>
              <a:ext cx="264064" cy="56197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39690F7A-52D4-4B24-A807-62574E107D72}"/>
              </a:ext>
            </a:extLst>
          </p:cNvPr>
          <p:cNvGrpSpPr/>
          <p:nvPr/>
        </p:nvGrpSpPr>
        <p:grpSpPr>
          <a:xfrm>
            <a:off x="3839845" y="4037154"/>
            <a:ext cx="2440428" cy="1807723"/>
            <a:chOff x="3839845" y="4037154"/>
            <a:chExt cx="2440428" cy="1807723"/>
          </a:xfrm>
        </p:grpSpPr>
        <mc:AlternateContent xmlns:mc="http://schemas.openxmlformats.org/markup-compatibility/2006" xmlns:a14="http://schemas.microsoft.com/office/drawing/2010/main">
          <mc:Choice Requires="a14">
            <p:sp>
              <p:nvSpPr>
                <p:cNvPr id="69" name="Rectangle 68"/>
                <p:cNvSpPr/>
                <p:nvPr/>
              </p:nvSpPr>
              <p:spPr>
                <a:xfrm>
                  <a:off x="4723500" y="5518697"/>
                  <a:ext cx="1556773" cy="326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𝑟</m:t>
                            </m:r>
                          </m:e>
                          <m:sub>
                            <m:r>
                              <a:rPr lang="tr-TR" sz="1400" b="0" i="1" smtClean="0">
                                <a:latin typeface="Cambria Math" panose="02040503050406030204" pitchFamily="18" charset="0"/>
                              </a:rPr>
                              <m:t>𝑖</m:t>
                            </m:r>
                          </m:sub>
                        </m:sSub>
                        <m:r>
                          <a:rPr lang="tr-TR" sz="1400" b="0" i="1" smtClean="0">
                            <a:latin typeface="Cambria Math" panose="02040503050406030204" pitchFamily="18" charset="0"/>
                          </a:rPr>
                          <m:t>=</m:t>
                        </m:r>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𝑟</m:t>
                            </m:r>
                          </m:e>
                          <m:sub>
                            <m:r>
                              <a:rPr lang="tr-TR" sz="1400" b="0" i="1" smtClean="0">
                                <a:latin typeface="Cambria Math" panose="02040503050406030204" pitchFamily="18" charset="0"/>
                              </a:rPr>
                              <m:t>𝑖</m:t>
                            </m:r>
                          </m:sub>
                        </m:sSub>
                        <m:r>
                          <a:rPr lang="tr-TR" sz="1400" b="0" i="1" smtClean="0">
                            <a:latin typeface="Cambria Math" panose="02040503050406030204" pitchFamily="18" charset="0"/>
                          </a:rPr>
                          <m:t>−</m:t>
                        </m:r>
                        <m:r>
                          <a:rPr lang="tr-TR" sz="1400" b="0" i="1" smtClean="0">
                            <a:latin typeface="Cambria Math" panose="02040503050406030204" pitchFamily="18" charset="0"/>
                          </a:rPr>
                          <m:t>𝜆</m:t>
                        </m:r>
                        <m:sSup>
                          <m:sSupPr>
                            <m:ctrlPr>
                              <a:rPr lang="tr-TR" sz="1400" i="1">
                                <a:latin typeface="Cambria Math" panose="02040503050406030204" pitchFamily="18" charset="0"/>
                              </a:rPr>
                            </m:ctrlPr>
                          </m:sSupPr>
                          <m:e>
                            <m:acc>
                              <m:accPr>
                                <m:chr m:val="̂"/>
                                <m:ctrlPr>
                                  <a:rPr lang="tr-TR" sz="1400" i="1">
                                    <a:latin typeface="Cambria Math" panose="02040503050406030204" pitchFamily="18" charset="0"/>
                                  </a:rPr>
                                </m:ctrlPr>
                              </m:accPr>
                              <m:e>
                                <m:r>
                                  <a:rPr lang="tr-TR" sz="1400" i="1">
                                    <a:latin typeface="Cambria Math" panose="02040503050406030204" pitchFamily="18" charset="0"/>
                                  </a:rPr>
                                  <m:t>𝑓</m:t>
                                </m:r>
                              </m:e>
                            </m:acc>
                          </m:e>
                          <m:sup>
                            <m:r>
                              <a:rPr lang="tr-TR" sz="1400" b="0" i="1" smtClean="0">
                                <a:latin typeface="Cambria Math" panose="02040503050406030204" pitchFamily="18" charset="0"/>
                              </a:rPr>
                              <m:t>2</m:t>
                            </m:r>
                          </m:sup>
                        </m:sSup>
                        <m:d>
                          <m:dPr>
                            <m:ctrlPr>
                              <a:rPr lang="tr-TR" sz="1400" i="1">
                                <a:latin typeface="Cambria Math" panose="02040503050406030204" pitchFamily="18" charset="0"/>
                              </a:rPr>
                            </m:ctrlPr>
                          </m:dPr>
                          <m:e>
                            <m:sSub>
                              <m:sSubPr>
                                <m:ctrlPr>
                                  <a:rPr lang="tr-TR" sz="1400" i="1">
                                    <a:latin typeface="Cambria Math" panose="02040503050406030204" pitchFamily="18" charset="0"/>
                                  </a:rPr>
                                </m:ctrlPr>
                              </m:sSubPr>
                              <m:e>
                                <m:r>
                                  <a:rPr lang="tr-TR" sz="1400" i="1">
                                    <a:latin typeface="Cambria Math" panose="02040503050406030204" pitchFamily="18" charset="0"/>
                                  </a:rPr>
                                  <m:t>𝑥</m:t>
                                </m:r>
                              </m:e>
                              <m:sub>
                                <m:r>
                                  <a:rPr lang="tr-TR" sz="1400" i="1">
                                    <a:latin typeface="Cambria Math" panose="02040503050406030204" pitchFamily="18" charset="0"/>
                                  </a:rPr>
                                  <m:t>𝑖</m:t>
                                </m:r>
                              </m:sub>
                            </m:sSub>
                          </m:e>
                        </m:d>
                      </m:oMath>
                    </m:oMathPara>
                  </a14:m>
                  <a:endParaRPr lang="tr-TR" sz="1400" b="0" dirty="0"/>
                </a:p>
              </p:txBody>
            </p:sp>
          </mc:Choice>
          <mc:Fallback xmlns="">
            <p:sp>
              <p:nvSpPr>
                <p:cNvPr id="69" name="Rectangle 68"/>
                <p:cNvSpPr>
                  <a:spLocks noRot="1" noChangeAspect="1" noMove="1" noResize="1" noEditPoints="1" noAdjustHandles="1" noChangeArrowheads="1" noChangeShapeType="1" noTextEdit="1"/>
                </p:cNvSpPr>
                <p:nvPr/>
              </p:nvSpPr>
              <p:spPr>
                <a:xfrm>
                  <a:off x="4723500" y="5518697"/>
                  <a:ext cx="1556773" cy="326180"/>
                </a:xfrm>
                <a:prstGeom prst="rect">
                  <a:avLst/>
                </a:prstGeom>
                <a:blipFill>
                  <a:blip r:embed="rId9"/>
                  <a:stretch>
                    <a:fillRect b="-5556"/>
                  </a:stretch>
                </a:blipFill>
              </p:spPr>
              <p:txBody>
                <a:bodyPr/>
                <a:lstStyle/>
                <a:p>
                  <a:r>
                    <a:rPr lang="en-US">
                      <a:noFill/>
                    </a:rPr>
                    <a:t> </a:t>
                  </a:r>
                </a:p>
              </p:txBody>
            </p:sp>
          </mc:Fallback>
        </mc:AlternateContent>
        <p:sp>
          <p:nvSpPr>
            <p:cNvPr id="74" name="Down Arrow 73"/>
            <p:cNvSpPr/>
            <p:nvPr/>
          </p:nvSpPr>
          <p:spPr>
            <a:xfrm>
              <a:off x="5250741" y="4133927"/>
              <a:ext cx="239436" cy="138477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3839845" y="4037154"/>
                  <a:ext cx="931906" cy="1612557"/>
                </a:xfrm>
                <a:prstGeom prst="rect">
                  <a:avLst/>
                </a:prstGeom>
                <a:noFill/>
              </p:spPr>
              <p:txBody>
                <a:bodyPr wrap="square" rtlCol="0">
                  <a:spAutoFit/>
                </a:bodyPr>
                <a:lstStyle/>
                <a:p>
                  <a:pPr algn="ctr"/>
                  <a:r>
                    <a:rPr lang="tr-TR" sz="1400" dirty="0"/>
                    <a:t>Update residuals using shrunken version of </a:t>
                  </a:r>
                  <a14:m>
                    <m:oMath xmlns:m="http://schemas.openxmlformats.org/officeDocument/2006/math">
                      <m:sSup>
                        <m:sSupPr>
                          <m:ctrlPr>
                            <a:rPr lang="tr-TR" sz="1400" i="1">
                              <a:latin typeface="Cambria Math" panose="02040503050406030204" pitchFamily="18" charset="0"/>
                            </a:rPr>
                          </m:ctrlPr>
                        </m:sSupPr>
                        <m:e>
                          <m:acc>
                            <m:accPr>
                              <m:chr m:val="̂"/>
                              <m:ctrlPr>
                                <a:rPr lang="tr-TR" sz="1400" i="1">
                                  <a:latin typeface="Cambria Math" panose="02040503050406030204" pitchFamily="18" charset="0"/>
                                </a:rPr>
                              </m:ctrlPr>
                            </m:accPr>
                            <m:e>
                              <m:r>
                                <a:rPr lang="tr-TR" sz="1400" i="1">
                                  <a:latin typeface="Cambria Math" panose="02040503050406030204" pitchFamily="18" charset="0"/>
                                </a:rPr>
                                <m:t>𝑓</m:t>
                              </m:r>
                            </m:e>
                          </m:acc>
                        </m:e>
                        <m:sup>
                          <m:r>
                            <a:rPr lang="tr-TR" sz="1400" b="0" i="1" smtClean="0">
                              <a:latin typeface="Cambria Math" panose="02040503050406030204" pitchFamily="18" charset="0"/>
                            </a:rPr>
                            <m:t>2</m:t>
                          </m:r>
                        </m:sup>
                      </m:sSup>
                      <m:d>
                        <m:dPr>
                          <m:ctrlPr>
                            <a:rPr lang="tr-TR" sz="1400" i="1">
                              <a:latin typeface="Cambria Math" panose="02040503050406030204" pitchFamily="18" charset="0"/>
                            </a:rPr>
                          </m:ctrlPr>
                        </m:dPr>
                        <m:e>
                          <m:sSub>
                            <m:sSubPr>
                              <m:ctrlPr>
                                <a:rPr lang="tr-TR" sz="1400" i="1">
                                  <a:latin typeface="Cambria Math" panose="02040503050406030204" pitchFamily="18" charset="0"/>
                                </a:rPr>
                              </m:ctrlPr>
                            </m:sSubPr>
                            <m:e>
                              <m:r>
                                <a:rPr lang="tr-TR" sz="1400" i="1">
                                  <a:latin typeface="Cambria Math" panose="02040503050406030204" pitchFamily="18" charset="0"/>
                                </a:rPr>
                                <m:t>𝑥</m:t>
                              </m:r>
                            </m:e>
                            <m:sub>
                              <m:r>
                                <a:rPr lang="tr-TR" sz="1400" i="1">
                                  <a:latin typeface="Cambria Math" panose="02040503050406030204" pitchFamily="18" charset="0"/>
                                </a:rPr>
                                <m:t>𝑖</m:t>
                              </m:r>
                            </m:sub>
                          </m:sSub>
                        </m:e>
                      </m:d>
                    </m:oMath>
                  </a14:m>
                  <a:r>
                    <a:rPr lang="tr-TR" sz="1400" dirty="0"/>
                    <a:t> for all points </a:t>
                  </a:r>
                </a:p>
              </p:txBody>
            </p:sp>
          </mc:Choice>
          <mc:Fallback xmlns="">
            <p:sp>
              <p:nvSpPr>
                <p:cNvPr id="89" name="TextBox 88"/>
                <p:cNvSpPr txBox="1">
                  <a:spLocks noRot="1" noChangeAspect="1" noMove="1" noResize="1" noEditPoints="1" noAdjustHandles="1" noChangeArrowheads="1" noChangeShapeType="1" noTextEdit="1"/>
                </p:cNvSpPr>
                <p:nvPr/>
              </p:nvSpPr>
              <p:spPr>
                <a:xfrm>
                  <a:off x="3839845" y="4037154"/>
                  <a:ext cx="931906" cy="1612557"/>
                </a:xfrm>
                <a:prstGeom prst="rect">
                  <a:avLst/>
                </a:prstGeom>
                <a:blipFill>
                  <a:blip r:embed="rId10"/>
                  <a:stretch>
                    <a:fillRect t="-377" r="-5229" b="-3019"/>
                  </a:stretch>
                </a:blipFill>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E4162590-B2C0-4845-B659-74D00D2C240B}"/>
              </a:ext>
            </a:extLst>
          </p:cNvPr>
          <p:cNvGrpSpPr/>
          <p:nvPr/>
        </p:nvGrpSpPr>
        <p:grpSpPr>
          <a:xfrm>
            <a:off x="5957298" y="1914451"/>
            <a:ext cx="3546572" cy="3923427"/>
            <a:chOff x="5957298" y="1914451"/>
            <a:chExt cx="3546572" cy="3923427"/>
          </a:xfrm>
        </p:grpSpPr>
        <p:sp>
          <p:nvSpPr>
            <p:cNvPr id="86" name="Down Arrow 85"/>
            <p:cNvSpPr/>
            <p:nvPr/>
          </p:nvSpPr>
          <p:spPr>
            <a:xfrm>
              <a:off x="8535120" y="3089043"/>
              <a:ext cx="264064" cy="56197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55F947-D234-4213-A77C-DBDFB70C7926}"/>
                </a:ext>
              </a:extLst>
            </p:cNvPr>
            <p:cNvGrpSpPr/>
            <p:nvPr/>
          </p:nvGrpSpPr>
          <p:grpSpPr>
            <a:xfrm>
              <a:off x="5957298" y="1914451"/>
              <a:ext cx="3546572" cy="3923427"/>
              <a:chOff x="5957298" y="1914451"/>
              <a:chExt cx="3546572" cy="3923427"/>
            </a:xfrm>
          </p:grpSpPr>
          <mc:AlternateContent xmlns:mc="http://schemas.openxmlformats.org/markup-compatibility/2006" xmlns:a14="http://schemas.microsoft.com/office/drawing/2010/main">
            <mc:Choice Requires="a14">
              <p:sp>
                <p:nvSpPr>
                  <p:cNvPr id="60" name="TextBox 59"/>
                  <p:cNvSpPr txBox="1"/>
                  <p:nvPr/>
                </p:nvSpPr>
                <p:spPr>
                  <a:xfrm>
                    <a:off x="6440864" y="2088684"/>
                    <a:ext cx="556316"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tr-TR" sz="3600" b="0" i="1" smtClean="0">
                              <a:latin typeface="Cambria Math" panose="02040503050406030204" pitchFamily="18" charset="0"/>
                            </a:rPr>
                            <m:t>…</m:t>
                          </m:r>
                        </m:oMath>
                      </m:oMathPara>
                    </a14:m>
                    <a:endParaRPr lang="tr-TR" sz="3600" b="0" dirty="0"/>
                  </a:p>
                  <a:p>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6440864" y="2088684"/>
                    <a:ext cx="556316" cy="83099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8374999" y="3790566"/>
                    <a:ext cx="591508" cy="22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tr-TR" sz="1400" b="0" i="1" smtClean="0">
                                  <a:latin typeface="Cambria Math" panose="02040503050406030204" pitchFamily="18" charset="0"/>
                                </a:rPr>
                              </m:ctrlPr>
                            </m:sSupPr>
                            <m:e>
                              <m:acc>
                                <m:accPr>
                                  <m:chr m:val="̂"/>
                                  <m:ctrlPr>
                                    <a:rPr lang="tr-TR" sz="1400" b="0" i="1" smtClean="0">
                                      <a:latin typeface="Cambria Math" panose="02040503050406030204" pitchFamily="18" charset="0"/>
                                    </a:rPr>
                                  </m:ctrlPr>
                                </m:accPr>
                                <m:e>
                                  <m:r>
                                    <a:rPr lang="tr-TR" sz="1400" i="1">
                                      <a:latin typeface="Cambria Math" panose="02040503050406030204" pitchFamily="18" charset="0"/>
                                    </a:rPr>
                                    <m:t>𝑓</m:t>
                                  </m:r>
                                </m:e>
                              </m:acc>
                            </m:e>
                            <m:sup>
                              <m:r>
                                <a:rPr lang="tr-TR" sz="1400" b="0" i="1" smtClean="0">
                                  <a:latin typeface="Cambria Math" panose="02040503050406030204" pitchFamily="18" charset="0"/>
                                </a:rPr>
                                <m:t>𝐵</m:t>
                              </m:r>
                            </m:sup>
                          </m:sSup>
                          <m:d>
                            <m:dPr>
                              <m:ctrlPr>
                                <a:rPr lang="tr-TR" sz="1400" b="0" i="1" smtClean="0">
                                  <a:latin typeface="Cambria Math" panose="02040503050406030204" pitchFamily="18" charset="0"/>
                                </a:rPr>
                              </m:ctrlPr>
                            </m:dPr>
                            <m:e>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𝑥</m:t>
                                  </m:r>
                                </m:e>
                                <m:sub>
                                  <m:r>
                                    <a:rPr lang="tr-TR" sz="1400" b="0" i="1" smtClean="0">
                                      <a:latin typeface="Cambria Math" panose="02040503050406030204" pitchFamily="18" charset="0"/>
                                    </a:rPr>
                                    <m:t>𝑖</m:t>
                                  </m:r>
                                </m:sub>
                              </m:sSub>
                            </m:e>
                          </m:d>
                          <m:r>
                            <a:rPr lang="tr-TR" sz="1400" b="0" i="1" smtClean="0">
                              <a:latin typeface="Cambria Math" panose="02040503050406030204" pitchFamily="18" charset="0"/>
                            </a:rPr>
                            <m:t> </m:t>
                          </m:r>
                        </m:oMath>
                      </m:oMathPara>
                    </a14:m>
                    <a:endParaRPr lang="en-US" sz="1400" dirty="0"/>
                  </a:p>
                </p:txBody>
              </p:sp>
            </mc:Choice>
            <mc:Fallback xmlns="">
              <p:sp>
                <p:nvSpPr>
                  <p:cNvPr id="76" name="TextBox 75"/>
                  <p:cNvSpPr txBox="1">
                    <a:spLocks noRot="1" noChangeAspect="1" noMove="1" noResize="1" noEditPoints="1" noAdjustHandles="1" noChangeArrowheads="1" noChangeShapeType="1" noTextEdit="1"/>
                  </p:cNvSpPr>
                  <p:nvPr/>
                </p:nvSpPr>
                <p:spPr>
                  <a:xfrm>
                    <a:off x="8374999" y="3790566"/>
                    <a:ext cx="591508" cy="227563"/>
                  </a:xfrm>
                  <a:prstGeom prst="rect">
                    <a:avLst/>
                  </a:prstGeom>
                  <a:blipFill>
                    <a:blip r:embed="rId12"/>
                    <a:stretch>
                      <a:fillRect l="-10309" t="-16216" b="-32432"/>
                    </a:stretch>
                  </a:blipFill>
                </p:spPr>
                <p:txBody>
                  <a:bodyPr/>
                  <a:lstStyle/>
                  <a:p>
                    <a:r>
                      <a:rPr lang="en-US">
                        <a:noFill/>
                      </a:rPr>
                      <a:t> </a:t>
                    </a:r>
                  </a:p>
                </p:txBody>
              </p:sp>
            </mc:Fallback>
          </mc:AlternateContent>
          <p:grpSp>
            <p:nvGrpSpPr>
              <p:cNvPr id="77" name="Group 76"/>
              <p:cNvGrpSpPr/>
              <p:nvPr/>
            </p:nvGrpSpPr>
            <p:grpSpPr>
              <a:xfrm>
                <a:off x="8170406" y="1914451"/>
                <a:ext cx="1063940" cy="1115386"/>
                <a:chOff x="1558642" y="2295525"/>
                <a:chExt cx="1333500" cy="1343025"/>
              </a:xfrm>
            </p:grpSpPr>
            <p:sp>
              <p:nvSpPr>
                <p:cNvPr id="78" name="Oval 77"/>
                <p:cNvSpPr/>
                <p:nvPr/>
              </p:nvSpPr>
              <p:spPr>
                <a:xfrm>
                  <a:off x="2047188" y="2460872"/>
                  <a:ext cx="428625"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a:stCxn id="78" idx="4"/>
                </p:cNvCxnSpPr>
                <p:nvPr/>
              </p:nvCxnSpPr>
              <p:spPr>
                <a:xfrm flipH="1">
                  <a:off x="1704227" y="2918072"/>
                  <a:ext cx="557274" cy="552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8" idx="4"/>
                </p:cNvCxnSpPr>
                <p:nvPr/>
              </p:nvCxnSpPr>
              <p:spPr>
                <a:xfrm>
                  <a:off x="2261501" y="2918072"/>
                  <a:ext cx="471426" cy="552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1558642" y="2295525"/>
                  <a:ext cx="1333500" cy="1343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2" name="Rectangle 81"/>
                  <p:cNvSpPr/>
                  <p:nvPr/>
                </p:nvSpPr>
                <p:spPr>
                  <a:xfrm>
                    <a:off x="7975631" y="5517982"/>
                    <a:ext cx="1528239" cy="3198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𝑟</m:t>
                              </m:r>
                            </m:e>
                            <m:sub>
                              <m:r>
                                <a:rPr lang="tr-TR" sz="1400" b="0" i="1" smtClean="0">
                                  <a:latin typeface="Cambria Math" panose="02040503050406030204" pitchFamily="18" charset="0"/>
                                </a:rPr>
                                <m:t>𝑖</m:t>
                              </m:r>
                            </m:sub>
                          </m:sSub>
                          <m:r>
                            <a:rPr lang="tr-TR" sz="1400" b="0" i="1" smtClean="0">
                              <a:latin typeface="Cambria Math" panose="02040503050406030204" pitchFamily="18" charset="0"/>
                            </a:rPr>
                            <m:t>=</m:t>
                          </m:r>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𝑟</m:t>
                              </m:r>
                            </m:e>
                            <m:sub>
                              <m:r>
                                <a:rPr lang="tr-TR" sz="1400" b="0" i="1" smtClean="0">
                                  <a:latin typeface="Cambria Math" panose="02040503050406030204" pitchFamily="18" charset="0"/>
                                </a:rPr>
                                <m:t>𝑖</m:t>
                              </m:r>
                            </m:sub>
                          </m:sSub>
                          <m:r>
                            <a:rPr lang="tr-TR" sz="1400" b="0" i="1" smtClean="0">
                              <a:latin typeface="Cambria Math" panose="02040503050406030204" pitchFamily="18" charset="0"/>
                            </a:rPr>
                            <m:t>−</m:t>
                          </m:r>
                          <m:r>
                            <a:rPr lang="tr-TR" sz="1400" b="0" i="1" smtClean="0">
                              <a:latin typeface="Cambria Math" panose="02040503050406030204" pitchFamily="18" charset="0"/>
                            </a:rPr>
                            <m:t>𝜆</m:t>
                          </m:r>
                          <m:sSup>
                            <m:sSupPr>
                              <m:ctrlPr>
                                <a:rPr lang="tr-TR" sz="1400" i="1">
                                  <a:latin typeface="Cambria Math" panose="02040503050406030204" pitchFamily="18" charset="0"/>
                                </a:rPr>
                              </m:ctrlPr>
                            </m:sSupPr>
                            <m:e>
                              <m:acc>
                                <m:accPr>
                                  <m:chr m:val="̂"/>
                                  <m:ctrlPr>
                                    <a:rPr lang="tr-TR" sz="1400" i="1">
                                      <a:latin typeface="Cambria Math" panose="02040503050406030204" pitchFamily="18" charset="0"/>
                                    </a:rPr>
                                  </m:ctrlPr>
                                </m:accPr>
                                <m:e>
                                  <m:r>
                                    <a:rPr lang="tr-TR" sz="1400" i="1">
                                      <a:latin typeface="Cambria Math" panose="02040503050406030204" pitchFamily="18" charset="0"/>
                                    </a:rPr>
                                    <m:t>𝑓</m:t>
                                  </m:r>
                                </m:e>
                              </m:acc>
                            </m:e>
                            <m:sup>
                              <m:r>
                                <a:rPr lang="tr-TR" sz="1400" b="0" i="1" smtClean="0">
                                  <a:latin typeface="Cambria Math" panose="02040503050406030204" pitchFamily="18" charset="0"/>
                                </a:rPr>
                                <m:t>𝐵</m:t>
                              </m:r>
                            </m:sup>
                          </m:sSup>
                          <m:d>
                            <m:dPr>
                              <m:ctrlPr>
                                <a:rPr lang="tr-TR" sz="1400" i="1">
                                  <a:latin typeface="Cambria Math" panose="02040503050406030204" pitchFamily="18" charset="0"/>
                                </a:rPr>
                              </m:ctrlPr>
                            </m:dPr>
                            <m:e>
                              <m:sSub>
                                <m:sSubPr>
                                  <m:ctrlPr>
                                    <a:rPr lang="tr-TR" sz="1400" i="1">
                                      <a:latin typeface="Cambria Math" panose="02040503050406030204" pitchFamily="18" charset="0"/>
                                    </a:rPr>
                                  </m:ctrlPr>
                                </m:sSubPr>
                                <m:e>
                                  <m:r>
                                    <a:rPr lang="tr-TR" sz="1400" i="1">
                                      <a:latin typeface="Cambria Math" panose="02040503050406030204" pitchFamily="18" charset="0"/>
                                    </a:rPr>
                                    <m:t>𝑥</m:t>
                                  </m:r>
                                </m:e>
                                <m:sub>
                                  <m:r>
                                    <a:rPr lang="tr-TR" sz="1400" i="1">
                                      <a:latin typeface="Cambria Math" panose="02040503050406030204" pitchFamily="18" charset="0"/>
                                    </a:rPr>
                                    <m:t>𝑖</m:t>
                                  </m:r>
                                </m:sub>
                              </m:sSub>
                            </m:e>
                          </m:d>
                        </m:oMath>
                      </m:oMathPara>
                    </a14:m>
                    <a:endParaRPr lang="tr-TR" sz="1400" b="0" dirty="0"/>
                  </a:p>
                </p:txBody>
              </p:sp>
            </mc:Choice>
            <mc:Fallback xmlns="">
              <p:sp>
                <p:nvSpPr>
                  <p:cNvPr id="82" name="Rectangle 81"/>
                  <p:cNvSpPr>
                    <a:spLocks noRot="1" noChangeAspect="1" noMove="1" noResize="1" noEditPoints="1" noAdjustHandles="1" noChangeArrowheads="1" noChangeShapeType="1" noTextEdit="1"/>
                  </p:cNvSpPr>
                  <p:nvPr/>
                </p:nvSpPr>
                <p:spPr>
                  <a:xfrm>
                    <a:off x="7975631" y="5517982"/>
                    <a:ext cx="1528239" cy="319896"/>
                  </a:xfrm>
                  <a:prstGeom prst="rect">
                    <a:avLst/>
                  </a:prstGeom>
                  <a:blipFill>
                    <a:blip r:embed="rId13"/>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7102573" y="1930001"/>
                    <a:ext cx="1012999" cy="738664"/>
                  </a:xfrm>
                  <a:prstGeom prst="rect">
                    <a:avLst/>
                  </a:prstGeom>
                  <a:noFill/>
                </p:spPr>
                <p:txBody>
                  <a:bodyPr wrap="square" rtlCol="0">
                    <a:spAutoFit/>
                  </a:bodyPr>
                  <a:lstStyle/>
                  <a:p>
                    <a:pPr algn="ctr"/>
                    <a:r>
                      <a:rPr lang="tr-TR" sz="1400" dirty="0"/>
                      <a:t>Fit a stump</a:t>
                    </a:r>
                  </a:p>
                  <a:p>
                    <a:pPr algn="ctr"/>
                    <a:r>
                      <a:rPr lang="tr-TR" sz="1400" dirty="0"/>
                      <a:t>for residuals </a:t>
                    </a:r>
                    <a14:m>
                      <m:oMath xmlns:m="http://schemas.openxmlformats.org/officeDocument/2006/math">
                        <m:sSub>
                          <m:sSubPr>
                            <m:ctrlPr>
                              <a:rPr lang="tr-TR" sz="1400" i="1">
                                <a:latin typeface="Cambria Math" panose="02040503050406030204" pitchFamily="18" charset="0"/>
                              </a:rPr>
                            </m:ctrlPr>
                          </m:sSubPr>
                          <m:e>
                            <m:r>
                              <a:rPr lang="tr-TR" sz="1400" i="1">
                                <a:latin typeface="Cambria Math" panose="02040503050406030204" pitchFamily="18" charset="0"/>
                              </a:rPr>
                              <m:t>𝑟</m:t>
                            </m:r>
                          </m:e>
                          <m:sub>
                            <m:r>
                              <a:rPr lang="tr-TR" sz="1400" i="1">
                                <a:latin typeface="Cambria Math" panose="02040503050406030204" pitchFamily="18" charset="0"/>
                              </a:rPr>
                              <m:t>𝑖</m:t>
                            </m:r>
                          </m:sub>
                        </m:sSub>
                      </m:oMath>
                    </a14:m>
                    <a:endParaRPr lang="en-US" sz="1400" dirty="0"/>
                  </a:p>
                </p:txBody>
              </p:sp>
            </mc:Choice>
            <mc:Fallback xmlns="">
              <p:sp>
                <p:nvSpPr>
                  <p:cNvPr id="83" name="TextBox 82"/>
                  <p:cNvSpPr txBox="1">
                    <a:spLocks noRot="1" noChangeAspect="1" noMove="1" noResize="1" noEditPoints="1" noAdjustHandles="1" noChangeArrowheads="1" noChangeShapeType="1" noTextEdit="1"/>
                  </p:cNvSpPr>
                  <p:nvPr/>
                </p:nvSpPr>
                <p:spPr>
                  <a:xfrm>
                    <a:off x="7102573" y="1930001"/>
                    <a:ext cx="1012999" cy="738664"/>
                  </a:xfrm>
                  <a:prstGeom prst="rect">
                    <a:avLst/>
                  </a:prstGeom>
                  <a:blipFill>
                    <a:blip r:embed="rId7"/>
                    <a:stretch>
                      <a:fillRect l="-602" t="-1653" b="-7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7041373" y="3057382"/>
                    <a:ext cx="1065458" cy="738664"/>
                  </a:xfrm>
                  <a:prstGeom prst="rect">
                    <a:avLst/>
                  </a:prstGeom>
                  <a:noFill/>
                </p:spPr>
                <p:txBody>
                  <a:bodyPr wrap="square" rtlCol="0">
                    <a:spAutoFit/>
                  </a:bodyPr>
                  <a:lstStyle/>
                  <a:p>
                    <a:pPr algn="ctr"/>
                    <a:r>
                      <a:rPr lang="tr-TR" sz="1400" dirty="0"/>
                      <a:t>Make </a:t>
                    </a:r>
                  </a:p>
                  <a:p>
                    <a:pPr algn="ctr"/>
                    <a:r>
                      <a:rPr lang="tr-TR" sz="1400" dirty="0"/>
                      <a:t>predictions for all </a:t>
                    </a:r>
                    <a14:m>
                      <m:oMath xmlns:m="http://schemas.openxmlformats.org/officeDocument/2006/math">
                        <m:sSub>
                          <m:sSubPr>
                            <m:ctrlPr>
                              <a:rPr lang="tr-TR" sz="1400" i="1">
                                <a:latin typeface="Cambria Math" panose="02040503050406030204" pitchFamily="18" charset="0"/>
                              </a:rPr>
                            </m:ctrlPr>
                          </m:sSubPr>
                          <m:e>
                            <m:r>
                              <a:rPr lang="tr-TR" sz="1400" i="1">
                                <a:latin typeface="Cambria Math" panose="02040503050406030204" pitchFamily="18" charset="0"/>
                              </a:rPr>
                              <m:t>𝑥</m:t>
                            </m:r>
                          </m:e>
                          <m:sub>
                            <m:r>
                              <a:rPr lang="tr-TR" sz="1400" i="1">
                                <a:latin typeface="Cambria Math" panose="02040503050406030204" pitchFamily="18" charset="0"/>
                              </a:rPr>
                              <m:t>𝑖</m:t>
                            </m:r>
                          </m:sub>
                        </m:sSub>
                      </m:oMath>
                    </a14:m>
                    <a:r>
                      <a:rPr lang="tr-TR" sz="1400" dirty="0"/>
                      <a:t> </a:t>
                    </a:r>
                    <a:endParaRPr lang="en-US" sz="1400" dirty="0"/>
                  </a:p>
                </p:txBody>
              </p:sp>
            </mc:Choice>
            <mc:Fallback xmlns="">
              <p:sp>
                <p:nvSpPr>
                  <p:cNvPr id="84" name="TextBox 83"/>
                  <p:cNvSpPr txBox="1">
                    <a:spLocks noRot="1" noChangeAspect="1" noMove="1" noResize="1" noEditPoints="1" noAdjustHandles="1" noChangeArrowheads="1" noChangeShapeType="1" noTextEdit="1"/>
                  </p:cNvSpPr>
                  <p:nvPr/>
                </p:nvSpPr>
                <p:spPr>
                  <a:xfrm>
                    <a:off x="7041373" y="3057382"/>
                    <a:ext cx="1065458" cy="738664"/>
                  </a:xfrm>
                  <a:prstGeom prst="rect">
                    <a:avLst/>
                  </a:prstGeom>
                  <a:blipFill>
                    <a:blip r:embed="rId3"/>
                    <a:stretch>
                      <a:fillRect t="-1653" r="-2286" b="-7438"/>
                    </a:stretch>
                  </a:blipFill>
                </p:spPr>
                <p:txBody>
                  <a:bodyPr/>
                  <a:lstStyle/>
                  <a:p>
                    <a:r>
                      <a:rPr lang="en-US">
                        <a:noFill/>
                      </a:rPr>
                      <a:t> </a:t>
                    </a:r>
                  </a:p>
                </p:txBody>
              </p:sp>
            </mc:Fallback>
          </mc:AlternateContent>
          <p:sp>
            <p:nvSpPr>
              <p:cNvPr id="87" name="Down Arrow 86"/>
              <p:cNvSpPr/>
              <p:nvPr/>
            </p:nvSpPr>
            <p:spPr>
              <a:xfrm>
                <a:off x="8527237" y="4114902"/>
                <a:ext cx="241945" cy="56197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ight Arrow 89"/>
              <p:cNvSpPr/>
              <p:nvPr/>
            </p:nvSpPr>
            <p:spPr>
              <a:xfrm rot="17294269" flipV="1">
                <a:off x="4646920" y="3955535"/>
                <a:ext cx="2857312" cy="23655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TextBox 90"/>
                  <p:cNvSpPr txBox="1"/>
                  <p:nvPr/>
                </p:nvSpPr>
                <p:spPr>
                  <a:xfrm>
                    <a:off x="7099972" y="4012098"/>
                    <a:ext cx="931906" cy="1600438"/>
                  </a:xfrm>
                  <a:prstGeom prst="rect">
                    <a:avLst/>
                  </a:prstGeom>
                  <a:noFill/>
                </p:spPr>
                <p:txBody>
                  <a:bodyPr wrap="square" rtlCol="0">
                    <a:spAutoFit/>
                  </a:bodyPr>
                  <a:lstStyle/>
                  <a:p>
                    <a:pPr algn="ctr"/>
                    <a:r>
                      <a:rPr lang="tr-TR" sz="1400" dirty="0"/>
                      <a:t>Update residuals using shrunken version of </a:t>
                    </a:r>
                    <a14:m>
                      <m:oMath xmlns:m="http://schemas.openxmlformats.org/officeDocument/2006/math">
                        <m:sSup>
                          <m:sSupPr>
                            <m:ctrlPr>
                              <a:rPr lang="tr-TR" sz="1400" i="1">
                                <a:latin typeface="Cambria Math" panose="02040503050406030204" pitchFamily="18" charset="0"/>
                              </a:rPr>
                            </m:ctrlPr>
                          </m:sSupPr>
                          <m:e>
                            <m:acc>
                              <m:accPr>
                                <m:chr m:val="̂"/>
                                <m:ctrlPr>
                                  <a:rPr lang="tr-TR" sz="1400" i="1">
                                    <a:latin typeface="Cambria Math" panose="02040503050406030204" pitchFamily="18" charset="0"/>
                                  </a:rPr>
                                </m:ctrlPr>
                              </m:accPr>
                              <m:e>
                                <m:r>
                                  <a:rPr lang="tr-TR" sz="1400" i="1">
                                    <a:latin typeface="Cambria Math" panose="02040503050406030204" pitchFamily="18" charset="0"/>
                                  </a:rPr>
                                  <m:t>𝑓</m:t>
                                </m:r>
                              </m:e>
                            </m:acc>
                          </m:e>
                          <m:sup>
                            <m:r>
                              <a:rPr lang="tr-TR" sz="1400" i="1">
                                <a:latin typeface="Cambria Math" panose="02040503050406030204" pitchFamily="18" charset="0"/>
                              </a:rPr>
                              <m:t>1</m:t>
                            </m:r>
                          </m:sup>
                        </m:sSup>
                        <m:d>
                          <m:dPr>
                            <m:ctrlPr>
                              <a:rPr lang="tr-TR" sz="1400" i="1">
                                <a:latin typeface="Cambria Math" panose="02040503050406030204" pitchFamily="18" charset="0"/>
                              </a:rPr>
                            </m:ctrlPr>
                          </m:dPr>
                          <m:e>
                            <m:sSub>
                              <m:sSubPr>
                                <m:ctrlPr>
                                  <a:rPr lang="tr-TR" sz="1400" i="1">
                                    <a:latin typeface="Cambria Math" panose="02040503050406030204" pitchFamily="18" charset="0"/>
                                  </a:rPr>
                                </m:ctrlPr>
                              </m:sSubPr>
                              <m:e>
                                <m:r>
                                  <a:rPr lang="tr-TR" sz="1400" i="1">
                                    <a:latin typeface="Cambria Math" panose="02040503050406030204" pitchFamily="18" charset="0"/>
                                  </a:rPr>
                                  <m:t>𝑥</m:t>
                                </m:r>
                              </m:e>
                              <m:sub>
                                <m:r>
                                  <a:rPr lang="tr-TR" sz="1400" i="1">
                                    <a:latin typeface="Cambria Math" panose="02040503050406030204" pitchFamily="18" charset="0"/>
                                  </a:rPr>
                                  <m:t>𝑖</m:t>
                                </m:r>
                              </m:sub>
                            </m:sSub>
                          </m:e>
                        </m:d>
                      </m:oMath>
                    </a14:m>
                    <a:r>
                      <a:rPr lang="tr-TR" sz="1400" dirty="0"/>
                      <a:t> for all points </a:t>
                    </a:r>
                  </a:p>
                </p:txBody>
              </p:sp>
            </mc:Choice>
            <mc:Fallback xmlns="">
              <p:sp>
                <p:nvSpPr>
                  <p:cNvPr id="91" name="TextBox 90"/>
                  <p:cNvSpPr txBox="1">
                    <a:spLocks noRot="1" noChangeAspect="1" noMove="1" noResize="1" noEditPoints="1" noAdjustHandles="1" noChangeArrowheads="1" noChangeShapeType="1" noTextEdit="1"/>
                  </p:cNvSpPr>
                  <p:nvPr/>
                </p:nvSpPr>
                <p:spPr>
                  <a:xfrm>
                    <a:off x="7099972" y="4012098"/>
                    <a:ext cx="931906" cy="1600438"/>
                  </a:xfrm>
                  <a:prstGeom prst="rect">
                    <a:avLst/>
                  </a:prstGeom>
                  <a:blipFill>
                    <a:blip r:embed="rId14"/>
                    <a:stretch>
                      <a:fillRect t="-760" r="-5229" b="-3802"/>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5911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Boosting (gradient)</a:t>
            </a:r>
            <a:endParaRPr lang="en-US" dirty="0"/>
          </a:p>
        </p:txBody>
      </p:sp>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pic>
        <p:nvPicPr>
          <p:cNvPr id="6" name="Picture 5"/>
          <p:cNvPicPr>
            <a:picLocks noChangeAspect="1"/>
          </p:cNvPicPr>
          <p:nvPr/>
        </p:nvPicPr>
        <p:blipFill>
          <a:blip r:embed="rId2"/>
          <a:stretch>
            <a:fillRect/>
          </a:stretch>
        </p:blipFill>
        <p:spPr>
          <a:xfrm>
            <a:off x="2933700" y="1444706"/>
            <a:ext cx="6324600" cy="4914741"/>
          </a:xfrm>
          <a:prstGeom prst="rect">
            <a:avLst/>
          </a:prstGeom>
        </p:spPr>
      </p:pic>
    </p:spTree>
    <p:extLst>
      <p:ext uri="{BB962C8B-B14F-4D97-AF65-F5344CB8AC3E}">
        <p14:creationId xmlns:p14="http://schemas.microsoft.com/office/powerpoint/2010/main" val="3308609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Boosting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The shrinkage parameter </a:t>
                </a:r>
                <a14:m>
                  <m:oMath xmlns:m="http://schemas.openxmlformats.org/officeDocument/2006/math">
                    <m:r>
                      <a:rPr lang="en-US" sz="2400" i="1" dirty="0">
                        <a:latin typeface="Cambria Math" panose="02040503050406030204" pitchFamily="18" charset="0"/>
                      </a:rPr>
                      <m:t>𝜆</m:t>
                    </m:r>
                  </m:oMath>
                </a14:m>
                <a:r>
                  <a:rPr lang="en-US" sz="2400" i="1" dirty="0"/>
                  <a:t> </a:t>
                </a:r>
                <a:r>
                  <a:rPr lang="en-US" sz="2400" dirty="0"/>
                  <a:t>slows the process down</a:t>
                </a:r>
                <a:r>
                  <a:rPr lang="tr-TR" sz="2400" dirty="0"/>
                  <a:t> </a:t>
                </a:r>
                <a:r>
                  <a:rPr lang="en-US" sz="2400" dirty="0"/>
                  <a:t>even further, allowing more and different shaped trees to attack the residuals.</a:t>
                </a:r>
              </a:p>
              <a:p>
                <a:r>
                  <a:rPr lang="en-US" sz="2400" dirty="0"/>
                  <a:t>In general, statistical learning approaches that </a:t>
                </a:r>
                <a:r>
                  <a:rPr lang="en-US" sz="2400" i="1" dirty="0"/>
                  <a:t>learn slowly </a:t>
                </a:r>
                <a:r>
                  <a:rPr lang="en-US" sz="2400" dirty="0"/>
                  <a:t>tend to</a:t>
                </a:r>
                <a:r>
                  <a:rPr lang="tr-TR" sz="2400" dirty="0"/>
                  <a:t> </a:t>
                </a:r>
                <a:r>
                  <a:rPr lang="en-US" sz="2400" dirty="0"/>
                  <a:t>perform well</a:t>
                </a:r>
                <a:endParaRPr lang="tr-TR" sz="2400" dirty="0"/>
              </a:p>
              <a:p>
                <a:r>
                  <a:rPr lang="en-US" sz="2400" dirty="0"/>
                  <a:t>Boosting has three tuning parameter</a:t>
                </a:r>
                <a:r>
                  <a:rPr lang="tr-TR" sz="2400" dirty="0"/>
                  <a:t>s</a:t>
                </a:r>
              </a:p>
              <a:p>
                <a:pPr lvl="1"/>
                <a:r>
                  <a:rPr lang="en-US" sz="2000" dirty="0"/>
                  <a:t>The number of trees </a:t>
                </a:r>
                <a:r>
                  <a:rPr lang="en-US" sz="2000" i="1" dirty="0"/>
                  <a:t>B</a:t>
                </a:r>
                <a:r>
                  <a:rPr lang="en-US" sz="2000" dirty="0"/>
                  <a:t>. Unlike bagging and random forests, boosting</a:t>
                </a:r>
                <a:r>
                  <a:rPr lang="tr-TR" sz="2000" dirty="0"/>
                  <a:t> </a:t>
                </a:r>
                <a:r>
                  <a:rPr lang="en-US" sz="2000" dirty="0"/>
                  <a:t>can </a:t>
                </a:r>
                <a:r>
                  <a:rPr lang="en-US" sz="2000" dirty="0" err="1"/>
                  <a:t>overfit</a:t>
                </a:r>
                <a:r>
                  <a:rPr lang="en-US" sz="2000" dirty="0"/>
                  <a:t> if </a:t>
                </a:r>
                <a:r>
                  <a:rPr lang="en-US" sz="2000" i="1" dirty="0"/>
                  <a:t>B </a:t>
                </a:r>
                <a:r>
                  <a:rPr lang="en-US" sz="2000" dirty="0"/>
                  <a:t>is too large</a:t>
                </a:r>
                <a:r>
                  <a:rPr lang="tr-TR" sz="2000" dirty="0"/>
                  <a:t> (use cross validation)</a:t>
                </a:r>
              </a:p>
              <a:p>
                <a:pPr lvl="1"/>
                <a:r>
                  <a:rPr lang="en-US" sz="2000" dirty="0"/>
                  <a:t>The shrinkage parameter </a:t>
                </a:r>
                <a:r>
                  <a:rPr lang="en-US" sz="2000" i="1" dirty="0"/>
                  <a:t>λ</a:t>
                </a:r>
                <a:r>
                  <a:rPr lang="en-US" sz="2000" dirty="0"/>
                  <a:t>, a small positive number</a:t>
                </a:r>
                <a:r>
                  <a:rPr lang="tr-TR" sz="2000" dirty="0"/>
                  <a:t> which</a:t>
                </a:r>
                <a:r>
                  <a:rPr lang="en-US" sz="2000" dirty="0"/>
                  <a:t> controls the</a:t>
                </a:r>
                <a:r>
                  <a:rPr lang="tr-TR" sz="2000" dirty="0"/>
                  <a:t> </a:t>
                </a:r>
                <a:r>
                  <a:rPr lang="en-US" sz="2000" dirty="0"/>
                  <a:t>rate at which boosting learns. Typical values are 0</a:t>
                </a:r>
                <a:r>
                  <a:rPr lang="en-US" sz="2000" i="1" dirty="0"/>
                  <a:t>.</a:t>
                </a:r>
                <a:r>
                  <a:rPr lang="en-US" sz="2000" dirty="0"/>
                  <a:t>01 or 0</a:t>
                </a:r>
                <a:r>
                  <a:rPr lang="en-US" sz="2000" i="1" dirty="0"/>
                  <a:t>.</a:t>
                </a:r>
                <a:r>
                  <a:rPr lang="en-US" sz="2000" dirty="0"/>
                  <a:t>001</a:t>
                </a:r>
                <a:endParaRPr lang="tr-TR" sz="2000" dirty="0"/>
              </a:p>
              <a:p>
                <a:pPr lvl="1"/>
                <a:r>
                  <a:rPr lang="en-US" sz="2000" dirty="0"/>
                  <a:t>The number d of splits in each tree</a:t>
                </a:r>
                <a:r>
                  <a:rPr lang="tr-TR" sz="2000" dirty="0"/>
                  <a:t>. </a:t>
                </a:r>
                <a:r>
                  <a:rPr lang="en-US" sz="2000" dirty="0"/>
                  <a:t>Often </a:t>
                </a:r>
                <a14:m>
                  <m:oMath xmlns:m="http://schemas.openxmlformats.org/officeDocument/2006/math">
                    <m:r>
                      <a:rPr lang="en-US" sz="2000" i="1" dirty="0">
                        <a:latin typeface="Cambria Math" panose="02040503050406030204" pitchFamily="18" charset="0"/>
                      </a:rPr>
                      <m:t>𝑑</m:t>
                    </m:r>
                    <m:r>
                      <a:rPr lang="en-US" sz="2000" i="1" dirty="0">
                        <a:latin typeface="Cambria Math" panose="02040503050406030204" pitchFamily="18" charset="0"/>
                      </a:rPr>
                      <m:t>=1 </m:t>
                    </m:r>
                  </m:oMath>
                </a14:m>
                <a:r>
                  <a:rPr lang="en-US" sz="2000" dirty="0"/>
                  <a:t>works well</a:t>
                </a:r>
                <a:r>
                  <a:rPr lang="tr-TR" sz="2000" dirty="0"/>
                  <a:t>. </a:t>
                </a:r>
                <a:r>
                  <a:rPr lang="en-US" sz="2000" dirty="0"/>
                  <a:t>More generally </a:t>
                </a:r>
                <a14:m>
                  <m:oMath xmlns:m="http://schemas.openxmlformats.org/officeDocument/2006/math">
                    <m:r>
                      <a:rPr lang="en-US" sz="2000" i="1" dirty="0">
                        <a:latin typeface="Cambria Math" panose="02040503050406030204" pitchFamily="18" charset="0"/>
                      </a:rPr>
                      <m:t>𝑑</m:t>
                    </m:r>
                  </m:oMath>
                </a14:m>
                <a:r>
                  <a:rPr lang="en-US" sz="2000" dirty="0"/>
                  <a:t> is the interaction depth, and controls</a:t>
                </a:r>
                <a:r>
                  <a:rPr lang="tr-TR" sz="2000" dirty="0"/>
                  <a:t> </a:t>
                </a:r>
                <a:r>
                  <a:rPr lang="en-US" sz="2000" dirty="0"/>
                  <a:t>the interaction order of the boosted model, since </a:t>
                </a:r>
                <a14:m>
                  <m:oMath xmlns:m="http://schemas.openxmlformats.org/officeDocument/2006/math">
                    <m:r>
                      <a:rPr lang="en-US" sz="2000" i="1" dirty="0">
                        <a:latin typeface="Cambria Math" panose="02040503050406030204" pitchFamily="18" charset="0"/>
                      </a:rPr>
                      <m:t>𝑑</m:t>
                    </m:r>
                  </m:oMath>
                </a14:m>
                <a:r>
                  <a:rPr lang="en-US" sz="2000" dirty="0"/>
                  <a:t> splits can involve</a:t>
                </a:r>
                <a:r>
                  <a:rPr lang="tr-TR" sz="2000" dirty="0"/>
                  <a:t> </a:t>
                </a:r>
                <a:r>
                  <a:rPr lang="en-US" sz="2000" dirty="0"/>
                  <a:t>at most </a:t>
                </a:r>
                <a14:m>
                  <m:oMath xmlns:m="http://schemas.openxmlformats.org/officeDocument/2006/math">
                    <m:r>
                      <a:rPr lang="en-US" sz="2000" i="1" dirty="0">
                        <a:latin typeface="Cambria Math" panose="02040503050406030204" pitchFamily="18" charset="0"/>
                      </a:rPr>
                      <m:t>𝑑</m:t>
                    </m:r>
                  </m:oMath>
                </a14:m>
                <a:r>
                  <a:rPr lang="en-US" sz="2000" dirty="0"/>
                  <a:t> variables</a:t>
                </a:r>
                <a:endParaRPr lang="tr-TR" sz="2000" dirty="0"/>
              </a:p>
            </p:txBody>
          </p:sp>
        </mc:Choice>
        <mc:Fallback xmlns="">
          <p:sp>
            <p:nvSpPr>
              <p:cNvPr id="3" name="Content Placeholder 2"/>
              <p:cNvSpPr>
                <a:spLocks noGrp="1" noRot="1" noChangeAspect="1" noMove="1" noResize="1" noEditPoints="1" noAdjustHandles="1" noChangeArrowheads="1" noChangeShapeType="1" noTextEdit="1"/>
              </p:cNvSpPr>
              <p:nvPr>
                <p:ph type="body" sz="half" idx="1"/>
              </p:nvPr>
            </p:nvSpPr>
            <p:spPr>
              <a:blipFill>
                <a:blip r:embed="rId2"/>
                <a:stretch>
                  <a:fillRect l="-1098" t="-1622" r="-14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spTree>
    <p:extLst>
      <p:ext uri="{BB962C8B-B14F-4D97-AF65-F5344CB8AC3E}">
        <p14:creationId xmlns:p14="http://schemas.microsoft.com/office/powerpoint/2010/main" val="76382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Boosting</a:t>
            </a:r>
            <a:r>
              <a:rPr lang="en-US" dirty="0"/>
              <a:t> (Adaptive)</a:t>
            </a:r>
          </a:p>
        </p:txBody>
      </p:sp>
      <p:sp>
        <p:nvSpPr>
          <p:cNvPr id="3" name="Content Placeholder 2"/>
          <p:cNvSpPr>
            <a:spLocks noGrp="1"/>
          </p:cNvSpPr>
          <p:nvPr>
            <p:ph idx="1"/>
          </p:nvPr>
        </p:nvSpPr>
        <p:spPr>
          <a:xfrm>
            <a:off x="838200" y="1389529"/>
            <a:ext cx="5435009" cy="4921102"/>
          </a:xfrm>
        </p:spPr>
        <p:txBody>
          <a:bodyPr>
            <a:normAutofit/>
          </a:bodyPr>
          <a:lstStyle/>
          <a:p>
            <a:r>
              <a:rPr lang="en-US" sz="2000" dirty="0"/>
              <a:t>Consider a two-class problem, with the output variable coded as Y ∈ {−1, 1}</a:t>
            </a:r>
          </a:p>
          <a:p>
            <a:r>
              <a:rPr lang="en-US" sz="2000" dirty="0"/>
              <a:t>The adaptive boosting also applies weak learners to data.</a:t>
            </a:r>
            <a:endParaRPr lang="tr-TR" sz="2000" i="1" dirty="0"/>
          </a:p>
          <a:p>
            <a:r>
              <a:rPr lang="en-US" sz="2000" dirty="0"/>
              <a:t>Initially all data points have equal weights but as we keep fitting weak learners, the weights of the points that are misclassified will increase and the ones that correctly classified will decrease.</a:t>
            </a:r>
          </a:p>
          <a:p>
            <a:r>
              <a:rPr lang="en-US" sz="2000" dirty="0"/>
              <a:t>So the next learner will focus on the misclassified ones</a:t>
            </a:r>
            <a:endParaRPr lang="tr-TR" sz="2000" dirty="0"/>
          </a:p>
        </p:txBody>
      </p:sp>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pic>
        <p:nvPicPr>
          <p:cNvPr id="7" name="Picture 6">
            <a:extLst>
              <a:ext uri="{FF2B5EF4-FFF2-40B4-BE49-F238E27FC236}">
                <a16:creationId xmlns:a16="http://schemas.microsoft.com/office/drawing/2014/main" id="{6E893AC2-FAE9-40FF-9C86-4B741A3F929B}"/>
              </a:ext>
            </a:extLst>
          </p:cNvPr>
          <p:cNvPicPr>
            <a:picLocks noChangeAspect="1"/>
          </p:cNvPicPr>
          <p:nvPr/>
        </p:nvPicPr>
        <p:blipFill>
          <a:blip r:embed="rId2"/>
          <a:stretch>
            <a:fillRect/>
          </a:stretch>
        </p:blipFill>
        <p:spPr>
          <a:xfrm>
            <a:off x="6189087" y="1584251"/>
            <a:ext cx="5164715" cy="4252912"/>
          </a:xfrm>
          <a:prstGeom prst="rect">
            <a:avLst/>
          </a:prstGeom>
        </p:spPr>
      </p:pic>
    </p:spTree>
    <p:extLst>
      <p:ext uri="{BB962C8B-B14F-4D97-AF65-F5344CB8AC3E}">
        <p14:creationId xmlns:p14="http://schemas.microsoft.com/office/powerpoint/2010/main" val="2857889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Boosting</a:t>
            </a:r>
            <a:r>
              <a:rPr lang="en-US" dirty="0"/>
              <a:t> (Adaptive)</a:t>
            </a:r>
          </a:p>
        </p:txBody>
      </p:sp>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pic>
        <p:nvPicPr>
          <p:cNvPr id="6" name="Picture 5">
            <a:extLst>
              <a:ext uri="{FF2B5EF4-FFF2-40B4-BE49-F238E27FC236}">
                <a16:creationId xmlns:a16="http://schemas.microsoft.com/office/drawing/2014/main" id="{D9D62EA5-4BD5-475F-83A9-7FA723320950}"/>
              </a:ext>
            </a:extLst>
          </p:cNvPr>
          <p:cNvPicPr>
            <a:picLocks noChangeAspect="1"/>
          </p:cNvPicPr>
          <p:nvPr/>
        </p:nvPicPr>
        <p:blipFill>
          <a:blip r:embed="rId2"/>
          <a:stretch>
            <a:fillRect/>
          </a:stretch>
        </p:blipFill>
        <p:spPr>
          <a:xfrm>
            <a:off x="4556099" y="1890117"/>
            <a:ext cx="7194602" cy="3829538"/>
          </a:xfrm>
          <a:prstGeom prst="rect">
            <a:avLst/>
          </a:prstGeom>
        </p:spPr>
      </p:pic>
      <p:pic>
        <p:nvPicPr>
          <p:cNvPr id="9" name="Picture 8">
            <a:extLst>
              <a:ext uri="{FF2B5EF4-FFF2-40B4-BE49-F238E27FC236}">
                <a16:creationId xmlns:a16="http://schemas.microsoft.com/office/drawing/2014/main" id="{9A775D2F-9007-4B3B-A093-2BCD03B9A5B6}"/>
              </a:ext>
            </a:extLst>
          </p:cNvPr>
          <p:cNvPicPr>
            <a:picLocks noChangeAspect="1"/>
          </p:cNvPicPr>
          <p:nvPr/>
        </p:nvPicPr>
        <p:blipFill>
          <a:blip r:embed="rId3"/>
          <a:stretch>
            <a:fillRect/>
          </a:stretch>
        </p:blipFill>
        <p:spPr>
          <a:xfrm>
            <a:off x="601978" y="1616388"/>
            <a:ext cx="4009893" cy="4376996"/>
          </a:xfrm>
          <a:prstGeom prst="rect">
            <a:avLst/>
          </a:prstGeom>
        </p:spPr>
      </p:pic>
    </p:spTree>
    <p:extLst>
      <p:ext uri="{BB962C8B-B14F-4D97-AF65-F5344CB8AC3E}">
        <p14:creationId xmlns:p14="http://schemas.microsoft.com/office/powerpoint/2010/main" val="273010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Bagging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Hence a natural way to reduce the variance and hence increase the prediction</a:t>
                </a:r>
                <a:r>
                  <a:rPr lang="tr-TR" sz="2400" dirty="0"/>
                  <a:t> </a:t>
                </a:r>
                <a:r>
                  <a:rPr lang="en-US" sz="2400" dirty="0"/>
                  <a:t>accuracy of a statistical learning method is </a:t>
                </a:r>
                <a:endParaRPr lang="tr-TR" sz="2400" dirty="0"/>
              </a:p>
              <a:p>
                <a:pPr lvl="1"/>
                <a:r>
                  <a:rPr lang="tr-TR" sz="2200" dirty="0"/>
                  <a:t>Take</a:t>
                </a:r>
                <a:r>
                  <a:rPr lang="en-US" sz="2200" dirty="0"/>
                  <a:t> many training sets</a:t>
                </a:r>
                <a:r>
                  <a:rPr lang="tr-TR" sz="2200" dirty="0"/>
                  <a:t> </a:t>
                </a:r>
                <a:r>
                  <a:rPr lang="en-US" sz="2200" dirty="0"/>
                  <a:t>from the population </a:t>
                </a:r>
                <a:endParaRPr lang="tr-TR" sz="2200" dirty="0"/>
              </a:p>
              <a:p>
                <a:pPr lvl="1"/>
                <a:r>
                  <a:rPr lang="tr-TR" sz="2200" dirty="0"/>
                  <a:t>Build</a:t>
                </a:r>
                <a:r>
                  <a:rPr lang="en-US" sz="2200" dirty="0"/>
                  <a:t> a separate prediction model using each training</a:t>
                </a:r>
                <a:r>
                  <a:rPr lang="tr-TR" sz="2200" dirty="0"/>
                  <a:t> </a:t>
                </a:r>
                <a:r>
                  <a:rPr lang="en-US" sz="2200" dirty="0"/>
                  <a:t>set</a:t>
                </a:r>
                <a:endParaRPr lang="tr-TR" sz="2200" dirty="0"/>
              </a:p>
              <a:p>
                <a:pPr lvl="1"/>
                <a:r>
                  <a:rPr lang="tr-TR" sz="2200" dirty="0"/>
                  <a:t>Average</a:t>
                </a:r>
                <a:r>
                  <a:rPr lang="en-US" sz="2200" dirty="0"/>
                  <a:t> the resulting predictions</a:t>
                </a:r>
                <a:endParaRPr lang="tr-TR" sz="2200" dirty="0"/>
              </a:p>
              <a:p>
                <a:r>
                  <a:rPr lang="en-US" sz="2400" dirty="0"/>
                  <a:t>In other words, we could calculate</a:t>
                </a:r>
                <a:r>
                  <a:rPr lang="tr-TR" sz="2400" dirty="0"/>
                  <a:t> </a:t>
                </a:r>
                <a14:m>
                  <m:oMath xmlns:m="http://schemas.openxmlformats.org/officeDocument/2006/math">
                    <m:sSup>
                      <m:sSupPr>
                        <m:ctrlPr>
                          <a:rPr lang="tr-TR" sz="2400" i="1" dirty="0">
                            <a:latin typeface="Cambria Math" panose="02040503050406030204" pitchFamily="18" charset="0"/>
                          </a:rPr>
                        </m:ctrlPr>
                      </m:sSupPr>
                      <m:e>
                        <m:acc>
                          <m:accPr>
                            <m:chr m:val="̂"/>
                            <m:ctrlPr>
                              <a:rPr lang="tr-TR" sz="2400" i="1" dirty="0">
                                <a:latin typeface="Cambria Math" panose="02040503050406030204" pitchFamily="18" charset="0"/>
                              </a:rPr>
                            </m:ctrlPr>
                          </m:accPr>
                          <m:e>
                            <m:r>
                              <a:rPr lang="tr-TR" sz="2400" i="1" dirty="0">
                                <a:latin typeface="Cambria Math" panose="02040503050406030204" pitchFamily="18" charset="0"/>
                              </a:rPr>
                              <m:t>𝑓</m:t>
                            </m:r>
                          </m:e>
                        </m:acc>
                      </m:e>
                      <m:sup>
                        <m:r>
                          <a:rPr lang="tr-TR" sz="2400" i="1" dirty="0">
                            <a:latin typeface="Cambria Math" panose="02040503050406030204" pitchFamily="18" charset="0"/>
                          </a:rPr>
                          <m:t>1</m:t>
                        </m:r>
                      </m:sup>
                    </m:sSup>
                    <m:d>
                      <m:dPr>
                        <m:ctrlPr>
                          <a:rPr lang="tr-TR" sz="2400" i="1" dirty="0">
                            <a:latin typeface="Cambria Math" panose="02040503050406030204" pitchFamily="18" charset="0"/>
                          </a:rPr>
                        </m:ctrlPr>
                      </m:dPr>
                      <m:e>
                        <m:r>
                          <a:rPr lang="tr-TR" sz="2400" i="1" dirty="0">
                            <a:latin typeface="Cambria Math" panose="02040503050406030204" pitchFamily="18" charset="0"/>
                          </a:rPr>
                          <m:t>𝑥</m:t>
                        </m:r>
                      </m:e>
                    </m:d>
                    <m:r>
                      <a:rPr lang="en-US" sz="2400" i="1" dirty="0">
                        <a:latin typeface="Cambria Math" panose="02040503050406030204" pitchFamily="18" charset="0"/>
                      </a:rPr>
                      <m:t>,</m:t>
                    </m:r>
                    <m:sSup>
                      <m:sSupPr>
                        <m:ctrlPr>
                          <a:rPr lang="tr-TR" sz="2400" i="1" dirty="0">
                            <a:latin typeface="Cambria Math" panose="02040503050406030204" pitchFamily="18" charset="0"/>
                          </a:rPr>
                        </m:ctrlPr>
                      </m:sSupPr>
                      <m:e>
                        <m:acc>
                          <m:accPr>
                            <m:chr m:val="̂"/>
                            <m:ctrlPr>
                              <a:rPr lang="tr-TR" sz="2400" i="1" dirty="0">
                                <a:latin typeface="Cambria Math" panose="02040503050406030204" pitchFamily="18" charset="0"/>
                              </a:rPr>
                            </m:ctrlPr>
                          </m:accPr>
                          <m:e>
                            <m:r>
                              <a:rPr lang="tr-TR" sz="2400" i="1" dirty="0">
                                <a:latin typeface="Cambria Math" panose="02040503050406030204" pitchFamily="18" charset="0"/>
                              </a:rPr>
                              <m:t>𝑓</m:t>
                            </m:r>
                          </m:e>
                        </m:acc>
                      </m:e>
                      <m:sup>
                        <m:r>
                          <a:rPr lang="tr-TR" sz="2400" i="1" dirty="0">
                            <a:latin typeface="Cambria Math" panose="02040503050406030204" pitchFamily="18" charset="0"/>
                          </a:rPr>
                          <m:t>2</m:t>
                        </m:r>
                      </m:sup>
                    </m:sSup>
                    <m:d>
                      <m:dPr>
                        <m:ctrlPr>
                          <a:rPr lang="tr-TR" sz="2400" i="1" dirty="0">
                            <a:latin typeface="Cambria Math" panose="02040503050406030204" pitchFamily="18" charset="0"/>
                          </a:rPr>
                        </m:ctrlPr>
                      </m:dPr>
                      <m:e>
                        <m:r>
                          <a:rPr lang="tr-TR" sz="2400" i="1" dirty="0">
                            <a:latin typeface="Cambria Math" panose="02040503050406030204" pitchFamily="18" charset="0"/>
                          </a:rPr>
                          <m:t>𝑥</m:t>
                        </m:r>
                      </m:e>
                    </m:d>
                    <m:r>
                      <a:rPr lang="tr-TR" sz="2400" i="1" dirty="0">
                        <a:latin typeface="Cambria Math" panose="02040503050406030204" pitchFamily="18" charset="0"/>
                      </a:rPr>
                      <m:t>,…,</m:t>
                    </m:r>
                    <m:sSup>
                      <m:sSupPr>
                        <m:ctrlPr>
                          <a:rPr lang="tr-TR" sz="2400" i="1" dirty="0">
                            <a:latin typeface="Cambria Math" panose="02040503050406030204" pitchFamily="18" charset="0"/>
                          </a:rPr>
                        </m:ctrlPr>
                      </m:sSupPr>
                      <m:e>
                        <m:acc>
                          <m:accPr>
                            <m:chr m:val="̂"/>
                            <m:ctrlPr>
                              <a:rPr lang="tr-TR" sz="2400" i="1" dirty="0">
                                <a:latin typeface="Cambria Math" panose="02040503050406030204" pitchFamily="18" charset="0"/>
                              </a:rPr>
                            </m:ctrlPr>
                          </m:accPr>
                          <m:e>
                            <m:r>
                              <a:rPr lang="tr-TR" sz="2400" i="1" dirty="0">
                                <a:latin typeface="Cambria Math" panose="02040503050406030204" pitchFamily="18" charset="0"/>
                              </a:rPr>
                              <m:t>𝑓</m:t>
                            </m:r>
                          </m:e>
                        </m:acc>
                      </m:e>
                      <m:sup>
                        <m:r>
                          <a:rPr lang="tr-TR" sz="2400" i="1" dirty="0">
                            <a:latin typeface="Cambria Math" panose="02040503050406030204" pitchFamily="18" charset="0"/>
                          </a:rPr>
                          <m:t>𝐵</m:t>
                        </m:r>
                      </m:sup>
                    </m:sSup>
                    <m:r>
                      <a:rPr lang="tr-TR" sz="2400" i="1" dirty="0">
                        <a:latin typeface="Cambria Math" panose="02040503050406030204" pitchFamily="18" charset="0"/>
                      </a:rPr>
                      <m:t>(</m:t>
                    </m:r>
                    <m:r>
                      <a:rPr lang="tr-TR" sz="2400" i="1" dirty="0">
                        <a:latin typeface="Cambria Math" panose="02040503050406030204" pitchFamily="18" charset="0"/>
                      </a:rPr>
                      <m:t>𝑥</m:t>
                    </m:r>
                    <m:r>
                      <a:rPr lang="tr-TR" sz="2400" i="1" dirty="0">
                        <a:latin typeface="Cambria Math" panose="02040503050406030204" pitchFamily="18" charset="0"/>
                      </a:rPr>
                      <m:t>)</m:t>
                    </m:r>
                  </m:oMath>
                </a14:m>
                <a:r>
                  <a:rPr lang="en-US" sz="2400" dirty="0"/>
                  <a:t> using </a:t>
                </a:r>
                <a14:m>
                  <m:oMath xmlns:m="http://schemas.openxmlformats.org/officeDocument/2006/math">
                    <m:r>
                      <a:rPr lang="en-US" sz="2400" i="1" dirty="0">
                        <a:latin typeface="Cambria Math" panose="02040503050406030204" pitchFamily="18" charset="0"/>
                      </a:rPr>
                      <m:t>𝐵</m:t>
                    </m:r>
                  </m:oMath>
                </a14:m>
                <a:r>
                  <a:rPr lang="en-US" sz="2400" i="1" dirty="0"/>
                  <a:t> </a:t>
                </a:r>
                <a:r>
                  <a:rPr lang="en-US" sz="2400" dirty="0"/>
                  <a:t>separate training sets</a:t>
                </a:r>
                <a:r>
                  <a:rPr lang="tr-TR" sz="2400" dirty="0"/>
                  <a:t> </a:t>
                </a:r>
                <a:r>
                  <a:rPr lang="en-US" sz="2400" dirty="0"/>
                  <a:t>and average</a:t>
                </a:r>
                <a:r>
                  <a:rPr lang="tr-TR" sz="2400" dirty="0"/>
                  <a:t> </a:t>
                </a:r>
                <a:r>
                  <a:rPr lang="en-US" sz="2400" dirty="0"/>
                  <a:t>them in order to obtain a single low-variance statistical learning model</a:t>
                </a:r>
                <a:endParaRPr lang="tr-TR" sz="2400" dirty="0"/>
              </a:p>
              <a:p>
                <a:pPr marL="0" indent="0">
                  <a:buNone/>
                </a:pPr>
                <a14:m>
                  <m:oMathPara xmlns:m="http://schemas.openxmlformats.org/officeDocument/2006/math">
                    <m:oMathParaPr>
                      <m:jc m:val="centerGroup"/>
                    </m:oMathParaPr>
                    <m:oMath xmlns:m="http://schemas.openxmlformats.org/officeDocument/2006/math">
                      <m:sSub>
                        <m:sSubPr>
                          <m:ctrlPr>
                            <a:rPr lang="tr-TR" sz="2400" i="1" dirty="0">
                              <a:latin typeface="Cambria Math" panose="02040503050406030204" pitchFamily="18" charset="0"/>
                            </a:rPr>
                          </m:ctrlPr>
                        </m:sSubPr>
                        <m:e>
                          <m:acc>
                            <m:accPr>
                              <m:chr m:val="̂"/>
                              <m:ctrlPr>
                                <a:rPr lang="tr-TR" sz="2400" i="1" dirty="0">
                                  <a:latin typeface="Cambria Math" panose="02040503050406030204" pitchFamily="18" charset="0"/>
                                </a:rPr>
                              </m:ctrlPr>
                            </m:accPr>
                            <m:e>
                              <m:r>
                                <a:rPr lang="tr-TR" sz="2400" i="1" dirty="0">
                                  <a:latin typeface="Cambria Math" panose="02040503050406030204" pitchFamily="18" charset="0"/>
                                </a:rPr>
                                <m:t>𝑓</m:t>
                              </m:r>
                            </m:e>
                          </m:acc>
                        </m:e>
                        <m:sub>
                          <m:r>
                            <a:rPr lang="tr-TR" sz="2400" i="1" dirty="0">
                              <a:latin typeface="Cambria Math" panose="02040503050406030204" pitchFamily="18" charset="0"/>
                            </a:rPr>
                            <m:t>𝑎𝑣𝑔</m:t>
                          </m:r>
                        </m:sub>
                      </m:sSub>
                      <m:d>
                        <m:dPr>
                          <m:ctrlPr>
                            <a:rPr lang="tr-TR" sz="2400" i="1" dirty="0">
                              <a:latin typeface="Cambria Math" panose="02040503050406030204" pitchFamily="18" charset="0"/>
                            </a:rPr>
                          </m:ctrlPr>
                        </m:dPr>
                        <m:e>
                          <m:r>
                            <a:rPr lang="tr-TR" sz="2400" i="1" dirty="0">
                              <a:latin typeface="Cambria Math" panose="02040503050406030204" pitchFamily="18" charset="0"/>
                            </a:rPr>
                            <m:t>𝑥</m:t>
                          </m:r>
                        </m:e>
                      </m:d>
                      <m:r>
                        <a:rPr lang="tr-TR" sz="2400" i="1" dirty="0">
                          <a:latin typeface="Cambria Math" panose="02040503050406030204" pitchFamily="18" charset="0"/>
                        </a:rPr>
                        <m:t>=</m:t>
                      </m:r>
                      <m:f>
                        <m:fPr>
                          <m:ctrlPr>
                            <a:rPr lang="tr-TR" sz="2400" i="1" dirty="0">
                              <a:latin typeface="Cambria Math" panose="02040503050406030204" pitchFamily="18" charset="0"/>
                            </a:rPr>
                          </m:ctrlPr>
                        </m:fPr>
                        <m:num>
                          <m:r>
                            <a:rPr lang="tr-TR" sz="2400" i="1" dirty="0">
                              <a:latin typeface="Cambria Math" panose="02040503050406030204" pitchFamily="18" charset="0"/>
                            </a:rPr>
                            <m:t>1</m:t>
                          </m:r>
                        </m:num>
                        <m:den>
                          <m:r>
                            <a:rPr lang="tr-TR" sz="2400" i="1" dirty="0">
                              <a:latin typeface="Cambria Math" panose="02040503050406030204" pitchFamily="18" charset="0"/>
                            </a:rPr>
                            <m:t>𝐵</m:t>
                          </m:r>
                        </m:den>
                      </m:f>
                      <m:nary>
                        <m:naryPr>
                          <m:chr m:val="∑"/>
                          <m:ctrlPr>
                            <a:rPr lang="tr-TR" sz="2400" i="1" dirty="0">
                              <a:latin typeface="Cambria Math" panose="02040503050406030204" pitchFamily="18" charset="0"/>
                            </a:rPr>
                          </m:ctrlPr>
                        </m:naryPr>
                        <m:sub>
                          <m:r>
                            <m:rPr>
                              <m:brk m:alnAt="23"/>
                            </m:rPr>
                            <a:rPr lang="tr-TR" sz="2400" i="1" dirty="0">
                              <a:latin typeface="Cambria Math" panose="02040503050406030204" pitchFamily="18" charset="0"/>
                            </a:rPr>
                            <m:t>𝑏</m:t>
                          </m:r>
                          <m:r>
                            <a:rPr lang="tr-TR" sz="2400" i="1" dirty="0">
                              <a:latin typeface="Cambria Math" panose="02040503050406030204" pitchFamily="18" charset="0"/>
                            </a:rPr>
                            <m:t>=1</m:t>
                          </m:r>
                        </m:sub>
                        <m:sup>
                          <m:r>
                            <a:rPr lang="tr-TR" sz="2400" i="1" dirty="0">
                              <a:latin typeface="Cambria Math" panose="02040503050406030204" pitchFamily="18" charset="0"/>
                            </a:rPr>
                            <m:t>𝐵</m:t>
                          </m:r>
                        </m:sup>
                        <m:e>
                          <m:sSup>
                            <m:sSupPr>
                              <m:ctrlPr>
                                <a:rPr lang="tr-TR" sz="2400" i="1" dirty="0">
                                  <a:latin typeface="Cambria Math" panose="02040503050406030204" pitchFamily="18" charset="0"/>
                                </a:rPr>
                              </m:ctrlPr>
                            </m:sSupPr>
                            <m:e>
                              <m:acc>
                                <m:accPr>
                                  <m:chr m:val="̂"/>
                                  <m:ctrlPr>
                                    <a:rPr lang="tr-TR" sz="2400" i="1" dirty="0">
                                      <a:latin typeface="Cambria Math" panose="02040503050406030204" pitchFamily="18" charset="0"/>
                                    </a:rPr>
                                  </m:ctrlPr>
                                </m:accPr>
                                <m:e>
                                  <m:r>
                                    <a:rPr lang="tr-TR" sz="2400" i="1" dirty="0">
                                      <a:latin typeface="Cambria Math" panose="02040503050406030204" pitchFamily="18" charset="0"/>
                                    </a:rPr>
                                    <m:t>𝑓</m:t>
                                  </m:r>
                                </m:e>
                              </m:acc>
                            </m:e>
                            <m:sup>
                              <m:r>
                                <a:rPr lang="tr-TR" sz="2400" i="1" dirty="0">
                                  <a:latin typeface="Cambria Math" panose="02040503050406030204" pitchFamily="18" charset="0"/>
                                </a:rPr>
                                <m:t>𝑏</m:t>
                              </m:r>
                            </m:sup>
                          </m:sSup>
                          <m:r>
                            <a:rPr lang="tr-TR" sz="2400" i="1" dirty="0">
                              <a:latin typeface="Cambria Math" panose="02040503050406030204" pitchFamily="18" charset="0"/>
                            </a:rPr>
                            <m:t>(</m:t>
                          </m:r>
                          <m:r>
                            <a:rPr lang="tr-TR" sz="2400" i="1" dirty="0">
                              <a:latin typeface="Cambria Math" panose="02040503050406030204" pitchFamily="18" charset="0"/>
                            </a:rPr>
                            <m:t>𝑥</m:t>
                          </m:r>
                          <m:r>
                            <a:rPr lang="tr-TR" sz="2400" i="1" dirty="0">
                              <a:latin typeface="Cambria Math" panose="02040503050406030204" pitchFamily="18" charset="0"/>
                            </a:rPr>
                            <m:t>)</m:t>
                          </m:r>
                        </m:e>
                      </m:nary>
                    </m:oMath>
                  </m:oMathPara>
                </a14:m>
                <a:endParaRPr lang="tr-TR" sz="2400" dirty="0"/>
              </a:p>
            </p:txBody>
          </p:sp>
        </mc:Choice>
        <mc:Fallback xmlns="">
          <p:sp>
            <p:nvSpPr>
              <p:cNvPr id="3" name="Content Placeholder 2"/>
              <p:cNvSpPr>
                <a:spLocks noGrp="1" noRot="1" noChangeAspect="1" noMove="1" noResize="1" noEditPoints="1" noAdjustHandles="1" noChangeArrowheads="1" noChangeShapeType="1" noTextEdit="1"/>
              </p:cNvSpPr>
              <p:nvPr>
                <p:ph type="body" sz="half" idx="1"/>
              </p:nvPr>
            </p:nvSpPr>
            <p:spPr>
              <a:blipFill>
                <a:blip r:embed="rId2"/>
                <a:stretch>
                  <a:fillRect l="-1098" t="-1622" r="-156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spTree>
    <p:extLst>
      <p:ext uri="{BB962C8B-B14F-4D97-AF65-F5344CB8AC3E}">
        <p14:creationId xmlns:p14="http://schemas.microsoft.com/office/powerpoint/2010/main" val="33779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Bagging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89529"/>
                <a:ext cx="5191125" cy="4921102"/>
              </a:xfrm>
            </p:spPr>
            <p:txBody>
              <a:bodyPr>
                <a:normAutofit/>
              </a:bodyPr>
              <a:lstStyle/>
              <a:p>
                <a:r>
                  <a:rPr lang="tr-TR" sz="2000" dirty="0"/>
                  <a:t>W</a:t>
                </a:r>
                <a:r>
                  <a:rPr lang="en-US" sz="2000" dirty="0"/>
                  <a:t>e generally do not have access</a:t>
                </a:r>
                <a:r>
                  <a:rPr lang="tr-TR" sz="2000" dirty="0"/>
                  <a:t> </a:t>
                </a:r>
                <a:r>
                  <a:rPr lang="en-US" sz="2000" dirty="0"/>
                  <a:t>to multiple training sets</a:t>
                </a:r>
                <a:endParaRPr lang="tr-TR" sz="2000" dirty="0"/>
              </a:p>
              <a:p>
                <a:r>
                  <a:rPr lang="tr-TR" sz="2000" dirty="0"/>
                  <a:t>Instead</a:t>
                </a:r>
                <a:r>
                  <a:rPr lang="en-US" sz="2000" dirty="0"/>
                  <a:t>, we can bootstrap, by taking repeated</a:t>
                </a:r>
                <a:r>
                  <a:rPr lang="tr-TR" sz="2000" dirty="0"/>
                  <a:t> </a:t>
                </a:r>
                <a:r>
                  <a:rPr lang="en-US" sz="2000" dirty="0"/>
                  <a:t>samples from the (single) training data set</a:t>
                </a:r>
                <a:endParaRPr lang="tr-TR" sz="2000" dirty="0"/>
              </a:p>
              <a:p>
                <a:r>
                  <a:rPr lang="en-US" sz="2000" dirty="0"/>
                  <a:t>In this approach we generate</a:t>
                </a:r>
                <a:r>
                  <a:rPr lang="tr-TR" sz="2000" dirty="0"/>
                  <a:t> </a:t>
                </a:r>
                <a14:m>
                  <m:oMath xmlns:m="http://schemas.openxmlformats.org/officeDocument/2006/math">
                    <m:r>
                      <a:rPr lang="en-US" sz="2000" i="1" dirty="0">
                        <a:latin typeface="Cambria Math" panose="02040503050406030204" pitchFamily="18" charset="0"/>
                      </a:rPr>
                      <m:t>𝐵</m:t>
                    </m:r>
                  </m:oMath>
                </a14:m>
                <a:r>
                  <a:rPr lang="en-US" sz="2000" i="1" dirty="0"/>
                  <a:t> </a:t>
                </a:r>
                <a:r>
                  <a:rPr lang="en-US" sz="2000" dirty="0"/>
                  <a:t>different bootstrapped training data sets </a:t>
                </a:r>
                <a:endParaRPr lang="tr-TR" sz="2000" dirty="0"/>
              </a:p>
              <a:p>
                <a:r>
                  <a:rPr lang="en-US" sz="2000" dirty="0"/>
                  <a:t>We then train our method on</a:t>
                </a:r>
                <a:r>
                  <a:rPr lang="tr-TR" sz="2000" dirty="0"/>
                  <a:t> </a:t>
                </a:r>
                <a:r>
                  <a:rPr lang="en-US" sz="2000" dirty="0"/>
                  <a:t>the </a:t>
                </a:r>
                <a:r>
                  <a:rPr lang="en-US" sz="2000" i="1" dirty="0" err="1"/>
                  <a:t>b</a:t>
                </a:r>
                <a:r>
                  <a:rPr lang="en-US" sz="2000" dirty="0" err="1"/>
                  <a:t>th</a:t>
                </a:r>
                <a:r>
                  <a:rPr lang="en-US" sz="2000" dirty="0"/>
                  <a:t> bootstrapped training set in order to get</a:t>
                </a:r>
                <a:r>
                  <a:rPr lang="tr-TR" sz="2000" dirty="0"/>
                  <a:t> </a:t>
                </a:r>
                <a14:m>
                  <m:oMath xmlns:m="http://schemas.openxmlformats.org/officeDocument/2006/math">
                    <m:sSup>
                      <m:sSupPr>
                        <m:ctrlPr>
                          <a:rPr lang="tr-TR" sz="2000" i="1" dirty="0">
                            <a:latin typeface="Cambria Math" panose="02040503050406030204" pitchFamily="18" charset="0"/>
                          </a:rPr>
                        </m:ctrlPr>
                      </m:sSupPr>
                      <m:e>
                        <m:acc>
                          <m:accPr>
                            <m:chr m:val="̂"/>
                            <m:ctrlPr>
                              <a:rPr lang="tr-TR" sz="2000" i="1" dirty="0">
                                <a:latin typeface="Cambria Math" panose="02040503050406030204" pitchFamily="18" charset="0"/>
                              </a:rPr>
                            </m:ctrlPr>
                          </m:accPr>
                          <m:e>
                            <m:r>
                              <a:rPr lang="tr-TR" sz="2000" i="1" dirty="0">
                                <a:latin typeface="Cambria Math" panose="02040503050406030204" pitchFamily="18" charset="0"/>
                              </a:rPr>
                              <m:t>𝑓</m:t>
                            </m:r>
                          </m:e>
                        </m:acc>
                      </m:e>
                      <m:sup>
                        <m:r>
                          <a:rPr lang="tr-TR" sz="2000" i="1" dirty="0">
                            <a:latin typeface="Cambria Math" panose="02040503050406030204" pitchFamily="18" charset="0"/>
                          </a:rPr>
                          <m:t>∗</m:t>
                        </m:r>
                        <m:r>
                          <a:rPr lang="tr-TR" sz="2000" i="1" dirty="0">
                            <a:latin typeface="Cambria Math" panose="02040503050406030204" pitchFamily="18" charset="0"/>
                          </a:rPr>
                          <m:t>𝑏</m:t>
                        </m:r>
                      </m:sup>
                    </m:sSup>
                    <m:d>
                      <m:dPr>
                        <m:ctrlPr>
                          <a:rPr lang="tr-TR" sz="2000" i="1" dirty="0">
                            <a:latin typeface="Cambria Math" panose="02040503050406030204" pitchFamily="18" charset="0"/>
                          </a:rPr>
                        </m:ctrlPr>
                      </m:dPr>
                      <m:e>
                        <m:r>
                          <a:rPr lang="tr-TR" sz="2000" i="1" dirty="0">
                            <a:latin typeface="Cambria Math" panose="02040503050406030204" pitchFamily="18" charset="0"/>
                          </a:rPr>
                          <m:t>𝑥</m:t>
                        </m:r>
                      </m:e>
                    </m:d>
                  </m:oMath>
                </a14:m>
                <a:r>
                  <a:rPr lang="en-US" sz="2000" dirty="0"/>
                  <a:t>, and finally average</a:t>
                </a:r>
                <a:r>
                  <a:rPr lang="tr-TR" sz="2000" dirty="0"/>
                  <a:t> </a:t>
                </a:r>
                <a:r>
                  <a:rPr lang="en-US" sz="2000" dirty="0"/>
                  <a:t>all the predictions, to obtain</a:t>
                </a:r>
                <a:endParaRPr lang="tr-TR" sz="2000" dirty="0"/>
              </a:p>
              <a:p>
                <a:pPr marL="0" indent="0">
                  <a:buNone/>
                </a:pPr>
                <a14:m>
                  <m:oMathPara xmlns:m="http://schemas.openxmlformats.org/officeDocument/2006/math">
                    <m:oMathParaPr>
                      <m:jc m:val="centerGroup"/>
                    </m:oMathParaPr>
                    <m:oMath xmlns:m="http://schemas.openxmlformats.org/officeDocument/2006/math">
                      <m:sSub>
                        <m:sSubPr>
                          <m:ctrlPr>
                            <a:rPr lang="tr-TR" sz="2000" i="1" dirty="0">
                              <a:latin typeface="Cambria Math" panose="02040503050406030204" pitchFamily="18" charset="0"/>
                            </a:rPr>
                          </m:ctrlPr>
                        </m:sSubPr>
                        <m:e>
                          <m:acc>
                            <m:accPr>
                              <m:chr m:val="̂"/>
                              <m:ctrlPr>
                                <a:rPr lang="tr-TR" sz="2000" i="1" dirty="0">
                                  <a:latin typeface="Cambria Math" panose="02040503050406030204" pitchFamily="18" charset="0"/>
                                </a:rPr>
                              </m:ctrlPr>
                            </m:accPr>
                            <m:e>
                              <m:r>
                                <a:rPr lang="tr-TR" sz="2000" i="1" dirty="0">
                                  <a:latin typeface="Cambria Math" panose="02040503050406030204" pitchFamily="18" charset="0"/>
                                </a:rPr>
                                <m:t>𝑓</m:t>
                              </m:r>
                            </m:e>
                          </m:acc>
                        </m:e>
                        <m:sub>
                          <m:r>
                            <a:rPr lang="tr-TR" sz="2000" i="1" dirty="0">
                              <a:latin typeface="Cambria Math" panose="02040503050406030204" pitchFamily="18" charset="0"/>
                            </a:rPr>
                            <m:t>𝑏𝑎𝑔</m:t>
                          </m:r>
                        </m:sub>
                      </m:sSub>
                      <m:d>
                        <m:dPr>
                          <m:ctrlPr>
                            <a:rPr lang="tr-TR" sz="2000" i="1" dirty="0">
                              <a:latin typeface="Cambria Math" panose="02040503050406030204" pitchFamily="18" charset="0"/>
                            </a:rPr>
                          </m:ctrlPr>
                        </m:dPr>
                        <m:e>
                          <m:r>
                            <a:rPr lang="tr-TR" sz="2000" i="1" dirty="0">
                              <a:latin typeface="Cambria Math" panose="02040503050406030204" pitchFamily="18" charset="0"/>
                            </a:rPr>
                            <m:t>𝑥</m:t>
                          </m:r>
                        </m:e>
                      </m:d>
                      <m:r>
                        <a:rPr lang="tr-TR" sz="2000" i="1" dirty="0">
                          <a:latin typeface="Cambria Math" panose="02040503050406030204" pitchFamily="18" charset="0"/>
                        </a:rPr>
                        <m:t>=</m:t>
                      </m:r>
                      <m:f>
                        <m:fPr>
                          <m:ctrlPr>
                            <a:rPr lang="tr-TR" sz="2000" i="1" dirty="0">
                              <a:latin typeface="Cambria Math" panose="02040503050406030204" pitchFamily="18" charset="0"/>
                            </a:rPr>
                          </m:ctrlPr>
                        </m:fPr>
                        <m:num>
                          <m:r>
                            <a:rPr lang="tr-TR" sz="2000" i="1" dirty="0">
                              <a:latin typeface="Cambria Math" panose="02040503050406030204" pitchFamily="18" charset="0"/>
                            </a:rPr>
                            <m:t>1</m:t>
                          </m:r>
                        </m:num>
                        <m:den>
                          <m:r>
                            <a:rPr lang="tr-TR" sz="2000" i="1" dirty="0">
                              <a:latin typeface="Cambria Math" panose="02040503050406030204" pitchFamily="18" charset="0"/>
                            </a:rPr>
                            <m:t>𝐵</m:t>
                          </m:r>
                        </m:den>
                      </m:f>
                      <m:nary>
                        <m:naryPr>
                          <m:chr m:val="∑"/>
                          <m:ctrlPr>
                            <a:rPr lang="tr-TR" sz="2000" i="1" dirty="0">
                              <a:latin typeface="Cambria Math" panose="02040503050406030204" pitchFamily="18" charset="0"/>
                            </a:rPr>
                          </m:ctrlPr>
                        </m:naryPr>
                        <m:sub>
                          <m:r>
                            <m:rPr>
                              <m:brk m:alnAt="23"/>
                            </m:rPr>
                            <a:rPr lang="tr-TR" sz="2000" i="1" dirty="0">
                              <a:latin typeface="Cambria Math" panose="02040503050406030204" pitchFamily="18" charset="0"/>
                            </a:rPr>
                            <m:t>𝑏</m:t>
                          </m:r>
                          <m:r>
                            <a:rPr lang="tr-TR" sz="2000" i="1" dirty="0">
                              <a:latin typeface="Cambria Math" panose="02040503050406030204" pitchFamily="18" charset="0"/>
                            </a:rPr>
                            <m:t>=1</m:t>
                          </m:r>
                        </m:sub>
                        <m:sup>
                          <m:r>
                            <a:rPr lang="tr-TR" sz="2000" i="1" dirty="0">
                              <a:latin typeface="Cambria Math" panose="02040503050406030204" pitchFamily="18" charset="0"/>
                            </a:rPr>
                            <m:t>𝐵</m:t>
                          </m:r>
                        </m:sup>
                        <m:e>
                          <m:sSup>
                            <m:sSupPr>
                              <m:ctrlPr>
                                <a:rPr lang="tr-TR" sz="2000" i="1" dirty="0">
                                  <a:latin typeface="Cambria Math" panose="02040503050406030204" pitchFamily="18" charset="0"/>
                                </a:rPr>
                              </m:ctrlPr>
                            </m:sSupPr>
                            <m:e>
                              <m:acc>
                                <m:accPr>
                                  <m:chr m:val="̂"/>
                                  <m:ctrlPr>
                                    <a:rPr lang="tr-TR" sz="2000" i="1" dirty="0">
                                      <a:latin typeface="Cambria Math" panose="02040503050406030204" pitchFamily="18" charset="0"/>
                                    </a:rPr>
                                  </m:ctrlPr>
                                </m:accPr>
                                <m:e>
                                  <m:r>
                                    <a:rPr lang="tr-TR" sz="2000" i="1" dirty="0">
                                      <a:latin typeface="Cambria Math" panose="02040503050406030204" pitchFamily="18" charset="0"/>
                                    </a:rPr>
                                    <m:t>𝑓</m:t>
                                  </m:r>
                                </m:e>
                              </m:acc>
                            </m:e>
                            <m:sup>
                              <m:r>
                                <a:rPr lang="tr-TR" sz="2000" i="1" dirty="0">
                                  <a:latin typeface="Cambria Math" panose="02040503050406030204" pitchFamily="18" charset="0"/>
                                </a:rPr>
                                <m:t>∗</m:t>
                              </m:r>
                              <m:r>
                                <a:rPr lang="tr-TR" sz="2000" i="1" dirty="0">
                                  <a:latin typeface="Cambria Math" panose="02040503050406030204" pitchFamily="18" charset="0"/>
                                </a:rPr>
                                <m:t>𝑏</m:t>
                              </m:r>
                            </m:sup>
                          </m:sSup>
                          <m:r>
                            <a:rPr lang="tr-TR" sz="2000" i="1" dirty="0">
                              <a:latin typeface="Cambria Math" panose="02040503050406030204" pitchFamily="18" charset="0"/>
                            </a:rPr>
                            <m:t>(</m:t>
                          </m:r>
                          <m:r>
                            <a:rPr lang="tr-TR" sz="2000" i="1" dirty="0">
                              <a:latin typeface="Cambria Math" panose="02040503050406030204" pitchFamily="18" charset="0"/>
                            </a:rPr>
                            <m:t>𝑥</m:t>
                          </m:r>
                          <m:r>
                            <a:rPr lang="tr-TR" sz="2000" i="1" dirty="0">
                              <a:latin typeface="Cambria Math" panose="02040503050406030204" pitchFamily="18" charset="0"/>
                            </a:rPr>
                            <m:t>)</m:t>
                          </m:r>
                        </m:e>
                      </m:nary>
                    </m:oMath>
                  </m:oMathPara>
                </a14:m>
                <a:endParaRPr lang="tr-TR" sz="2000" dirty="0"/>
              </a:p>
              <a:p>
                <a:pPr marL="0" indent="0">
                  <a:buNone/>
                </a:pPr>
                <a:endParaRPr lang="tr-TR"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89529"/>
                <a:ext cx="5191125" cy="4921102"/>
              </a:xfrm>
              <a:blipFill>
                <a:blip r:embed="rId2"/>
                <a:stretch>
                  <a:fillRect l="-1058" t="-1363" r="-199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pic>
        <p:nvPicPr>
          <p:cNvPr id="8" name="Picture 7"/>
          <p:cNvPicPr>
            <a:picLocks noChangeAspect="1"/>
          </p:cNvPicPr>
          <p:nvPr/>
        </p:nvPicPr>
        <p:blipFill>
          <a:blip r:embed="rId3"/>
          <a:stretch>
            <a:fillRect/>
          </a:stretch>
        </p:blipFill>
        <p:spPr>
          <a:xfrm>
            <a:off x="7043352" y="1524001"/>
            <a:ext cx="3462140" cy="3947319"/>
          </a:xfrm>
          <a:prstGeom prst="rect">
            <a:avLst/>
          </a:prstGeom>
        </p:spPr>
      </p:pic>
      <p:sp>
        <p:nvSpPr>
          <p:cNvPr id="9" name="TextBox 8"/>
          <p:cNvSpPr txBox="1"/>
          <p:nvPr/>
        </p:nvSpPr>
        <p:spPr>
          <a:xfrm>
            <a:off x="7867650" y="5628614"/>
            <a:ext cx="2667000" cy="954107"/>
          </a:xfrm>
          <a:prstGeom prst="rect">
            <a:avLst/>
          </a:prstGeom>
          <a:noFill/>
        </p:spPr>
        <p:txBody>
          <a:bodyPr wrap="square" rtlCol="0">
            <a:spAutoFit/>
          </a:bodyPr>
          <a:lstStyle/>
          <a:p>
            <a:r>
              <a:rPr lang="en-US" sz="1400" i="1" dirty="0"/>
              <a:t>A graphical illustration of the bootstrap approach on a small</a:t>
            </a:r>
          </a:p>
          <a:p>
            <a:r>
              <a:rPr lang="en-US" sz="1400" i="1" dirty="0"/>
              <a:t>sample containing n </a:t>
            </a:r>
            <a:r>
              <a:rPr lang="en-US" sz="1400" dirty="0"/>
              <a:t>= 3 </a:t>
            </a:r>
            <a:r>
              <a:rPr lang="en-US" sz="1400" i="1" dirty="0"/>
              <a:t>observations</a:t>
            </a:r>
            <a:endParaRPr lang="en-US" sz="1400" dirty="0"/>
          </a:p>
        </p:txBody>
      </p:sp>
    </p:spTree>
    <p:extLst>
      <p:ext uri="{BB962C8B-B14F-4D97-AF65-F5344CB8AC3E}">
        <p14:creationId xmlns:p14="http://schemas.microsoft.com/office/powerpoint/2010/main" val="432046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Bagging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200" dirty="0"/>
                  <a:t>While bagging can improve predictions for many regression methods,</a:t>
                </a:r>
                <a:r>
                  <a:rPr lang="tr-TR" sz="2200" dirty="0"/>
                  <a:t> </a:t>
                </a:r>
                <a:r>
                  <a:rPr lang="en-US" sz="2200" dirty="0"/>
                  <a:t>it is particularly useful for decision trees</a:t>
                </a:r>
                <a:endParaRPr lang="tr-TR" sz="2200" dirty="0"/>
              </a:p>
              <a:p>
                <a:r>
                  <a:rPr lang="en-US" sz="2200" dirty="0"/>
                  <a:t>To apply bagging to regression</a:t>
                </a:r>
                <a:r>
                  <a:rPr lang="tr-TR" sz="2200" dirty="0"/>
                  <a:t> </a:t>
                </a:r>
                <a:r>
                  <a:rPr lang="en-US" sz="2200" dirty="0"/>
                  <a:t>trees, we simply construct </a:t>
                </a:r>
                <a14:m>
                  <m:oMath xmlns:m="http://schemas.openxmlformats.org/officeDocument/2006/math">
                    <m:r>
                      <a:rPr lang="en-US" sz="2200" i="1" dirty="0">
                        <a:latin typeface="Cambria Math" panose="02040503050406030204" pitchFamily="18" charset="0"/>
                      </a:rPr>
                      <m:t>𝐵</m:t>
                    </m:r>
                  </m:oMath>
                </a14:m>
                <a:r>
                  <a:rPr lang="en-US" sz="2200" i="1" dirty="0"/>
                  <a:t> </a:t>
                </a:r>
                <a:r>
                  <a:rPr lang="en-US" sz="2200" dirty="0"/>
                  <a:t>regression trees using </a:t>
                </a:r>
                <a14:m>
                  <m:oMath xmlns:m="http://schemas.openxmlformats.org/officeDocument/2006/math">
                    <m:r>
                      <a:rPr lang="en-US" sz="2200" i="1" dirty="0">
                        <a:latin typeface="Cambria Math" panose="02040503050406030204" pitchFamily="18" charset="0"/>
                      </a:rPr>
                      <m:t>𝐵</m:t>
                    </m:r>
                  </m:oMath>
                </a14:m>
                <a:r>
                  <a:rPr lang="en-US" sz="2200" i="1" dirty="0"/>
                  <a:t> </a:t>
                </a:r>
                <a:r>
                  <a:rPr lang="en-US" sz="2200" dirty="0"/>
                  <a:t>bootstrapped training</a:t>
                </a:r>
                <a:r>
                  <a:rPr lang="tr-TR" sz="2200" dirty="0"/>
                  <a:t> </a:t>
                </a:r>
                <a:r>
                  <a:rPr lang="en-US" sz="2200" dirty="0"/>
                  <a:t>sets, and average the resulting predictions</a:t>
                </a:r>
                <a:endParaRPr lang="tr-TR" sz="2200" dirty="0"/>
              </a:p>
              <a:p>
                <a:r>
                  <a:rPr lang="en-US" sz="2200" dirty="0"/>
                  <a:t>These trees are grown deep,</a:t>
                </a:r>
                <a:r>
                  <a:rPr lang="tr-TR" sz="2200" dirty="0"/>
                  <a:t> </a:t>
                </a:r>
                <a:r>
                  <a:rPr lang="en-US" sz="2200" dirty="0"/>
                  <a:t>and are not pruned</a:t>
                </a:r>
                <a:r>
                  <a:rPr lang="tr-TR" sz="2200" dirty="0"/>
                  <a:t>, hence</a:t>
                </a:r>
                <a:r>
                  <a:rPr lang="en-US" sz="2200" dirty="0"/>
                  <a:t> each individual tree has high variance, but</a:t>
                </a:r>
                <a:r>
                  <a:rPr lang="tr-TR" sz="2200" dirty="0"/>
                  <a:t> </a:t>
                </a:r>
                <a:r>
                  <a:rPr lang="en-US" sz="2200" dirty="0"/>
                  <a:t>low bias</a:t>
                </a:r>
                <a:r>
                  <a:rPr lang="tr-TR" sz="2200" dirty="0"/>
                  <a:t> </a:t>
                </a:r>
              </a:p>
              <a:p>
                <a:r>
                  <a:rPr lang="tr-TR" sz="2200" dirty="0"/>
                  <a:t>In classification, f</a:t>
                </a:r>
                <a:r>
                  <a:rPr lang="en-US" sz="2200" dirty="0"/>
                  <a:t>or a given test</a:t>
                </a:r>
                <a:r>
                  <a:rPr lang="tr-TR" sz="2200" dirty="0"/>
                  <a:t> </a:t>
                </a:r>
                <a:r>
                  <a:rPr lang="en-US" sz="2200" dirty="0"/>
                  <a:t>observation, we can record the class predicted by each of the </a:t>
                </a:r>
                <a14:m>
                  <m:oMath xmlns:m="http://schemas.openxmlformats.org/officeDocument/2006/math">
                    <m:r>
                      <a:rPr lang="en-US" sz="2200" i="1" dirty="0">
                        <a:latin typeface="Cambria Math" panose="02040503050406030204" pitchFamily="18" charset="0"/>
                      </a:rPr>
                      <m:t>𝐵</m:t>
                    </m:r>
                  </m:oMath>
                </a14:m>
                <a:r>
                  <a:rPr lang="en-US" sz="2200" dirty="0"/>
                  <a:t> trees, and</a:t>
                </a:r>
                <a:r>
                  <a:rPr lang="tr-TR" sz="2200" dirty="0"/>
                  <a:t> </a:t>
                </a:r>
                <a:r>
                  <a:rPr lang="en-US" sz="2200" dirty="0"/>
                  <a:t>take a majority vote</a:t>
                </a:r>
                <a:endParaRPr lang="tr-TR" sz="2200" dirty="0"/>
              </a:p>
              <a:p>
                <a:r>
                  <a:rPr lang="tr-TR" sz="2200" dirty="0"/>
                  <a:t>In other words, </a:t>
                </a:r>
                <a:r>
                  <a:rPr lang="en-US" sz="2200" dirty="0"/>
                  <a:t>the overall prediction is the most commonly occurring</a:t>
                </a:r>
                <a:r>
                  <a:rPr lang="tr-TR" sz="2200" dirty="0"/>
                  <a:t> </a:t>
                </a:r>
                <a:r>
                  <a:rPr lang="en-US" sz="2200" dirty="0"/>
                  <a:t>class among the </a:t>
                </a:r>
                <a14:m>
                  <m:oMath xmlns:m="http://schemas.openxmlformats.org/officeDocument/2006/math">
                    <m:r>
                      <a:rPr lang="en-US" sz="2200" i="1" dirty="0">
                        <a:latin typeface="Cambria Math" panose="02040503050406030204" pitchFamily="18" charset="0"/>
                      </a:rPr>
                      <m:t>𝐵</m:t>
                    </m:r>
                  </m:oMath>
                </a14:m>
                <a:r>
                  <a:rPr lang="en-US" sz="2200" dirty="0"/>
                  <a:t> predictions</a:t>
                </a:r>
                <a:endParaRPr lang="tr-TR"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1611" r="-121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spTree>
    <p:extLst>
      <p:ext uri="{BB962C8B-B14F-4D97-AF65-F5344CB8AC3E}">
        <p14:creationId xmlns:p14="http://schemas.microsoft.com/office/powerpoint/2010/main" val="181099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Bagging (Regression)</a:t>
            </a:r>
            <a:endParaRPr lang="en-US" dirty="0"/>
          </a:p>
        </p:txBody>
      </p:sp>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grpSp>
        <p:nvGrpSpPr>
          <p:cNvPr id="18" name="Group 17"/>
          <p:cNvGrpSpPr/>
          <p:nvPr/>
        </p:nvGrpSpPr>
        <p:grpSpPr>
          <a:xfrm>
            <a:off x="8302509" y="2670124"/>
            <a:ext cx="973883" cy="1667070"/>
            <a:chOff x="5465017" y="1600200"/>
            <a:chExt cx="973883" cy="1667070"/>
          </a:xfrm>
        </p:grpSpPr>
        <p:sp>
          <p:nvSpPr>
            <p:cNvPr id="19" name="Oval 18"/>
            <p:cNvSpPr/>
            <p:nvPr/>
          </p:nvSpPr>
          <p:spPr>
            <a:xfrm>
              <a:off x="5972175" y="1600200"/>
              <a:ext cx="285750"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a:stCxn id="19" idx="4"/>
            </p:cNvCxnSpPr>
            <p:nvPr/>
          </p:nvCxnSpPr>
          <p:spPr>
            <a:xfrm>
              <a:off x="611505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4"/>
            </p:cNvCxnSpPr>
            <p:nvPr/>
          </p:nvCxnSpPr>
          <p:spPr>
            <a:xfrm flipH="1">
              <a:off x="579120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626942" y="2444620"/>
              <a:ext cx="345233"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p:nvPr/>
          </p:nvCxnSpPr>
          <p:spPr>
            <a:xfrm>
              <a:off x="5788867"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465017"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3447092" y="2670124"/>
            <a:ext cx="1011983" cy="1667070"/>
            <a:chOff x="5791200" y="1600200"/>
            <a:chExt cx="1011983" cy="1667070"/>
          </a:xfrm>
        </p:grpSpPr>
        <p:sp>
          <p:nvSpPr>
            <p:cNvPr id="26" name="Oval 25"/>
            <p:cNvSpPr/>
            <p:nvPr/>
          </p:nvSpPr>
          <p:spPr>
            <a:xfrm>
              <a:off x="5972175" y="1600200"/>
              <a:ext cx="285750"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Arrow Connector 26"/>
            <p:cNvCxnSpPr>
              <a:stCxn id="26" idx="4"/>
            </p:cNvCxnSpPr>
            <p:nvPr/>
          </p:nvCxnSpPr>
          <p:spPr>
            <a:xfrm>
              <a:off x="611505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4"/>
            </p:cNvCxnSpPr>
            <p:nvPr/>
          </p:nvCxnSpPr>
          <p:spPr>
            <a:xfrm flipH="1">
              <a:off x="579120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317408" y="2433735"/>
              <a:ext cx="285750"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Arrow Connector 29"/>
            <p:cNvCxnSpPr/>
            <p:nvPr/>
          </p:nvCxnSpPr>
          <p:spPr>
            <a:xfrm>
              <a:off x="6479333"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155483"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3479896" y="2252659"/>
            <a:ext cx="632802" cy="307777"/>
          </a:xfrm>
          <a:prstGeom prst="rect">
            <a:avLst/>
          </a:prstGeom>
          <a:noFill/>
        </p:spPr>
        <p:txBody>
          <a:bodyPr wrap="none" rtlCol="0">
            <a:spAutoFit/>
          </a:bodyPr>
          <a:lstStyle/>
          <a:p>
            <a:r>
              <a:rPr lang="tr-TR" sz="1400" dirty="0"/>
              <a:t>Tree 1</a:t>
            </a:r>
            <a:endParaRPr lang="en-US" sz="1400" dirty="0"/>
          </a:p>
        </p:txBody>
      </p:sp>
      <p:sp>
        <p:nvSpPr>
          <p:cNvPr id="32" name="TextBox 31"/>
          <p:cNvSpPr txBox="1"/>
          <p:nvPr/>
        </p:nvSpPr>
        <p:spPr>
          <a:xfrm>
            <a:off x="5259997" y="2249481"/>
            <a:ext cx="632802" cy="307777"/>
          </a:xfrm>
          <a:prstGeom prst="rect">
            <a:avLst/>
          </a:prstGeom>
          <a:noFill/>
        </p:spPr>
        <p:txBody>
          <a:bodyPr wrap="none" rtlCol="0">
            <a:spAutoFit/>
          </a:bodyPr>
          <a:lstStyle>
            <a:defPPr>
              <a:defRPr lang="en-US"/>
            </a:defPPr>
            <a:lvl1pPr>
              <a:defRPr sz="1400"/>
            </a:lvl1pPr>
          </a:lstStyle>
          <a:p>
            <a:r>
              <a:rPr lang="tr-TR" dirty="0"/>
              <a:t>Tree 2</a:t>
            </a:r>
            <a:endParaRPr lang="en-US" dirty="0"/>
          </a:p>
        </p:txBody>
      </p:sp>
      <p:grpSp>
        <p:nvGrpSpPr>
          <p:cNvPr id="39" name="Group 38"/>
          <p:cNvGrpSpPr/>
          <p:nvPr/>
        </p:nvGrpSpPr>
        <p:grpSpPr>
          <a:xfrm>
            <a:off x="4919822" y="2695006"/>
            <a:ext cx="1384671" cy="1704296"/>
            <a:chOff x="2252712" y="2024839"/>
            <a:chExt cx="1384671" cy="1704296"/>
          </a:xfrm>
        </p:grpSpPr>
        <p:grpSp>
          <p:nvGrpSpPr>
            <p:cNvPr id="14" name="Group 13"/>
            <p:cNvGrpSpPr/>
            <p:nvPr/>
          </p:nvGrpSpPr>
          <p:grpSpPr>
            <a:xfrm>
              <a:off x="2461142" y="2024839"/>
              <a:ext cx="1176241" cy="1667070"/>
              <a:chOff x="2461336" y="2046515"/>
              <a:chExt cx="1176241" cy="1667070"/>
            </a:xfrm>
          </p:grpSpPr>
          <p:grpSp>
            <p:nvGrpSpPr>
              <p:cNvPr id="17" name="Group 16"/>
              <p:cNvGrpSpPr/>
              <p:nvPr/>
            </p:nvGrpSpPr>
            <p:grpSpPr>
              <a:xfrm>
                <a:off x="2461336" y="2046515"/>
                <a:ext cx="1176241" cy="1667070"/>
                <a:chOff x="5626942" y="1600200"/>
                <a:chExt cx="1176241" cy="1667070"/>
              </a:xfrm>
            </p:grpSpPr>
            <p:sp>
              <p:nvSpPr>
                <p:cNvPr id="5" name="Oval 4"/>
                <p:cNvSpPr/>
                <p:nvPr/>
              </p:nvSpPr>
              <p:spPr>
                <a:xfrm>
                  <a:off x="5972175" y="1600200"/>
                  <a:ext cx="285750"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a:stCxn id="5" idx="4"/>
                </p:cNvCxnSpPr>
                <p:nvPr/>
              </p:nvCxnSpPr>
              <p:spPr>
                <a:xfrm>
                  <a:off x="611505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4"/>
                </p:cNvCxnSpPr>
                <p:nvPr/>
              </p:nvCxnSpPr>
              <p:spPr>
                <a:xfrm flipH="1">
                  <a:off x="579120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626942" y="2438400"/>
                  <a:ext cx="285750"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a:off x="6479333"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155483"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Oval 33"/>
              <p:cNvSpPr/>
              <p:nvPr/>
            </p:nvSpPr>
            <p:spPr>
              <a:xfrm>
                <a:off x="3111030" y="2890935"/>
                <a:ext cx="285750"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5" name="Straight Arrow Connector 34"/>
            <p:cNvCxnSpPr/>
            <p:nvPr/>
          </p:nvCxnSpPr>
          <p:spPr>
            <a:xfrm>
              <a:off x="2576562" y="3195735"/>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252712" y="3195735"/>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6848633" y="3081454"/>
            <a:ext cx="1066800" cy="369332"/>
          </a:xfrm>
          <a:prstGeom prst="rect">
            <a:avLst/>
          </a:prstGeom>
          <a:noFill/>
        </p:spPr>
        <p:txBody>
          <a:bodyPr wrap="square" rtlCol="0">
            <a:spAutoFit/>
          </a:bodyPr>
          <a:lstStyle/>
          <a:p>
            <a:r>
              <a:rPr lang="tr-TR" dirty="0"/>
              <a:t>.....</a:t>
            </a:r>
            <a:endParaRPr lang="en-US" dirty="0"/>
          </a:p>
        </p:txBody>
      </p:sp>
      <mc:AlternateContent xmlns:mc="http://schemas.openxmlformats.org/markup-compatibility/2006" xmlns:a14="http://schemas.microsoft.com/office/drawing/2010/main">
        <mc:Choice Requires="a14">
          <p:sp>
            <p:nvSpPr>
              <p:cNvPr id="11" name="Rectangle 10"/>
              <p:cNvSpPr/>
              <p:nvPr/>
            </p:nvSpPr>
            <p:spPr>
              <a:xfrm>
                <a:off x="3520475" y="5061988"/>
                <a:ext cx="729495" cy="3198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r-TR" sz="1400" i="1" dirty="0">
                              <a:latin typeface="Cambria Math" panose="02040503050406030204" pitchFamily="18" charset="0"/>
                            </a:rPr>
                          </m:ctrlPr>
                        </m:sSupPr>
                        <m:e>
                          <m:acc>
                            <m:accPr>
                              <m:chr m:val="̂"/>
                              <m:ctrlPr>
                                <a:rPr lang="tr-TR" sz="1400" i="1" dirty="0">
                                  <a:latin typeface="Cambria Math" panose="02040503050406030204" pitchFamily="18" charset="0"/>
                                </a:rPr>
                              </m:ctrlPr>
                            </m:accPr>
                            <m:e>
                              <m:r>
                                <a:rPr lang="tr-TR" sz="1400" i="1" dirty="0">
                                  <a:latin typeface="Cambria Math" panose="02040503050406030204" pitchFamily="18" charset="0"/>
                                </a:rPr>
                                <m:t>𝑓</m:t>
                              </m:r>
                            </m:e>
                          </m:acc>
                        </m:e>
                        <m:sup>
                          <m:r>
                            <a:rPr lang="tr-TR" sz="1400" i="1" dirty="0">
                              <a:latin typeface="Cambria Math" panose="02040503050406030204" pitchFamily="18" charset="0"/>
                            </a:rPr>
                            <m:t>∗1</m:t>
                          </m:r>
                        </m:sup>
                      </m:sSup>
                      <m:r>
                        <a:rPr lang="tr-TR" sz="1400" i="1" dirty="0">
                          <a:latin typeface="Cambria Math" panose="02040503050406030204" pitchFamily="18" charset="0"/>
                        </a:rPr>
                        <m:t>(</m:t>
                      </m:r>
                      <m:r>
                        <a:rPr lang="tr-TR" sz="1400" i="1" dirty="0">
                          <a:latin typeface="Cambria Math" panose="02040503050406030204" pitchFamily="18" charset="0"/>
                        </a:rPr>
                        <m:t>𝑥</m:t>
                      </m:r>
                      <m:r>
                        <a:rPr lang="tr-TR" sz="1400" i="1" dirty="0">
                          <a:latin typeface="Cambria Math" panose="02040503050406030204" pitchFamily="18" charset="0"/>
                        </a:rPr>
                        <m:t>)</m:t>
                      </m:r>
                    </m:oMath>
                  </m:oMathPara>
                </a14:m>
                <a:endParaRPr lang="en-US" sz="1400" dirty="0"/>
              </a:p>
            </p:txBody>
          </p:sp>
        </mc:Choice>
        <mc:Fallback xmlns="">
          <p:sp>
            <p:nvSpPr>
              <p:cNvPr id="11" name="Rectangle 10"/>
              <p:cNvSpPr>
                <a:spLocks noRot="1" noChangeAspect="1" noMove="1" noResize="1" noEditPoints="1" noAdjustHandles="1" noChangeArrowheads="1" noChangeShapeType="1" noTextEdit="1"/>
              </p:cNvSpPr>
              <p:nvPr/>
            </p:nvSpPr>
            <p:spPr>
              <a:xfrm>
                <a:off x="3520475" y="5061988"/>
                <a:ext cx="729495" cy="319896"/>
              </a:xfrm>
              <a:prstGeom prst="rect">
                <a:avLst/>
              </a:prstGeom>
              <a:blipFill>
                <a:blip r:embed="rId2"/>
                <a:stretch>
                  <a:fillRect b="-7547"/>
                </a:stretch>
              </a:blipFill>
            </p:spPr>
            <p:txBody>
              <a:bodyPr/>
              <a:lstStyle/>
              <a:p>
                <a:r>
                  <a:rPr lang="en-US">
                    <a:noFill/>
                  </a:rPr>
                  <a:t> </a:t>
                </a:r>
              </a:p>
            </p:txBody>
          </p:sp>
        </mc:Fallback>
      </mc:AlternateContent>
      <p:sp>
        <p:nvSpPr>
          <p:cNvPr id="13" name="Down Arrow 12"/>
          <p:cNvSpPr/>
          <p:nvPr/>
        </p:nvSpPr>
        <p:spPr>
          <a:xfrm>
            <a:off x="3628066" y="4461203"/>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925668" y="1307179"/>
            <a:ext cx="1889428" cy="584775"/>
          </a:xfrm>
          <a:prstGeom prst="rect">
            <a:avLst/>
          </a:prstGeom>
          <a:noFill/>
        </p:spPr>
        <p:txBody>
          <a:bodyPr wrap="none" rtlCol="0">
            <a:spAutoFit/>
          </a:bodyPr>
          <a:lstStyle/>
          <a:p>
            <a:r>
              <a:rPr lang="tr-TR" sz="1400" dirty="0"/>
              <a:t>Bootstrapped Sample 1</a:t>
            </a:r>
          </a:p>
          <a:p>
            <a:endParaRPr lang="en-US" dirty="0"/>
          </a:p>
        </p:txBody>
      </p:sp>
      <p:sp>
        <p:nvSpPr>
          <p:cNvPr id="41" name="Down Arrow 40"/>
          <p:cNvSpPr/>
          <p:nvPr/>
        </p:nvSpPr>
        <p:spPr>
          <a:xfrm>
            <a:off x="3528625" y="1706419"/>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4814520" y="1313385"/>
            <a:ext cx="1889428" cy="584775"/>
          </a:xfrm>
          <a:prstGeom prst="rect">
            <a:avLst/>
          </a:prstGeom>
          <a:noFill/>
        </p:spPr>
        <p:txBody>
          <a:bodyPr wrap="none" rtlCol="0">
            <a:spAutoFit/>
          </a:bodyPr>
          <a:lstStyle/>
          <a:p>
            <a:r>
              <a:rPr lang="tr-TR" sz="1400" dirty="0"/>
              <a:t>Bootstrapped Sample 2</a:t>
            </a:r>
          </a:p>
          <a:p>
            <a:endParaRPr lang="en-US" dirty="0"/>
          </a:p>
        </p:txBody>
      </p:sp>
      <p:sp>
        <p:nvSpPr>
          <p:cNvPr id="44" name="Down Arrow 43"/>
          <p:cNvSpPr/>
          <p:nvPr/>
        </p:nvSpPr>
        <p:spPr>
          <a:xfrm>
            <a:off x="5325205" y="1683534"/>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8553413" y="2243468"/>
            <a:ext cx="639214" cy="307777"/>
          </a:xfrm>
          <a:prstGeom prst="rect">
            <a:avLst/>
          </a:prstGeom>
          <a:noFill/>
        </p:spPr>
        <p:txBody>
          <a:bodyPr wrap="none" rtlCol="0">
            <a:spAutoFit/>
          </a:bodyPr>
          <a:lstStyle>
            <a:defPPr>
              <a:defRPr lang="en-US"/>
            </a:defPPr>
            <a:lvl1pPr>
              <a:defRPr sz="1400"/>
            </a:lvl1pPr>
          </a:lstStyle>
          <a:p>
            <a:r>
              <a:rPr lang="tr-TR" dirty="0"/>
              <a:t>Tree B</a:t>
            </a:r>
            <a:endParaRPr lang="en-US" dirty="0"/>
          </a:p>
        </p:txBody>
      </p:sp>
      <p:sp>
        <p:nvSpPr>
          <p:cNvPr id="46" name="TextBox 45"/>
          <p:cNvSpPr txBox="1"/>
          <p:nvPr/>
        </p:nvSpPr>
        <p:spPr>
          <a:xfrm>
            <a:off x="8005494" y="1295401"/>
            <a:ext cx="1895840" cy="584775"/>
          </a:xfrm>
          <a:prstGeom prst="rect">
            <a:avLst/>
          </a:prstGeom>
          <a:noFill/>
        </p:spPr>
        <p:txBody>
          <a:bodyPr wrap="none" rtlCol="0">
            <a:spAutoFit/>
          </a:bodyPr>
          <a:lstStyle/>
          <a:p>
            <a:r>
              <a:rPr lang="tr-TR" sz="1400" dirty="0"/>
              <a:t>Bootstrapped Sample B</a:t>
            </a:r>
          </a:p>
          <a:p>
            <a:endParaRPr lang="en-US" dirty="0"/>
          </a:p>
        </p:txBody>
      </p:sp>
      <p:sp>
        <p:nvSpPr>
          <p:cNvPr id="47" name="Down Arrow 46"/>
          <p:cNvSpPr/>
          <p:nvPr/>
        </p:nvSpPr>
        <p:spPr>
          <a:xfrm>
            <a:off x="8618621" y="1677521"/>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TextBox 48"/>
              <p:cNvSpPr txBox="1"/>
              <p:nvPr/>
            </p:nvSpPr>
            <p:spPr>
              <a:xfrm>
                <a:off x="1862382" y="4220328"/>
                <a:ext cx="1556378" cy="954107"/>
              </a:xfrm>
              <a:prstGeom prst="rect">
                <a:avLst/>
              </a:prstGeom>
              <a:noFill/>
            </p:spPr>
            <p:txBody>
              <a:bodyPr wrap="square" rtlCol="0">
                <a:spAutoFit/>
              </a:bodyPr>
              <a:lstStyle/>
              <a:p>
                <a:pPr algn="ctr"/>
                <a:r>
                  <a:rPr lang="tr-TR" sz="1400" dirty="0"/>
                  <a:t>Given test point </a:t>
                </a:r>
                <a14:m>
                  <m:oMath xmlns:m="http://schemas.openxmlformats.org/officeDocument/2006/math">
                    <m:r>
                      <a:rPr lang="tr-TR" sz="1400" i="1" dirty="0">
                        <a:latin typeface="Cambria Math" panose="02040503050406030204" pitchFamily="18" charset="0"/>
                      </a:rPr>
                      <m:t>𝑥</m:t>
                    </m:r>
                  </m:oMath>
                </a14:m>
                <a:endParaRPr lang="tr-TR" sz="1400" dirty="0"/>
              </a:p>
              <a:p>
                <a:pPr algn="ctr"/>
                <a:r>
                  <a:rPr lang="tr-TR" sz="1400" dirty="0"/>
                  <a:t>Use the Trees to generate a prediction</a:t>
                </a:r>
                <a:endParaRPr lang="en-US"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862382" y="4220328"/>
                <a:ext cx="1556378" cy="954107"/>
              </a:xfrm>
              <a:prstGeom prst="rect">
                <a:avLst/>
              </a:prstGeom>
              <a:blipFill>
                <a:blip r:embed="rId3"/>
                <a:stretch>
                  <a:fillRect t="-637" b="-5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5209101" y="5081043"/>
                <a:ext cx="729494" cy="3198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r-TR" sz="1400" i="1" dirty="0">
                              <a:latin typeface="Cambria Math" panose="02040503050406030204" pitchFamily="18" charset="0"/>
                            </a:rPr>
                          </m:ctrlPr>
                        </m:sSupPr>
                        <m:e>
                          <m:acc>
                            <m:accPr>
                              <m:chr m:val="̂"/>
                              <m:ctrlPr>
                                <a:rPr lang="tr-TR" sz="1400" i="1" dirty="0">
                                  <a:latin typeface="Cambria Math" panose="02040503050406030204" pitchFamily="18" charset="0"/>
                                </a:rPr>
                              </m:ctrlPr>
                            </m:accPr>
                            <m:e>
                              <m:r>
                                <a:rPr lang="tr-TR" sz="1400" i="1" dirty="0">
                                  <a:latin typeface="Cambria Math" panose="02040503050406030204" pitchFamily="18" charset="0"/>
                                </a:rPr>
                                <m:t>𝑓</m:t>
                              </m:r>
                            </m:e>
                          </m:acc>
                        </m:e>
                        <m:sup>
                          <m:r>
                            <a:rPr lang="tr-TR" sz="1400" i="1" dirty="0">
                              <a:latin typeface="Cambria Math" panose="02040503050406030204" pitchFamily="18" charset="0"/>
                            </a:rPr>
                            <m:t>∗2</m:t>
                          </m:r>
                        </m:sup>
                      </m:sSup>
                      <m:r>
                        <a:rPr lang="tr-TR" sz="1400" i="1" dirty="0">
                          <a:latin typeface="Cambria Math" panose="02040503050406030204" pitchFamily="18" charset="0"/>
                        </a:rPr>
                        <m:t>(</m:t>
                      </m:r>
                      <m:r>
                        <a:rPr lang="tr-TR" sz="1400" i="1" dirty="0">
                          <a:latin typeface="Cambria Math" panose="02040503050406030204" pitchFamily="18" charset="0"/>
                        </a:rPr>
                        <m:t>𝑥</m:t>
                      </m:r>
                      <m:r>
                        <a:rPr lang="tr-TR" sz="1400" i="1" dirty="0">
                          <a:latin typeface="Cambria Math" panose="02040503050406030204" pitchFamily="18" charset="0"/>
                        </a:rPr>
                        <m:t>)</m:t>
                      </m:r>
                    </m:oMath>
                  </m:oMathPara>
                </a14:m>
                <a:endParaRPr lang="en-US" sz="1400" i="1" dirty="0">
                  <a:latin typeface="Cambria Math" panose="02040503050406030204" pitchFamily="18" charset="0"/>
                </a:endParaRPr>
              </a:p>
            </p:txBody>
          </p:sp>
        </mc:Choice>
        <mc:Fallback xmlns="">
          <p:sp>
            <p:nvSpPr>
              <p:cNvPr id="50" name="Rectangle 49"/>
              <p:cNvSpPr>
                <a:spLocks noRot="1" noChangeAspect="1" noMove="1" noResize="1" noEditPoints="1" noAdjustHandles="1" noChangeArrowheads="1" noChangeShapeType="1" noTextEdit="1"/>
              </p:cNvSpPr>
              <p:nvPr/>
            </p:nvSpPr>
            <p:spPr>
              <a:xfrm>
                <a:off x="5209101" y="5081043"/>
                <a:ext cx="729494" cy="319896"/>
              </a:xfrm>
              <a:prstGeom prst="rect">
                <a:avLst/>
              </a:prstGeom>
              <a:blipFill>
                <a:blip r:embed="rId4"/>
                <a:stretch>
                  <a:fillRect b="-9615"/>
                </a:stretch>
              </a:blipFill>
            </p:spPr>
            <p:txBody>
              <a:bodyPr/>
              <a:lstStyle/>
              <a:p>
                <a:r>
                  <a:rPr lang="en-US">
                    <a:noFill/>
                  </a:rPr>
                  <a:t> </a:t>
                </a:r>
              </a:p>
            </p:txBody>
          </p:sp>
        </mc:Fallback>
      </mc:AlternateContent>
      <p:sp>
        <p:nvSpPr>
          <p:cNvPr id="51" name="Down Arrow 50"/>
          <p:cNvSpPr/>
          <p:nvPr/>
        </p:nvSpPr>
        <p:spPr>
          <a:xfrm>
            <a:off x="5408167" y="4487774"/>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Rectangle 51"/>
              <p:cNvSpPr/>
              <p:nvPr/>
            </p:nvSpPr>
            <p:spPr>
              <a:xfrm>
                <a:off x="8517422" y="5061988"/>
                <a:ext cx="745845" cy="3198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r-TR" sz="1400" i="1" dirty="0">
                              <a:latin typeface="Cambria Math" panose="02040503050406030204" pitchFamily="18" charset="0"/>
                            </a:rPr>
                          </m:ctrlPr>
                        </m:sSupPr>
                        <m:e>
                          <m:acc>
                            <m:accPr>
                              <m:chr m:val="̂"/>
                              <m:ctrlPr>
                                <a:rPr lang="tr-TR" sz="1400" i="1" dirty="0">
                                  <a:latin typeface="Cambria Math" panose="02040503050406030204" pitchFamily="18" charset="0"/>
                                </a:rPr>
                              </m:ctrlPr>
                            </m:accPr>
                            <m:e>
                              <m:r>
                                <a:rPr lang="tr-TR" sz="1400" i="1" dirty="0">
                                  <a:latin typeface="Cambria Math" panose="02040503050406030204" pitchFamily="18" charset="0"/>
                                </a:rPr>
                                <m:t>𝑓</m:t>
                              </m:r>
                            </m:e>
                          </m:acc>
                        </m:e>
                        <m:sup>
                          <m:r>
                            <a:rPr lang="tr-TR" sz="1400" i="1" dirty="0">
                              <a:latin typeface="Cambria Math" panose="02040503050406030204" pitchFamily="18" charset="0"/>
                            </a:rPr>
                            <m:t>∗</m:t>
                          </m:r>
                          <m:r>
                            <a:rPr lang="tr-TR" sz="1400" i="1" dirty="0">
                              <a:latin typeface="Cambria Math" panose="02040503050406030204" pitchFamily="18" charset="0"/>
                            </a:rPr>
                            <m:t>𝐵</m:t>
                          </m:r>
                        </m:sup>
                      </m:sSup>
                      <m:r>
                        <a:rPr lang="tr-TR" sz="1400" i="1" dirty="0">
                          <a:latin typeface="Cambria Math" panose="02040503050406030204" pitchFamily="18" charset="0"/>
                        </a:rPr>
                        <m:t>(</m:t>
                      </m:r>
                      <m:r>
                        <a:rPr lang="tr-TR" sz="1400" i="1" dirty="0">
                          <a:latin typeface="Cambria Math" panose="02040503050406030204" pitchFamily="18" charset="0"/>
                        </a:rPr>
                        <m:t>𝑥</m:t>
                      </m:r>
                      <m:r>
                        <a:rPr lang="tr-TR" sz="1400" i="1" dirty="0">
                          <a:latin typeface="Cambria Math" panose="02040503050406030204" pitchFamily="18" charset="0"/>
                        </a:rPr>
                        <m:t>)</m:t>
                      </m:r>
                    </m:oMath>
                  </m:oMathPara>
                </a14:m>
                <a:endParaRPr lang="en-US" sz="1400" i="1" dirty="0">
                  <a:latin typeface="Cambria Math" panose="02040503050406030204" pitchFamily="18" charset="0"/>
                </a:endParaRPr>
              </a:p>
            </p:txBody>
          </p:sp>
        </mc:Choice>
        <mc:Fallback xmlns="">
          <p:sp>
            <p:nvSpPr>
              <p:cNvPr id="52" name="Rectangle 51"/>
              <p:cNvSpPr>
                <a:spLocks noRot="1" noChangeAspect="1" noMove="1" noResize="1" noEditPoints="1" noAdjustHandles="1" noChangeArrowheads="1" noChangeShapeType="1" noTextEdit="1"/>
              </p:cNvSpPr>
              <p:nvPr/>
            </p:nvSpPr>
            <p:spPr>
              <a:xfrm>
                <a:off x="8517422" y="5061988"/>
                <a:ext cx="745845" cy="319896"/>
              </a:xfrm>
              <a:prstGeom prst="rect">
                <a:avLst/>
              </a:prstGeom>
              <a:blipFill>
                <a:blip r:embed="rId5"/>
                <a:stretch>
                  <a:fillRect b="-7547"/>
                </a:stretch>
              </a:blipFill>
            </p:spPr>
            <p:txBody>
              <a:bodyPr/>
              <a:lstStyle/>
              <a:p>
                <a:r>
                  <a:rPr lang="en-US">
                    <a:noFill/>
                  </a:rPr>
                  <a:t> </a:t>
                </a:r>
              </a:p>
            </p:txBody>
          </p:sp>
        </mc:Fallback>
      </mc:AlternateContent>
      <p:sp>
        <p:nvSpPr>
          <p:cNvPr id="53" name="Down Arrow 52"/>
          <p:cNvSpPr/>
          <p:nvPr/>
        </p:nvSpPr>
        <p:spPr>
          <a:xfrm>
            <a:off x="8553413" y="4487176"/>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TextBox 54"/>
              <p:cNvSpPr txBox="1"/>
              <p:nvPr/>
            </p:nvSpPr>
            <p:spPr>
              <a:xfrm>
                <a:off x="5325205" y="5618691"/>
                <a:ext cx="1984518" cy="698140"/>
              </a:xfrm>
              <a:prstGeom prst="rect">
                <a:avLst/>
              </a:prstGeom>
            </p:spPr>
            <p:txBody>
              <a:bodyPr wrap="none">
                <a:spAutoFit/>
              </a:bodyPr>
              <a:lstStyle>
                <a:defPPr>
                  <a:defRPr lang="en-US"/>
                </a:defPPr>
                <a:lvl1pPr>
                  <a:defRPr sz="140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tr-TR" i="1" dirty="0">
                              <a:latin typeface="Cambria Math" panose="02040503050406030204" pitchFamily="18" charset="0"/>
                            </a:rPr>
                          </m:ctrlPr>
                        </m:sSubPr>
                        <m:e>
                          <m:acc>
                            <m:accPr>
                              <m:chr m:val="̂"/>
                              <m:ctrlPr>
                                <a:rPr lang="tr-TR" i="1" dirty="0">
                                  <a:latin typeface="Cambria Math" panose="02040503050406030204" pitchFamily="18" charset="0"/>
                                </a:rPr>
                              </m:ctrlPr>
                            </m:accPr>
                            <m:e>
                              <m:r>
                                <a:rPr lang="tr-TR" dirty="0">
                                  <a:latin typeface="Cambria Math" panose="02040503050406030204" pitchFamily="18" charset="0"/>
                                </a:rPr>
                                <m:t>𝑓</m:t>
                              </m:r>
                            </m:e>
                          </m:acc>
                        </m:e>
                        <m:sub>
                          <m:r>
                            <a:rPr lang="tr-TR" dirty="0">
                              <a:latin typeface="Cambria Math" panose="02040503050406030204" pitchFamily="18" charset="0"/>
                            </a:rPr>
                            <m:t>𝑏𝑎𝑔</m:t>
                          </m:r>
                        </m:sub>
                      </m:sSub>
                      <m:d>
                        <m:dPr>
                          <m:ctrlPr>
                            <a:rPr lang="tr-TR" i="1" dirty="0">
                              <a:latin typeface="Cambria Math" panose="02040503050406030204" pitchFamily="18" charset="0"/>
                            </a:rPr>
                          </m:ctrlPr>
                        </m:dPr>
                        <m:e>
                          <m:r>
                            <a:rPr lang="tr-TR" dirty="0">
                              <a:latin typeface="Cambria Math" panose="02040503050406030204" pitchFamily="18" charset="0"/>
                            </a:rPr>
                            <m:t>𝑥</m:t>
                          </m:r>
                        </m:e>
                      </m:d>
                      <m:r>
                        <a:rPr lang="tr-TR" dirty="0">
                          <a:latin typeface="Cambria Math" panose="02040503050406030204" pitchFamily="18" charset="0"/>
                        </a:rPr>
                        <m:t>=</m:t>
                      </m:r>
                      <m:f>
                        <m:fPr>
                          <m:ctrlPr>
                            <a:rPr lang="tr-TR" i="1" dirty="0">
                              <a:latin typeface="Cambria Math" panose="02040503050406030204" pitchFamily="18" charset="0"/>
                            </a:rPr>
                          </m:ctrlPr>
                        </m:fPr>
                        <m:num>
                          <m:r>
                            <a:rPr lang="tr-TR" dirty="0">
                              <a:latin typeface="Cambria Math" panose="02040503050406030204" pitchFamily="18" charset="0"/>
                            </a:rPr>
                            <m:t>1</m:t>
                          </m:r>
                        </m:num>
                        <m:den>
                          <m:r>
                            <a:rPr lang="tr-TR" dirty="0">
                              <a:latin typeface="Cambria Math" panose="02040503050406030204" pitchFamily="18" charset="0"/>
                            </a:rPr>
                            <m:t>𝐵</m:t>
                          </m:r>
                        </m:den>
                      </m:f>
                      <m:nary>
                        <m:naryPr>
                          <m:chr m:val="∑"/>
                          <m:ctrlPr>
                            <a:rPr lang="tr-TR" i="1" dirty="0">
                              <a:latin typeface="Cambria Math" panose="02040503050406030204" pitchFamily="18" charset="0"/>
                            </a:rPr>
                          </m:ctrlPr>
                        </m:naryPr>
                        <m:sub>
                          <m:r>
                            <m:rPr>
                              <m:brk m:alnAt="23"/>
                            </m:rPr>
                            <a:rPr lang="tr-TR" dirty="0">
                              <a:latin typeface="Cambria Math" panose="02040503050406030204" pitchFamily="18" charset="0"/>
                            </a:rPr>
                            <m:t>𝑏</m:t>
                          </m:r>
                          <m:r>
                            <a:rPr lang="tr-TR" dirty="0">
                              <a:latin typeface="Cambria Math" panose="02040503050406030204" pitchFamily="18" charset="0"/>
                            </a:rPr>
                            <m:t>=1</m:t>
                          </m:r>
                        </m:sub>
                        <m:sup>
                          <m:r>
                            <a:rPr lang="tr-TR" dirty="0">
                              <a:latin typeface="Cambria Math" panose="02040503050406030204" pitchFamily="18" charset="0"/>
                            </a:rPr>
                            <m:t>𝐵</m:t>
                          </m:r>
                        </m:sup>
                        <m:e>
                          <m:sSup>
                            <m:sSupPr>
                              <m:ctrlPr>
                                <a:rPr lang="tr-TR" i="1" dirty="0">
                                  <a:latin typeface="Cambria Math" panose="02040503050406030204" pitchFamily="18" charset="0"/>
                                </a:rPr>
                              </m:ctrlPr>
                            </m:sSupPr>
                            <m:e>
                              <m:acc>
                                <m:accPr>
                                  <m:chr m:val="̂"/>
                                  <m:ctrlPr>
                                    <a:rPr lang="tr-TR" i="1" dirty="0">
                                      <a:latin typeface="Cambria Math" panose="02040503050406030204" pitchFamily="18" charset="0"/>
                                    </a:rPr>
                                  </m:ctrlPr>
                                </m:accPr>
                                <m:e>
                                  <m:r>
                                    <a:rPr lang="tr-TR" dirty="0">
                                      <a:latin typeface="Cambria Math" panose="02040503050406030204" pitchFamily="18" charset="0"/>
                                    </a:rPr>
                                    <m:t>𝑓</m:t>
                                  </m:r>
                                </m:e>
                              </m:acc>
                            </m:e>
                            <m:sup>
                              <m:r>
                                <a:rPr lang="tr-TR" dirty="0">
                                  <a:latin typeface="Cambria Math" panose="02040503050406030204" pitchFamily="18" charset="0"/>
                                </a:rPr>
                                <m:t>∗</m:t>
                              </m:r>
                              <m:r>
                                <a:rPr lang="tr-TR" dirty="0">
                                  <a:latin typeface="Cambria Math" panose="02040503050406030204" pitchFamily="18" charset="0"/>
                                </a:rPr>
                                <m:t>𝑏</m:t>
                              </m:r>
                            </m:sup>
                          </m:sSup>
                          <m:r>
                            <a:rPr lang="tr-TR" dirty="0">
                              <a:latin typeface="Cambria Math" panose="02040503050406030204" pitchFamily="18" charset="0"/>
                            </a:rPr>
                            <m:t>(</m:t>
                          </m:r>
                          <m:r>
                            <a:rPr lang="tr-TR" dirty="0">
                              <a:latin typeface="Cambria Math" panose="02040503050406030204" pitchFamily="18" charset="0"/>
                            </a:rPr>
                            <m:t>𝑥</m:t>
                          </m:r>
                          <m:r>
                            <a:rPr lang="tr-TR" dirty="0">
                              <a:latin typeface="Cambria Math" panose="02040503050406030204" pitchFamily="18" charset="0"/>
                            </a:rPr>
                            <m:t>)</m:t>
                          </m:r>
                        </m:e>
                      </m:nary>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5325205" y="5618691"/>
                <a:ext cx="1984518" cy="698140"/>
              </a:xfrm>
              <a:prstGeom prst="rect">
                <a:avLst/>
              </a:prstGeom>
              <a:blipFill>
                <a:blip r:embed="rId6"/>
                <a:stretch>
                  <a:fillRect/>
                </a:stretch>
              </a:blipFill>
            </p:spPr>
            <p:txBody>
              <a:bodyPr/>
              <a:lstStyle/>
              <a:p>
                <a:r>
                  <a:rPr lang="en-US">
                    <a:noFill/>
                  </a:rPr>
                  <a:t> </a:t>
                </a:r>
              </a:p>
            </p:txBody>
          </p:sp>
        </mc:Fallback>
      </mc:AlternateContent>
      <p:sp>
        <p:nvSpPr>
          <p:cNvPr id="56" name="Right Brace 55"/>
          <p:cNvSpPr/>
          <p:nvPr/>
        </p:nvSpPr>
        <p:spPr>
          <a:xfrm rot="5400000">
            <a:off x="6198493" y="2613862"/>
            <a:ext cx="211996" cy="583598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7" name="TextBox 56"/>
          <p:cNvSpPr txBox="1"/>
          <p:nvPr/>
        </p:nvSpPr>
        <p:spPr>
          <a:xfrm>
            <a:off x="3687293" y="5623797"/>
            <a:ext cx="1556378" cy="738664"/>
          </a:xfrm>
          <a:prstGeom prst="rect">
            <a:avLst/>
          </a:prstGeom>
          <a:noFill/>
        </p:spPr>
        <p:txBody>
          <a:bodyPr wrap="square" rtlCol="0">
            <a:spAutoFit/>
          </a:bodyPr>
          <a:lstStyle/>
          <a:p>
            <a:pPr algn="ctr"/>
            <a:r>
              <a:rPr lang="tr-TR" sz="1400" dirty="0"/>
              <a:t>Take the average to return the final prediciton</a:t>
            </a:r>
          </a:p>
        </p:txBody>
      </p:sp>
    </p:spTree>
    <p:extLst>
      <p:ext uri="{BB962C8B-B14F-4D97-AF65-F5344CB8AC3E}">
        <p14:creationId xmlns:p14="http://schemas.microsoft.com/office/powerpoint/2010/main" val="140381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Bagging (Classification)</a:t>
            </a:r>
            <a:endParaRPr lang="en-US" dirty="0"/>
          </a:p>
        </p:txBody>
      </p:sp>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grpSp>
        <p:nvGrpSpPr>
          <p:cNvPr id="18" name="Group 17"/>
          <p:cNvGrpSpPr/>
          <p:nvPr/>
        </p:nvGrpSpPr>
        <p:grpSpPr>
          <a:xfrm>
            <a:off x="8302509" y="2670124"/>
            <a:ext cx="973883" cy="1667070"/>
            <a:chOff x="5465017" y="1600200"/>
            <a:chExt cx="973883" cy="1667070"/>
          </a:xfrm>
        </p:grpSpPr>
        <p:sp>
          <p:nvSpPr>
            <p:cNvPr id="19" name="Oval 18"/>
            <p:cNvSpPr/>
            <p:nvPr/>
          </p:nvSpPr>
          <p:spPr>
            <a:xfrm>
              <a:off x="5972175" y="1600200"/>
              <a:ext cx="285750"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a:stCxn id="19" idx="4"/>
            </p:cNvCxnSpPr>
            <p:nvPr/>
          </p:nvCxnSpPr>
          <p:spPr>
            <a:xfrm>
              <a:off x="611505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4"/>
            </p:cNvCxnSpPr>
            <p:nvPr/>
          </p:nvCxnSpPr>
          <p:spPr>
            <a:xfrm flipH="1">
              <a:off x="579120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626942" y="2444620"/>
              <a:ext cx="345233"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p:nvPr/>
          </p:nvCxnSpPr>
          <p:spPr>
            <a:xfrm>
              <a:off x="5788867"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465017"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3447092" y="2670124"/>
            <a:ext cx="1011983" cy="1667070"/>
            <a:chOff x="5791200" y="1600200"/>
            <a:chExt cx="1011983" cy="1667070"/>
          </a:xfrm>
        </p:grpSpPr>
        <p:sp>
          <p:nvSpPr>
            <p:cNvPr id="26" name="Oval 25"/>
            <p:cNvSpPr/>
            <p:nvPr/>
          </p:nvSpPr>
          <p:spPr>
            <a:xfrm>
              <a:off x="5972175" y="1600200"/>
              <a:ext cx="285750"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Arrow Connector 26"/>
            <p:cNvCxnSpPr>
              <a:stCxn id="26" idx="4"/>
            </p:cNvCxnSpPr>
            <p:nvPr/>
          </p:nvCxnSpPr>
          <p:spPr>
            <a:xfrm>
              <a:off x="611505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4"/>
            </p:cNvCxnSpPr>
            <p:nvPr/>
          </p:nvCxnSpPr>
          <p:spPr>
            <a:xfrm flipH="1">
              <a:off x="579120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317408" y="2433735"/>
              <a:ext cx="285750"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Arrow Connector 29"/>
            <p:cNvCxnSpPr/>
            <p:nvPr/>
          </p:nvCxnSpPr>
          <p:spPr>
            <a:xfrm>
              <a:off x="6479333"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155483"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3479896" y="2252659"/>
            <a:ext cx="632802" cy="307777"/>
          </a:xfrm>
          <a:prstGeom prst="rect">
            <a:avLst/>
          </a:prstGeom>
          <a:noFill/>
        </p:spPr>
        <p:txBody>
          <a:bodyPr wrap="none" rtlCol="0">
            <a:spAutoFit/>
          </a:bodyPr>
          <a:lstStyle/>
          <a:p>
            <a:r>
              <a:rPr lang="tr-TR" sz="1400" dirty="0"/>
              <a:t>Tree 1</a:t>
            </a:r>
            <a:endParaRPr lang="en-US" sz="1400" dirty="0"/>
          </a:p>
        </p:txBody>
      </p:sp>
      <p:sp>
        <p:nvSpPr>
          <p:cNvPr id="32" name="TextBox 31"/>
          <p:cNvSpPr txBox="1"/>
          <p:nvPr/>
        </p:nvSpPr>
        <p:spPr>
          <a:xfrm>
            <a:off x="5259997" y="2249481"/>
            <a:ext cx="632802" cy="307777"/>
          </a:xfrm>
          <a:prstGeom prst="rect">
            <a:avLst/>
          </a:prstGeom>
          <a:noFill/>
        </p:spPr>
        <p:txBody>
          <a:bodyPr wrap="none" rtlCol="0">
            <a:spAutoFit/>
          </a:bodyPr>
          <a:lstStyle>
            <a:defPPr>
              <a:defRPr lang="en-US"/>
            </a:defPPr>
            <a:lvl1pPr>
              <a:defRPr sz="1400"/>
            </a:lvl1pPr>
          </a:lstStyle>
          <a:p>
            <a:r>
              <a:rPr lang="tr-TR" dirty="0"/>
              <a:t>Tree 2</a:t>
            </a:r>
            <a:endParaRPr lang="en-US" dirty="0"/>
          </a:p>
        </p:txBody>
      </p:sp>
      <p:grpSp>
        <p:nvGrpSpPr>
          <p:cNvPr id="39" name="Group 38"/>
          <p:cNvGrpSpPr/>
          <p:nvPr/>
        </p:nvGrpSpPr>
        <p:grpSpPr>
          <a:xfrm>
            <a:off x="4919822" y="2695006"/>
            <a:ext cx="1384671" cy="1704296"/>
            <a:chOff x="2252712" y="2024839"/>
            <a:chExt cx="1384671" cy="1704296"/>
          </a:xfrm>
        </p:grpSpPr>
        <p:grpSp>
          <p:nvGrpSpPr>
            <p:cNvPr id="14" name="Group 13"/>
            <p:cNvGrpSpPr/>
            <p:nvPr/>
          </p:nvGrpSpPr>
          <p:grpSpPr>
            <a:xfrm>
              <a:off x="2461142" y="2024839"/>
              <a:ext cx="1176241" cy="1667070"/>
              <a:chOff x="2461336" y="2046515"/>
              <a:chExt cx="1176241" cy="1667070"/>
            </a:xfrm>
          </p:grpSpPr>
          <p:grpSp>
            <p:nvGrpSpPr>
              <p:cNvPr id="17" name="Group 16"/>
              <p:cNvGrpSpPr/>
              <p:nvPr/>
            </p:nvGrpSpPr>
            <p:grpSpPr>
              <a:xfrm>
                <a:off x="2461336" y="2046515"/>
                <a:ext cx="1176241" cy="1667070"/>
                <a:chOff x="5626942" y="1600200"/>
                <a:chExt cx="1176241" cy="1667070"/>
              </a:xfrm>
            </p:grpSpPr>
            <p:sp>
              <p:nvSpPr>
                <p:cNvPr id="5" name="Oval 4"/>
                <p:cNvSpPr/>
                <p:nvPr/>
              </p:nvSpPr>
              <p:spPr>
                <a:xfrm>
                  <a:off x="5972175" y="1600200"/>
                  <a:ext cx="285750"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a:stCxn id="5" idx="4"/>
                </p:cNvCxnSpPr>
                <p:nvPr/>
              </p:nvCxnSpPr>
              <p:spPr>
                <a:xfrm>
                  <a:off x="611505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4"/>
                </p:cNvCxnSpPr>
                <p:nvPr/>
              </p:nvCxnSpPr>
              <p:spPr>
                <a:xfrm flipH="1">
                  <a:off x="5791200" y="190500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626942" y="2438400"/>
                  <a:ext cx="285750"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a:off x="6479333"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155483" y="2733870"/>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Oval 33"/>
              <p:cNvSpPr/>
              <p:nvPr/>
            </p:nvSpPr>
            <p:spPr>
              <a:xfrm>
                <a:off x="3111030" y="2890935"/>
                <a:ext cx="285750" cy="3048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5" name="Straight Arrow Connector 34"/>
            <p:cNvCxnSpPr/>
            <p:nvPr/>
          </p:nvCxnSpPr>
          <p:spPr>
            <a:xfrm>
              <a:off x="2576562" y="3195735"/>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252712" y="3195735"/>
              <a:ext cx="32385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6848633" y="3081454"/>
            <a:ext cx="1066800" cy="369332"/>
          </a:xfrm>
          <a:prstGeom prst="rect">
            <a:avLst/>
          </a:prstGeom>
          <a:noFill/>
        </p:spPr>
        <p:txBody>
          <a:bodyPr wrap="square" rtlCol="0">
            <a:spAutoFit/>
          </a:bodyPr>
          <a:lstStyle/>
          <a:p>
            <a:r>
              <a:rPr lang="tr-TR" dirty="0"/>
              <a:t>.....</a:t>
            </a:r>
            <a:endParaRPr lang="en-US" dirty="0"/>
          </a:p>
        </p:txBody>
      </p:sp>
      <mc:AlternateContent xmlns:mc="http://schemas.openxmlformats.org/markup-compatibility/2006" xmlns:a14="http://schemas.microsoft.com/office/drawing/2010/main">
        <mc:Choice Requires="a14">
          <p:sp>
            <p:nvSpPr>
              <p:cNvPr id="11" name="Rectangle 10"/>
              <p:cNvSpPr/>
              <p:nvPr/>
            </p:nvSpPr>
            <p:spPr>
              <a:xfrm>
                <a:off x="3520474" y="5061989"/>
                <a:ext cx="67069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r-TR" sz="1400" i="1" dirty="0">
                              <a:latin typeface="Cambria Math" panose="02040503050406030204" pitchFamily="18" charset="0"/>
                            </a:rPr>
                          </m:ctrlPr>
                        </m:sSupPr>
                        <m:e>
                          <m:r>
                            <a:rPr lang="tr-TR" sz="1400" i="1" dirty="0">
                              <a:latin typeface="Cambria Math" panose="02040503050406030204" pitchFamily="18" charset="0"/>
                            </a:rPr>
                            <m:t>𝐶</m:t>
                          </m:r>
                        </m:e>
                        <m:sup>
                          <m:r>
                            <a:rPr lang="tr-TR" sz="1400" i="1" dirty="0">
                              <a:latin typeface="Cambria Math" panose="02040503050406030204" pitchFamily="18" charset="0"/>
                            </a:rPr>
                            <m:t>1</m:t>
                          </m:r>
                        </m:sup>
                      </m:sSup>
                      <m:r>
                        <a:rPr lang="tr-TR" sz="1400" i="1" dirty="0">
                          <a:latin typeface="Cambria Math" panose="02040503050406030204" pitchFamily="18" charset="0"/>
                        </a:rPr>
                        <m:t>(</m:t>
                      </m:r>
                      <m:r>
                        <a:rPr lang="tr-TR" sz="1400" i="1" dirty="0">
                          <a:latin typeface="Cambria Math" panose="02040503050406030204" pitchFamily="18" charset="0"/>
                        </a:rPr>
                        <m:t>𝑥</m:t>
                      </m:r>
                      <m:r>
                        <a:rPr lang="tr-TR" sz="1400" i="1" dirty="0">
                          <a:latin typeface="Cambria Math" panose="02040503050406030204" pitchFamily="18" charset="0"/>
                        </a:rPr>
                        <m:t>)</m:t>
                      </m:r>
                    </m:oMath>
                  </m:oMathPara>
                </a14:m>
                <a:endParaRPr lang="en-US" sz="1400" dirty="0"/>
              </a:p>
            </p:txBody>
          </p:sp>
        </mc:Choice>
        <mc:Fallback xmlns="">
          <p:sp>
            <p:nvSpPr>
              <p:cNvPr id="11" name="Rectangle 10"/>
              <p:cNvSpPr>
                <a:spLocks noRot="1" noChangeAspect="1" noMove="1" noResize="1" noEditPoints="1" noAdjustHandles="1" noChangeArrowheads="1" noChangeShapeType="1" noTextEdit="1"/>
              </p:cNvSpPr>
              <p:nvPr/>
            </p:nvSpPr>
            <p:spPr>
              <a:xfrm>
                <a:off x="3520474" y="5061989"/>
                <a:ext cx="670696" cy="307777"/>
              </a:xfrm>
              <a:prstGeom prst="rect">
                <a:avLst/>
              </a:prstGeom>
              <a:blipFill>
                <a:blip r:embed="rId2"/>
                <a:stretch>
                  <a:fillRect b="-7843"/>
                </a:stretch>
              </a:blipFill>
            </p:spPr>
            <p:txBody>
              <a:bodyPr/>
              <a:lstStyle/>
              <a:p>
                <a:r>
                  <a:rPr lang="en-US">
                    <a:noFill/>
                  </a:rPr>
                  <a:t> </a:t>
                </a:r>
              </a:p>
            </p:txBody>
          </p:sp>
        </mc:Fallback>
      </mc:AlternateContent>
      <p:sp>
        <p:nvSpPr>
          <p:cNvPr id="13" name="Down Arrow 12"/>
          <p:cNvSpPr/>
          <p:nvPr/>
        </p:nvSpPr>
        <p:spPr>
          <a:xfrm>
            <a:off x="3628066" y="4461203"/>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925668" y="1307179"/>
            <a:ext cx="1889428" cy="584775"/>
          </a:xfrm>
          <a:prstGeom prst="rect">
            <a:avLst/>
          </a:prstGeom>
          <a:noFill/>
        </p:spPr>
        <p:txBody>
          <a:bodyPr wrap="none" rtlCol="0">
            <a:spAutoFit/>
          </a:bodyPr>
          <a:lstStyle/>
          <a:p>
            <a:r>
              <a:rPr lang="tr-TR" sz="1400" dirty="0"/>
              <a:t>Bootstrapped Sample 1</a:t>
            </a:r>
          </a:p>
          <a:p>
            <a:endParaRPr lang="en-US" dirty="0"/>
          </a:p>
        </p:txBody>
      </p:sp>
      <p:sp>
        <p:nvSpPr>
          <p:cNvPr id="41" name="Down Arrow 40"/>
          <p:cNvSpPr/>
          <p:nvPr/>
        </p:nvSpPr>
        <p:spPr>
          <a:xfrm>
            <a:off x="3528625" y="1706419"/>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4814520" y="1313385"/>
            <a:ext cx="1889428" cy="584775"/>
          </a:xfrm>
          <a:prstGeom prst="rect">
            <a:avLst/>
          </a:prstGeom>
          <a:noFill/>
        </p:spPr>
        <p:txBody>
          <a:bodyPr wrap="none" rtlCol="0">
            <a:spAutoFit/>
          </a:bodyPr>
          <a:lstStyle/>
          <a:p>
            <a:r>
              <a:rPr lang="tr-TR" sz="1400" dirty="0"/>
              <a:t>Bootstrapped Sample 2</a:t>
            </a:r>
          </a:p>
          <a:p>
            <a:endParaRPr lang="en-US" dirty="0"/>
          </a:p>
        </p:txBody>
      </p:sp>
      <p:sp>
        <p:nvSpPr>
          <p:cNvPr id="44" name="Down Arrow 43"/>
          <p:cNvSpPr/>
          <p:nvPr/>
        </p:nvSpPr>
        <p:spPr>
          <a:xfrm>
            <a:off x="5325205" y="1683534"/>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8553413" y="2243468"/>
            <a:ext cx="639214" cy="307777"/>
          </a:xfrm>
          <a:prstGeom prst="rect">
            <a:avLst/>
          </a:prstGeom>
          <a:noFill/>
        </p:spPr>
        <p:txBody>
          <a:bodyPr wrap="none" rtlCol="0">
            <a:spAutoFit/>
          </a:bodyPr>
          <a:lstStyle>
            <a:defPPr>
              <a:defRPr lang="en-US"/>
            </a:defPPr>
            <a:lvl1pPr>
              <a:defRPr sz="1400"/>
            </a:lvl1pPr>
          </a:lstStyle>
          <a:p>
            <a:r>
              <a:rPr lang="tr-TR" dirty="0"/>
              <a:t>Tree B</a:t>
            </a:r>
            <a:endParaRPr lang="en-US" dirty="0"/>
          </a:p>
        </p:txBody>
      </p:sp>
      <p:sp>
        <p:nvSpPr>
          <p:cNvPr id="46" name="TextBox 45"/>
          <p:cNvSpPr txBox="1"/>
          <p:nvPr/>
        </p:nvSpPr>
        <p:spPr>
          <a:xfrm>
            <a:off x="8005494" y="1295401"/>
            <a:ext cx="1895840" cy="584775"/>
          </a:xfrm>
          <a:prstGeom prst="rect">
            <a:avLst/>
          </a:prstGeom>
          <a:noFill/>
        </p:spPr>
        <p:txBody>
          <a:bodyPr wrap="none" rtlCol="0">
            <a:spAutoFit/>
          </a:bodyPr>
          <a:lstStyle/>
          <a:p>
            <a:r>
              <a:rPr lang="tr-TR" sz="1400" dirty="0"/>
              <a:t>Bootstrapped Sample B</a:t>
            </a:r>
          </a:p>
          <a:p>
            <a:endParaRPr lang="en-US" dirty="0"/>
          </a:p>
        </p:txBody>
      </p:sp>
      <p:sp>
        <p:nvSpPr>
          <p:cNvPr id="47" name="Down Arrow 46"/>
          <p:cNvSpPr/>
          <p:nvPr/>
        </p:nvSpPr>
        <p:spPr>
          <a:xfrm>
            <a:off x="8618621" y="1677521"/>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Rectangle 49"/>
              <p:cNvSpPr/>
              <p:nvPr/>
            </p:nvSpPr>
            <p:spPr>
              <a:xfrm>
                <a:off x="5209101" y="5081044"/>
                <a:ext cx="6745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r-TR" sz="1400" i="1" dirty="0">
                              <a:latin typeface="Cambria Math" panose="02040503050406030204" pitchFamily="18" charset="0"/>
                            </a:rPr>
                          </m:ctrlPr>
                        </m:sSupPr>
                        <m:e>
                          <m:r>
                            <a:rPr lang="tr-TR" sz="1400" i="1" dirty="0">
                              <a:latin typeface="Cambria Math" panose="02040503050406030204" pitchFamily="18" charset="0"/>
                            </a:rPr>
                            <m:t>𝐶</m:t>
                          </m:r>
                        </m:e>
                        <m:sup>
                          <m:r>
                            <a:rPr lang="tr-TR" sz="1400" i="1" dirty="0">
                              <a:latin typeface="Cambria Math" panose="02040503050406030204" pitchFamily="18" charset="0"/>
                            </a:rPr>
                            <m:t>2</m:t>
                          </m:r>
                        </m:sup>
                      </m:sSup>
                      <m:r>
                        <a:rPr lang="tr-TR" sz="1400" i="1" dirty="0">
                          <a:latin typeface="Cambria Math" panose="02040503050406030204" pitchFamily="18" charset="0"/>
                        </a:rPr>
                        <m:t>(</m:t>
                      </m:r>
                      <m:r>
                        <a:rPr lang="tr-TR" sz="1400" i="1" dirty="0">
                          <a:latin typeface="Cambria Math" panose="02040503050406030204" pitchFamily="18" charset="0"/>
                        </a:rPr>
                        <m:t>𝑥</m:t>
                      </m:r>
                      <m:r>
                        <a:rPr lang="tr-TR" sz="1400" i="1" dirty="0">
                          <a:latin typeface="Cambria Math" panose="02040503050406030204" pitchFamily="18" charset="0"/>
                        </a:rPr>
                        <m:t>)</m:t>
                      </m:r>
                    </m:oMath>
                  </m:oMathPara>
                </a14:m>
                <a:endParaRPr lang="en-US" sz="1400" dirty="0"/>
              </a:p>
            </p:txBody>
          </p:sp>
        </mc:Choice>
        <mc:Fallback xmlns="">
          <p:sp>
            <p:nvSpPr>
              <p:cNvPr id="50" name="Rectangle 49"/>
              <p:cNvSpPr>
                <a:spLocks noRot="1" noChangeAspect="1" noMove="1" noResize="1" noEditPoints="1" noAdjustHandles="1" noChangeArrowheads="1" noChangeShapeType="1" noTextEdit="1"/>
              </p:cNvSpPr>
              <p:nvPr/>
            </p:nvSpPr>
            <p:spPr>
              <a:xfrm>
                <a:off x="5209101" y="5081044"/>
                <a:ext cx="674544" cy="307777"/>
              </a:xfrm>
              <a:prstGeom prst="rect">
                <a:avLst/>
              </a:prstGeom>
              <a:blipFill>
                <a:blip r:embed="rId3"/>
                <a:stretch>
                  <a:fillRect b="-10000"/>
                </a:stretch>
              </a:blipFill>
            </p:spPr>
            <p:txBody>
              <a:bodyPr/>
              <a:lstStyle/>
              <a:p>
                <a:r>
                  <a:rPr lang="en-US">
                    <a:noFill/>
                  </a:rPr>
                  <a:t> </a:t>
                </a:r>
              </a:p>
            </p:txBody>
          </p:sp>
        </mc:Fallback>
      </mc:AlternateContent>
      <p:sp>
        <p:nvSpPr>
          <p:cNvPr id="51" name="Down Arrow 50"/>
          <p:cNvSpPr/>
          <p:nvPr/>
        </p:nvSpPr>
        <p:spPr>
          <a:xfrm>
            <a:off x="5408167" y="4487774"/>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Rectangle 51"/>
              <p:cNvSpPr/>
              <p:nvPr/>
            </p:nvSpPr>
            <p:spPr>
              <a:xfrm>
                <a:off x="8515006" y="5072050"/>
                <a:ext cx="69089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r-TR" sz="1400" i="1" dirty="0">
                              <a:latin typeface="Cambria Math" panose="02040503050406030204" pitchFamily="18" charset="0"/>
                            </a:rPr>
                          </m:ctrlPr>
                        </m:sSupPr>
                        <m:e>
                          <m:r>
                            <a:rPr lang="tr-TR" sz="1400" i="1" dirty="0">
                              <a:latin typeface="Cambria Math" panose="02040503050406030204" pitchFamily="18" charset="0"/>
                            </a:rPr>
                            <m:t>𝐶</m:t>
                          </m:r>
                        </m:e>
                        <m:sup>
                          <m:r>
                            <a:rPr lang="tr-TR" sz="1400" i="1" dirty="0">
                              <a:latin typeface="Cambria Math" panose="02040503050406030204" pitchFamily="18" charset="0"/>
                            </a:rPr>
                            <m:t>𝐵</m:t>
                          </m:r>
                        </m:sup>
                      </m:sSup>
                      <m:r>
                        <a:rPr lang="tr-TR" sz="1400" i="1" dirty="0">
                          <a:latin typeface="Cambria Math" panose="02040503050406030204" pitchFamily="18" charset="0"/>
                        </a:rPr>
                        <m:t>(</m:t>
                      </m:r>
                      <m:r>
                        <a:rPr lang="tr-TR" sz="1400" i="1" dirty="0">
                          <a:latin typeface="Cambria Math" panose="02040503050406030204" pitchFamily="18" charset="0"/>
                        </a:rPr>
                        <m:t>𝑥</m:t>
                      </m:r>
                      <m:r>
                        <a:rPr lang="tr-TR" sz="1400" i="1" dirty="0">
                          <a:latin typeface="Cambria Math" panose="02040503050406030204" pitchFamily="18" charset="0"/>
                        </a:rPr>
                        <m:t>)</m:t>
                      </m:r>
                    </m:oMath>
                  </m:oMathPara>
                </a14:m>
                <a:endParaRPr lang="en-US" sz="1400" dirty="0"/>
              </a:p>
            </p:txBody>
          </p:sp>
        </mc:Choice>
        <mc:Fallback xmlns="">
          <p:sp>
            <p:nvSpPr>
              <p:cNvPr id="52" name="Rectangle 51"/>
              <p:cNvSpPr>
                <a:spLocks noRot="1" noChangeAspect="1" noMove="1" noResize="1" noEditPoints="1" noAdjustHandles="1" noChangeArrowheads="1" noChangeShapeType="1" noTextEdit="1"/>
              </p:cNvSpPr>
              <p:nvPr/>
            </p:nvSpPr>
            <p:spPr>
              <a:xfrm>
                <a:off x="8515006" y="5072050"/>
                <a:ext cx="690894" cy="307777"/>
              </a:xfrm>
              <a:prstGeom prst="rect">
                <a:avLst/>
              </a:prstGeom>
              <a:blipFill>
                <a:blip r:embed="rId4"/>
                <a:stretch>
                  <a:fillRect b="-7843"/>
                </a:stretch>
              </a:blipFill>
            </p:spPr>
            <p:txBody>
              <a:bodyPr/>
              <a:lstStyle/>
              <a:p>
                <a:r>
                  <a:rPr lang="en-US">
                    <a:noFill/>
                  </a:rPr>
                  <a:t> </a:t>
                </a:r>
              </a:p>
            </p:txBody>
          </p:sp>
        </mc:Fallback>
      </mc:AlternateContent>
      <p:sp>
        <p:nvSpPr>
          <p:cNvPr id="53" name="Down Arrow 52"/>
          <p:cNvSpPr/>
          <p:nvPr/>
        </p:nvSpPr>
        <p:spPr>
          <a:xfrm>
            <a:off x="8553413" y="4487176"/>
            <a:ext cx="484632" cy="533400"/>
          </a:xfrm>
          <a:prstGeom prst="downArrow">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TextBox 54"/>
              <p:cNvSpPr txBox="1"/>
              <p:nvPr/>
            </p:nvSpPr>
            <p:spPr>
              <a:xfrm>
                <a:off x="5325206" y="5618691"/>
                <a:ext cx="2083071" cy="698140"/>
              </a:xfrm>
              <a:prstGeom prst="rect">
                <a:avLst/>
              </a:prstGeom>
            </p:spPr>
            <p:txBody>
              <a:bodyPr wrap="none">
                <a:spAutoFit/>
              </a:bodyPr>
              <a:lstStyle>
                <a:defPPr>
                  <a:defRPr lang="en-US"/>
                </a:defPPr>
                <a:lvl1pPr>
                  <a:defRPr sz="140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func>
                        <m:funcPr>
                          <m:ctrlPr>
                            <a:rPr lang="tr-TR" i="1">
                              <a:latin typeface="Cambria Math" panose="02040503050406030204" pitchFamily="18" charset="0"/>
                            </a:rPr>
                          </m:ctrlPr>
                        </m:funcPr>
                        <m:fName>
                          <m:limLow>
                            <m:limLowPr>
                              <m:ctrlPr>
                                <a:rPr lang="tr-TR" i="1">
                                  <a:latin typeface="Cambria Math" panose="02040503050406030204" pitchFamily="18" charset="0"/>
                                </a:rPr>
                              </m:ctrlPr>
                            </m:limLowPr>
                            <m:e>
                              <m:r>
                                <m:rPr>
                                  <m:sty m:val="p"/>
                                </m:rPr>
                                <a:rPr lang="tr-TR" i="0">
                                  <a:latin typeface="Cambria Math" panose="02040503050406030204" pitchFamily="18" charset="0"/>
                                </a:rPr>
                                <m:t>argmax</m:t>
                              </m:r>
                            </m:e>
                            <m:lim>
                              <m:r>
                                <a:rPr lang="tr-TR">
                                  <a:latin typeface="Cambria Math" panose="02040503050406030204" pitchFamily="18" charset="0"/>
                                </a:rPr>
                                <m:t>𝑘</m:t>
                              </m:r>
                              <m:r>
                                <a:rPr lang="tr-TR">
                                  <a:latin typeface="Cambria Math" panose="02040503050406030204" pitchFamily="18" charset="0"/>
                                </a:rPr>
                                <m:t>∈</m:t>
                              </m:r>
                              <m:r>
                                <a:rPr lang="tr-TR">
                                  <a:latin typeface="Cambria Math" panose="02040503050406030204" pitchFamily="18" charset="0"/>
                                </a:rPr>
                                <m:t>𝐾</m:t>
                              </m:r>
                            </m:lim>
                          </m:limLow>
                        </m:fName>
                        <m:e>
                          <m:nary>
                            <m:naryPr>
                              <m:chr m:val="∑"/>
                              <m:ctrlPr>
                                <a:rPr lang="tr-TR" i="1">
                                  <a:latin typeface="Cambria Math" panose="02040503050406030204" pitchFamily="18" charset="0"/>
                                </a:rPr>
                              </m:ctrlPr>
                            </m:naryPr>
                            <m:sub>
                              <m:r>
                                <m:rPr>
                                  <m:brk m:alnAt="23"/>
                                </m:rPr>
                                <a:rPr lang="tr-TR">
                                  <a:latin typeface="Cambria Math" panose="02040503050406030204" pitchFamily="18" charset="0"/>
                                </a:rPr>
                                <m:t>𝑖</m:t>
                              </m:r>
                              <m:r>
                                <a:rPr lang="tr-TR">
                                  <a:latin typeface="Cambria Math" panose="02040503050406030204" pitchFamily="18" charset="0"/>
                                </a:rPr>
                                <m:t>=1</m:t>
                              </m:r>
                            </m:sub>
                            <m:sup>
                              <m:r>
                                <a:rPr lang="tr-TR">
                                  <a:latin typeface="Cambria Math" panose="02040503050406030204" pitchFamily="18" charset="0"/>
                                </a:rPr>
                                <m:t>𝐵</m:t>
                              </m:r>
                            </m:sup>
                            <m:e>
                              <m:r>
                                <a:rPr lang="tr-TR">
                                  <a:latin typeface="Cambria Math" panose="02040503050406030204" pitchFamily="18" charset="0"/>
                                </a:rPr>
                                <m:t>𝐼</m:t>
                              </m:r>
                              <m:r>
                                <a:rPr lang="tr-TR">
                                  <a:latin typeface="Cambria Math" panose="02040503050406030204" pitchFamily="18" charset="0"/>
                                </a:rPr>
                                <m:t>(</m:t>
                              </m:r>
                              <m:sSup>
                                <m:sSupPr>
                                  <m:ctrlPr>
                                    <a:rPr lang="tr-TR" i="1">
                                      <a:latin typeface="Cambria Math" panose="02040503050406030204" pitchFamily="18" charset="0"/>
                                    </a:rPr>
                                  </m:ctrlPr>
                                </m:sSupPr>
                                <m:e>
                                  <m:r>
                                    <a:rPr lang="tr-TR">
                                      <a:latin typeface="Cambria Math" panose="02040503050406030204" pitchFamily="18" charset="0"/>
                                    </a:rPr>
                                    <m:t>𝐶</m:t>
                                  </m:r>
                                </m:e>
                                <m:sup>
                                  <m:r>
                                    <a:rPr lang="tr-TR">
                                      <a:latin typeface="Cambria Math" panose="02040503050406030204" pitchFamily="18" charset="0"/>
                                    </a:rPr>
                                    <m:t>𝑖</m:t>
                                  </m:r>
                                </m:sup>
                              </m:sSup>
                              <m:d>
                                <m:dPr>
                                  <m:ctrlPr>
                                    <a:rPr lang="tr-TR" i="1">
                                      <a:latin typeface="Cambria Math" panose="02040503050406030204" pitchFamily="18" charset="0"/>
                                    </a:rPr>
                                  </m:ctrlPr>
                                </m:dPr>
                                <m:e>
                                  <m:r>
                                    <a:rPr lang="tr-TR">
                                      <a:latin typeface="Cambria Math" panose="02040503050406030204" pitchFamily="18" charset="0"/>
                                    </a:rPr>
                                    <m:t>𝑥</m:t>
                                  </m:r>
                                </m:e>
                              </m:d>
                              <m:r>
                                <a:rPr lang="tr-TR">
                                  <a:latin typeface="Cambria Math" panose="02040503050406030204" pitchFamily="18" charset="0"/>
                                </a:rPr>
                                <m:t>=</m:t>
                              </m:r>
                              <m:r>
                                <a:rPr lang="tr-TR">
                                  <a:latin typeface="Cambria Math" panose="02040503050406030204" pitchFamily="18" charset="0"/>
                                </a:rPr>
                                <m:t>𝑘</m:t>
                              </m:r>
                              <m:r>
                                <a:rPr lang="tr-TR">
                                  <a:latin typeface="Cambria Math" panose="02040503050406030204" pitchFamily="18" charset="0"/>
                                </a:rPr>
                                <m:t>)</m:t>
                              </m:r>
                            </m:e>
                          </m:nary>
                        </m:e>
                      </m:func>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5325206" y="5618691"/>
                <a:ext cx="2083071" cy="698140"/>
              </a:xfrm>
              <a:prstGeom prst="rect">
                <a:avLst/>
              </a:prstGeom>
              <a:blipFill>
                <a:blip r:embed="rId5"/>
                <a:stretch>
                  <a:fillRect/>
                </a:stretch>
              </a:blipFill>
            </p:spPr>
            <p:txBody>
              <a:bodyPr/>
              <a:lstStyle/>
              <a:p>
                <a:r>
                  <a:rPr lang="en-US">
                    <a:noFill/>
                  </a:rPr>
                  <a:t> </a:t>
                </a:r>
              </a:p>
            </p:txBody>
          </p:sp>
        </mc:Fallback>
      </mc:AlternateContent>
      <p:sp>
        <p:nvSpPr>
          <p:cNvPr id="56" name="Right Brace 55"/>
          <p:cNvSpPr/>
          <p:nvPr/>
        </p:nvSpPr>
        <p:spPr>
          <a:xfrm rot="5400000">
            <a:off x="6198493" y="2613862"/>
            <a:ext cx="211996" cy="583598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TextBox 53"/>
              <p:cNvSpPr txBox="1"/>
              <p:nvPr/>
            </p:nvSpPr>
            <p:spPr>
              <a:xfrm>
                <a:off x="1862382" y="4220328"/>
                <a:ext cx="1556378" cy="954107"/>
              </a:xfrm>
              <a:prstGeom prst="rect">
                <a:avLst/>
              </a:prstGeom>
              <a:noFill/>
            </p:spPr>
            <p:txBody>
              <a:bodyPr wrap="square" rtlCol="0">
                <a:spAutoFit/>
              </a:bodyPr>
              <a:lstStyle/>
              <a:p>
                <a:pPr algn="ctr"/>
                <a:r>
                  <a:rPr lang="tr-TR" sz="1400" dirty="0"/>
                  <a:t>Given test point </a:t>
                </a:r>
                <a14:m>
                  <m:oMath xmlns:m="http://schemas.openxmlformats.org/officeDocument/2006/math">
                    <m:r>
                      <a:rPr lang="tr-TR" sz="1400" i="1" dirty="0">
                        <a:latin typeface="Cambria Math" panose="02040503050406030204" pitchFamily="18" charset="0"/>
                      </a:rPr>
                      <m:t>𝑥</m:t>
                    </m:r>
                  </m:oMath>
                </a14:m>
                <a:endParaRPr lang="tr-TR" sz="1400" dirty="0"/>
              </a:p>
              <a:p>
                <a:pPr algn="ctr"/>
                <a:r>
                  <a:rPr lang="tr-TR" sz="1400" dirty="0"/>
                  <a:t>Use the Trees to generate a class prediction</a:t>
                </a:r>
                <a:endParaRPr lang="en-US" sz="1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1862382" y="4220328"/>
                <a:ext cx="1556378" cy="954107"/>
              </a:xfrm>
              <a:prstGeom prst="rect">
                <a:avLst/>
              </a:prstGeom>
              <a:blipFill>
                <a:blip r:embed="rId6"/>
                <a:stretch>
                  <a:fillRect t="-637" b="-5732"/>
                </a:stretch>
              </a:blipFill>
            </p:spPr>
            <p:txBody>
              <a:bodyPr/>
              <a:lstStyle/>
              <a:p>
                <a:r>
                  <a:rPr lang="en-US">
                    <a:noFill/>
                  </a:rPr>
                  <a:t> </a:t>
                </a:r>
              </a:p>
            </p:txBody>
          </p:sp>
        </mc:Fallback>
      </mc:AlternateContent>
      <p:sp>
        <p:nvSpPr>
          <p:cNvPr id="57" name="TextBox 56"/>
          <p:cNvSpPr txBox="1"/>
          <p:nvPr/>
        </p:nvSpPr>
        <p:spPr>
          <a:xfrm>
            <a:off x="3687293" y="5623797"/>
            <a:ext cx="1556378" cy="738664"/>
          </a:xfrm>
          <a:prstGeom prst="rect">
            <a:avLst/>
          </a:prstGeom>
          <a:noFill/>
        </p:spPr>
        <p:txBody>
          <a:bodyPr wrap="square" rtlCol="0">
            <a:spAutoFit/>
          </a:bodyPr>
          <a:lstStyle/>
          <a:p>
            <a:pPr algn="ctr"/>
            <a:r>
              <a:rPr lang="tr-TR" sz="1400" dirty="0"/>
              <a:t>Take the majority vote among all predicted classes</a:t>
            </a:r>
          </a:p>
        </p:txBody>
      </p:sp>
    </p:spTree>
    <p:extLst>
      <p:ext uri="{BB962C8B-B14F-4D97-AF65-F5344CB8AC3E}">
        <p14:creationId xmlns:p14="http://schemas.microsoft.com/office/powerpoint/2010/main" val="399648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Out of Bag Error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tr-TR" sz="2200" dirty="0"/>
                  <a:t>T</a:t>
                </a:r>
                <a:r>
                  <a:rPr lang="en-US" sz="2200" dirty="0"/>
                  <a:t>here is a very straightforward way to estimate the test</a:t>
                </a:r>
                <a:r>
                  <a:rPr lang="tr-TR" sz="2200" dirty="0"/>
                  <a:t> </a:t>
                </a:r>
                <a:r>
                  <a:rPr lang="en-US" sz="2200" dirty="0"/>
                  <a:t>error of a bagged model</a:t>
                </a:r>
                <a:r>
                  <a:rPr lang="tr-TR" sz="2200" dirty="0"/>
                  <a:t> (rather than cross-validation)</a:t>
                </a:r>
              </a:p>
              <a:p>
                <a:r>
                  <a:rPr lang="en-US" sz="2200" dirty="0"/>
                  <a:t>Recall that the key to bagging is that trees are</a:t>
                </a:r>
                <a:r>
                  <a:rPr lang="tr-TR" sz="2200" dirty="0"/>
                  <a:t> </a:t>
                </a:r>
                <a:r>
                  <a:rPr lang="en-US" sz="2200" dirty="0"/>
                  <a:t>repeatedly fit to bootstrapped subsets of the observations</a:t>
                </a:r>
                <a:endParaRPr lang="tr-TR" sz="2200" dirty="0"/>
              </a:p>
              <a:p>
                <a:r>
                  <a:rPr lang="en-US" sz="2200" dirty="0"/>
                  <a:t>One can show</a:t>
                </a:r>
                <a:r>
                  <a:rPr lang="tr-TR" sz="2200" dirty="0"/>
                  <a:t> </a:t>
                </a:r>
                <a:r>
                  <a:rPr lang="en-US" sz="2200" dirty="0"/>
                  <a:t>that on average, each bagged tree makes use of around two-thirds of the</a:t>
                </a:r>
                <a:r>
                  <a:rPr lang="tr-TR" sz="2200" dirty="0"/>
                  <a:t> </a:t>
                </a:r>
                <a:r>
                  <a:rPr lang="en-US" sz="2200" dirty="0"/>
                  <a:t>observations</a:t>
                </a:r>
                <a:endParaRPr lang="tr-TR" sz="2200" dirty="0"/>
              </a:p>
              <a:p>
                <a:pPr marL="0" indent="0">
                  <a:buNone/>
                </a:pPr>
                <a14:m>
                  <m:oMathPara xmlns:m="http://schemas.openxmlformats.org/officeDocument/2006/math">
                    <m:oMathParaPr>
                      <m:jc m:val="centerGroup"/>
                    </m:oMathParaPr>
                    <m:oMath xmlns:m="http://schemas.openxmlformats.org/officeDocument/2006/math">
                      <m:func>
                        <m:funcPr>
                          <m:ctrlPr>
                            <a:rPr lang="tr-TR" sz="2200" i="1" smtClean="0">
                              <a:latin typeface="Cambria Math" panose="02040503050406030204" pitchFamily="18" charset="0"/>
                            </a:rPr>
                          </m:ctrlPr>
                        </m:funcPr>
                        <m:fName>
                          <m:limLow>
                            <m:limLowPr>
                              <m:ctrlPr>
                                <a:rPr lang="tr-TR" sz="2200" i="1" smtClean="0">
                                  <a:latin typeface="Cambria Math" panose="02040503050406030204" pitchFamily="18" charset="0"/>
                                </a:rPr>
                              </m:ctrlPr>
                            </m:limLowPr>
                            <m:e>
                              <m:r>
                                <m:rPr>
                                  <m:sty m:val="p"/>
                                </m:rPr>
                                <a:rPr lang="tr-TR" sz="2200" i="0" smtClean="0">
                                  <a:latin typeface="Cambria Math" panose="02040503050406030204" pitchFamily="18" charset="0"/>
                                </a:rPr>
                                <m:t>lim</m:t>
                              </m:r>
                            </m:e>
                            <m:lim>
                              <m:r>
                                <a:rPr lang="tr-TR" sz="2200" i="1" smtClean="0">
                                  <a:latin typeface="Cambria Math" panose="02040503050406030204" pitchFamily="18" charset="0"/>
                                </a:rPr>
                                <m:t>𝑛</m:t>
                              </m:r>
                              <m:r>
                                <a:rPr lang="tr-TR" sz="2200" i="1" smtClean="0">
                                  <a:latin typeface="Cambria Math" panose="02040503050406030204" pitchFamily="18" charset="0"/>
                                </a:rPr>
                                <m:t>→∞</m:t>
                              </m:r>
                            </m:lim>
                          </m:limLow>
                        </m:fName>
                        <m:e>
                          <m:sSup>
                            <m:sSupPr>
                              <m:ctrlPr>
                                <a:rPr lang="tr-TR" sz="2200" i="1" smtClean="0">
                                  <a:latin typeface="Cambria Math" panose="02040503050406030204" pitchFamily="18" charset="0"/>
                                </a:rPr>
                              </m:ctrlPr>
                            </m:sSupPr>
                            <m:e>
                              <m:d>
                                <m:dPr>
                                  <m:ctrlPr>
                                    <a:rPr lang="tr-TR" sz="2200" i="1" smtClean="0">
                                      <a:latin typeface="Cambria Math" panose="02040503050406030204" pitchFamily="18" charset="0"/>
                                    </a:rPr>
                                  </m:ctrlPr>
                                </m:dPr>
                                <m:e>
                                  <m:r>
                                    <a:rPr lang="tr-TR" sz="2200" i="1" smtClean="0">
                                      <a:latin typeface="Cambria Math" panose="02040503050406030204" pitchFamily="18" charset="0"/>
                                    </a:rPr>
                                    <m:t>1+</m:t>
                                  </m:r>
                                  <m:f>
                                    <m:fPr>
                                      <m:ctrlPr>
                                        <a:rPr lang="tr-TR" sz="2200" i="1" smtClean="0">
                                          <a:latin typeface="Cambria Math" panose="02040503050406030204" pitchFamily="18" charset="0"/>
                                        </a:rPr>
                                      </m:ctrlPr>
                                    </m:fPr>
                                    <m:num>
                                      <m:r>
                                        <a:rPr lang="tr-TR" sz="2200" b="0" i="1" smtClean="0">
                                          <a:latin typeface="Cambria Math" panose="02040503050406030204" pitchFamily="18" charset="0"/>
                                        </a:rPr>
                                        <m:t>𝑥</m:t>
                                      </m:r>
                                    </m:num>
                                    <m:den>
                                      <m:r>
                                        <a:rPr lang="tr-TR" sz="2200" i="1" smtClean="0">
                                          <a:latin typeface="Cambria Math" panose="02040503050406030204" pitchFamily="18" charset="0"/>
                                        </a:rPr>
                                        <m:t>𝑛</m:t>
                                      </m:r>
                                    </m:den>
                                  </m:f>
                                </m:e>
                              </m:d>
                            </m:e>
                            <m:sup>
                              <m:r>
                                <a:rPr lang="tr-TR" sz="2200" i="1" smtClean="0">
                                  <a:latin typeface="Cambria Math" panose="02040503050406030204" pitchFamily="18" charset="0"/>
                                </a:rPr>
                                <m:t>𝑛</m:t>
                              </m:r>
                            </m:sup>
                          </m:sSup>
                        </m:e>
                      </m:func>
                      <m:r>
                        <a:rPr lang="tr-TR" sz="2200" b="0" i="1" smtClean="0">
                          <a:latin typeface="Cambria Math" panose="02040503050406030204" pitchFamily="18" charset="0"/>
                        </a:rPr>
                        <m:t>=</m:t>
                      </m:r>
                      <m:sSup>
                        <m:sSupPr>
                          <m:ctrlPr>
                            <a:rPr lang="tr-TR" sz="2200" b="0" i="1" smtClean="0">
                              <a:latin typeface="Cambria Math" panose="02040503050406030204" pitchFamily="18" charset="0"/>
                            </a:rPr>
                          </m:ctrlPr>
                        </m:sSupPr>
                        <m:e>
                          <m:r>
                            <a:rPr lang="tr-TR" sz="2200" b="0" i="1" smtClean="0">
                              <a:latin typeface="Cambria Math" panose="02040503050406030204" pitchFamily="18" charset="0"/>
                            </a:rPr>
                            <m:t>𝑒</m:t>
                          </m:r>
                        </m:e>
                        <m:sup>
                          <m:r>
                            <a:rPr lang="tr-TR" sz="2200" b="0" i="1" smtClean="0">
                              <a:latin typeface="Cambria Math" panose="02040503050406030204" pitchFamily="18" charset="0"/>
                            </a:rPr>
                            <m:t>𝑥</m:t>
                          </m:r>
                        </m:sup>
                      </m:sSup>
                    </m:oMath>
                  </m:oMathPara>
                </a14:m>
                <a:endParaRPr lang="tr-TR" sz="2200" dirty="0"/>
              </a:p>
              <a:p>
                <a:pPr marL="0" indent="0">
                  <a:buNone/>
                </a:pPr>
                <a:endParaRPr lang="tr-TR" sz="2200" dirty="0"/>
              </a:p>
              <a:p>
                <a:r>
                  <a:rPr lang="en-US" sz="2200" dirty="0"/>
                  <a:t>The remaining one-third of the observations not used to fit a</a:t>
                </a:r>
                <a:r>
                  <a:rPr lang="tr-TR" sz="2200" dirty="0"/>
                  <a:t> </a:t>
                </a:r>
                <a:r>
                  <a:rPr lang="en-US" sz="2200" dirty="0"/>
                  <a:t>given bagged tree are referred to as the out-of-bag (OOB) observations</a:t>
                </a:r>
                <a:endParaRPr lang="tr-TR" sz="2200" dirty="0"/>
              </a:p>
              <a:p>
                <a:r>
                  <a:rPr lang="tr-TR" sz="2200" dirty="0"/>
                  <a:t>Hence, w</a:t>
                </a:r>
                <a:r>
                  <a:rPr lang="en-US" sz="2200" dirty="0"/>
                  <a:t>e</a:t>
                </a:r>
                <a:r>
                  <a:rPr lang="tr-TR" sz="2200" dirty="0"/>
                  <a:t> </a:t>
                </a:r>
                <a:r>
                  <a:rPr lang="en-US" sz="2200" dirty="0"/>
                  <a:t>can predict the response for the </a:t>
                </a:r>
                <a:r>
                  <a:rPr lang="en-US" sz="2200" dirty="0" err="1"/>
                  <a:t>ith</a:t>
                </a:r>
                <a:r>
                  <a:rPr lang="en-US" sz="2200" dirty="0"/>
                  <a:t> observation using each of the trees in</a:t>
                </a:r>
                <a:r>
                  <a:rPr lang="tr-TR" sz="2200" dirty="0"/>
                  <a:t> </a:t>
                </a:r>
                <a:r>
                  <a:rPr lang="en-US" sz="2200" dirty="0"/>
                  <a:t>which that observation was OOB</a:t>
                </a:r>
                <a:r>
                  <a:rPr lang="tr-TR" sz="2200" dirty="0"/>
                  <a:t> (trees that does not use ith observation)</a:t>
                </a:r>
              </a:p>
              <a:p>
                <a:r>
                  <a:rPr lang="en-US" sz="2200" dirty="0"/>
                  <a:t>This will yield around B/3 predictions</a:t>
                </a:r>
                <a:r>
                  <a:rPr lang="tr-TR" sz="2200" dirty="0"/>
                  <a:t> </a:t>
                </a:r>
                <a:r>
                  <a:rPr lang="en-US" sz="2200" dirty="0"/>
                  <a:t>for the </a:t>
                </a:r>
                <a:r>
                  <a:rPr lang="en-US" sz="2200" dirty="0" err="1"/>
                  <a:t>ith</a:t>
                </a:r>
                <a:r>
                  <a:rPr lang="en-US" sz="2200" dirty="0"/>
                  <a:t> observation</a:t>
                </a:r>
                <a:endParaRPr lang="tr-TR"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10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spTree>
    <p:extLst>
      <p:ext uri="{BB962C8B-B14F-4D97-AF65-F5344CB8AC3E}">
        <p14:creationId xmlns:p14="http://schemas.microsoft.com/office/powerpoint/2010/main" val="71082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Out of Bag Error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In order to obtain a single prediction for the </a:t>
                </a:r>
                <a:r>
                  <a:rPr lang="en-US" sz="2400" dirty="0" err="1"/>
                  <a:t>ith</a:t>
                </a:r>
                <a:r>
                  <a:rPr lang="tr-TR" sz="2400" dirty="0"/>
                  <a:t> </a:t>
                </a:r>
                <a:r>
                  <a:rPr lang="en-US" sz="2400" dirty="0"/>
                  <a:t>observation, we can average these predicted responses (if regression is the</a:t>
                </a:r>
                <a:r>
                  <a:rPr lang="tr-TR" sz="2400" dirty="0"/>
                  <a:t> </a:t>
                </a:r>
                <a:r>
                  <a:rPr lang="en-US" sz="2400" dirty="0"/>
                  <a:t>goal) or can take a majority vote (if classification is the goal)</a:t>
                </a:r>
                <a:endParaRPr lang="tr-TR" sz="2400" dirty="0"/>
              </a:p>
              <a:p>
                <a:r>
                  <a:rPr lang="en-US" sz="2400" dirty="0"/>
                  <a:t>An OOB prediction</a:t>
                </a:r>
                <a:r>
                  <a:rPr lang="tr-TR" sz="2400" dirty="0"/>
                  <a:t> </a:t>
                </a:r>
                <a:r>
                  <a:rPr lang="en-US" sz="2400" dirty="0"/>
                  <a:t>can be obtained in this way for each of the </a:t>
                </a:r>
                <a14:m>
                  <m:oMath xmlns:m="http://schemas.openxmlformats.org/officeDocument/2006/math">
                    <m:r>
                      <a:rPr lang="en-US" sz="2400" i="1" dirty="0">
                        <a:latin typeface="Cambria Math" panose="02040503050406030204" pitchFamily="18" charset="0"/>
                      </a:rPr>
                      <m:t>𝑛</m:t>
                    </m:r>
                  </m:oMath>
                </a14:m>
                <a:r>
                  <a:rPr lang="en-US" sz="2400" dirty="0"/>
                  <a:t> observations, from which the</a:t>
                </a:r>
                <a:r>
                  <a:rPr lang="tr-TR" sz="2400" dirty="0"/>
                  <a:t> </a:t>
                </a:r>
                <a:r>
                  <a:rPr lang="en-US" sz="2400" dirty="0"/>
                  <a:t>overall OOB MSE (for a regression problem) or classification error (for a</a:t>
                </a:r>
                <a:r>
                  <a:rPr lang="tr-TR" sz="2400" dirty="0"/>
                  <a:t> </a:t>
                </a:r>
                <a:r>
                  <a:rPr lang="en-US" sz="2400" dirty="0"/>
                  <a:t>classification problem) can be computed</a:t>
                </a:r>
                <a:endParaRPr lang="tr-TR" sz="2400" dirty="0"/>
              </a:p>
              <a:p>
                <a:r>
                  <a:rPr lang="en-US" sz="2400" dirty="0"/>
                  <a:t>It can</a:t>
                </a:r>
                <a:r>
                  <a:rPr lang="tr-TR" sz="2400" dirty="0"/>
                  <a:t> </a:t>
                </a:r>
                <a:r>
                  <a:rPr lang="en-US" sz="2400" dirty="0"/>
                  <a:t>be shown that with </a:t>
                </a:r>
                <a14:m>
                  <m:oMath xmlns:m="http://schemas.openxmlformats.org/officeDocument/2006/math">
                    <m:r>
                      <a:rPr lang="en-US" sz="2400" i="1" dirty="0">
                        <a:latin typeface="Cambria Math" panose="02040503050406030204" pitchFamily="18" charset="0"/>
                      </a:rPr>
                      <m:t>𝐵</m:t>
                    </m:r>
                  </m:oMath>
                </a14:m>
                <a:r>
                  <a:rPr lang="en-US" sz="2400" dirty="0"/>
                  <a:t> sufficiently large, OOB error is virtually equivalent</a:t>
                </a:r>
                <a:r>
                  <a:rPr lang="tr-TR" sz="2400" dirty="0"/>
                  <a:t> </a:t>
                </a:r>
                <a:r>
                  <a:rPr lang="en-US" sz="2400" dirty="0"/>
                  <a:t>to leave-one-out cross-validation error</a:t>
                </a:r>
                <a:endParaRPr lang="tr-TR" sz="2400" dirty="0"/>
              </a:p>
              <a:p>
                <a:r>
                  <a:rPr lang="en-US" sz="2400" dirty="0"/>
                  <a:t>The OOB approach for estimating</a:t>
                </a:r>
                <a:r>
                  <a:rPr lang="tr-TR" sz="2400" dirty="0"/>
                  <a:t> </a:t>
                </a:r>
                <a:r>
                  <a:rPr lang="en-US" sz="2400" dirty="0"/>
                  <a:t>the test error is particularly convenient when performing bagging on large</a:t>
                </a:r>
                <a:r>
                  <a:rPr lang="tr-TR" sz="2400" dirty="0"/>
                  <a:t> </a:t>
                </a:r>
                <a:r>
                  <a:rPr lang="en-US" sz="2400" dirty="0"/>
                  <a:t>data sets for which cross-validation would be computationally </a:t>
                </a:r>
                <a:r>
                  <a:rPr lang="tr-TR" sz="2400" dirty="0"/>
                  <a:t>burdensome</a:t>
                </a:r>
              </a:p>
              <a:p>
                <a:endParaRPr lang="tr-TR"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1735" r="-8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3B15ED6-B9DE-4B4C-B737-2E28B3D2B18E}"/>
              </a:ext>
            </a:extLst>
          </p:cNvPr>
          <p:cNvSpPr>
            <a:spLocks noGrp="1"/>
          </p:cNvSpPr>
          <p:nvPr>
            <p:ph type="ftr" sz="quarter" idx="11"/>
          </p:nvPr>
        </p:nvSpPr>
        <p:spPr/>
        <p:txBody>
          <a:bodyPr/>
          <a:lstStyle/>
          <a:p>
            <a:pPr>
              <a:defRPr/>
            </a:pPr>
            <a:r>
              <a:rPr lang="en-US" altLang="en-US"/>
              <a:t>Mindset Institute - Mehmet Yasin Ulukuş</a:t>
            </a:r>
            <a:endParaRPr lang="en-US" altLang="en-US" i="0" dirty="0"/>
          </a:p>
        </p:txBody>
      </p:sp>
    </p:spTree>
    <p:extLst>
      <p:ext uri="{BB962C8B-B14F-4D97-AF65-F5344CB8AC3E}">
        <p14:creationId xmlns:p14="http://schemas.microsoft.com/office/powerpoint/2010/main" val="4119429202"/>
      </p:ext>
    </p:extLst>
  </p:cSld>
  <p:clrMapOvr>
    <a:masterClrMapping/>
  </p:clrMapOvr>
</p:sld>
</file>

<file path=ppt/theme/theme1.xml><?xml version="1.0" encoding="utf-8"?>
<a:theme xmlns:a="http://schemas.openxmlformats.org/drawingml/2006/main" name="ITU Layo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895</TotalTime>
  <Words>2082</Words>
  <Application>Microsoft Office PowerPoint</Application>
  <PresentationFormat>Widescreen</PresentationFormat>
  <Paragraphs>225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ITU Layout</vt:lpstr>
      <vt:lpstr>Ensemble Techniques</vt:lpstr>
      <vt:lpstr>Bagging</vt:lpstr>
      <vt:lpstr>Bagging</vt:lpstr>
      <vt:lpstr>Bagging</vt:lpstr>
      <vt:lpstr>Bagging</vt:lpstr>
      <vt:lpstr>Bagging (Regression)</vt:lpstr>
      <vt:lpstr>Bagging (Classification)</vt:lpstr>
      <vt:lpstr>Out of Bag Error Estimation</vt:lpstr>
      <vt:lpstr>Out of Bag Error Estimation</vt:lpstr>
      <vt:lpstr>Out of Bag Error Estimation</vt:lpstr>
      <vt:lpstr>Bagging: Interpretability</vt:lpstr>
      <vt:lpstr>Bagging: Interpretability</vt:lpstr>
      <vt:lpstr>Random Forests</vt:lpstr>
      <vt:lpstr>Random Forests</vt:lpstr>
      <vt:lpstr>Random Forests</vt:lpstr>
      <vt:lpstr>Random Forests</vt:lpstr>
      <vt:lpstr>Boosting</vt:lpstr>
      <vt:lpstr>Boosting</vt:lpstr>
      <vt:lpstr>Boosting</vt:lpstr>
      <vt:lpstr>Boosting (gradient)</vt:lpstr>
      <vt:lpstr>Boosting (gradient)</vt:lpstr>
      <vt:lpstr>Boosting</vt:lpstr>
      <vt:lpstr>Boosting (Adaptive)</vt:lpstr>
      <vt:lpstr>Boosting (Adaptive)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Engineering</dc:title>
  <dc:creator>MEHMET YASİN ULUKUŞ</dc:creator>
  <cp:lastModifiedBy>YasinHP</cp:lastModifiedBy>
  <cp:revision>128</cp:revision>
  <dcterms:created xsi:type="dcterms:W3CDTF">2020-10-15T19:58:41Z</dcterms:created>
  <dcterms:modified xsi:type="dcterms:W3CDTF">2021-12-12T16:30:36Z</dcterms:modified>
</cp:coreProperties>
</file>