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52" r:id="rId3"/>
    <p:sldId id="554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74" r:id="rId12"/>
    <p:sldId id="575" r:id="rId13"/>
    <p:sldId id="576" r:id="rId14"/>
    <p:sldId id="578" r:id="rId15"/>
    <p:sldId id="580" r:id="rId16"/>
    <p:sldId id="581" r:id="rId17"/>
    <p:sldId id="583" r:id="rId18"/>
    <p:sldId id="587" r:id="rId19"/>
    <p:sldId id="589" r:id="rId20"/>
    <p:sldId id="596" r:id="rId21"/>
    <p:sldId id="59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13F58"/>
    <a:srgbClr val="7196BF"/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>
        <p:scale>
          <a:sx n="100" d="100"/>
          <a:sy n="100" d="100"/>
        </p:scale>
        <p:origin x="139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the Maximal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We now consider the task of constructing the maximal margin hyperplane</a:t>
                </a:r>
                <a:r>
                  <a:rPr lang="tr-TR" sz="2200" dirty="0"/>
                  <a:t> </a:t>
                </a:r>
                <a:r>
                  <a:rPr lang="en-US" sz="2200" dirty="0"/>
                  <a:t>based on a set of </a:t>
                </a:r>
                <a:r>
                  <a:rPr lang="en-US" sz="2200" i="1" dirty="0"/>
                  <a:t>n </a:t>
                </a:r>
                <a:r>
                  <a:rPr lang="en-US" sz="2200" dirty="0"/>
                  <a:t>training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tr-T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:r>
                  <a:rPr lang="tr-TR" sz="2200" dirty="0"/>
                  <a:t>associated </a:t>
                </a:r>
                <a:r>
                  <a:rPr lang="en-US" sz="2200" dirty="0"/>
                  <a:t>class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∈{−1, 1}</m:t>
                    </m:r>
                  </m:oMath>
                </a14:m>
                <a:endParaRPr lang="tr-TR" sz="2200" dirty="0"/>
              </a:p>
              <a:p>
                <a:r>
                  <a:rPr lang="en-US" sz="2200" dirty="0"/>
                  <a:t>Briefly, the maximal margin hyperplane</a:t>
                </a:r>
                <a:r>
                  <a:rPr lang="tr-TR" sz="2200" dirty="0"/>
                  <a:t> </a:t>
                </a:r>
                <a:r>
                  <a:rPr lang="en-US" sz="2200" dirty="0"/>
                  <a:t>is the solution to the optimization problem</a:t>
                </a:r>
                <a:endParaRPr lang="tr-TR" sz="2200" dirty="0"/>
              </a:p>
              <a:p>
                <a:pPr marL="0" indent="0">
                  <a:buNone/>
                </a:pP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200">
                                  <a:latin typeface="Cambria Math" panose="02040503050406030204" pitchFamily="18" charset="0"/>
                                </a:rPr>
                                <m:t>maximize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2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tr-TR" sz="22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sz="22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r-TR" sz="2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=1,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tr-TR" sz="2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r-TR" sz="2200" dirty="0"/>
              </a:p>
              <a:p>
                <a:pPr marL="0" indent="0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7231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60" y="1447800"/>
            <a:ext cx="3921241" cy="358140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F97EE-D7DF-489E-B833-3DE312BA8154}"/>
              </a:ext>
            </a:extLst>
          </p:cNvPr>
          <p:cNvSpPr/>
          <p:nvPr/>
        </p:nvSpPr>
        <p:spPr>
          <a:xfrm>
            <a:off x="7241901" y="1539551"/>
            <a:ext cx="2377959" cy="2719836"/>
          </a:xfrm>
          <a:custGeom>
            <a:avLst/>
            <a:gdLst>
              <a:gd name="connsiteX0" fmla="*/ 9331 w 2379306"/>
              <a:gd name="connsiteY0" fmla="*/ 0 h 2659225"/>
              <a:gd name="connsiteX1" fmla="*/ 0 w 2379306"/>
              <a:gd name="connsiteY1" fmla="*/ 2659225 h 2659225"/>
              <a:gd name="connsiteX2" fmla="*/ 2379306 w 2379306"/>
              <a:gd name="connsiteY2" fmla="*/ 9331 h 2659225"/>
              <a:gd name="connsiteX3" fmla="*/ 9331 w 2379306"/>
              <a:gd name="connsiteY3" fmla="*/ 0 h 265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306" h="2659225">
                <a:moveTo>
                  <a:pt x="9331" y="0"/>
                </a:moveTo>
                <a:cubicBezTo>
                  <a:pt x="6221" y="886408"/>
                  <a:pt x="3110" y="1772817"/>
                  <a:pt x="0" y="2659225"/>
                </a:cubicBezTo>
                <a:lnTo>
                  <a:pt x="2379306" y="9331"/>
                </a:lnTo>
                <a:lnTo>
                  <a:pt x="9331" y="0"/>
                </a:lnTo>
                <a:close/>
              </a:path>
            </a:pathLst>
          </a:cu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46E33D-51DD-42F1-9BF7-D96F847F576C}"/>
              </a:ext>
            </a:extLst>
          </p:cNvPr>
          <p:cNvSpPr/>
          <p:nvPr/>
        </p:nvSpPr>
        <p:spPr>
          <a:xfrm>
            <a:off x="7520473" y="3354354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DC3A67-4DA6-40CE-B6E4-946E94F13277}"/>
              </a:ext>
            </a:extLst>
          </p:cNvPr>
          <p:cNvSpPr/>
          <p:nvPr/>
        </p:nvSpPr>
        <p:spPr>
          <a:xfrm>
            <a:off x="7672873" y="3506754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A1D4405-EEB2-4D7C-A307-3D6F752AEC51}"/>
              </a:ext>
            </a:extLst>
          </p:cNvPr>
          <p:cNvSpPr/>
          <p:nvPr/>
        </p:nvSpPr>
        <p:spPr>
          <a:xfrm>
            <a:off x="7231224" y="1548882"/>
            <a:ext cx="3359021" cy="3051110"/>
          </a:xfrm>
          <a:custGeom>
            <a:avLst/>
            <a:gdLst>
              <a:gd name="connsiteX0" fmla="*/ 9331 w 3359021"/>
              <a:gd name="connsiteY0" fmla="*/ 2715208 h 3051110"/>
              <a:gd name="connsiteX1" fmla="*/ 0 w 3359021"/>
              <a:gd name="connsiteY1" fmla="*/ 3051110 h 3051110"/>
              <a:gd name="connsiteX2" fmla="*/ 3349690 w 3359021"/>
              <a:gd name="connsiteY2" fmla="*/ 3051110 h 3051110"/>
              <a:gd name="connsiteX3" fmla="*/ 3359021 w 3359021"/>
              <a:gd name="connsiteY3" fmla="*/ 0 h 3051110"/>
              <a:gd name="connsiteX4" fmla="*/ 2407298 w 3359021"/>
              <a:gd name="connsiteY4" fmla="*/ 0 h 3051110"/>
              <a:gd name="connsiteX5" fmla="*/ 9331 w 3359021"/>
              <a:gd name="connsiteY5" fmla="*/ 2715208 h 305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021" h="3051110">
                <a:moveTo>
                  <a:pt x="9331" y="2715208"/>
                </a:moveTo>
                <a:lnTo>
                  <a:pt x="0" y="3051110"/>
                </a:lnTo>
                <a:lnTo>
                  <a:pt x="3349690" y="3051110"/>
                </a:lnTo>
                <a:cubicBezTo>
                  <a:pt x="3352800" y="2034073"/>
                  <a:pt x="3355911" y="1017037"/>
                  <a:pt x="3359021" y="0"/>
                </a:cubicBezTo>
                <a:lnTo>
                  <a:pt x="2407298" y="0"/>
                </a:lnTo>
                <a:lnTo>
                  <a:pt x="9331" y="2715208"/>
                </a:lnTo>
                <a:close/>
              </a:path>
            </a:pathLst>
          </a:custGeom>
          <a:solidFill>
            <a:srgbClr val="F13F58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Non-Seperable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372100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200" dirty="0"/>
                  <a:t>I</a:t>
                </a:r>
                <a:r>
                  <a:rPr lang="en-US" sz="2200" dirty="0"/>
                  <a:t>n</a:t>
                </a:r>
                <a:r>
                  <a:rPr lang="tr-TR" sz="2200" dirty="0"/>
                  <a:t> </a:t>
                </a:r>
                <a:r>
                  <a:rPr lang="en-US" sz="2200" dirty="0"/>
                  <a:t>many cases no separating hyperplane exists</a:t>
                </a:r>
                <a:endParaRPr lang="tr-TR" sz="2200" dirty="0"/>
              </a:p>
              <a:p>
                <a:r>
                  <a:rPr lang="tr-TR" sz="2200" dirty="0"/>
                  <a:t>The </a:t>
                </a:r>
                <a:r>
                  <a:rPr lang="en-US" sz="2200" dirty="0"/>
                  <a:t>optimization problem has no</a:t>
                </a:r>
                <a:r>
                  <a:rPr lang="tr-TR" sz="2200" dirty="0"/>
                  <a:t> </a:t>
                </a:r>
                <a:r>
                  <a:rPr lang="en-US" sz="2200" dirty="0"/>
                  <a:t>solution with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2200" dirty="0"/>
              </a:p>
              <a:p>
                <a:r>
                  <a:rPr lang="en-US" sz="2200" dirty="0"/>
                  <a:t>However,  we can extend the concept of </a:t>
                </a:r>
                <a:r>
                  <a:rPr lang="tr-TR" sz="2200" dirty="0"/>
                  <a:t>a </a:t>
                </a:r>
                <a:r>
                  <a:rPr lang="en-US" sz="2200" dirty="0"/>
                  <a:t>hyperplane that </a:t>
                </a:r>
                <a:r>
                  <a:rPr lang="en-US" sz="2200" i="1" dirty="0"/>
                  <a:t>almost </a:t>
                </a:r>
                <a:r>
                  <a:rPr lang="en-US" sz="2200" dirty="0"/>
                  <a:t>separates the classes, using a so-called</a:t>
                </a:r>
                <a:r>
                  <a:rPr lang="tr-TR" sz="2200" dirty="0"/>
                  <a:t> </a:t>
                </a:r>
                <a:r>
                  <a:rPr lang="en-US" sz="2200" i="1" dirty="0"/>
                  <a:t>soft margin</a:t>
                </a:r>
                <a:endParaRPr lang="tr-TR" sz="2200" i="1" dirty="0"/>
              </a:p>
              <a:p>
                <a:r>
                  <a:rPr lang="en-US" sz="2200" dirty="0"/>
                  <a:t>The generalization of the maximal margin classifier to the</a:t>
                </a:r>
                <a:r>
                  <a:rPr lang="tr-TR" sz="2200" dirty="0"/>
                  <a:t> </a:t>
                </a:r>
                <a:r>
                  <a:rPr lang="en-US" sz="2200" dirty="0"/>
                  <a:t>non-separable case is known as the support vector classifier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372100" cy="4921102"/>
              </a:xfrm>
              <a:blipFill>
                <a:blip r:embed="rId3"/>
                <a:stretch>
                  <a:fillRect l="-1362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7CC6CF-D766-4BFC-BAA4-2C0FB69C4508}"/>
              </a:ext>
            </a:extLst>
          </p:cNvPr>
          <p:cNvCxnSpPr>
            <a:cxnSpLocks/>
          </p:cNvCxnSpPr>
          <p:nvPr/>
        </p:nvCxnSpPr>
        <p:spPr>
          <a:xfrm flipV="1">
            <a:off x="7241902" y="1530220"/>
            <a:ext cx="2405951" cy="271983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24AED-9BD3-4238-B8BF-6CD9AA6A1562}"/>
              </a:ext>
            </a:extLst>
          </p:cNvPr>
          <p:cNvCxnSpPr>
            <a:cxnSpLocks/>
          </p:cNvCxnSpPr>
          <p:nvPr/>
        </p:nvCxnSpPr>
        <p:spPr>
          <a:xfrm flipV="1">
            <a:off x="7213600" y="1564640"/>
            <a:ext cx="1930400" cy="20828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0A4925-8A0E-4F32-8AEA-4AEEC2B386A5}"/>
              </a:ext>
            </a:extLst>
          </p:cNvPr>
          <p:cNvCxnSpPr>
            <a:cxnSpLocks/>
          </p:cNvCxnSpPr>
          <p:nvPr/>
        </p:nvCxnSpPr>
        <p:spPr>
          <a:xfrm flipV="1">
            <a:off x="7441680" y="1564640"/>
            <a:ext cx="2789440" cy="305733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3152AEA-F661-4B4F-97B0-7111C2858BA7}"/>
              </a:ext>
            </a:extLst>
          </p:cNvPr>
          <p:cNvSpPr/>
          <p:nvPr/>
        </p:nvSpPr>
        <p:spPr>
          <a:xfrm>
            <a:off x="8192277" y="3195942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11585D-EEBF-4F36-BE32-B83AF68FE131}"/>
              </a:ext>
            </a:extLst>
          </p:cNvPr>
          <p:cNvSpPr/>
          <p:nvPr/>
        </p:nvSpPr>
        <p:spPr>
          <a:xfrm>
            <a:off x="8839820" y="2110272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F2EC25-C83F-456D-BC14-B142980DC47D}"/>
              </a:ext>
            </a:extLst>
          </p:cNvPr>
          <p:cNvSpPr/>
          <p:nvPr/>
        </p:nvSpPr>
        <p:spPr>
          <a:xfrm>
            <a:off x="9530285" y="1827342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7C755F-34FF-4459-83F1-EECD4B518704}"/>
              </a:ext>
            </a:extLst>
          </p:cNvPr>
          <p:cNvSpPr/>
          <p:nvPr/>
        </p:nvSpPr>
        <p:spPr>
          <a:xfrm>
            <a:off x="8637400" y="1718121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B2D2A5-10F1-48A8-9904-45EE197E9ABA}"/>
              </a:ext>
            </a:extLst>
          </p:cNvPr>
          <p:cNvSpPr/>
          <p:nvPr/>
        </p:nvSpPr>
        <p:spPr>
          <a:xfrm>
            <a:off x="8729096" y="3020059"/>
            <a:ext cx="139959" cy="21844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C4F71F-EEB5-48E3-9CFF-2064EE54BA95}"/>
              </a:ext>
            </a:extLst>
          </p:cNvPr>
          <p:cNvCxnSpPr>
            <a:cxnSpLocks/>
          </p:cNvCxnSpPr>
          <p:nvPr/>
        </p:nvCxnSpPr>
        <p:spPr>
          <a:xfrm>
            <a:off x="7853884" y="2955606"/>
            <a:ext cx="291945" cy="28289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718DBE-E94F-4332-A0DB-387077A21B92}"/>
              </a:ext>
            </a:extLst>
          </p:cNvPr>
          <p:cNvCxnSpPr>
            <a:cxnSpLocks/>
          </p:cNvCxnSpPr>
          <p:nvPr/>
        </p:nvCxnSpPr>
        <p:spPr>
          <a:xfrm>
            <a:off x="8782959" y="2554508"/>
            <a:ext cx="291945" cy="28289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08A578-D25F-4EC9-B02A-A40903F7D6D7}"/>
              </a:ext>
            </a:extLst>
          </p:cNvPr>
          <p:cNvSpPr txBox="1"/>
          <p:nvPr/>
        </p:nvSpPr>
        <p:spPr>
          <a:xfrm rot="2690073">
            <a:off x="7896955" y="283245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FD2B6C-FB12-4A54-8288-398AA32F1DFC}"/>
              </a:ext>
            </a:extLst>
          </p:cNvPr>
          <p:cNvSpPr txBox="1"/>
          <p:nvPr/>
        </p:nvSpPr>
        <p:spPr>
          <a:xfrm rot="2690073">
            <a:off x="8836505" y="243697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639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/>
      <p:bldP spid="23" grpId="0" animBg="1"/>
      <p:bldP spid="3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71116"/>
            <a:ext cx="2743200" cy="2394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Even</a:t>
            </a:r>
            <a:r>
              <a:rPr lang="en-US" sz="2200" dirty="0"/>
              <a:t> if a separating hyperplane</a:t>
            </a:r>
            <a:r>
              <a:rPr lang="tr-TR" sz="2200" dirty="0"/>
              <a:t> </a:t>
            </a:r>
            <a:r>
              <a:rPr lang="en-US" sz="2200" dirty="0"/>
              <a:t>does exist</a:t>
            </a:r>
            <a:r>
              <a:rPr lang="tr-TR" sz="2200" dirty="0"/>
              <a:t>, it</a:t>
            </a:r>
            <a:r>
              <a:rPr lang="en-US" sz="2200" dirty="0"/>
              <a:t> might not be desirable</a:t>
            </a:r>
            <a:endParaRPr lang="tr-TR" sz="2200" dirty="0"/>
          </a:p>
          <a:p>
            <a:r>
              <a:rPr lang="tr-TR" sz="2200" dirty="0"/>
              <a:t>T</a:t>
            </a:r>
            <a:r>
              <a:rPr lang="en-US" sz="2200" dirty="0"/>
              <a:t>he maximal margin</a:t>
            </a:r>
            <a:r>
              <a:rPr lang="tr-TR" sz="2200" dirty="0"/>
              <a:t> </a:t>
            </a:r>
            <a:r>
              <a:rPr lang="en-US" sz="2200" dirty="0"/>
              <a:t>hyperplane </a:t>
            </a:r>
            <a:r>
              <a:rPr lang="tr-TR" sz="2200" dirty="0"/>
              <a:t>may be</a:t>
            </a:r>
            <a:r>
              <a:rPr lang="en-US" sz="2200" dirty="0"/>
              <a:t> extremely sensitive to a change in a single observation</a:t>
            </a:r>
            <a:r>
              <a:rPr lang="tr-TR" sz="2200" dirty="0"/>
              <a:t> </a:t>
            </a:r>
          </a:p>
          <a:p>
            <a:r>
              <a:rPr lang="tr-TR" sz="2200" dirty="0"/>
              <a:t>I</a:t>
            </a:r>
            <a:r>
              <a:rPr lang="en-US" sz="2200" dirty="0"/>
              <a:t>t may </a:t>
            </a:r>
            <a:r>
              <a:rPr lang="tr-TR" sz="2200" dirty="0"/>
              <a:t>overfit</a:t>
            </a:r>
            <a:r>
              <a:rPr lang="en-US" sz="2200" dirty="0"/>
              <a:t> the training data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AA159C-BF91-4D7C-B8E0-A6400F5DD7D0}"/>
              </a:ext>
            </a:extLst>
          </p:cNvPr>
          <p:cNvSpPr/>
          <p:nvPr/>
        </p:nvSpPr>
        <p:spPr>
          <a:xfrm>
            <a:off x="3169920" y="4091940"/>
            <a:ext cx="1661160" cy="1775460"/>
          </a:xfrm>
          <a:custGeom>
            <a:avLst/>
            <a:gdLst>
              <a:gd name="connsiteX0" fmla="*/ 0 w 1661160"/>
              <a:gd name="connsiteY0" fmla="*/ 0 h 1775460"/>
              <a:gd name="connsiteX1" fmla="*/ 0 w 1661160"/>
              <a:gd name="connsiteY1" fmla="*/ 1760220 h 1775460"/>
              <a:gd name="connsiteX2" fmla="*/ 304800 w 1661160"/>
              <a:gd name="connsiteY2" fmla="*/ 1775460 h 1775460"/>
              <a:gd name="connsiteX3" fmla="*/ 1661160 w 1661160"/>
              <a:gd name="connsiteY3" fmla="*/ 7620 h 1775460"/>
              <a:gd name="connsiteX4" fmla="*/ 0 w 1661160"/>
              <a:gd name="connsiteY4" fmla="*/ 0 h 17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160" h="1775460">
                <a:moveTo>
                  <a:pt x="0" y="0"/>
                </a:moveTo>
                <a:lnTo>
                  <a:pt x="0" y="1760220"/>
                </a:lnTo>
                <a:lnTo>
                  <a:pt x="304800" y="1775460"/>
                </a:lnTo>
                <a:lnTo>
                  <a:pt x="166116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0C5CF6-C0D7-4E79-9A3C-63E6BC181858}"/>
              </a:ext>
            </a:extLst>
          </p:cNvPr>
          <p:cNvSpPr/>
          <p:nvPr/>
        </p:nvSpPr>
        <p:spPr>
          <a:xfrm>
            <a:off x="3482340" y="4091940"/>
            <a:ext cx="1798320" cy="1775460"/>
          </a:xfrm>
          <a:custGeom>
            <a:avLst/>
            <a:gdLst>
              <a:gd name="connsiteX0" fmla="*/ 0 w 1798320"/>
              <a:gd name="connsiteY0" fmla="*/ 1760220 h 1775460"/>
              <a:gd name="connsiteX1" fmla="*/ 1798320 w 1798320"/>
              <a:gd name="connsiteY1" fmla="*/ 1775460 h 1775460"/>
              <a:gd name="connsiteX2" fmla="*/ 1798320 w 1798320"/>
              <a:gd name="connsiteY2" fmla="*/ 0 h 1775460"/>
              <a:gd name="connsiteX3" fmla="*/ 1341120 w 1798320"/>
              <a:gd name="connsiteY3" fmla="*/ 0 h 1775460"/>
              <a:gd name="connsiteX4" fmla="*/ 0 w 1798320"/>
              <a:gd name="connsiteY4" fmla="*/ 1760220 h 17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8320" h="1775460">
                <a:moveTo>
                  <a:pt x="0" y="1760220"/>
                </a:moveTo>
                <a:lnTo>
                  <a:pt x="1798320" y="1775460"/>
                </a:lnTo>
                <a:lnTo>
                  <a:pt x="1798320" y="0"/>
                </a:lnTo>
                <a:lnTo>
                  <a:pt x="1341120" y="0"/>
                </a:lnTo>
                <a:lnTo>
                  <a:pt x="0" y="1760220"/>
                </a:lnTo>
                <a:close/>
              </a:path>
            </a:pathLst>
          </a:custGeom>
          <a:solidFill>
            <a:srgbClr val="F13F58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C6DEC-2D14-4D1F-B905-9B4385CB521D}"/>
              </a:ext>
            </a:extLst>
          </p:cNvPr>
          <p:cNvGrpSpPr/>
          <p:nvPr/>
        </p:nvGrpSpPr>
        <p:grpSpPr>
          <a:xfrm>
            <a:off x="7467601" y="4115584"/>
            <a:ext cx="2752035" cy="2360882"/>
            <a:chOff x="7467601" y="4115584"/>
            <a:chExt cx="2752035" cy="23608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1" y="4115584"/>
              <a:ext cx="2752035" cy="2360882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7162DE-12CA-4867-8CB4-7F30F6D04903}"/>
                </a:ext>
              </a:extLst>
            </p:cNvPr>
            <p:cNvSpPr/>
            <p:nvPr/>
          </p:nvSpPr>
          <p:spPr>
            <a:xfrm>
              <a:off x="7955280" y="4198620"/>
              <a:ext cx="2148840" cy="1539240"/>
            </a:xfrm>
            <a:custGeom>
              <a:avLst/>
              <a:gdLst>
                <a:gd name="connsiteX0" fmla="*/ 0 w 2148840"/>
                <a:gd name="connsiteY0" fmla="*/ 0 h 1539240"/>
                <a:gd name="connsiteX1" fmla="*/ 15240 w 2148840"/>
                <a:gd name="connsiteY1" fmla="*/ 1539240 h 1539240"/>
                <a:gd name="connsiteX2" fmla="*/ 2141220 w 2148840"/>
                <a:gd name="connsiteY2" fmla="*/ 716280 h 1539240"/>
                <a:gd name="connsiteX3" fmla="*/ 2148840 w 2148840"/>
                <a:gd name="connsiteY3" fmla="*/ 7620 h 1539240"/>
                <a:gd name="connsiteX4" fmla="*/ 0 w 2148840"/>
                <a:gd name="connsiteY4" fmla="*/ 0 h 153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8840" h="1539240">
                  <a:moveTo>
                    <a:pt x="0" y="0"/>
                  </a:moveTo>
                  <a:lnTo>
                    <a:pt x="15240" y="1539240"/>
                  </a:lnTo>
                  <a:lnTo>
                    <a:pt x="2141220" y="716280"/>
                  </a:lnTo>
                  <a:lnTo>
                    <a:pt x="214884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96C170-EBEE-4DAB-A8FA-C48D33EAC855}"/>
                </a:ext>
              </a:extLst>
            </p:cNvPr>
            <p:cNvSpPr/>
            <p:nvPr/>
          </p:nvSpPr>
          <p:spPr>
            <a:xfrm>
              <a:off x="7962900" y="4922520"/>
              <a:ext cx="2141220" cy="1082040"/>
            </a:xfrm>
            <a:custGeom>
              <a:avLst/>
              <a:gdLst>
                <a:gd name="connsiteX0" fmla="*/ 7620 w 2133600"/>
                <a:gd name="connsiteY0" fmla="*/ 1074420 h 1082040"/>
                <a:gd name="connsiteX1" fmla="*/ 0 w 2133600"/>
                <a:gd name="connsiteY1" fmla="*/ 815340 h 1082040"/>
                <a:gd name="connsiteX2" fmla="*/ 2118360 w 2133600"/>
                <a:gd name="connsiteY2" fmla="*/ 0 h 1082040"/>
                <a:gd name="connsiteX3" fmla="*/ 2133600 w 2133600"/>
                <a:gd name="connsiteY3" fmla="*/ 1082040 h 1082040"/>
                <a:gd name="connsiteX4" fmla="*/ 7620 w 2133600"/>
                <a:gd name="connsiteY4" fmla="*/ 107442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082040">
                  <a:moveTo>
                    <a:pt x="7620" y="1074420"/>
                  </a:moveTo>
                  <a:lnTo>
                    <a:pt x="0" y="815340"/>
                  </a:lnTo>
                  <a:lnTo>
                    <a:pt x="2118360" y="0"/>
                  </a:lnTo>
                  <a:lnTo>
                    <a:pt x="2133600" y="1082040"/>
                  </a:lnTo>
                  <a:lnTo>
                    <a:pt x="7620" y="1074420"/>
                  </a:lnTo>
                  <a:close/>
                </a:path>
              </a:pathLst>
            </a:custGeom>
            <a:solidFill>
              <a:srgbClr val="F13F5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Oval Callout 6"/>
          <p:cNvSpPr/>
          <p:nvPr/>
        </p:nvSpPr>
        <p:spPr>
          <a:xfrm>
            <a:off x="6438900" y="3470146"/>
            <a:ext cx="1790700" cy="952500"/>
          </a:xfrm>
          <a:prstGeom prst="wedgeEllipseCallout">
            <a:avLst>
              <a:gd name="adj1" fmla="val 117316"/>
              <a:gd name="adj2" fmla="val 114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Adding one point completeley changed the hyperplane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00"/>
          <a:stretch/>
        </p:blipFill>
        <p:spPr>
          <a:xfrm>
            <a:off x="5000625" y="1343810"/>
            <a:ext cx="6629400" cy="478935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558E97B-6F6A-4C02-A4C2-CB5E472E5424}"/>
              </a:ext>
            </a:extLst>
          </p:cNvPr>
          <p:cNvSpPr/>
          <p:nvPr/>
        </p:nvSpPr>
        <p:spPr>
          <a:xfrm>
            <a:off x="5710335" y="2239347"/>
            <a:ext cx="2407298" cy="1175657"/>
          </a:xfrm>
          <a:custGeom>
            <a:avLst/>
            <a:gdLst>
              <a:gd name="connsiteX0" fmla="*/ 0 w 2407298"/>
              <a:gd name="connsiteY0" fmla="*/ 0 h 1175657"/>
              <a:gd name="connsiteX1" fmla="*/ 9330 w 2407298"/>
              <a:gd name="connsiteY1" fmla="*/ 1156996 h 1175657"/>
              <a:gd name="connsiteX2" fmla="*/ 2407298 w 2407298"/>
              <a:gd name="connsiteY2" fmla="*/ 1175657 h 1175657"/>
              <a:gd name="connsiteX3" fmla="*/ 2407298 w 2407298"/>
              <a:gd name="connsiteY3" fmla="*/ 494522 h 1175657"/>
              <a:gd name="connsiteX4" fmla="*/ 0 w 2407298"/>
              <a:gd name="connsiteY4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98" h="1175657">
                <a:moveTo>
                  <a:pt x="0" y="0"/>
                </a:moveTo>
                <a:lnTo>
                  <a:pt x="9330" y="1156996"/>
                </a:lnTo>
                <a:lnTo>
                  <a:pt x="2407298" y="1175657"/>
                </a:lnTo>
                <a:lnTo>
                  <a:pt x="2407298" y="494522"/>
                </a:lnTo>
                <a:lnTo>
                  <a:pt x="0" y="0"/>
                </a:lnTo>
                <a:close/>
              </a:path>
            </a:pathLst>
          </a:custGeom>
          <a:solidFill>
            <a:srgbClr val="F13F58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4248150" cy="4921102"/>
          </a:xfrm>
        </p:spPr>
        <p:txBody>
          <a:bodyPr>
            <a:normAutofit/>
          </a:bodyPr>
          <a:lstStyle/>
          <a:p>
            <a:r>
              <a:rPr lang="tr-TR" sz="1800" dirty="0"/>
              <a:t>A </a:t>
            </a:r>
            <a:r>
              <a:rPr lang="en-US" sz="1800" dirty="0"/>
              <a:t>hyperplane</a:t>
            </a:r>
            <a:r>
              <a:rPr lang="tr-TR" sz="1800" dirty="0"/>
              <a:t> </a:t>
            </a:r>
            <a:r>
              <a:rPr lang="en-US" sz="1800" dirty="0"/>
              <a:t>that does </a:t>
            </a:r>
            <a:r>
              <a:rPr lang="en-US" sz="1800" i="1" dirty="0"/>
              <a:t>not </a:t>
            </a:r>
            <a:r>
              <a:rPr lang="en-US" sz="1800" dirty="0"/>
              <a:t>perfectly separate the two classes</a:t>
            </a:r>
            <a:endParaRPr lang="tr-TR" sz="1800" dirty="0"/>
          </a:p>
          <a:p>
            <a:pPr lvl="1"/>
            <a:r>
              <a:rPr lang="en-US" sz="1800" dirty="0"/>
              <a:t>Greater robustness to individual observations</a:t>
            </a:r>
            <a:endParaRPr lang="tr-TR" sz="1800" dirty="0"/>
          </a:p>
          <a:p>
            <a:pPr lvl="1"/>
            <a:r>
              <a:rPr lang="en-US" sz="1800" dirty="0"/>
              <a:t>Better classification of </a:t>
            </a:r>
            <a:r>
              <a:rPr lang="en-US" sz="1800" i="1" dirty="0"/>
              <a:t>most </a:t>
            </a:r>
            <a:r>
              <a:rPr lang="en-US" sz="1800" dirty="0"/>
              <a:t>of the training observations</a:t>
            </a:r>
            <a:endParaRPr lang="tr-TR" sz="1800" dirty="0"/>
          </a:p>
          <a:p>
            <a:r>
              <a:rPr lang="tr-TR" sz="1800" dirty="0"/>
              <a:t>In other words, </a:t>
            </a:r>
            <a:r>
              <a:rPr lang="en-US" sz="1800" dirty="0"/>
              <a:t>it could be worthwhile to misclassify a few training observations</a:t>
            </a:r>
            <a:r>
              <a:rPr lang="tr-TR" sz="1800" dirty="0"/>
              <a:t> </a:t>
            </a:r>
          </a:p>
          <a:p>
            <a:r>
              <a:rPr lang="en-US" sz="1800" dirty="0"/>
              <a:t>The support vector classifier, sometimes called a soft margin classifier</a:t>
            </a:r>
            <a:endParaRPr lang="tr-TR" sz="1800" dirty="0"/>
          </a:p>
          <a:p>
            <a:r>
              <a:rPr lang="tr-TR" sz="1800" dirty="0"/>
              <a:t>W</a:t>
            </a:r>
            <a:r>
              <a:rPr lang="en-US" sz="1800" dirty="0"/>
              <a:t>e </a:t>
            </a:r>
            <a:r>
              <a:rPr lang="tr-TR" sz="1800" dirty="0"/>
              <a:t>now </a:t>
            </a:r>
            <a:r>
              <a:rPr lang="en-US" sz="1800" dirty="0"/>
              <a:t>allow some observations</a:t>
            </a:r>
            <a:r>
              <a:rPr lang="tr-TR" sz="1800" dirty="0"/>
              <a:t> </a:t>
            </a:r>
            <a:r>
              <a:rPr lang="en-US" sz="1800" dirty="0"/>
              <a:t>to be on the incorrect side of the margin, or even the incorrect side of</a:t>
            </a:r>
            <a:r>
              <a:rPr lang="tr-TR" sz="1800" dirty="0"/>
              <a:t> </a:t>
            </a:r>
            <a:r>
              <a:rPr lang="en-US" sz="1800" dirty="0"/>
              <a:t>the hyperplane</a:t>
            </a:r>
            <a:endParaRPr lang="tr-TR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7F0FE3-5300-4ED9-A8B6-3EC8BDA81998}"/>
              </a:ext>
            </a:extLst>
          </p:cNvPr>
          <p:cNvSpPr/>
          <p:nvPr/>
        </p:nvSpPr>
        <p:spPr>
          <a:xfrm>
            <a:off x="5701004" y="1380931"/>
            <a:ext cx="2425959" cy="1343608"/>
          </a:xfrm>
          <a:custGeom>
            <a:avLst/>
            <a:gdLst>
              <a:gd name="connsiteX0" fmla="*/ 0 w 2425959"/>
              <a:gd name="connsiteY0" fmla="*/ 0 h 1343608"/>
              <a:gd name="connsiteX1" fmla="*/ 0 w 2425959"/>
              <a:gd name="connsiteY1" fmla="*/ 839755 h 1343608"/>
              <a:gd name="connsiteX2" fmla="*/ 2425959 w 2425959"/>
              <a:gd name="connsiteY2" fmla="*/ 1343608 h 1343608"/>
              <a:gd name="connsiteX3" fmla="*/ 2425959 w 2425959"/>
              <a:gd name="connsiteY3" fmla="*/ 9330 h 1343608"/>
              <a:gd name="connsiteX4" fmla="*/ 0 w 2425959"/>
              <a:gd name="connsiteY4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959" h="1343608">
                <a:moveTo>
                  <a:pt x="0" y="0"/>
                </a:moveTo>
                <a:lnTo>
                  <a:pt x="0" y="839755"/>
                </a:lnTo>
                <a:lnTo>
                  <a:pt x="2425959" y="1343608"/>
                </a:lnTo>
                <a:lnTo>
                  <a:pt x="2425959" y="93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202D60-B8D5-4B79-8664-188969F1F495}"/>
              </a:ext>
            </a:extLst>
          </p:cNvPr>
          <p:cNvSpPr/>
          <p:nvPr/>
        </p:nvSpPr>
        <p:spPr>
          <a:xfrm>
            <a:off x="8930640" y="1440180"/>
            <a:ext cx="2415540" cy="1965960"/>
          </a:xfrm>
          <a:custGeom>
            <a:avLst/>
            <a:gdLst>
              <a:gd name="connsiteX0" fmla="*/ 0 w 2415540"/>
              <a:gd name="connsiteY0" fmla="*/ 0 h 1965960"/>
              <a:gd name="connsiteX1" fmla="*/ 7620 w 2415540"/>
              <a:gd name="connsiteY1" fmla="*/ 1958340 h 1965960"/>
              <a:gd name="connsiteX2" fmla="*/ 2407920 w 2415540"/>
              <a:gd name="connsiteY2" fmla="*/ 1965960 h 1965960"/>
              <a:gd name="connsiteX3" fmla="*/ 2415540 w 2415540"/>
              <a:gd name="connsiteY3" fmla="*/ 1531620 h 1965960"/>
              <a:gd name="connsiteX4" fmla="*/ 0 w 241554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540" h="1965960">
                <a:moveTo>
                  <a:pt x="0" y="0"/>
                </a:moveTo>
                <a:lnTo>
                  <a:pt x="7620" y="1958340"/>
                </a:lnTo>
                <a:lnTo>
                  <a:pt x="2407920" y="1965960"/>
                </a:lnTo>
                <a:lnTo>
                  <a:pt x="2415540" y="1531620"/>
                </a:lnTo>
                <a:lnTo>
                  <a:pt x="0" y="0"/>
                </a:lnTo>
                <a:close/>
              </a:path>
            </a:pathLst>
          </a:custGeom>
          <a:solidFill>
            <a:srgbClr val="F13F58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A1E556-AD57-4D35-A042-E51C1EC19E21}"/>
              </a:ext>
            </a:extLst>
          </p:cNvPr>
          <p:cNvSpPr/>
          <p:nvPr/>
        </p:nvSpPr>
        <p:spPr>
          <a:xfrm>
            <a:off x="8915400" y="1363980"/>
            <a:ext cx="2423160" cy="1607820"/>
          </a:xfrm>
          <a:custGeom>
            <a:avLst/>
            <a:gdLst>
              <a:gd name="connsiteX0" fmla="*/ 15240 w 2423160"/>
              <a:gd name="connsiteY0" fmla="*/ 68580 h 1607820"/>
              <a:gd name="connsiteX1" fmla="*/ 2423160 w 2423160"/>
              <a:gd name="connsiteY1" fmla="*/ 1607820 h 1607820"/>
              <a:gd name="connsiteX2" fmla="*/ 2423160 w 2423160"/>
              <a:gd name="connsiteY2" fmla="*/ 15240 h 1607820"/>
              <a:gd name="connsiteX3" fmla="*/ 0 w 2423160"/>
              <a:gd name="connsiteY3" fmla="*/ 0 h 1607820"/>
              <a:gd name="connsiteX4" fmla="*/ 15240 w 2423160"/>
              <a:gd name="connsiteY4" fmla="*/ 6858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160" h="1607820">
                <a:moveTo>
                  <a:pt x="15240" y="68580"/>
                </a:moveTo>
                <a:lnTo>
                  <a:pt x="2423160" y="1607820"/>
                </a:lnTo>
                <a:lnTo>
                  <a:pt x="2423160" y="15240"/>
                </a:lnTo>
                <a:lnTo>
                  <a:pt x="0" y="0"/>
                </a:lnTo>
                <a:lnTo>
                  <a:pt x="15240" y="68580"/>
                </a:lnTo>
                <a:close/>
              </a:path>
            </a:pathLst>
          </a:cu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 support vector classifier classifies a test observation depending on</a:t>
                </a:r>
                <a:r>
                  <a:rPr lang="tr-TR" sz="2200" dirty="0"/>
                  <a:t> </a:t>
                </a:r>
                <a:r>
                  <a:rPr lang="en-US" sz="2200" dirty="0"/>
                  <a:t>which side of a hyperplane it lies</a:t>
                </a:r>
                <a:endParaRPr lang="tr-TR" sz="2200" dirty="0"/>
              </a:p>
              <a:p>
                <a:r>
                  <a:rPr lang="en-US" sz="2200" dirty="0"/>
                  <a:t>The hyperplane is chosen to correctly</a:t>
                </a:r>
                <a:r>
                  <a:rPr lang="tr-TR" sz="2200" dirty="0"/>
                  <a:t> </a:t>
                </a:r>
                <a:r>
                  <a:rPr lang="en-US" sz="2200" dirty="0"/>
                  <a:t>separate most of the training observations , but may</a:t>
                </a:r>
                <a:r>
                  <a:rPr lang="tr-TR" sz="2200" dirty="0"/>
                  <a:t> </a:t>
                </a:r>
                <a:r>
                  <a:rPr lang="en-US" sz="2200" dirty="0"/>
                  <a:t>misclassify a few observations</a:t>
                </a:r>
                <a:endParaRPr lang="tr-TR" sz="2200" dirty="0"/>
              </a:p>
              <a:p>
                <a:r>
                  <a:rPr lang="tr-TR" sz="2200" dirty="0"/>
                  <a:t>It is the solution of the following 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latin typeface="Cambria Math" panose="02040503050406030204" pitchFamily="18" charset="0"/>
                                </a:rPr>
                                <m:t>maximize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sz="1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r-TR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=1,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≥0, 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tr-TR" sz="1800" i="1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tr-TR" sz="2200" i="1" dirty="0">
                    <a:latin typeface="Cambria Math" panose="02040503050406030204" pitchFamily="18" charset="0"/>
                  </a:rPr>
                </a:br>
                <a:endParaRPr lang="tr-TR" sz="2200" dirty="0"/>
              </a:p>
              <a:p>
                <a:pPr marL="0" indent="0">
                  <a:buNone/>
                </a:pPr>
                <a:r>
                  <a:rPr lang="tr-TR" sz="2200" dirty="0"/>
                  <a:t>    </a:t>
                </a: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is a nonnegative tuning parameter</a:t>
                </a:r>
                <a:endParaRPr lang="tr-TR" sz="22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80138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Notice that we also have a constraint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tr-T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bounds</a:t>
                </a:r>
                <a:r>
                  <a:rPr lang="tr-TR" sz="2400" dirty="0"/>
                  <a:t> </a:t>
                </a:r>
                <a:r>
                  <a:rPr lang="en-US" sz="2400" dirty="0"/>
                  <a:t>the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’s, and so it determines the number and severity of the violations</a:t>
                </a:r>
                <a:r>
                  <a:rPr lang="tr-TR" sz="2400" dirty="0"/>
                  <a:t> </a:t>
                </a:r>
                <a:r>
                  <a:rPr lang="en-US" sz="2400" dirty="0"/>
                  <a:t>to the margin (and to the hyperplane) that we will tolerate</a:t>
                </a:r>
                <a:endParaRPr lang="tr-TR" sz="2400" dirty="0"/>
              </a:p>
              <a:p>
                <a:r>
                  <a:rPr lang="en-US" sz="2400" dirty="0"/>
                  <a:t>We can</a:t>
                </a:r>
                <a:r>
                  <a:rPr lang="tr-TR" sz="2400" dirty="0"/>
                  <a:t> </a:t>
                </a:r>
                <a:r>
                  <a:rPr lang="en-US" sz="2400" dirty="0"/>
                  <a:t>think of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as a budget for the amount that the margin can be violated</a:t>
                </a:r>
                <a:r>
                  <a:rPr lang="tr-TR" sz="2400" dirty="0"/>
                  <a:t> </a:t>
                </a:r>
                <a:r>
                  <a:rPr lang="en-US" sz="2400" dirty="0"/>
                  <a:t>by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</a:t>
                </a:r>
                <a:endParaRPr lang="tr-TR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tr-TR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then there is no budget for violations</a:t>
                </a:r>
                <a:r>
                  <a:rPr lang="tr-TR" sz="2400" dirty="0"/>
                  <a:t>, the problem reduces to </a:t>
                </a:r>
                <a:r>
                  <a:rPr lang="en-US" sz="2400" dirty="0"/>
                  <a:t>maximal margin hyperplane optimization</a:t>
                </a:r>
                <a:r>
                  <a:rPr lang="tr-TR" sz="2400" dirty="0"/>
                  <a:t> </a:t>
                </a:r>
                <a:r>
                  <a:rPr lang="en-US" sz="2400" dirty="0"/>
                  <a:t>problem</a:t>
                </a:r>
                <a:endParaRPr lang="tr-TR" sz="2400" dirty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tr-T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no more than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observations</a:t>
                </a:r>
                <a:r>
                  <a:rPr lang="tr-TR" sz="2400" dirty="0"/>
                  <a:t> </a:t>
                </a:r>
                <a:r>
                  <a:rPr lang="en-US" sz="2400" dirty="0"/>
                  <a:t>can be on the wrong side of the hyperplane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3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03269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5"/>
          <a:stretch/>
        </p:blipFill>
        <p:spPr>
          <a:xfrm>
            <a:off x="6324600" y="1524001"/>
            <a:ext cx="4267850" cy="428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15302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As the budget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increases, we become more tolerant of</a:t>
                </a:r>
                <a:r>
                  <a:rPr lang="tr-TR" sz="2000" dirty="0"/>
                  <a:t> </a:t>
                </a:r>
                <a:r>
                  <a:rPr lang="en-US" sz="2000" dirty="0"/>
                  <a:t>violations, the margin will widen</a:t>
                </a:r>
                <a:endParaRPr lang="tr-TR" sz="2000" dirty="0"/>
              </a:p>
              <a:p>
                <a:r>
                  <a:rPr lang="en-US" sz="2000" dirty="0"/>
                  <a:t>Conversely, as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000" i="1" dirty="0"/>
                  <a:t> </a:t>
                </a:r>
                <a:r>
                  <a:rPr lang="en-US" sz="2000" dirty="0"/>
                  <a:t>decreases, we become less tolerant of violations and the</a:t>
                </a:r>
                <a:r>
                  <a:rPr lang="tr-TR" sz="2000" dirty="0"/>
                  <a:t> </a:t>
                </a:r>
                <a:r>
                  <a:rPr lang="en-US" sz="2000" dirty="0"/>
                  <a:t>margin narrows</a:t>
                </a:r>
                <a:endParaRPr lang="tr-TR" sz="2000" dirty="0"/>
              </a:p>
              <a:p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tuning parameter that is chosen via</a:t>
                </a:r>
                <a:r>
                  <a:rPr lang="tr-TR" sz="2000" dirty="0"/>
                  <a:t> </a:t>
                </a:r>
                <a:r>
                  <a:rPr lang="en-US" sz="2000" dirty="0"/>
                  <a:t>cross-validation</a:t>
                </a:r>
                <a:endParaRPr lang="tr-TR" sz="2000" dirty="0"/>
              </a:p>
              <a:p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controls the bias-variance trade-off </a:t>
                </a:r>
                <a:endParaRPr lang="tr-TR" sz="2000" dirty="0"/>
              </a:p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small,</a:t>
                </a:r>
                <a:r>
                  <a:rPr lang="tr-TR" sz="2000" dirty="0"/>
                  <a:t> we </a:t>
                </a:r>
                <a:r>
                  <a:rPr lang="en-US" sz="2000" dirty="0"/>
                  <a:t>have low bias but high variance. </a:t>
                </a:r>
                <a:endParaRPr lang="tr-TR" sz="2000" dirty="0"/>
              </a:p>
              <a:p>
                <a:r>
                  <a:rPr lang="en-US" sz="2000" dirty="0"/>
                  <a:t>On the other hand, when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larger </a:t>
                </a:r>
                <a:r>
                  <a:rPr lang="tr-TR" sz="2000" dirty="0"/>
                  <a:t>we have </a:t>
                </a:r>
                <a:r>
                  <a:rPr lang="en-US" sz="2000" dirty="0"/>
                  <a:t>more</a:t>
                </a:r>
                <a:r>
                  <a:rPr lang="tr-TR" sz="2000" dirty="0"/>
                  <a:t> </a:t>
                </a:r>
                <a:r>
                  <a:rPr lang="en-US" sz="2000" dirty="0"/>
                  <a:t>bias but may have lower variance</a:t>
                </a:r>
                <a:endParaRPr lang="tr-TR" sz="20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153025" cy="4921102"/>
              </a:xfrm>
              <a:blipFill>
                <a:blip r:embed="rId3"/>
                <a:stretch>
                  <a:fillRect l="-1065" t="-1363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74140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600" dirty="0"/>
                  <a:t>Scikitlearn does not allow you to play with the budget directly.</a:t>
                </a:r>
              </a:p>
              <a:p>
                <a:r>
                  <a:rPr lang="tr-TR" sz="2600" dirty="0"/>
                  <a:t>Instead you can tune the penalty of making an error </a:t>
                </a:r>
                <a14:m>
                  <m:oMath xmlns:m="http://schemas.openxmlformats.org/officeDocument/2006/math">
                    <m:r>
                      <a:rPr lang="tr-TR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tr-TR" sz="2600" dirty="0"/>
                  <a:t>. </a:t>
                </a:r>
              </a:p>
              <a:p>
                <a:r>
                  <a:rPr lang="tr-TR" sz="2600" dirty="0"/>
                  <a:t>Note that a low budget </a:t>
                </a:r>
                <a14:m>
                  <m:oMath xmlns:m="http://schemas.openxmlformats.org/officeDocument/2006/math">
                    <m:r>
                      <a:rPr lang="tr-TR" sz="2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600" dirty="0"/>
                  <a:t> corresponds to a high penalty </a:t>
                </a:r>
                <a14:m>
                  <m:oMath xmlns:m="http://schemas.openxmlformats.org/officeDocument/2006/math"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tr-TR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sz="2600" dirty="0"/>
              </a:p>
              <a:p>
                <a:r>
                  <a:rPr lang="en-US" sz="2600" dirty="0"/>
                  <a:t>The fact that only support vectors affect the classifier is in line with our</a:t>
                </a:r>
                <a:r>
                  <a:rPr lang="tr-TR" sz="2600" dirty="0"/>
                  <a:t> </a:t>
                </a:r>
                <a:r>
                  <a:rPr lang="en-US" sz="2600" dirty="0"/>
                  <a:t>previous assertion that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controls the bias-variance trade-off of the support</a:t>
                </a:r>
                <a:r>
                  <a:rPr lang="tr-TR" sz="2600" dirty="0"/>
                  <a:t> </a:t>
                </a:r>
                <a:r>
                  <a:rPr lang="en-US" sz="2600" dirty="0"/>
                  <a:t>vector classifier. </a:t>
                </a:r>
                <a:endParaRPr lang="tr-TR" sz="2600" dirty="0"/>
              </a:p>
              <a:p>
                <a:r>
                  <a:rPr lang="en-US" sz="2600" dirty="0"/>
                  <a:t>When the tuning parameter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is large, </a:t>
                </a:r>
                <a:r>
                  <a:rPr lang="tr-TR" sz="2600" dirty="0"/>
                  <a:t>the budget for making error is small hence hence the model will try to fit the data more an may lead to overfitting</a:t>
                </a:r>
              </a:p>
              <a:p>
                <a:r>
                  <a:rPr lang="tr-TR" sz="2600" dirty="0"/>
                  <a:t>I</a:t>
                </a:r>
                <a:r>
                  <a:rPr lang="en-US" sz="2600" dirty="0"/>
                  <a:t>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is small, </a:t>
                </a:r>
                <a:r>
                  <a:rPr lang="tr-TR" sz="2600" dirty="0"/>
                  <a:t>then the budget for making errors is high in the training set hence the model may underfit.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8333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Non-Linear Decision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772150" cy="4921102"/>
          </a:xfrm>
        </p:spPr>
        <p:txBody>
          <a:bodyPr>
            <a:normAutofit/>
          </a:bodyPr>
          <a:lstStyle/>
          <a:p>
            <a:r>
              <a:rPr lang="en-US" dirty="0"/>
              <a:t>It is</a:t>
            </a:r>
            <a:r>
              <a:rPr lang="tr-TR" dirty="0"/>
              <a:t> </a:t>
            </a:r>
            <a:r>
              <a:rPr lang="en-US" dirty="0"/>
              <a:t>clear that a support vector classifier or any linear classifier will perform</a:t>
            </a:r>
            <a:r>
              <a:rPr lang="tr-TR" dirty="0"/>
              <a:t> </a:t>
            </a:r>
            <a:r>
              <a:rPr lang="en-US" dirty="0"/>
              <a:t>poorly</a:t>
            </a:r>
            <a:r>
              <a:rPr lang="tr-TR" dirty="0"/>
              <a:t> if the true decision boundary is non-linear</a:t>
            </a:r>
          </a:p>
          <a:p>
            <a:r>
              <a:rPr lang="tr-TR" dirty="0"/>
              <a:t>W</a:t>
            </a:r>
            <a:r>
              <a:rPr lang="en-US" dirty="0"/>
              <a:t>e could address the problem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</a:t>
            </a:r>
            <a:r>
              <a:rPr lang="en-US" dirty="0"/>
              <a:t>enlarging the feature space using quadratic, cubic, and even higher-order</a:t>
            </a:r>
            <a:r>
              <a:rPr lang="tr-TR" dirty="0"/>
              <a:t> </a:t>
            </a:r>
            <a:r>
              <a:rPr lang="en-US" dirty="0"/>
              <a:t>polynomial functions of the predictors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38469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Non-Linear Decision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For instance, rather than fitting a</a:t>
                </a:r>
                <a:r>
                  <a:rPr lang="tr-TR" sz="2000" dirty="0"/>
                  <a:t> </a:t>
                </a:r>
                <a:r>
                  <a:rPr lang="en-US" sz="2000" dirty="0"/>
                  <a:t>support vector classifier using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features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000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en-US" sz="2000" dirty="0"/>
                  <a:t>we could instead fit a support vector classifier using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features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1" dirty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20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2000" i="1" dirty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tr-TR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Why does this lead to a non-linear decision boundary? </a:t>
                </a:r>
                <a:endParaRPr lang="tr-TR" sz="2000" dirty="0"/>
              </a:p>
              <a:p>
                <a:r>
                  <a:rPr lang="en-US" sz="2000" dirty="0"/>
                  <a:t>In the enlarged</a:t>
                </a:r>
                <a:r>
                  <a:rPr lang="tr-TR" sz="2000" dirty="0"/>
                  <a:t> </a:t>
                </a:r>
                <a:r>
                  <a:rPr lang="en-US" sz="2000" dirty="0"/>
                  <a:t>feature space, the decision boundary that results is in fact linear</a:t>
                </a:r>
              </a:p>
              <a:p>
                <a:r>
                  <a:rPr lang="en-US" sz="2000" dirty="0"/>
                  <a:t>But in the original feature space, the decision boundary is of the form</a:t>
                </a:r>
                <a:r>
                  <a:rPr lang="tr-TR" sz="2000" dirty="0"/>
                  <a:t> </a:t>
                </a:r>
                <a:r>
                  <a:rPr lang="en-US" sz="2000" i="1" dirty="0"/>
                  <a:t>q</a:t>
                </a:r>
                <a:r>
                  <a:rPr lang="en-US" sz="2000" dirty="0"/>
                  <a:t>(</a:t>
                </a:r>
                <a:r>
                  <a:rPr lang="en-US" sz="2000" i="1" dirty="0"/>
                  <a:t>x</a:t>
                </a:r>
                <a:r>
                  <a:rPr lang="en-US" sz="2000" dirty="0"/>
                  <a:t>) = 0, where </a:t>
                </a:r>
                <a:r>
                  <a:rPr lang="en-US" sz="2000" i="1" dirty="0"/>
                  <a:t>q </a:t>
                </a:r>
                <a:r>
                  <a:rPr lang="en-US" sz="2000" dirty="0"/>
                  <a:t>is a quadratic polynomial, and its solutions are generally</a:t>
                </a:r>
                <a:r>
                  <a:rPr lang="tr-TR" sz="2000" dirty="0"/>
                  <a:t> </a:t>
                </a:r>
                <a:r>
                  <a:rPr lang="en-US" sz="2000" dirty="0"/>
                  <a:t>non-linear</a:t>
                </a:r>
                <a:endParaRPr lang="tr-TR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2000" i="1">
                        <a:latin typeface="Cambria Math" panose="02040503050406030204" pitchFamily="18" charset="0"/>
                      </a:rPr>
                      <m:t>−1=0</m:t>
                    </m:r>
                    <m:r>
                      <a:rPr lang="tr-TR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sz="2000" dirty="0"/>
                  <a:t>A circle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000" dirty="0"/>
                  <a:t> space but a line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sz="2000" dirty="0"/>
                  <a:t> space</a:t>
                </a:r>
              </a:p>
              <a:p>
                <a:r>
                  <a:rPr lang="en-US" sz="2000" dirty="0"/>
                  <a:t>One might </a:t>
                </a:r>
                <a:r>
                  <a:rPr lang="tr-TR" sz="2000" dirty="0"/>
                  <a:t>also </a:t>
                </a:r>
                <a:r>
                  <a:rPr lang="en-US" sz="2000" dirty="0"/>
                  <a:t>want to enlarge the feature space</a:t>
                </a:r>
                <a:r>
                  <a:rPr lang="tr-TR" sz="2000" dirty="0"/>
                  <a:t> </a:t>
                </a:r>
                <a:r>
                  <a:rPr lang="en-US" sz="2000" dirty="0"/>
                  <a:t>with higher-order polynomial terms, or with interaction terms of the form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r-TR" sz="2000" dirty="0"/>
              </a:p>
              <a:p>
                <a:r>
                  <a:rPr lang="en-US" sz="2000" dirty="0"/>
                  <a:t>Alternatively, other functions of the predictors could</a:t>
                </a:r>
                <a:r>
                  <a:rPr lang="tr-TR" sz="2000" dirty="0"/>
                  <a:t> </a:t>
                </a:r>
                <a:r>
                  <a:rPr lang="en-US" sz="2000" dirty="0"/>
                  <a:t>be considered rather than polynomials</a:t>
                </a:r>
                <a:endParaRPr lang="tr-TR" sz="2000" dirty="0"/>
              </a:p>
              <a:p>
                <a:r>
                  <a:rPr lang="tr-TR" sz="2000" dirty="0"/>
                  <a:t>We can use kernels to deal with non-linearity issue (Details are out of scope)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15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55101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</a:t>
            </a:r>
            <a:r>
              <a:rPr lang="en-US" sz="2400" dirty="0"/>
              <a:t>n approach</a:t>
            </a:r>
            <a:r>
              <a:rPr lang="tr-TR" sz="2400" dirty="0"/>
              <a:t> </a:t>
            </a:r>
            <a:r>
              <a:rPr lang="en-US" sz="2400" dirty="0"/>
              <a:t>for classification that was developed in the computer science community in</a:t>
            </a:r>
            <a:r>
              <a:rPr lang="tr-TR" sz="2400" dirty="0"/>
              <a:t> </a:t>
            </a:r>
            <a:r>
              <a:rPr lang="en-US" sz="2400" dirty="0"/>
              <a:t>the 1990s</a:t>
            </a:r>
            <a:endParaRPr lang="tr-TR" sz="2400" dirty="0"/>
          </a:p>
          <a:p>
            <a:r>
              <a:rPr lang="en-US" sz="2400" dirty="0"/>
              <a:t>SVMs have been</a:t>
            </a:r>
            <a:r>
              <a:rPr lang="tr-TR" sz="2400" dirty="0"/>
              <a:t> </a:t>
            </a:r>
            <a:r>
              <a:rPr lang="en-US" sz="2400" dirty="0"/>
              <a:t>shown to perform well in a variety of settings</a:t>
            </a:r>
            <a:endParaRPr lang="tr-TR" sz="2400" dirty="0"/>
          </a:p>
          <a:p>
            <a:r>
              <a:rPr lang="tr-TR" sz="2400" dirty="0"/>
              <a:t>Generalization</a:t>
            </a:r>
            <a:r>
              <a:rPr lang="en-US" sz="2400" dirty="0"/>
              <a:t> of a simple and intuitive</a:t>
            </a:r>
            <a:r>
              <a:rPr lang="tr-TR" sz="2400" dirty="0"/>
              <a:t> </a:t>
            </a:r>
            <a:r>
              <a:rPr lang="en-US" sz="2400" dirty="0"/>
              <a:t>classifier called the </a:t>
            </a:r>
            <a:r>
              <a:rPr lang="en-US" sz="2400" i="1" dirty="0"/>
              <a:t>maximal margin classifier</a:t>
            </a:r>
            <a:endParaRPr lang="tr-TR" sz="2400" i="1" dirty="0"/>
          </a:p>
          <a:p>
            <a:r>
              <a:rPr lang="tr-TR" sz="2400" i="1" dirty="0"/>
              <a:t>Maximal</a:t>
            </a:r>
            <a:r>
              <a:rPr lang="en-US" sz="2400" i="1" dirty="0"/>
              <a:t> margin classifier</a:t>
            </a:r>
            <a:r>
              <a:rPr lang="tr-TR" sz="2400" i="1" dirty="0"/>
              <a:t>s </a:t>
            </a:r>
            <a:r>
              <a:rPr lang="tr-TR" sz="2400" dirty="0"/>
              <a:t>cannot be applied to most datasets (linearly inseparable)</a:t>
            </a:r>
          </a:p>
          <a:p>
            <a:r>
              <a:rPr lang="tr-TR" sz="2400" dirty="0"/>
              <a:t>W</a:t>
            </a:r>
            <a:r>
              <a:rPr lang="en-US" sz="2400" dirty="0"/>
              <a:t>e </a:t>
            </a:r>
            <a:r>
              <a:rPr lang="tr-TR" sz="2400" dirty="0"/>
              <a:t>will </a:t>
            </a:r>
            <a:r>
              <a:rPr lang="en-US" sz="2400" dirty="0"/>
              <a:t>introduce</a:t>
            </a:r>
            <a:r>
              <a:rPr lang="tr-TR" sz="2400" dirty="0"/>
              <a:t> </a:t>
            </a:r>
            <a:r>
              <a:rPr lang="en-US" sz="2400" dirty="0"/>
              <a:t>the </a:t>
            </a:r>
            <a:r>
              <a:rPr lang="en-US" sz="2400" i="1" dirty="0"/>
              <a:t>support vector </a:t>
            </a:r>
            <a:r>
              <a:rPr lang="tr-TR" sz="2400" i="1" dirty="0"/>
              <a:t>machines</a:t>
            </a:r>
            <a:r>
              <a:rPr lang="en-US" sz="2400" dirty="0"/>
              <a:t>, an extension of the maximal margin classifier</a:t>
            </a:r>
            <a:r>
              <a:rPr lang="tr-TR" sz="2400" dirty="0"/>
              <a:t> </a:t>
            </a:r>
            <a:r>
              <a:rPr lang="en-US" sz="2400" dirty="0"/>
              <a:t>that can be applied in a broader range of case</a:t>
            </a:r>
            <a:r>
              <a:rPr lang="tr-TR" sz="2400" dirty="0"/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96376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476875" cy="4921102"/>
          </a:xfrm>
        </p:spPr>
        <p:txBody>
          <a:bodyPr>
            <a:normAutofit/>
          </a:bodyPr>
          <a:lstStyle/>
          <a:p>
            <a:r>
              <a:rPr lang="en-US" i="1" dirty="0"/>
              <a:t>An SVM with a polynomial kernel of degree 3 is applied to</a:t>
            </a:r>
            <a:r>
              <a:rPr lang="tr-TR" i="1" dirty="0"/>
              <a:t> </a:t>
            </a:r>
            <a:r>
              <a:rPr lang="en-US" i="1" dirty="0"/>
              <a:t>the non-linear data</a:t>
            </a:r>
            <a:endParaRPr lang="tr-TR" i="1" dirty="0"/>
          </a:p>
          <a:p>
            <a:r>
              <a:rPr lang="en-US" dirty="0"/>
              <a:t>The fit is</a:t>
            </a:r>
            <a:r>
              <a:rPr lang="tr-TR" dirty="0"/>
              <a:t> </a:t>
            </a:r>
            <a:r>
              <a:rPr lang="en-US" dirty="0"/>
              <a:t>a substantial improvement over the linear support vector classifier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53" y="1637414"/>
            <a:ext cx="4901871" cy="47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131"/>
          <a:stretch/>
        </p:blipFill>
        <p:spPr>
          <a:xfrm>
            <a:off x="6593633" y="1371601"/>
            <a:ext cx="4038600" cy="416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Support Vector Machines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448300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polynomial kernel shown is one example of a possible</a:t>
                </a:r>
                <a:r>
                  <a:rPr lang="tr-TR" sz="2200" dirty="0"/>
                  <a:t> </a:t>
                </a:r>
                <a:r>
                  <a:rPr lang="en-US" sz="2200" dirty="0"/>
                  <a:t>non-linear kernel, but alternatives abound. </a:t>
                </a:r>
                <a:endParaRPr lang="tr-TR" sz="2200" dirty="0"/>
              </a:p>
              <a:p>
                <a:r>
                  <a:rPr lang="en-US" sz="2200" dirty="0"/>
                  <a:t>Another popular choice is the</a:t>
                </a:r>
                <a:r>
                  <a:rPr lang="tr-TR" sz="2200" dirty="0"/>
                  <a:t> </a:t>
                </a:r>
                <a:r>
                  <a:rPr lang="en-US" sz="2200" i="1" dirty="0"/>
                  <a:t>radial kernel</a:t>
                </a:r>
                <a:r>
                  <a:rPr lang="tr-TR" sz="2200" i="1" dirty="0"/>
                  <a:t>, </a:t>
                </a:r>
                <a:r>
                  <a:rPr lang="en-US" sz="2200" dirty="0"/>
                  <a:t>which takes the form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ctrl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tr-TR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sz="2200" i="1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tr-T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An SVM with a radial kernel is applied. </a:t>
                </a:r>
                <a:r>
                  <a:rPr lang="tr-TR" sz="2200" dirty="0"/>
                  <a:t>The </a:t>
                </a:r>
                <a:r>
                  <a:rPr lang="en-US" sz="2200" dirty="0"/>
                  <a:t>kernel</a:t>
                </a:r>
                <a:r>
                  <a:rPr lang="tr-TR" sz="2200" dirty="0"/>
                  <a:t> </a:t>
                </a:r>
                <a:r>
                  <a:rPr lang="en-US" sz="2200" dirty="0"/>
                  <a:t>is capable of capturing the decision boundary</a:t>
                </a:r>
                <a:endParaRPr lang="tr-TR" sz="2200" dirty="0"/>
              </a:p>
              <a:p>
                <a:r>
                  <a:rPr lang="tr-TR" sz="2200" dirty="0"/>
                  <a:t>Parameter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sz="2200" dirty="0"/>
                  <a:t> needs to be determined by cross validation. A higher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tr-TR" sz="2200" dirty="0"/>
                  <a:t> means a more localized model (low bias, high variance). </a:t>
                </a:r>
              </a:p>
              <a:p>
                <a:pPr marL="0" indent="0">
                  <a:buNone/>
                </a:pP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448300" cy="4921102"/>
              </a:xfrm>
              <a:blipFill>
                <a:blip r:embed="rId3"/>
                <a:stretch>
                  <a:fillRect l="-1344" t="-1611" r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9528"/>
                <a:ext cx="5553075" cy="5049371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In two dimensions,</a:t>
                </a:r>
                <a:r>
                  <a:rPr lang="tr-TR" sz="1900" dirty="0"/>
                  <a:t> </a:t>
                </a:r>
                <a:r>
                  <a:rPr lang="en-US" sz="1900" dirty="0"/>
                  <a:t>a hyperplane is defined by the equation</a:t>
                </a:r>
                <a:endParaRPr lang="tr-TR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1900" dirty="0"/>
              </a:p>
              <a:p>
                <a:r>
                  <a:rPr lang="tr-TR" sz="1900" dirty="0"/>
                  <a:t>This is </a:t>
                </a:r>
                <a:r>
                  <a:rPr lang="en-US" sz="1900" dirty="0"/>
                  <a:t>imply the equation of a line</a:t>
                </a:r>
                <a:endParaRPr lang="tr-TR" sz="1900" dirty="0"/>
              </a:p>
              <a:p>
                <a:r>
                  <a:rPr lang="tr-TR" sz="1900" dirty="0"/>
                  <a:t>In</a:t>
                </a:r>
                <a:r>
                  <a:rPr lang="tr-TR" sz="1900" i="1" dirty="0"/>
                  <a:t> </a:t>
                </a:r>
                <a:r>
                  <a:rPr lang="en-US" sz="1900" i="1" dirty="0"/>
                  <a:t>p</a:t>
                </a:r>
                <a:r>
                  <a:rPr lang="en-US" sz="1900" dirty="0"/>
                  <a:t>-dimensional setting</a:t>
                </a:r>
                <a:r>
                  <a:rPr lang="tr-TR" sz="1900" dirty="0"/>
                  <a:t>, the hyperplane is defined by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tr-TR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19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1900" dirty="0"/>
              </a:p>
              <a:p>
                <a:r>
                  <a:rPr lang="tr-TR" sz="1900" dirty="0"/>
                  <a:t>Any point </a:t>
                </a:r>
                <a14:m>
                  <m:oMath xmlns:m="http://schemas.openxmlformats.org/officeDocument/2006/math">
                    <m:r>
                      <a:rPr lang="tr-TR" sz="19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sz="19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900" dirty="0"/>
                  <a:t> that satisfies the equation lies on that hyperplane</a:t>
                </a:r>
              </a:p>
              <a:p>
                <a:r>
                  <a:rPr lang="tr-TR" sz="1900" dirty="0"/>
                  <a:t>A point </a:t>
                </a:r>
                <a14:m>
                  <m:oMath xmlns:m="http://schemas.openxmlformats.org/officeDocument/2006/math">
                    <m:r>
                      <a:rPr lang="tr-TR" sz="19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sz="19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sz="1900" dirty="0"/>
                  <a:t> stay on one side of the hyperplane and a point </a:t>
                </a:r>
                <a14:m>
                  <m:oMath xmlns:m="http://schemas.openxmlformats.org/officeDocument/2006/math">
                    <m:r>
                      <a:rPr lang="tr-TR" sz="19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tr-TR" sz="19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900" i="1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tr-TR" sz="1900" dirty="0"/>
                  <a:t>stays on the other side of the hyperplane</a:t>
                </a:r>
              </a:p>
              <a:p>
                <a:r>
                  <a:rPr lang="tr-TR" sz="1900" dirty="0"/>
                  <a:t>W</a:t>
                </a:r>
                <a:r>
                  <a:rPr lang="en-US" sz="1900" dirty="0"/>
                  <a:t>e can think of the</a:t>
                </a:r>
                <a:r>
                  <a:rPr lang="tr-TR" sz="1900" dirty="0"/>
                  <a:t> </a:t>
                </a:r>
                <a:r>
                  <a:rPr lang="en-US" sz="1900" dirty="0"/>
                  <a:t>hyperplane as dividing p-dimensional space into two halves</a:t>
                </a:r>
                <a:endParaRPr lang="tr-TR" sz="1900" dirty="0"/>
              </a:p>
              <a:p>
                <a:endParaRPr lang="tr-TR" sz="2500" dirty="0"/>
              </a:p>
              <a:p>
                <a:endParaRPr lang="tr-TR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9528"/>
                <a:ext cx="5553075" cy="5049371"/>
              </a:xfrm>
              <a:blipFill>
                <a:blip r:embed="rId2"/>
                <a:stretch>
                  <a:fillRect l="-768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55" r="4651"/>
          <a:stretch/>
        </p:blipFill>
        <p:spPr>
          <a:xfrm>
            <a:off x="6172200" y="2020341"/>
            <a:ext cx="5257800" cy="34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99122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Suppose that it is possible to construct a hyperplane that separates the hyperplane</a:t>
                </a:r>
                <a:r>
                  <a:rPr lang="tr-TR" sz="2200" dirty="0"/>
                  <a:t> </a:t>
                </a:r>
                <a:r>
                  <a:rPr lang="en-US" sz="2200" dirty="0"/>
                  <a:t>training observations perfectly</a:t>
                </a:r>
                <a:endParaRPr lang="tr-TR" sz="2200" dirty="0"/>
              </a:p>
              <a:p>
                <a:r>
                  <a:rPr lang="en-US" sz="2200" dirty="0"/>
                  <a:t>Three separating</a:t>
                </a:r>
                <a:r>
                  <a:rPr lang="tr-TR" sz="2200" dirty="0"/>
                  <a:t> </a:t>
                </a:r>
                <a:r>
                  <a:rPr lang="en-US" sz="2200" dirty="0"/>
                  <a:t>hyperplanes, out of many possible, are shown</a:t>
                </a:r>
                <a:r>
                  <a:rPr lang="tr-TR" sz="2200" dirty="0"/>
                  <a:t> on the right</a:t>
                </a:r>
              </a:p>
              <a:p>
                <a:r>
                  <a:rPr lang="tr-TR" sz="2200" dirty="0"/>
                  <a:t>A </a:t>
                </a:r>
                <a:r>
                  <a:rPr lang="en-US" sz="2200" dirty="0"/>
                  <a:t>separating hyperplane has the property that</a:t>
                </a:r>
                <a:endParaRPr lang="tr-TR" sz="2200" dirty="0"/>
              </a:p>
              <a:p>
                <a:pPr marL="0" indent="0">
                  <a:buNone/>
                </a:pPr>
                <a:r>
                  <a:rPr lang="tr-TR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tr-TR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tr-TR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tr-TR" sz="1800" dirty="0"/>
              </a:p>
              <a:p>
                <a:r>
                  <a:rPr lang="tr-TR" sz="2200" dirty="0"/>
                  <a:t>Or equivalently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tr-TR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991225" cy="4921102"/>
              </a:xfrm>
              <a:blipFill>
                <a:blip r:embed="rId3"/>
                <a:stretch>
                  <a:fillRect l="-1222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D0C6CF-A420-4879-8726-384B7341C254}"/>
              </a:ext>
            </a:extLst>
          </p:cNvPr>
          <p:cNvGrpSpPr/>
          <p:nvPr/>
        </p:nvGrpSpPr>
        <p:grpSpPr>
          <a:xfrm>
            <a:off x="7662168" y="1485330"/>
            <a:ext cx="3379368" cy="3419434"/>
            <a:chOff x="7662168" y="1485330"/>
            <a:chExt cx="3379368" cy="3419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6B7786-FE52-45A9-B72D-A15235E96556}"/>
                </a:ext>
              </a:extLst>
            </p:cNvPr>
            <p:cNvSpPr/>
            <p:nvPr/>
          </p:nvSpPr>
          <p:spPr>
            <a:xfrm>
              <a:off x="7999756" y="1485330"/>
              <a:ext cx="3041780" cy="3051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3C278E-5521-4D0F-AFB9-B5A89DD50507}"/>
                </a:ext>
              </a:extLst>
            </p:cNvPr>
            <p:cNvSpPr/>
            <p:nvPr/>
          </p:nvSpPr>
          <p:spPr>
            <a:xfrm>
              <a:off x="8094773" y="25374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FDA0D2-C786-463C-988A-E5E0A131F0F3}"/>
                </a:ext>
              </a:extLst>
            </p:cNvPr>
            <p:cNvSpPr/>
            <p:nvPr/>
          </p:nvSpPr>
          <p:spPr>
            <a:xfrm>
              <a:off x="8583826" y="19456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5AA2DA-6E52-4039-8A35-8A01D39D2DC4}"/>
                </a:ext>
              </a:extLst>
            </p:cNvPr>
            <p:cNvSpPr/>
            <p:nvPr/>
          </p:nvSpPr>
          <p:spPr>
            <a:xfrm>
              <a:off x="8638333" y="194310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672F55-45FC-45E3-B09D-BF21555F5255}"/>
                </a:ext>
              </a:extLst>
            </p:cNvPr>
            <p:cNvSpPr/>
            <p:nvPr/>
          </p:nvSpPr>
          <p:spPr>
            <a:xfrm>
              <a:off x="8831373" y="158242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F77D0F-CDBE-4862-9CEA-3EE3D9956C21}"/>
                </a:ext>
              </a:extLst>
            </p:cNvPr>
            <p:cNvSpPr/>
            <p:nvPr/>
          </p:nvSpPr>
          <p:spPr>
            <a:xfrm>
              <a:off x="9184433" y="19456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3F5167-987B-4365-B62B-6120BA447ADA}"/>
                </a:ext>
              </a:extLst>
            </p:cNvPr>
            <p:cNvSpPr/>
            <p:nvPr/>
          </p:nvSpPr>
          <p:spPr>
            <a:xfrm>
              <a:off x="8988853" y="26212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7EA6A8-C26D-418A-AC26-6BA7F5E423E3}"/>
                </a:ext>
              </a:extLst>
            </p:cNvPr>
            <p:cNvSpPr/>
            <p:nvPr/>
          </p:nvSpPr>
          <p:spPr>
            <a:xfrm>
              <a:off x="8964619" y="26212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5F49CD-93F8-41DC-B6E0-A9FDC7E9D89D}"/>
                </a:ext>
              </a:extLst>
            </p:cNvPr>
            <p:cNvSpPr/>
            <p:nvPr/>
          </p:nvSpPr>
          <p:spPr>
            <a:xfrm>
              <a:off x="8318293" y="27660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AE7D45-96DB-401D-A580-7A611C811382}"/>
                </a:ext>
              </a:extLst>
            </p:cNvPr>
            <p:cNvSpPr/>
            <p:nvPr/>
          </p:nvSpPr>
          <p:spPr>
            <a:xfrm>
              <a:off x="8595360" y="29133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298DF6-53D7-4AB5-946D-F0C9A5F6E98B}"/>
                </a:ext>
              </a:extLst>
            </p:cNvPr>
            <p:cNvSpPr/>
            <p:nvPr/>
          </p:nvSpPr>
          <p:spPr>
            <a:xfrm>
              <a:off x="8851693" y="33299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4BAA49-B2CB-4B12-AE65-CB0D4D5EA197}"/>
                </a:ext>
              </a:extLst>
            </p:cNvPr>
            <p:cNvSpPr/>
            <p:nvPr/>
          </p:nvSpPr>
          <p:spPr>
            <a:xfrm>
              <a:off x="8724693" y="36296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7C2118F-045F-4A53-AD6F-DA39A127E565}"/>
                </a:ext>
              </a:extLst>
            </p:cNvPr>
            <p:cNvSpPr/>
            <p:nvPr/>
          </p:nvSpPr>
          <p:spPr>
            <a:xfrm>
              <a:off x="9496412" y="242062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415FB8-28E6-4D1B-B158-7A5A73270D8C}"/>
                </a:ext>
              </a:extLst>
            </p:cNvPr>
            <p:cNvSpPr/>
            <p:nvPr/>
          </p:nvSpPr>
          <p:spPr>
            <a:xfrm>
              <a:off x="9258029" y="362966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E8CAD9-6FAC-491E-A937-9D4B5DFBA1A7}"/>
                </a:ext>
              </a:extLst>
            </p:cNvPr>
            <p:cNvSpPr/>
            <p:nvPr/>
          </p:nvSpPr>
          <p:spPr>
            <a:xfrm>
              <a:off x="9349469" y="394970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A5FA21-AFED-44F9-B559-BD565517640A}"/>
                </a:ext>
              </a:extLst>
            </p:cNvPr>
            <p:cNvSpPr/>
            <p:nvPr/>
          </p:nvSpPr>
          <p:spPr>
            <a:xfrm>
              <a:off x="9597119" y="407352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8AECA3-64AE-49D0-B9C2-95859924D14A}"/>
                </a:ext>
              </a:extLst>
            </p:cNvPr>
            <p:cNvSpPr/>
            <p:nvPr/>
          </p:nvSpPr>
          <p:spPr>
            <a:xfrm>
              <a:off x="9656174" y="400685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C94306-391C-4415-8C37-977B97A5D0BF}"/>
                </a:ext>
              </a:extLst>
            </p:cNvPr>
            <p:cNvSpPr/>
            <p:nvPr/>
          </p:nvSpPr>
          <p:spPr>
            <a:xfrm>
              <a:off x="9548652" y="438975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844B72-7863-483B-B0C7-54293181F4A4}"/>
                </a:ext>
              </a:extLst>
            </p:cNvPr>
            <p:cNvSpPr/>
            <p:nvPr/>
          </p:nvSpPr>
          <p:spPr>
            <a:xfrm>
              <a:off x="9791429" y="348678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7692D03-DABA-4317-A1CD-EBF39A631F30}"/>
                </a:ext>
              </a:extLst>
            </p:cNvPr>
            <p:cNvSpPr/>
            <p:nvPr/>
          </p:nvSpPr>
          <p:spPr>
            <a:xfrm>
              <a:off x="9932399" y="326199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2B03BD-3627-446E-ADE0-1AF91F483DEF}"/>
                </a:ext>
              </a:extLst>
            </p:cNvPr>
            <p:cNvSpPr/>
            <p:nvPr/>
          </p:nvSpPr>
          <p:spPr>
            <a:xfrm>
              <a:off x="10111469" y="316139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DED0C3-F8AA-4C27-AC3C-2D3D1551EA4A}"/>
                </a:ext>
              </a:extLst>
            </p:cNvPr>
            <p:cNvSpPr/>
            <p:nvPr/>
          </p:nvSpPr>
          <p:spPr>
            <a:xfrm>
              <a:off x="10149569" y="352298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4B953A9-2AAD-43AE-8BB3-12670DA56BDB}"/>
                </a:ext>
              </a:extLst>
            </p:cNvPr>
            <p:cNvSpPr/>
            <p:nvPr/>
          </p:nvSpPr>
          <p:spPr>
            <a:xfrm>
              <a:off x="10494374" y="404114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165647-12C3-4B6F-86FF-C7C14E215AE0}"/>
                </a:ext>
              </a:extLst>
            </p:cNvPr>
            <p:cNvSpPr/>
            <p:nvPr/>
          </p:nvSpPr>
          <p:spPr>
            <a:xfrm>
              <a:off x="10814414" y="3654778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642AB3-37F6-4346-9269-C6DABD5FE91F}"/>
                </a:ext>
              </a:extLst>
            </p:cNvPr>
            <p:cNvSpPr/>
            <p:nvPr/>
          </p:nvSpPr>
          <p:spPr>
            <a:xfrm>
              <a:off x="10898234" y="4133361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A5CFA48-235A-471C-9EED-A7A4521D4469}"/>
                    </a:ext>
                  </a:extLst>
                </p:cNvPr>
                <p:cNvSpPr txBox="1"/>
                <p:nvPr/>
              </p:nvSpPr>
              <p:spPr>
                <a:xfrm>
                  <a:off x="9388060" y="4596923"/>
                  <a:ext cx="490965" cy="307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A5CFA48-235A-471C-9EED-A7A4521D4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060" y="4596923"/>
                  <a:ext cx="490965" cy="3078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322FA7-77C0-4BDE-9796-81E07E271336}"/>
                    </a:ext>
                  </a:extLst>
                </p:cNvPr>
                <p:cNvSpPr txBox="1"/>
                <p:nvPr/>
              </p:nvSpPr>
              <p:spPr>
                <a:xfrm rot="16200000">
                  <a:off x="7575318" y="2712380"/>
                  <a:ext cx="490965" cy="317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322FA7-77C0-4BDE-9796-81E07E271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75318" y="2712380"/>
                  <a:ext cx="490965" cy="3172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BD8E9D-762B-410E-B581-95761F60C088}"/>
              </a:ext>
            </a:extLst>
          </p:cNvPr>
          <p:cNvCxnSpPr/>
          <p:nvPr/>
        </p:nvCxnSpPr>
        <p:spPr>
          <a:xfrm flipV="1">
            <a:off x="8686800" y="1485330"/>
            <a:ext cx="1511236" cy="3051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B9B7AC-A4EC-4DA9-A7B4-E7A510A27416}"/>
              </a:ext>
            </a:extLst>
          </p:cNvPr>
          <p:cNvCxnSpPr>
            <a:cxnSpLocks/>
          </p:cNvCxnSpPr>
          <p:nvPr/>
        </p:nvCxnSpPr>
        <p:spPr>
          <a:xfrm flipV="1">
            <a:off x="8366760" y="1485330"/>
            <a:ext cx="2298130" cy="3051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83C40F-BCD3-4DAA-86CD-F55B389CCD02}"/>
              </a:ext>
            </a:extLst>
          </p:cNvPr>
          <p:cNvCxnSpPr>
            <a:cxnSpLocks/>
          </p:cNvCxnSpPr>
          <p:nvPr/>
        </p:nvCxnSpPr>
        <p:spPr>
          <a:xfrm flipV="1">
            <a:off x="8153400" y="1485330"/>
            <a:ext cx="2661014" cy="3051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C306E91-6809-413C-8D40-EFDB17994A46}"/>
              </a:ext>
            </a:extLst>
          </p:cNvPr>
          <p:cNvSpPr/>
          <p:nvPr/>
        </p:nvSpPr>
        <p:spPr>
          <a:xfrm>
            <a:off x="8455152" y="1481328"/>
            <a:ext cx="2584704" cy="3054096"/>
          </a:xfrm>
          <a:custGeom>
            <a:avLst/>
            <a:gdLst>
              <a:gd name="connsiteX0" fmla="*/ 0 w 2584704"/>
              <a:gd name="connsiteY0" fmla="*/ 3054096 h 3054096"/>
              <a:gd name="connsiteX1" fmla="*/ 2572512 w 2584704"/>
              <a:gd name="connsiteY1" fmla="*/ 3048000 h 3054096"/>
              <a:gd name="connsiteX2" fmla="*/ 2584704 w 2584704"/>
              <a:gd name="connsiteY2" fmla="*/ 0 h 3054096"/>
              <a:gd name="connsiteX3" fmla="*/ 1950720 w 2584704"/>
              <a:gd name="connsiteY3" fmla="*/ 0 h 3054096"/>
              <a:gd name="connsiteX4" fmla="*/ 0 w 2584704"/>
              <a:gd name="connsiteY4" fmla="*/ 3054096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704" h="3054096">
                <a:moveTo>
                  <a:pt x="0" y="3054096"/>
                </a:moveTo>
                <a:lnTo>
                  <a:pt x="2572512" y="3048000"/>
                </a:lnTo>
                <a:lnTo>
                  <a:pt x="2584704" y="0"/>
                </a:lnTo>
                <a:lnTo>
                  <a:pt x="1950720" y="0"/>
                </a:lnTo>
                <a:lnTo>
                  <a:pt x="0" y="3054096"/>
                </a:lnTo>
                <a:close/>
              </a:path>
            </a:pathLst>
          </a:custGeom>
          <a:solidFill>
            <a:srgbClr val="F13F58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FB82B62-2D36-4982-9D53-99EA314F0C28}"/>
              </a:ext>
            </a:extLst>
          </p:cNvPr>
          <p:cNvSpPr/>
          <p:nvPr/>
        </p:nvSpPr>
        <p:spPr>
          <a:xfrm>
            <a:off x="7991856" y="1487424"/>
            <a:ext cx="2414016" cy="3048000"/>
          </a:xfrm>
          <a:custGeom>
            <a:avLst/>
            <a:gdLst>
              <a:gd name="connsiteX0" fmla="*/ 0 w 2414016"/>
              <a:gd name="connsiteY0" fmla="*/ 3048000 h 3048000"/>
              <a:gd name="connsiteX1" fmla="*/ 6096 w 2414016"/>
              <a:gd name="connsiteY1" fmla="*/ 6096 h 3048000"/>
              <a:gd name="connsiteX2" fmla="*/ 2414016 w 2414016"/>
              <a:gd name="connsiteY2" fmla="*/ 0 h 3048000"/>
              <a:gd name="connsiteX3" fmla="*/ 463296 w 2414016"/>
              <a:gd name="connsiteY3" fmla="*/ 3048000 h 3048000"/>
              <a:gd name="connsiteX4" fmla="*/ 0 w 2414016"/>
              <a:gd name="connsiteY4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4016" h="3048000">
                <a:moveTo>
                  <a:pt x="0" y="3048000"/>
                </a:moveTo>
                <a:lnTo>
                  <a:pt x="6096" y="6096"/>
                </a:lnTo>
                <a:lnTo>
                  <a:pt x="2414016" y="0"/>
                </a:lnTo>
                <a:lnTo>
                  <a:pt x="463296" y="3048000"/>
                </a:lnTo>
                <a:lnTo>
                  <a:pt x="0" y="3048000"/>
                </a:lnTo>
                <a:close/>
              </a:path>
            </a:pathLst>
          </a:cu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6096000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If a separating hyperplane exists, we can use it to construct a very natural</a:t>
                </a:r>
                <a:r>
                  <a:rPr lang="tr-TR" sz="2200" dirty="0"/>
                  <a:t> </a:t>
                </a:r>
                <a:r>
                  <a:rPr lang="en-US" sz="2200" dirty="0"/>
                  <a:t>classifier</a:t>
                </a:r>
                <a:endParaRPr lang="tr-TR" sz="2200" dirty="0"/>
              </a:p>
              <a:p>
                <a:r>
                  <a:rPr lang="tr-TR" sz="2200" dirty="0"/>
                  <a:t>A</a:t>
                </a:r>
                <a:r>
                  <a:rPr lang="en-US" sz="2200" dirty="0"/>
                  <a:t> test observation is assigned a class depending on which side of</a:t>
                </a:r>
                <a:r>
                  <a:rPr lang="tr-TR" sz="2200" dirty="0"/>
                  <a:t> </a:t>
                </a:r>
                <a:r>
                  <a:rPr lang="en-US" sz="2200" dirty="0"/>
                  <a:t>the hyperplane it is located</a:t>
                </a:r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classify 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based on the sign of </a:t>
                </a:r>
                <a:endParaRPr lang="tr-TR" sz="22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80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l-GR" sz="18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tr-TR" sz="1800" dirty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l-GR" sz="18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8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tr-TR" sz="18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/>
                  <a:t> </a:t>
                </a:r>
                <a:endParaRPr lang="tr-TR" sz="18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is positive,</a:t>
                </a:r>
                <a:r>
                  <a:rPr lang="tr-TR" sz="2200" dirty="0"/>
                  <a:t> </a:t>
                </a:r>
                <a:r>
                  <a:rPr lang="en-US" sz="2200" dirty="0"/>
                  <a:t>then we assign the test</a:t>
                </a:r>
                <a:r>
                  <a:rPr lang="tr-TR" sz="2200" dirty="0"/>
                  <a:t> observation</a:t>
                </a:r>
                <a:r>
                  <a:rPr lang="en-US" sz="2200" dirty="0"/>
                  <a:t> to class 1, and if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is negative, then</a:t>
                </a:r>
                <a:r>
                  <a:rPr lang="tr-TR" sz="2200" dirty="0"/>
                  <a:t> </a:t>
                </a:r>
                <a:r>
                  <a:rPr lang="en-US" sz="2200" dirty="0"/>
                  <a:t>we assign it to class −1</a:t>
                </a:r>
                <a:endParaRPr lang="tr-TR" sz="2200" dirty="0"/>
              </a:p>
              <a:p>
                <a:endParaRPr lang="tr-TR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6096000" cy="4921102"/>
              </a:xfrm>
              <a:blipFill>
                <a:blip r:embed="rId2"/>
                <a:stretch>
                  <a:fillRect l="-1200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ABA16-994A-495B-BB50-F55574AD72C1}"/>
              </a:ext>
            </a:extLst>
          </p:cNvPr>
          <p:cNvGrpSpPr/>
          <p:nvPr/>
        </p:nvGrpSpPr>
        <p:grpSpPr>
          <a:xfrm>
            <a:off x="7662168" y="1485330"/>
            <a:ext cx="3379368" cy="3419434"/>
            <a:chOff x="7662168" y="1485330"/>
            <a:chExt cx="3379368" cy="3419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47C037-87B0-4742-99F5-174215F9C73F}"/>
                </a:ext>
              </a:extLst>
            </p:cNvPr>
            <p:cNvSpPr/>
            <p:nvPr/>
          </p:nvSpPr>
          <p:spPr>
            <a:xfrm>
              <a:off x="7999756" y="1485330"/>
              <a:ext cx="3041780" cy="3051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9AF76C-2F12-45DB-93D4-7FD61C7801B9}"/>
                </a:ext>
              </a:extLst>
            </p:cNvPr>
            <p:cNvSpPr/>
            <p:nvPr/>
          </p:nvSpPr>
          <p:spPr>
            <a:xfrm>
              <a:off x="8094773" y="25374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3E608D-D332-4A63-ACE5-9DC9C118F506}"/>
                </a:ext>
              </a:extLst>
            </p:cNvPr>
            <p:cNvSpPr/>
            <p:nvPr/>
          </p:nvSpPr>
          <p:spPr>
            <a:xfrm>
              <a:off x="8583826" y="19456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D7BE76-1225-4357-BAC2-27FA2EB4D522}"/>
                </a:ext>
              </a:extLst>
            </p:cNvPr>
            <p:cNvSpPr/>
            <p:nvPr/>
          </p:nvSpPr>
          <p:spPr>
            <a:xfrm>
              <a:off x="8638333" y="194310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4C9271-7D2B-49A3-B15B-B712ADFACDFC}"/>
                </a:ext>
              </a:extLst>
            </p:cNvPr>
            <p:cNvSpPr/>
            <p:nvPr/>
          </p:nvSpPr>
          <p:spPr>
            <a:xfrm>
              <a:off x="8831373" y="158242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CA42D-9401-42E3-A718-AEE9B2E3519A}"/>
                </a:ext>
              </a:extLst>
            </p:cNvPr>
            <p:cNvSpPr/>
            <p:nvPr/>
          </p:nvSpPr>
          <p:spPr>
            <a:xfrm>
              <a:off x="9184433" y="19456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A2BC60-F56D-4933-80AD-1B215ADA3A76}"/>
                </a:ext>
              </a:extLst>
            </p:cNvPr>
            <p:cNvSpPr/>
            <p:nvPr/>
          </p:nvSpPr>
          <p:spPr>
            <a:xfrm>
              <a:off x="8988853" y="26212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A9775E-65EA-4050-91A3-8CD5DFBA4113}"/>
                </a:ext>
              </a:extLst>
            </p:cNvPr>
            <p:cNvSpPr/>
            <p:nvPr/>
          </p:nvSpPr>
          <p:spPr>
            <a:xfrm>
              <a:off x="8964619" y="26212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39A528-7AD5-47C0-BB0A-9CEF377C16E7}"/>
                </a:ext>
              </a:extLst>
            </p:cNvPr>
            <p:cNvSpPr/>
            <p:nvPr/>
          </p:nvSpPr>
          <p:spPr>
            <a:xfrm>
              <a:off x="8318293" y="27660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D2FE42-2FDE-4541-9BC0-E15A4FE0E6E5}"/>
                </a:ext>
              </a:extLst>
            </p:cNvPr>
            <p:cNvSpPr/>
            <p:nvPr/>
          </p:nvSpPr>
          <p:spPr>
            <a:xfrm>
              <a:off x="8595360" y="291338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77B381-8EEE-459D-AC64-B2C369DC4A39}"/>
                </a:ext>
              </a:extLst>
            </p:cNvPr>
            <p:cNvSpPr/>
            <p:nvPr/>
          </p:nvSpPr>
          <p:spPr>
            <a:xfrm>
              <a:off x="8851693" y="332994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93ECB-1082-497A-BAAA-96B4A62294B6}"/>
                </a:ext>
              </a:extLst>
            </p:cNvPr>
            <p:cNvSpPr/>
            <p:nvPr/>
          </p:nvSpPr>
          <p:spPr>
            <a:xfrm>
              <a:off x="8724693" y="362966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FD8C7-76D8-42AD-A624-A3B13DEBECBB}"/>
                </a:ext>
              </a:extLst>
            </p:cNvPr>
            <p:cNvSpPr/>
            <p:nvPr/>
          </p:nvSpPr>
          <p:spPr>
            <a:xfrm>
              <a:off x="9496412" y="2420620"/>
              <a:ext cx="48467" cy="50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F480F4-1220-45D3-888A-45F2BA8C5B8F}"/>
                </a:ext>
              </a:extLst>
            </p:cNvPr>
            <p:cNvSpPr/>
            <p:nvPr/>
          </p:nvSpPr>
          <p:spPr>
            <a:xfrm>
              <a:off x="9258029" y="362966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B9B10A-643B-4A48-8131-6ABC546C0C77}"/>
                </a:ext>
              </a:extLst>
            </p:cNvPr>
            <p:cNvSpPr/>
            <p:nvPr/>
          </p:nvSpPr>
          <p:spPr>
            <a:xfrm>
              <a:off x="9349469" y="394970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F79DE6-2487-4531-B128-3DCEB8E91E68}"/>
                </a:ext>
              </a:extLst>
            </p:cNvPr>
            <p:cNvSpPr/>
            <p:nvPr/>
          </p:nvSpPr>
          <p:spPr>
            <a:xfrm>
              <a:off x="9597119" y="407352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4940BB-16CC-4CAE-B6D2-935A22C3FDB3}"/>
                </a:ext>
              </a:extLst>
            </p:cNvPr>
            <p:cNvSpPr/>
            <p:nvPr/>
          </p:nvSpPr>
          <p:spPr>
            <a:xfrm>
              <a:off x="9656174" y="400685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36C7151-6945-4236-A872-60C76E6B7D74}"/>
                </a:ext>
              </a:extLst>
            </p:cNvPr>
            <p:cNvSpPr/>
            <p:nvPr/>
          </p:nvSpPr>
          <p:spPr>
            <a:xfrm>
              <a:off x="9548652" y="438975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EE74F8-9693-4BF7-A29C-DD228231BCCD}"/>
                </a:ext>
              </a:extLst>
            </p:cNvPr>
            <p:cNvSpPr/>
            <p:nvPr/>
          </p:nvSpPr>
          <p:spPr>
            <a:xfrm>
              <a:off x="9791429" y="348678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9E7E1B-F48A-412B-95B7-5DEB909B1FCF}"/>
                </a:ext>
              </a:extLst>
            </p:cNvPr>
            <p:cNvSpPr/>
            <p:nvPr/>
          </p:nvSpPr>
          <p:spPr>
            <a:xfrm>
              <a:off x="9932399" y="3261995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EE9DE5-DCA2-494C-902E-F98E5DE468B9}"/>
                </a:ext>
              </a:extLst>
            </p:cNvPr>
            <p:cNvSpPr/>
            <p:nvPr/>
          </p:nvSpPr>
          <p:spPr>
            <a:xfrm>
              <a:off x="10111469" y="316139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CAD32C-F9B9-4776-B125-699266FAF5F3}"/>
                </a:ext>
              </a:extLst>
            </p:cNvPr>
            <p:cNvSpPr/>
            <p:nvPr/>
          </p:nvSpPr>
          <p:spPr>
            <a:xfrm>
              <a:off x="10149569" y="352298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F9CC59-9AC7-45E0-A314-68D0833852BA}"/>
                </a:ext>
              </a:extLst>
            </p:cNvPr>
            <p:cNvSpPr/>
            <p:nvPr/>
          </p:nvSpPr>
          <p:spPr>
            <a:xfrm>
              <a:off x="10494374" y="4041140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D8894B-9C5F-4A90-B37F-FFD836F315C0}"/>
                </a:ext>
              </a:extLst>
            </p:cNvPr>
            <p:cNvSpPr/>
            <p:nvPr/>
          </p:nvSpPr>
          <p:spPr>
            <a:xfrm>
              <a:off x="10814414" y="3654778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54FE4A-10E1-4D6F-80A1-24E6E2FE1E63}"/>
                </a:ext>
              </a:extLst>
            </p:cNvPr>
            <p:cNvSpPr/>
            <p:nvPr/>
          </p:nvSpPr>
          <p:spPr>
            <a:xfrm>
              <a:off x="10898234" y="4133361"/>
              <a:ext cx="48467" cy="50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97A7AA2-4DDE-4EE6-AD5D-CB9920EDA96D}"/>
                    </a:ext>
                  </a:extLst>
                </p:cNvPr>
                <p:cNvSpPr txBox="1"/>
                <p:nvPr/>
              </p:nvSpPr>
              <p:spPr>
                <a:xfrm>
                  <a:off x="9388060" y="4596923"/>
                  <a:ext cx="490965" cy="307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97A7AA2-4DDE-4EE6-AD5D-CB9920EDA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060" y="4596923"/>
                  <a:ext cx="490965" cy="3078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64DA8B-CB9E-4A24-B217-3978951C7C89}"/>
                    </a:ext>
                  </a:extLst>
                </p:cNvPr>
                <p:cNvSpPr txBox="1"/>
                <p:nvPr/>
              </p:nvSpPr>
              <p:spPr>
                <a:xfrm rot="16200000">
                  <a:off x="7575318" y="2712380"/>
                  <a:ext cx="490965" cy="317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64DA8B-CB9E-4A24-B217-3978951C7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75318" y="2712380"/>
                  <a:ext cx="490965" cy="317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682D28-9158-4AC6-B5C1-6BA3CD5E941F}"/>
              </a:ext>
            </a:extLst>
          </p:cNvPr>
          <p:cNvCxnSpPr/>
          <p:nvPr/>
        </p:nvCxnSpPr>
        <p:spPr>
          <a:xfrm flipV="1">
            <a:off x="8442960" y="1485330"/>
            <a:ext cx="1956816" cy="305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838825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We can also make use of the magnitude of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tr-TR" sz="2200" dirty="0"/>
              </a:p>
              <a:p>
                <a:r>
                  <a:rPr lang="en-US" sz="2200" dirty="0"/>
                  <a:t>If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is far from zero, then 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lies far from the hyperplane,</a:t>
                </a:r>
                <a:r>
                  <a:rPr lang="tr-TR" sz="2200" dirty="0"/>
                  <a:t> </a:t>
                </a:r>
                <a:r>
                  <a:rPr lang="en-US" sz="2200" dirty="0"/>
                  <a:t>and so we can be confident about our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tr-TR" sz="2200" dirty="0"/>
              </a:p>
              <a:p>
                <a:r>
                  <a:rPr lang="tr-TR" sz="2200" dirty="0"/>
                  <a:t>In general </a:t>
                </a:r>
                <a:r>
                  <a:rPr lang="en-US" sz="2200" dirty="0"/>
                  <a:t>if our data can be perfectly separated using a hyperplane, then</a:t>
                </a:r>
                <a:r>
                  <a:rPr lang="tr-TR" sz="2200" dirty="0"/>
                  <a:t> </a:t>
                </a:r>
                <a:r>
                  <a:rPr lang="en-US" sz="2200" dirty="0"/>
                  <a:t>there will in fact exist an infinite number of such hyperplanes</a:t>
                </a:r>
                <a:endParaRPr lang="tr-TR" sz="2200" dirty="0"/>
              </a:p>
              <a:p>
                <a:r>
                  <a:rPr lang="tr-TR" sz="2200" dirty="0"/>
                  <a:t>We </a:t>
                </a:r>
                <a:r>
                  <a:rPr lang="en-US" sz="2200" dirty="0"/>
                  <a:t>must have a reasonable way to decide which of the infinite</a:t>
                </a:r>
                <a:r>
                  <a:rPr lang="tr-TR" sz="2200" dirty="0"/>
                  <a:t> </a:t>
                </a:r>
                <a:r>
                  <a:rPr lang="en-US" sz="2200" dirty="0"/>
                  <a:t>possible separating hyperplanes to use</a:t>
                </a:r>
                <a:endParaRPr lang="tr-TR" sz="2200" dirty="0"/>
              </a:p>
              <a:p>
                <a:pPr marL="0" indent="0">
                  <a:buNone/>
                </a:pPr>
                <a:endParaRPr lang="tr-TR" sz="2500" dirty="0"/>
              </a:p>
              <a:p>
                <a:endParaRPr lang="tr-TR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838825" cy="4921102"/>
              </a:xfrm>
              <a:blipFill>
                <a:blip r:embed="rId2"/>
                <a:stretch>
                  <a:fillRect l="-1254" t="-1611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FE95432-66B5-489C-B1A5-3762BDC59D4B}"/>
              </a:ext>
            </a:extLst>
          </p:cNvPr>
          <p:cNvGrpSpPr/>
          <p:nvPr/>
        </p:nvGrpSpPr>
        <p:grpSpPr>
          <a:xfrm>
            <a:off x="7662168" y="1481328"/>
            <a:ext cx="3379368" cy="3423436"/>
            <a:chOff x="7662168" y="1481328"/>
            <a:chExt cx="3379368" cy="3423436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A787C9D-74B4-48FB-8CFA-E34419B880A7}"/>
                </a:ext>
              </a:extLst>
            </p:cNvPr>
            <p:cNvSpPr/>
            <p:nvPr/>
          </p:nvSpPr>
          <p:spPr>
            <a:xfrm>
              <a:off x="8455152" y="1481328"/>
              <a:ext cx="2584704" cy="3054096"/>
            </a:xfrm>
            <a:custGeom>
              <a:avLst/>
              <a:gdLst>
                <a:gd name="connsiteX0" fmla="*/ 0 w 2584704"/>
                <a:gd name="connsiteY0" fmla="*/ 3054096 h 3054096"/>
                <a:gd name="connsiteX1" fmla="*/ 2572512 w 2584704"/>
                <a:gd name="connsiteY1" fmla="*/ 3048000 h 3054096"/>
                <a:gd name="connsiteX2" fmla="*/ 2584704 w 2584704"/>
                <a:gd name="connsiteY2" fmla="*/ 0 h 3054096"/>
                <a:gd name="connsiteX3" fmla="*/ 1950720 w 2584704"/>
                <a:gd name="connsiteY3" fmla="*/ 0 h 3054096"/>
                <a:gd name="connsiteX4" fmla="*/ 0 w 2584704"/>
                <a:gd name="connsiteY4" fmla="*/ 3054096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704" h="3054096">
                  <a:moveTo>
                    <a:pt x="0" y="3054096"/>
                  </a:moveTo>
                  <a:lnTo>
                    <a:pt x="2572512" y="3048000"/>
                  </a:lnTo>
                  <a:lnTo>
                    <a:pt x="2584704" y="0"/>
                  </a:lnTo>
                  <a:lnTo>
                    <a:pt x="1950720" y="0"/>
                  </a:lnTo>
                  <a:lnTo>
                    <a:pt x="0" y="3054096"/>
                  </a:lnTo>
                  <a:close/>
                </a:path>
              </a:pathLst>
            </a:custGeom>
            <a:solidFill>
              <a:srgbClr val="F13F5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3A2C12-43AF-48A7-8A48-1E793BF8CDBB}"/>
                </a:ext>
              </a:extLst>
            </p:cNvPr>
            <p:cNvSpPr/>
            <p:nvPr/>
          </p:nvSpPr>
          <p:spPr>
            <a:xfrm>
              <a:off x="7991856" y="1487424"/>
              <a:ext cx="2414016" cy="3048000"/>
            </a:xfrm>
            <a:custGeom>
              <a:avLst/>
              <a:gdLst>
                <a:gd name="connsiteX0" fmla="*/ 0 w 2414016"/>
                <a:gd name="connsiteY0" fmla="*/ 3048000 h 3048000"/>
                <a:gd name="connsiteX1" fmla="*/ 6096 w 2414016"/>
                <a:gd name="connsiteY1" fmla="*/ 6096 h 3048000"/>
                <a:gd name="connsiteX2" fmla="*/ 2414016 w 2414016"/>
                <a:gd name="connsiteY2" fmla="*/ 0 h 3048000"/>
                <a:gd name="connsiteX3" fmla="*/ 463296 w 2414016"/>
                <a:gd name="connsiteY3" fmla="*/ 3048000 h 3048000"/>
                <a:gd name="connsiteX4" fmla="*/ 0 w 2414016"/>
                <a:gd name="connsiteY4" fmla="*/ 3048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3048000">
                  <a:moveTo>
                    <a:pt x="0" y="3048000"/>
                  </a:moveTo>
                  <a:lnTo>
                    <a:pt x="6096" y="6096"/>
                  </a:lnTo>
                  <a:lnTo>
                    <a:pt x="2414016" y="0"/>
                  </a:lnTo>
                  <a:lnTo>
                    <a:pt x="463296" y="3048000"/>
                  </a:lnTo>
                  <a:lnTo>
                    <a:pt x="0" y="3048000"/>
                  </a:lnTo>
                  <a:close/>
                </a:path>
              </a:pathLst>
            </a:cu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F4BCB91-B87D-428A-AE09-AF54CA0A7D3C}"/>
                </a:ext>
              </a:extLst>
            </p:cNvPr>
            <p:cNvGrpSpPr/>
            <p:nvPr/>
          </p:nvGrpSpPr>
          <p:grpSpPr>
            <a:xfrm>
              <a:off x="7662168" y="1485330"/>
              <a:ext cx="3379368" cy="3419434"/>
              <a:chOff x="7662168" y="1485330"/>
              <a:chExt cx="3379368" cy="341943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33A81F-F918-4347-A2C1-1AB3E3BCF3DB}"/>
                  </a:ext>
                </a:extLst>
              </p:cNvPr>
              <p:cNvSpPr/>
              <p:nvPr/>
            </p:nvSpPr>
            <p:spPr>
              <a:xfrm>
                <a:off x="7999756" y="1485330"/>
                <a:ext cx="3041780" cy="3051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0E3F693-05CC-4728-8982-02472A75D5ED}"/>
                  </a:ext>
                </a:extLst>
              </p:cNvPr>
              <p:cNvSpPr/>
              <p:nvPr/>
            </p:nvSpPr>
            <p:spPr>
              <a:xfrm>
                <a:off x="8094773" y="25374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C07A64-A613-479E-BB35-3BDCCC53C2E8}"/>
                  </a:ext>
                </a:extLst>
              </p:cNvPr>
              <p:cNvSpPr/>
              <p:nvPr/>
            </p:nvSpPr>
            <p:spPr>
              <a:xfrm>
                <a:off x="8583826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1D1B589-E1B2-4686-A98F-0C5804E05A45}"/>
                  </a:ext>
                </a:extLst>
              </p:cNvPr>
              <p:cNvSpPr/>
              <p:nvPr/>
            </p:nvSpPr>
            <p:spPr>
              <a:xfrm>
                <a:off x="8638333" y="194310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F9BAD68-52D7-4A1F-9507-60771C1BCC78}"/>
                  </a:ext>
                </a:extLst>
              </p:cNvPr>
              <p:cNvSpPr/>
              <p:nvPr/>
            </p:nvSpPr>
            <p:spPr>
              <a:xfrm>
                <a:off x="8831373" y="15824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962DD51-3FA8-4F85-98CC-55E9ECE2D043}"/>
                  </a:ext>
                </a:extLst>
              </p:cNvPr>
              <p:cNvSpPr/>
              <p:nvPr/>
            </p:nvSpPr>
            <p:spPr>
              <a:xfrm>
                <a:off x="9184433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01829A-73EA-4CC0-AC52-8D6C0C71F057}"/>
                  </a:ext>
                </a:extLst>
              </p:cNvPr>
              <p:cNvSpPr/>
              <p:nvPr/>
            </p:nvSpPr>
            <p:spPr>
              <a:xfrm>
                <a:off x="8988853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A63658-F2F9-4A1C-9A44-218986BDBF55}"/>
                  </a:ext>
                </a:extLst>
              </p:cNvPr>
              <p:cNvSpPr/>
              <p:nvPr/>
            </p:nvSpPr>
            <p:spPr>
              <a:xfrm>
                <a:off x="8964619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CF6B48-5359-4A97-84A7-79A25D3E6EC5}"/>
                  </a:ext>
                </a:extLst>
              </p:cNvPr>
              <p:cNvSpPr/>
              <p:nvPr/>
            </p:nvSpPr>
            <p:spPr>
              <a:xfrm>
                <a:off x="8318293" y="27660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31F01E6-CB1A-4575-91AD-0FE59AF4D8A5}"/>
                  </a:ext>
                </a:extLst>
              </p:cNvPr>
              <p:cNvSpPr/>
              <p:nvPr/>
            </p:nvSpPr>
            <p:spPr>
              <a:xfrm>
                <a:off x="8595360" y="29133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2DFF578-100F-4959-BE26-B272AA54D27C}"/>
                  </a:ext>
                </a:extLst>
              </p:cNvPr>
              <p:cNvSpPr/>
              <p:nvPr/>
            </p:nvSpPr>
            <p:spPr>
              <a:xfrm>
                <a:off x="8851693" y="33299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99442AE-29D3-4D49-ADC5-7DCF7BDFF53C}"/>
                  </a:ext>
                </a:extLst>
              </p:cNvPr>
              <p:cNvSpPr/>
              <p:nvPr/>
            </p:nvSpPr>
            <p:spPr>
              <a:xfrm>
                <a:off x="8724693" y="36296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F805271-0F34-4700-8431-DA48E864C785}"/>
                  </a:ext>
                </a:extLst>
              </p:cNvPr>
              <p:cNvSpPr/>
              <p:nvPr/>
            </p:nvSpPr>
            <p:spPr>
              <a:xfrm>
                <a:off x="9496412" y="24206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DC6835F-36A7-4F4C-B1E1-2FFC49B4246E}"/>
                  </a:ext>
                </a:extLst>
              </p:cNvPr>
              <p:cNvSpPr/>
              <p:nvPr/>
            </p:nvSpPr>
            <p:spPr>
              <a:xfrm>
                <a:off x="9258029" y="362966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CA19574-B37B-4558-A4FB-27B49240AB47}"/>
                  </a:ext>
                </a:extLst>
              </p:cNvPr>
              <p:cNvSpPr/>
              <p:nvPr/>
            </p:nvSpPr>
            <p:spPr>
              <a:xfrm>
                <a:off x="9349469" y="394970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572F83D-59B7-4DEF-942C-16CF44C6CADF}"/>
                  </a:ext>
                </a:extLst>
              </p:cNvPr>
              <p:cNvSpPr/>
              <p:nvPr/>
            </p:nvSpPr>
            <p:spPr>
              <a:xfrm>
                <a:off x="9597119" y="407352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EFDAA8B-1029-43AE-B95B-3636D9B4C6EF}"/>
                  </a:ext>
                </a:extLst>
              </p:cNvPr>
              <p:cNvSpPr/>
              <p:nvPr/>
            </p:nvSpPr>
            <p:spPr>
              <a:xfrm>
                <a:off x="9656174" y="400685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7616ECC-64C1-4309-8967-2BA90A8E8D96}"/>
                  </a:ext>
                </a:extLst>
              </p:cNvPr>
              <p:cNvSpPr/>
              <p:nvPr/>
            </p:nvSpPr>
            <p:spPr>
              <a:xfrm>
                <a:off x="9548652" y="438975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DCFE5CB-DA43-421E-959B-4F3FE780C15B}"/>
                  </a:ext>
                </a:extLst>
              </p:cNvPr>
              <p:cNvSpPr/>
              <p:nvPr/>
            </p:nvSpPr>
            <p:spPr>
              <a:xfrm>
                <a:off x="9791429" y="348678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ACABD79-3A17-4977-8359-5348A20E14CB}"/>
                  </a:ext>
                </a:extLst>
              </p:cNvPr>
              <p:cNvSpPr/>
              <p:nvPr/>
            </p:nvSpPr>
            <p:spPr>
              <a:xfrm>
                <a:off x="9932399" y="326199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AF3B2E2-3A27-41EA-B98A-8F17E92E6323}"/>
                  </a:ext>
                </a:extLst>
              </p:cNvPr>
              <p:cNvSpPr/>
              <p:nvPr/>
            </p:nvSpPr>
            <p:spPr>
              <a:xfrm>
                <a:off x="10111469" y="316139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BFF5397-941B-45D1-BD76-388CF316C8E4}"/>
                  </a:ext>
                </a:extLst>
              </p:cNvPr>
              <p:cNvSpPr/>
              <p:nvPr/>
            </p:nvSpPr>
            <p:spPr>
              <a:xfrm>
                <a:off x="10149569" y="352298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9ED056F-E40D-493F-84A9-6A14BDA089B0}"/>
                  </a:ext>
                </a:extLst>
              </p:cNvPr>
              <p:cNvSpPr/>
              <p:nvPr/>
            </p:nvSpPr>
            <p:spPr>
              <a:xfrm>
                <a:off x="10494374" y="404114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F74AD55-3D54-4670-8E6B-DCBEDD0A98D3}"/>
                  </a:ext>
                </a:extLst>
              </p:cNvPr>
              <p:cNvSpPr/>
              <p:nvPr/>
            </p:nvSpPr>
            <p:spPr>
              <a:xfrm>
                <a:off x="10814414" y="3654778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F6F885E-5A5B-4C09-BF79-328DA860F09F}"/>
                  </a:ext>
                </a:extLst>
              </p:cNvPr>
              <p:cNvSpPr/>
              <p:nvPr/>
            </p:nvSpPr>
            <p:spPr>
              <a:xfrm>
                <a:off x="10898234" y="4133361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9FE75545-5CCC-47CD-973F-210BAD45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9FE75545-5CCC-47CD-973F-210BAD45D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044A022B-E750-4494-8B86-29267FDD0B2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044A022B-E750-4494-8B86-29267FDD0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B1ECBE-E93B-4326-9B96-D1A2022DC4D0}"/>
                </a:ext>
              </a:extLst>
            </p:cNvPr>
            <p:cNvCxnSpPr/>
            <p:nvPr/>
          </p:nvCxnSpPr>
          <p:spPr>
            <a:xfrm flipV="1">
              <a:off x="8442960" y="1485330"/>
              <a:ext cx="1956816" cy="3051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F5C52B-F068-41C3-9E1E-3C93F9EF5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262" y="1487424"/>
              <a:ext cx="1951211" cy="304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C337E46-EFD6-4468-A2A3-3356E9568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02" y="1487424"/>
              <a:ext cx="1931399" cy="30500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42DA54E-0D79-4C62-BE95-B74099CFF625}"/>
                </a:ext>
              </a:extLst>
            </p:cNvPr>
            <p:cNvCxnSpPr/>
            <p:nvPr/>
          </p:nvCxnSpPr>
          <p:spPr>
            <a:xfrm>
              <a:off x="8851693" y="3486785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1ADDE7A-5CED-44CB-8689-BD0ED6BC2E6C}"/>
                </a:ext>
              </a:extLst>
            </p:cNvPr>
            <p:cNvCxnSpPr/>
            <p:nvPr/>
          </p:nvCxnSpPr>
          <p:spPr>
            <a:xfrm>
              <a:off x="9494608" y="2913380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FD97F71-3E2B-413D-984C-99D698065668}"/>
                </a:ext>
              </a:extLst>
            </p:cNvPr>
            <p:cNvCxnSpPr>
              <a:cxnSpLocks/>
            </p:cNvCxnSpPr>
            <p:nvPr/>
          </p:nvCxnSpPr>
          <p:spPr>
            <a:xfrm>
              <a:off x="9668805" y="2237553"/>
              <a:ext cx="183513" cy="1117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9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924550" cy="4921102"/>
          </a:xfrm>
        </p:spPr>
        <p:txBody>
          <a:bodyPr>
            <a:normAutofit/>
          </a:bodyPr>
          <a:lstStyle/>
          <a:p>
            <a:r>
              <a:rPr lang="en-US" sz="2200" dirty="0"/>
              <a:t>A natural choice is the </a:t>
            </a:r>
            <a:r>
              <a:rPr lang="en-US" sz="2200" i="1" dirty="0"/>
              <a:t>maximal margin hyperplane </a:t>
            </a:r>
            <a:r>
              <a:rPr lang="en-US" sz="2200" dirty="0"/>
              <a:t>(also known as the</a:t>
            </a:r>
            <a:r>
              <a:rPr lang="tr-TR" sz="2200" dirty="0"/>
              <a:t> </a:t>
            </a:r>
            <a:r>
              <a:rPr lang="en-US" sz="2200" i="1" dirty="0"/>
              <a:t>optimal separating hyperplane</a:t>
            </a:r>
            <a:r>
              <a:rPr lang="en-US" sz="2200" dirty="0"/>
              <a:t>), which is the separating hyperplane that</a:t>
            </a:r>
            <a:r>
              <a:rPr lang="tr-TR" sz="2200" dirty="0"/>
              <a:t> </a:t>
            </a:r>
            <a:r>
              <a:rPr lang="en-US" sz="2200" dirty="0"/>
              <a:t>is farthest from the training observations</a:t>
            </a:r>
            <a:endParaRPr lang="tr-TR" sz="2200" dirty="0"/>
          </a:p>
          <a:p>
            <a:r>
              <a:rPr lang="tr-TR" sz="2200" dirty="0"/>
              <a:t>W</a:t>
            </a:r>
            <a:r>
              <a:rPr lang="en-US" sz="2200" dirty="0"/>
              <a:t>e can compute the</a:t>
            </a:r>
            <a:r>
              <a:rPr lang="tr-TR" sz="2200" dirty="0"/>
              <a:t> </a:t>
            </a:r>
            <a:r>
              <a:rPr lang="en-US" sz="2200" dirty="0"/>
              <a:t>(perpendicular) distance from each training observation to a given separating</a:t>
            </a:r>
            <a:r>
              <a:rPr lang="tr-TR" sz="2200" dirty="0"/>
              <a:t> </a:t>
            </a:r>
            <a:r>
              <a:rPr lang="en-US" sz="2200" dirty="0"/>
              <a:t>hyperplane</a:t>
            </a:r>
            <a:endParaRPr lang="tr-TR" sz="2200" dirty="0"/>
          </a:p>
          <a:p>
            <a:r>
              <a:rPr lang="tr-TR" sz="2200" dirty="0"/>
              <a:t>T</a:t>
            </a:r>
            <a:r>
              <a:rPr lang="en-US" sz="2200" dirty="0"/>
              <a:t>he smallest such distance is the minimal distance from the</a:t>
            </a:r>
            <a:r>
              <a:rPr lang="tr-TR" sz="2200" dirty="0"/>
              <a:t> </a:t>
            </a:r>
            <a:r>
              <a:rPr lang="en-US" sz="2200" dirty="0"/>
              <a:t>observations to the hyperplane, and is known as the </a:t>
            </a:r>
            <a:r>
              <a:rPr lang="en-US" sz="2200" i="1" dirty="0"/>
              <a:t>margin</a:t>
            </a:r>
            <a:r>
              <a:rPr lang="en-US" sz="2200" dirty="0"/>
              <a:t> </a:t>
            </a:r>
            <a:endParaRPr lang="tr-TR" sz="2200" dirty="0"/>
          </a:p>
          <a:p>
            <a:r>
              <a:rPr lang="en-US" sz="2200" dirty="0"/>
              <a:t>The maximal</a:t>
            </a:r>
            <a:r>
              <a:rPr lang="tr-TR" sz="2200" dirty="0"/>
              <a:t> </a:t>
            </a:r>
            <a:r>
              <a:rPr lang="en-US" sz="2200" dirty="0"/>
              <a:t>margin hyperplane is the separating hyperplane for which the margin is</a:t>
            </a:r>
            <a:r>
              <a:rPr lang="tr-TR" sz="2200" dirty="0"/>
              <a:t> </a:t>
            </a:r>
            <a:r>
              <a:rPr lang="en-US" sz="2200" dirty="0"/>
              <a:t>largest</a:t>
            </a:r>
            <a:endParaRPr lang="tr-TR" sz="2200" dirty="0"/>
          </a:p>
          <a:p>
            <a:pPr marL="0" indent="0">
              <a:buNone/>
            </a:pPr>
            <a:endParaRPr lang="tr-TR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EFE820-B863-44D7-A8A7-B2DC7D237DCE}"/>
              </a:ext>
            </a:extLst>
          </p:cNvPr>
          <p:cNvGrpSpPr/>
          <p:nvPr/>
        </p:nvGrpSpPr>
        <p:grpSpPr>
          <a:xfrm>
            <a:off x="7662168" y="1481328"/>
            <a:ext cx="3379368" cy="3423436"/>
            <a:chOff x="7662168" y="1481328"/>
            <a:chExt cx="3379368" cy="34234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D96906-32B5-4874-8642-71532088AAA9}"/>
                </a:ext>
              </a:extLst>
            </p:cNvPr>
            <p:cNvSpPr/>
            <p:nvPr/>
          </p:nvSpPr>
          <p:spPr>
            <a:xfrm>
              <a:off x="8455152" y="1481328"/>
              <a:ext cx="2584704" cy="3054096"/>
            </a:xfrm>
            <a:custGeom>
              <a:avLst/>
              <a:gdLst>
                <a:gd name="connsiteX0" fmla="*/ 0 w 2584704"/>
                <a:gd name="connsiteY0" fmla="*/ 3054096 h 3054096"/>
                <a:gd name="connsiteX1" fmla="*/ 2572512 w 2584704"/>
                <a:gd name="connsiteY1" fmla="*/ 3048000 h 3054096"/>
                <a:gd name="connsiteX2" fmla="*/ 2584704 w 2584704"/>
                <a:gd name="connsiteY2" fmla="*/ 0 h 3054096"/>
                <a:gd name="connsiteX3" fmla="*/ 1950720 w 2584704"/>
                <a:gd name="connsiteY3" fmla="*/ 0 h 3054096"/>
                <a:gd name="connsiteX4" fmla="*/ 0 w 2584704"/>
                <a:gd name="connsiteY4" fmla="*/ 3054096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704" h="3054096">
                  <a:moveTo>
                    <a:pt x="0" y="3054096"/>
                  </a:moveTo>
                  <a:lnTo>
                    <a:pt x="2572512" y="3048000"/>
                  </a:lnTo>
                  <a:lnTo>
                    <a:pt x="2584704" y="0"/>
                  </a:lnTo>
                  <a:lnTo>
                    <a:pt x="1950720" y="0"/>
                  </a:lnTo>
                  <a:lnTo>
                    <a:pt x="0" y="3054096"/>
                  </a:lnTo>
                  <a:close/>
                </a:path>
              </a:pathLst>
            </a:custGeom>
            <a:solidFill>
              <a:srgbClr val="F13F5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243616-0B3D-4FBA-AF93-6E8AA5DB7D69}"/>
                </a:ext>
              </a:extLst>
            </p:cNvPr>
            <p:cNvSpPr/>
            <p:nvPr/>
          </p:nvSpPr>
          <p:spPr>
            <a:xfrm>
              <a:off x="7991856" y="1487424"/>
              <a:ext cx="2414016" cy="3048000"/>
            </a:xfrm>
            <a:custGeom>
              <a:avLst/>
              <a:gdLst>
                <a:gd name="connsiteX0" fmla="*/ 0 w 2414016"/>
                <a:gd name="connsiteY0" fmla="*/ 3048000 h 3048000"/>
                <a:gd name="connsiteX1" fmla="*/ 6096 w 2414016"/>
                <a:gd name="connsiteY1" fmla="*/ 6096 h 3048000"/>
                <a:gd name="connsiteX2" fmla="*/ 2414016 w 2414016"/>
                <a:gd name="connsiteY2" fmla="*/ 0 h 3048000"/>
                <a:gd name="connsiteX3" fmla="*/ 463296 w 2414016"/>
                <a:gd name="connsiteY3" fmla="*/ 3048000 h 3048000"/>
                <a:gd name="connsiteX4" fmla="*/ 0 w 2414016"/>
                <a:gd name="connsiteY4" fmla="*/ 3048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3048000">
                  <a:moveTo>
                    <a:pt x="0" y="3048000"/>
                  </a:moveTo>
                  <a:lnTo>
                    <a:pt x="6096" y="6096"/>
                  </a:lnTo>
                  <a:lnTo>
                    <a:pt x="2414016" y="0"/>
                  </a:lnTo>
                  <a:lnTo>
                    <a:pt x="463296" y="3048000"/>
                  </a:lnTo>
                  <a:lnTo>
                    <a:pt x="0" y="3048000"/>
                  </a:lnTo>
                  <a:close/>
                </a:path>
              </a:pathLst>
            </a:cu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B5B1D-09FD-41EB-9AD4-B2FF5C68E196}"/>
                </a:ext>
              </a:extLst>
            </p:cNvPr>
            <p:cNvGrpSpPr/>
            <p:nvPr/>
          </p:nvGrpSpPr>
          <p:grpSpPr>
            <a:xfrm>
              <a:off x="7662168" y="1485330"/>
              <a:ext cx="3379368" cy="3419434"/>
              <a:chOff x="7662168" y="1485330"/>
              <a:chExt cx="3379368" cy="341943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908B2-947E-442D-9221-977C96023999}"/>
                  </a:ext>
                </a:extLst>
              </p:cNvPr>
              <p:cNvSpPr/>
              <p:nvPr/>
            </p:nvSpPr>
            <p:spPr>
              <a:xfrm>
                <a:off x="7999756" y="1485330"/>
                <a:ext cx="3041780" cy="3051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2E44746-EAFC-44A0-A1D0-7BEB27C06EB1}"/>
                  </a:ext>
                </a:extLst>
              </p:cNvPr>
              <p:cNvSpPr/>
              <p:nvPr/>
            </p:nvSpPr>
            <p:spPr>
              <a:xfrm>
                <a:off x="8094773" y="25374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0E5EE70-A507-4C1D-826F-3891234F75CA}"/>
                  </a:ext>
                </a:extLst>
              </p:cNvPr>
              <p:cNvSpPr/>
              <p:nvPr/>
            </p:nvSpPr>
            <p:spPr>
              <a:xfrm>
                <a:off x="8583826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094EC3-9F51-4439-BC5D-697405C0620D}"/>
                  </a:ext>
                </a:extLst>
              </p:cNvPr>
              <p:cNvSpPr/>
              <p:nvPr/>
            </p:nvSpPr>
            <p:spPr>
              <a:xfrm>
                <a:off x="8638333" y="194310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11C5D34-C3BF-4708-AAEF-9051295C9344}"/>
                  </a:ext>
                </a:extLst>
              </p:cNvPr>
              <p:cNvSpPr/>
              <p:nvPr/>
            </p:nvSpPr>
            <p:spPr>
              <a:xfrm>
                <a:off x="8831373" y="15824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9697B2E-7E43-469A-9842-0A91AC5A314D}"/>
                  </a:ext>
                </a:extLst>
              </p:cNvPr>
              <p:cNvSpPr/>
              <p:nvPr/>
            </p:nvSpPr>
            <p:spPr>
              <a:xfrm>
                <a:off x="9184433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749C12-C0ED-495C-B980-8FABE54A7A04}"/>
                  </a:ext>
                </a:extLst>
              </p:cNvPr>
              <p:cNvSpPr/>
              <p:nvPr/>
            </p:nvSpPr>
            <p:spPr>
              <a:xfrm>
                <a:off x="8988853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F9D0734-A1FF-4195-A381-4219C1BFD946}"/>
                  </a:ext>
                </a:extLst>
              </p:cNvPr>
              <p:cNvSpPr/>
              <p:nvPr/>
            </p:nvSpPr>
            <p:spPr>
              <a:xfrm>
                <a:off x="8964619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E535A6-A98A-4BAA-91C0-521A30C3C6E4}"/>
                  </a:ext>
                </a:extLst>
              </p:cNvPr>
              <p:cNvSpPr/>
              <p:nvPr/>
            </p:nvSpPr>
            <p:spPr>
              <a:xfrm>
                <a:off x="8318293" y="27660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E860B3-3BF8-421E-A785-4CA1CAD8FB32}"/>
                  </a:ext>
                </a:extLst>
              </p:cNvPr>
              <p:cNvSpPr/>
              <p:nvPr/>
            </p:nvSpPr>
            <p:spPr>
              <a:xfrm>
                <a:off x="8595360" y="29133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8D33A4-0065-4A8C-990C-B6EC8B38F954}"/>
                  </a:ext>
                </a:extLst>
              </p:cNvPr>
              <p:cNvSpPr/>
              <p:nvPr/>
            </p:nvSpPr>
            <p:spPr>
              <a:xfrm>
                <a:off x="8851693" y="33299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243C14-1331-488F-828C-1CC4F2425B7D}"/>
                  </a:ext>
                </a:extLst>
              </p:cNvPr>
              <p:cNvSpPr/>
              <p:nvPr/>
            </p:nvSpPr>
            <p:spPr>
              <a:xfrm>
                <a:off x="8724693" y="36296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7B5D835-8C1A-4AED-8F2D-3FF746954D2B}"/>
                  </a:ext>
                </a:extLst>
              </p:cNvPr>
              <p:cNvSpPr/>
              <p:nvPr/>
            </p:nvSpPr>
            <p:spPr>
              <a:xfrm>
                <a:off x="9496412" y="24206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B6641D-D832-45BE-A87D-883F86079D7E}"/>
                  </a:ext>
                </a:extLst>
              </p:cNvPr>
              <p:cNvSpPr/>
              <p:nvPr/>
            </p:nvSpPr>
            <p:spPr>
              <a:xfrm>
                <a:off x="9258029" y="362966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B2F8DFD-771F-49D5-8FA9-9B2F1401130B}"/>
                  </a:ext>
                </a:extLst>
              </p:cNvPr>
              <p:cNvSpPr/>
              <p:nvPr/>
            </p:nvSpPr>
            <p:spPr>
              <a:xfrm>
                <a:off x="9349469" y="394970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BBEB2A2-72EC-44CB-9D8C-99579800D8E3}"/>
                  </a:ext>
                </a:extLst>
              </p:cNvPr>
              <p:cNvSpPr/>
              <p:nvPr/>
            </p:nvSpPr>
            <p:spPr>
              <a:xfrm>
                <a:off x="9597119" y="407352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DE3A78-BEC7-4412-8334-DF5F368CBDD6}"/>
                  </a:ext>
                </a:extLst>
              </p:cNvPr>
              <p:cNvSpPr/>
              <p:nvPr/>
            </p:nvSpPr>
            <p:spPr>
              <a:xfrm>
                <a:off x="9656174" y="400685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6174DF-F0FA-48EC-A259-A3BBDF253590}"/>
                  </a:ext>
                </a:extLst>
              </p:cNvPr>
              <p:cNvSpPr/>
              <p:nvPr/>
            </p:nvSpPr>
            <p:spPr>
              <a:xfrm>
                <a:off x="9548652" y="438975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5ADD7F0-556F-4BA1-A3EC-A5A4FAD25131}"/>
                  </a:ext>
                </a:extLst>
              </p:cNvPr>
              <p:cNvSpPr/>
              <p:nvPr/>
            </p:nvSpPr>
            <p:spPr>
              <a:xfrm>
                <a:off x="9791429" y="348678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EBEF74-6CCB-41C9-8A9A-0480923804CF}"/>
                  </a:ext>
                </a:extLst>
              </p:cNvPr>
              <p:cNvSpPr/>
              <p:nvPr/>
            </p:nvSpPr>
            <p:spPr>
              <a:xfrm>
                <a:off x="9932399" y="326199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7130656-C1A8-4A1D-B7DE-B88A37B4FB5D}"/>
                  </a:ext>
                </a:extLst>
              </p:cNvPr>
              <p:cNvSpPr/>
              <p:nvPr/>
            </p:nvSpPr>
            <p:spPr>
              <a:xfrm>
                <a:off x="10111469" y="316139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C66E93-4E4B-4DD1-AA82-FA9FAAB37BFF}"/>
                  </a:ext>
                </a:extLst>
              </p:cNvPr>
              <p:cNvSpPr/>
              <p:nvPr/>
            </p:nvSpPr>
            <p:spPr>
              <a:xfrm>
                <a:off x="10149569" y="352298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35F974-7309-4A38-A9AB-A0B79443EBB4}"/>
                  </a:ext>
                </a:extLst>
              </p:cNvPr>
              <p:cNvSpPr/>
              <p:nvPr/>
            </p:nvSpPr>
            <p:spPr>
              <a:xfrm>
                <a:off x="10494374" y="404114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43AA358-B826-478E-B4D0-1C7A9D64B10C}"/>
                  </a:ext>
                </a:extLst>
              </p:cNvPr>
              <p:cNvSpPr/>
              <p:nvPr/>
            </p:nvSpPr>
            <p:spPr>
              <a:xfrm>
                <a:off x="10814414" y="3654778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43CAF56-CB03-4413-97CF-38D37F4EC52D}"/>
                  </a:ext>
                </a:extLst>
              </p:cNvPr>
              <p:cNvSpPr/>
              <p:nvPr/>
            </p:nvSpPr>
            <p:spPr>
              <a:xfrm>
                <a:off x="10898234" y="4133361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DB4478B-A19D-4A3F-83CC-36C68E75E926}"/>
                      </a:ext>
                    </a:extLst>
                  </p:cNvPr>
                  <p:cNvSpPr txBox="1"/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DB4478B-A19D-4A3F-83CC-36C68E75E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0E517F4-1C19-4F9D-AD79-D921EF3F70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0E517F4-1C19-4F9D-AD79-D921EF3F7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9ECB6E-B3E7-4CCD-A380-64BFE205C84A}"/>
                </a:ext>
              </a:extLst>
            </p:cNvPr>
            <p:cNvCxnSpPr/>
            <p:nvPr/>
          </p:nvCxnSpPr>
          <p:spPr>
            <a:xfrm flipV="1">
              <a:off x="8442960" y="1485330"/>
              <a:ext cx="1956816" cy="3051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CE4F17-46FE-41CA-BD46-74CEE5351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262" y="1487424"/>
              <a:ext cx="1951211" cy="304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9809E2-02EB-4659-AAB9-CB6B9DC3D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02" y="1487424"/>
              <a:ext cx="1931399" cy="30500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FA9A70-B462-440B-8F9A-05255BBD2F68}"/>
                </a:ext>
              </a:extLst>
            </p:cNvPr>
            <p:cNvCxnSpPr/>
            <p:nvPr/>
          </p:nvCxnSpPr>
          <p:spPr>
            <a:xfrm>
              <a:off x="8851693" y="3486785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A299A61-EAE7-4BF2-B10A-912A5DEADCD7}"/>
                </a:ext>
              </a:extLst>
            </p:cNvPr>
            <p:cNvCxnSpPr/>
            <p:nvPr/>
          </p:nvCxnSpPr>
          <p:spPr>
            <a:xfrm>
              <a:off x="9494608" y="2913380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53E94B-2DD8-4C8E-9604-05A98770617D}"/>
                </a:ext>
              </a:extLst>
            </p:cNvPr>
            <p:cNvCxnSpPr>
              <a:cxnSpLocks/>
            </p:cNvCxnSpPr>
            <p:nvPr/>
          </p:nvCxnSpPr>
          <p:spPr>
            <a:xfrm>
              <a:off x="9668805" y="2237553"/>
              <a:ext cx="183513" cy="1117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5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781675" cy="4921102"/>
          </a:xfrm>
        </p:spPr>
        <p:txBody>
          <a:bodyPr>
            <a:normAutofit/>
          </a:bodyPr>
          <a:lstStyle/>
          <a:p>
            <a:r>
              <a:rPr lang="en-US" sz="2200" dirty="0"/>
              <a:t>We can then classify a test observation</a:t>
            </a:r>
            <a:r>
              <a:rPr lang="tr-TR" sz="2200" dirty="0"/>
              <a:t> </a:t>
            </a:r>
            <a:r>
              <a:rPr lang="en-US" sz="2200" dirty="0"/>
              <a:t>based on which side of the maximal margin hyperplane it lies</a:t>
            </a:r>
            <a:endParaRPr lang="tr-TR" sz="2200" dirty="0"/>
          </a:p>
          <a:p>
            <a:r>
              <a:rPr lang="en-US" sz="2200" dirty="0"/>
              <a:t>This is known</a:t>
            </a:r>
            <a:r>
              <a:rPr lang="tr-TR" sz="2200" dirty="0"/>
              <a:t> </a:t>
            </a:r>
            <a:r>
              <a:rPr lang="en-US" sz="2200" dirty="0"/>
              <a:t>as the </a:t>
            </a:r>
            <a:r>
              <a:rPr lang="en-US" sz="2200" i="1" dirty="0"/>
              <a:t>maximal margin classifier</a:t>
            </a:r>
            <a:endParaRPr lang="tr-TR" sz="2200" i="1" dirty="0"/>
          </a:p>
          <a:p>
            <a:r>
              <a:rPr lang="en-US" sz="2200" dirty="0"/>
              <a:t>We hope that a classifier that has a large</a:t>
            </a:r>
            <a:r>
              <a:rPr lang="tr-TR" sz="2200" dirty="0"/>
              <a:t> </a:t>
            </a:r>
            <a:r>
              <a:rPr lang="en-US" sz="2200" dirty="0"/>
              <a:t>margin on the training data will also have a large margin on the test data,</a:t>
            </a:r>
            <a:r>
              <a:rPr lang="tr-TR" sz="2200" dirty="0"/>
              <a:t> </a:t>
            </a:r>
            <a:r>
              <a:rPr lang="en-US" sz="2200" dirty="0"/>
              <a:t>and hence will classify the test observations correctly</a:t>
            </a:r>
            <a:endParaRPr lang="tr-TR" sz="2200" dirty="0"/>
          </a:p>
          <a:p>
            <a:r>
              <a:rPr lang="en-US" sz="2200" dirty="0"/>
              <a:t>In a sense, the maximal</a:t>
            </a:r>
            <a:r>
              <a:rPr lang="tr-TR" sz="2200" dirty="0"/>
              <a:t> </a:t>
            </a:r>
            <a:r>
              <a:rPr lang="en-US" sz="2200" dirty="0"/>
              <a:t>margin hyperplane represents the mid-line of the widest “slab” that we can</a:t>
            </a:r>
            <a:r>
              <a:rPr lang="tr-TR" sz="2200" dirty="0"/>
              <a:t> </a:t>
            </a:r>
            <a:r>
              <a:rPr lang="en-US" sz="2200" dirty="0"/>
              <a:t>insert between the two classes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716A3-7606-4510-A19C-583C0222FAC3}"/>
              </a:ext>
            </a:extLst>
          </p:cNvPr>
          <p:cNvGrpSpPr/>
          <p:nvPr/>
        </p:nvGrpSpPr>
        <p:grpSpPr>
          <a:xfrm>
            <a:off x="7662168" y="1481328"/>
            <a:ext cx="3379368" cy="3423436"/>
            <a:chOff x="7662168" y="1481328"/>
            <a:chExt cx="3379368" cy="34234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507E80-8DE4-4FF1-AE7E-4CF2CDCDCD94}"/>
                </a:ext>
              </a:extLst>
            </p:cNvPr>
            <p:cNvSpPr/>
            <p:nvPr/>
          </p:nvSpPr>
          <p:spPr>
            <a:xfrm>
              <a:off x="8455152" y="1481328"/>
              <a:ext cx="2584704" cy="3054096"/>
            </a:xfrm>
            <a:custGeom>
              <a:avLst/>
              <a:gdLst>
                <a:gd name="connsiteX0" fmla="*/ 0 w 2584704"/>
                <a:gd name="connsiteY0" fmla="*/ 3054096 h 3054096"/>
                <a:gd name="connsiteX1" fmla="*/ 2572512 w 2584704"/>
                <a:gd name="connsiteY1" fmla="*/ 3048000 h 3054096"/>
                <a:gd name="connsiteX2" fmla="*/ 2584704 w 2584704"/>
                <a:gd name="connsiteY2" fmla="*/ 0 h 3054096"/>
                <a:gd name="connsiteX3" fmla="*/ 1950720 w 2584704"/>
                <a:gd name="connsiteY3" fmla="*/ 0 h 3054096"/>
                <a:gd name="connsiteX4" fmla="*/ 0 w 2584704"/>
                <a:gd name="connsiteY4" fmla="*/ 3054096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704" h="3054096">
                  <a:moveTo>
                    <a:pt x="0" y="3054096"/>
                  </a:moveTo>
                  <a:lnTo>
                    <a:pt x="2572512" y="3048000"/>
                  </a:lnTo>
                  <a:lnTo>
                    <a:pt x="2584704" y="0"/>
                  </a:lnTo>
                  <a:lnTo>
                    <a:pt x="1950720" y="0"/>
                  </a:lnTo>
                  <a:lnTo>
                    <a:pt x="0" y="3054096"/>
                  </a:lnTo>
                  <a:close/>
                </a:path>
              </a:pathLst>
            </a:custGeom>
            <a:solidFill>
              <a:srgbClr val="F13F5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080DB45-74AA-4058-9223-7A411D9AF199}"/>
                </a:ext>
              </a:extLst>
            </p:cNvPr>
            <p:cNvSpPr/>
            <p:nvPr/>
          </p:nvSpPr>
          <p:spPr>
            <a:xfrm>
              <a:off x="7991856" y="1487424"/>
              <a:ext cx="2414016" cy="3048000"/>
            </a:xfrm>
            <a:custGeom>
              <a:avLst/>
              <a:gdLst>
                <a:gd name="connsiteX0" fmla="*/ 0 w 2414016"/>
                <a:gd name="connsiteY0" fmla="*/ 3048000 h 3048000"/>
                <a:gd name="connsiteX1" fmla="*/ 6096 w 2414016"/>
                <a:gd name="connsiteY1" fmla="*/ 6096 h 3048000"/>
                <a:gd name="connsiteX2" fmla="*/ 2414016 w 2414016"/>
                <a:gd name="connsiteY2" fmla="*/ 0 h 3048000"/>
                <a:gd name="connsiteX3" fmla="*/ 463296 w 2414016"/>
                <a:gd name="connsiteY3" fmla="*/ 3048000 h 3048000"/>
                <a:gd name="connsiteX4" fmla="*/ 0 w 2414016"/>
                <a:gd name="connsiteY4" fmla="*/ 3048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3048000">
                  <a:moveTo>
                    <a:pt x="0" y="3048000"/>
                  </a:moveTo>
                  <a:lnTo>
                    <a:pt x="6096" y="6096"/>
                  </a:lnTo>
                  <a:lnTo>
                    <a:pt x="2414016" y="0"/>
                  </a:lnTo>
                  <a:lnTo>
                    <a:pt x="463296" y="3048000"/>
                  </a:lnTo>
                  <a:lnTo>
                    <a:pt x="0" y="3048000"/>
                  </a:lnTo>
                  <a:close/>
                </a:path>
              </a:pathLst>
            </a:cu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70CE5-870B-44FA-8DB5-CE53FDBBE991}"/>
                </a:ext>
              </a:extLst>
            </p:cNvPr>
            <p:cNvGrpSpPr/>
            <p:nvPr/>
          </p:nvGrpSpPr>
          <p:grpSpPr>
            <a:xfrm>
              <a:off x="7662168" y="1485330"/>
              <a:ext cx="3379368" cy="3419434"/>
              <a:chOff x="7662168" y="1485330"/>
              <a:chExt cx="3379368" cy="341943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023643-5821-40A6-B49A-58DE64B8ED37}"/>
                  </a:ext>
                </a:extLst>
              </p:cNvPr>
              <p:cNvSpPr/>
              <p:nvPr/>
            </p:nvSpPr>
            <p:spPr>
              <a:xfrm>
                <a:off x="7999756" y="1485330"/>
                <a:ext cx="3041780" cy="3051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80A6F67-66D5-4B92-8019-95F6ED99E0CA}"/>
                  </a:ext>
                </a:extLst>
              </p:cNvPr>
              <p:cNvSpPr/>
              <p:nvPr/>
            </p:nvSpPr>
            <p:spPr>
              <a:xfrm>
                <a:off x="8094773" y="25374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8EDA4A-2898-4233-BDDC-011F196C2284}"/>
                  </a:ext>
                </a:extLst>
              </p:cNvPr>
              <p:cNvSpPr/>
              <p:nvPr/>
            </p:nvSpPr>
            <p:spPr>
              <a:xfrm>
                <a:off x="8583826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5595F5-921C-438D-9EC4-C5777A4607A0}"/>
                  </a:ext>
                </a:extLst>
              </p:cNvPr>
              <p:cNvSpPr/>
              <p:nvPr/>
            </p:nvSpPr>
            <p:spPr>
              <a:xfrm>
                <a:off x="8638333" y="194310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DA5C-E6C8-4DF5-A89C-B38ED07D78BB}"/>
                  </a:ext>
                </a:extLst>
              </p:cNvPr>
              <p:cNvSpPr/>
              <p:nvPr/>
            </p:nvSpPr>
            <p:spPr>
              <a:xfrm>
                <a:off x="8831373" y="15824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77994B3-F72A-496A-B05F-8E7A29C3CE88}"/>
                  </a:ext>
                </a:extLst>
              </p:cNvPr>
              <p:cNvSpPr/>
              <p:nvPr/>
            </p:nvSpPr>
            <p:spPr>
              <a:xfrm>
                <a:off x="9184433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5A04CA-2017-42A1-8592-AE82111E356F}"/>
                  </a:ext>
                </a:extLst>
              </p:cNvPr>
              <p:cNvSpPr/>
              <p:nvPr/>
            </p:nvSpPr>
            <p:spPr>
              <a:xfrm>
                <a:off x="8988853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BA4000-7833-4C9F-861C-9109952B0C96}"/>
                  </a:ext>
                </a:extLst>
              </p:cNvPr>
              <p:cNvSpPr/>
              <p:nvPr/>
            </p:nvSpPr>
            <p:spPr>
              <a:xfrm>
                <a:off x="8964619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8B23042-1A38-4DEF-BB3C-8D5DB80FB25D}"/>
                  </a:ext>
                </a:extLst>
              </p:cNvPr>
              <p:cNvSpPr/>
              <p:nvPr/>
            </p:nvSpPr>
            <p:spPr>
              <a:xfrm>
                <a:off x="8318293" y="27660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A73721-0BD2-4DBD-95F4-92FC6DF0D014}"/>
                  </a:ext>
                </a:extLst>
              </p:cNvPr>
              <p:cNvSpPr/>
              <p:nvPr/>
            </p:nvSpPr>
            <p:spPr>
              <a:xfrm>
                <a:off x="8595360" y="29133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746963E-720E-4CD3-89C3-BED2CE5FDD15}"/>
                  </a:ext>
                </a:extLst>
              </p:cNvPr>
              <p:cNvSpPr/>
              <p:nvPr/>
            </p:nvSpPr>
            <p:spPr>
              <a:xfrm>
                <a:off x="8851693" y="33299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1694429-2876-4016-8804-71F6F573D366}"/>
                  </a:ext>
                </a:extLst>
              </p:cNvPr>
              <p:cNvSpPr/>
              <p:nvPr/>
            </p:nvSpPr>
            <p:spPr>
              <a:xfrm>
                <a:off x="8724693" y="36296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F0E7C2-1F01-40DE-BE7F-2C9DB2937892}"/>
                  </a:ext>
                </a:extLst>
              </p:cNvPr>
              <p:cNvSpPr/>
              <p:nvPr/>
            </p:nvSpPr>
            <p:spPr>
              <a:xfrm>
                <a:off x="9496412" y="24206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7FEAAE-1D47-4974-9F20-59189F2F1575}"/>
                  </a:ext>
                </a:extLst>
              </p:cNvPr>
              <p:cNvSpPr/>
              <p:nvPr/>
            </p:nvSpPr>
            <p:spPr>
              <a:xfrm>
                <a:off x="9258029" y="362966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61F73C1-859C-4C49-8731-7A73B5C88C43}"/>
                  </a:ext>
                </a:extLst>
              </p:cNvPr>
              <p:cNvSpPr/>
              <p:nvPr/>
            </p:nvSpPr>
            <p:spPr>
              <a:xfrm>
                <a:off x="9349469" y="394970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09260F4-DC08-411D-8104-E238B3D475DE}"/>
                  </a:ext>
                </a:extLst>
              </p:cNvPr>
              <p:cNvSpPr/>
              <p:nvPr/>
            </p:nvSpPr>
            <p:spPr>
              <a:xfrm>
                <a:off x="9597119" y="407352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82362C5-53C2-4BF8-981D-C3254A598E27}"/>
                  </a:ext>
                </a:extLst>
              </p:cNvPr>
              <p:cNvSpPr/>
              <p:nvPr/>
            </p:nvSpPr>
            <p:spPr>
              <a:xfrm>
                <a:off x="9656174" y="400685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7A5A3D-4964-4ABF-B5F9-B6D10277C9C7}"/>
                  </a:ext>
                </a:extLst>
              </p:cNvPr>
              <p:cNvSpPr/>
              <p:nvPr/>
            </p:nvSpPr>
            <p:spPr>
              <a:xfrm>
                <a:off x="9548652" y="438975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93FE900-2906-4AF8-9970-74FFE31CCF8B}"/>
                  </a:ext>
                </a:extLst>
              </p:cNvPr>
              <p:cNvSpPr/>
              <p:nvPr/>
            </p:nvSpPr>
            <p:spPr>
              <a:xfrm>
                <a:off x="9791429" y="348678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A4178D-1217-4D75-A3A7-F3C51DC0BB69}"/>
                  </a:ext>
                </a:extLst>
              </p:cNvPr>
              <p:cNvSpPr/>
              <p:nvPr/>
            </p:nvSpPr>
            <p:spPr>
              <a:xfrm>
                <a:off x="9932399" y="326199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2E7560D-6757-4425-B975-002BE11C536E}"/>
                  </a:ext>
                </a:extLst>
              </p:cNvPr>
              <p:cNvSpPr/>
              <p:nvPr/>
            </p:nvSpPr>
            <p:spPr>
              <a:xfrm>
                <a:off x="10111469" y="316139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7D5858E-30D6-4DA2-9634-7FBD0C5E777F}"/>
                  </a:ext>
                </a:extLst>
              </p:cNvPr>
              <p:cNvSpPr/>
              <p:nvPr/>
            </p:nvSpPr>
            <p:spPr>
              <a:xfrm>
                <a:off x="10149569" y="352298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B7EC08-2DF3-42C2-83EF-0986794E5DE5}"/>
                  </a:ext>
                </a:extLst>
              </p:cNvPr>
              <p:cNvSpPr/>
              <p:nvPr/>
            </p:nvSpPr>
            <p:spPr>
              <a:xfrm>
                <a:off x="10494374" y="404114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3B2D787-5864-4075-A735-CAD2DFCC571C}"/>
                  </a:ext>
                </a:extLst>
              </p:cNvPr>
              <p:cNvSpPr/>
              <p:nvPr/>
            </p:nvSpPr>
            <p:spPr>
              <a:xfrm>
                <a:off x="10814414" y="3654778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8356E8E-581C-40BE-8834-E803AEF6EFE4}"/>
                  </a:ext>
                </a:extLst>
              </p:cNvPr>
              <p:cNvSpPr/>
              <p:nvPr/>
            </p:nvSpPr>
            <p:spPr>
              <a:xfrm>
                <a:off x="10898234" y="4133361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ADADD9F-7D73-4F81-B562-D1B02CF9A3F4}"/>
                      </a:ext>
                    </a:extLst>
                  </p:cNvPr>
                  <p:cNvSpPr txBox="1"/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ADADD9F-7D73-4F81-B562-D1B02CF9A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54BEE29-1BDE-49B4-9D0E-295A2C62668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54BEE29-1BDE-49B4-9D0E-295A2C6266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22CE2E-34C8-4490-9F32-B689D5B0C2A9}"/>
                </a:ext>
              </a:extLst>
            </p:cNvPr>
            <p:cNvCxnSpPr/>
            <p:nvPr/>
          </p:nvCxnSpPr>
          <p:spPr>
            <a:xfrm flipV="1">
              <a:off x="8442960" y="1485330"/>
              <a:ext cx="1956816" cy="3051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CE841F-A8EF-43D7-BDF4-A52D2DF54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262" y="1487424"/>
              <a:ext cx="1951211" cy="304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AA4755-EBCA-42A6-8183-7D43FBBA3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02" y="1487424"/>
              <a:ext cx="1931399" cy="30500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D8771A-9790-4A07-B8DB-0F9DA1C083AC}"/>
                </a:ext>
              </a:extLst>
            </p:cNvPr>
            <p:cNvCxnSpPr/>
            <p:nvPr/>
          </p:nvCxnSpPr>
          <p:spPr>
            <a:xfrm>
              <a:off x="8851693" y="3486785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88B712-C1D2-45E2-AFBC-FF42DB51BC45}"/>
                </a:ext>
              </a:extLst>
            </p:cNvPr>
            <p:cNvCxnSpPr/>
            <p:nvPr/>
          </p:nvCxnSpPr>
          <p:spPr>
            <a:xfrm>
              <a:off x="9494608" y="2913380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CB8D32-4A5A-4555-B867-8EA845D627B6}"/>
                </a:ext>
              </a:extLst>
            </p:cNvPr>
            <p:cNvCxnSpPr>
              <a:cxnSpLocks/>
            </p:cNvCxnSpPr>
            <p:nvPr/>
          </p:nvCxnSpPr>
          <p:spPr>
            <a:xfrm>
              <a:off x="9668805" y="2237553"/>
              <a:ext cx="183513" cy="1117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70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895975" cy="4921102"/>
          </a:xfrm>
        </p:spPr>
        <p:txBody>
          <a:bodyPr>
            <a:normAutofit/>
          </a:bodyPr>
          <a:lstStyle/>
          <a:p>
            <a:r>
              <a:rPr lang="tr-TR" sz="2200" dirty="0"/>
              <a:t>On the right, </a:t>
            </a:r>
            <a:r>
              <a:rPr lang="en-US" sz="2200" dirty="0"/>
              <a:t>three training observations are equidistant</a:t>
            </a:r>
            <a:r>
              <a:rPr lang="tr-TR" sz="2200" dirty="0"/>
              <a:t> </a:t>
            </a:r>
            <a:r>
              <a:rPr lang="en-US" sz="2200" dirty="0"/>
              <a:t>from the maximal margin hyperplane</a:t>
            </a:r>
            <a:endParaRPr lang="tr-TR" sz="2200" dirty="0"/>
          </a:p>
          <a:p>
            <a:r>
              <a:rPr lang="tr-TR" sz="2200" dirty="0"/>
              <a:t>These points are called </a:t>
            </a:r>
            <a:r>
              <a:rPr lang="tr-TR" sz="2200" i="1" dirty="0"/>
              <a:t>support vectors</a:t>
            </a:r>
          </a:p>
          <a:p>
            <a:r>
              <a:rPr lang="tr-TR" sz="2200" dirty="0"/>
              <a:t>T</a:t>
            </a:r>
            <a:r>
              <a:rPr lang="en-US" sz="2200" dirty="0"/>
              <a:t>hey “support” the maximal margin hyperplane that if these points were moved slightly then the maximal margin hyperplane</a:t>
            </a:r>
            <a:r>
              <a:rPr lang="tr-TR" sz="2200" dirty="0"/>
              <a:t> </a:t>
            </a:r>
            <a:r>
              <a:rPr lang="en-US" sz="2200" dirty="0"/>
              <a:t>would move as well</a:t>
            </a:r>
            <a:endParaRPr lang="tr-TR" sz="2200" dirty="0"/>
          </a:p>
          <a:p>
            <a:r>
              <a:rPr lang="tr-TR" sz="2200" dirty="0"/>
              <a:t>A</a:t>
            </a:r>
            <a:r>
              <a:rPr lang="en-US" sz="2200" dirty="0"/>
              <a:t> movement to any of the other observations would not affect the separating</a:t>
            </a:r>
            <a:r>
              <a:rPr lang="tr-TR" sz="2200" dirty="0"/>
              <a:t> </a:t>
            </a:r>
            <a:r>
              <a:rPr lang="en-US" sz="2200" dirty="0"/>
              <a:t>hyperplane</a:t>
            </a:r>
            <a:endParaRPr lang="tr-TR" sz="2200" dirty="0"/>
          </a:p>
          <a:p>
            <a:r>
              <a:rPr lang="en-US" sz="2200" dirty="0"/>
              <a:t>The fact that the maximal margin</a:t>
            </a:r>
            <a:r>
              <a:rPr lang="tr-TR" sz="2200" dirty="0"/>
              <a:t> </a:t>
            </a:r>
            <a:r>
              <a:rPr lang="en-US" sz="2200" dirty="0"/>
              <a:t>hyperplane depends directly on only a small subset of the observations is</a:t>
            </a:r>
            <a:r>
              <a:rPr lang="tr-TR" sz="2200" dirty="0"/>
              <a:t> </a:t>
            </a:r>
            <a:r>
              <a:rPr lang="en-US" sz="2200" dirty="0"/>
              <a:t>an important property</a:t>
            </a:r>
            <a:r>
              <a:rPr lang="tr-TR" sz="2200" dirty="0"/>
              <a:t> that will be useful in building SVMs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987D55-84FC-405C-8E8A-7AF75C35FB33}"/>
              </a:ext>
            </a:extLst>
          </p:cNvPr>
          <p:cNvGrpSpPr/>
          <p:nvPr/>
        </p:nvGrpSpPr>
        <p:grpSpPr>
          <a:xfrm>
            <a:off x="7662168" y="1481328"/>
            <a:ext cx="3379368" cy="3423436"/>
            <a:chOff x="7662168" y="1481328"/>
            <a:chExt cx="3379368" cy="34234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60CB82-1A6B-49F1-B5F5-6BE893E778A9}"/>
                </a:ext>
              </a:extLst>
            </p:cNvPr>
            <p:cNvSpPr/>
            <p:nvPr/>
          </p:nvSpPr>
          <p:spPr>
            <a:xfrm>
              <a:off x="8455152" y="1481328"/>
              <a:ext cx="2584704" cy="3054096"/>
            </a:xfrm>
            <a:custGeom>
              <a:avLst/>
              <a:gdLst>
                <a:gd name="connsiteX0" fmla="*/ 0 w 2584704"/>
                <a:gd name="connsiteY0" fmla="*/ 3054096 h 3054096"/>
                <a:gd name="connsiteX1" fmla="*/ 2572512 w 2584704"/>
                <a:gd name="connsiteY1" fmla="*/ 3048000 h 3054096"/>
                <a:gd name="connsiteX2" fmla="*/ 2584704 w 2584704"/>
                <a:gd name="connsiteY2" fmla="*/ 0 h 3054096"/>
                <a:gd name="connsiteX3" fmla="*/ 1950720 w 2584704"/>
                <a:gd name="connsiteY3" fmla="*/ 0 h 3054096"/>
                <a:gd name="connsiteX4" fmla="*/ 0 w 2584704"/>
                <a:gd name="connsiteY4" fmla="*/ 3054096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4704" h="3054096">
                  <a:moveTo>
                    <a:pt x="0" y="3054096"/>
                  </a:moveTo>
                  <a:lnTo>
                    <a:pt x="2572512" y="3048000"/>
                  </a:lnTo>
                  <a:lnTo>
                    <a:pt x="2584704" y="0"/>
                  </a:lnTo>
                  <a:lnTo>
                    <a:pt x="1950720" y="0"/>
                  </a:lnTo>
                  <a:lnTo>
                    <a:pt x="0" y="3054096"/>
                  </a:lnTo>
                  <a:close/>
                </a:path>
              </a:pathLst>
            </a:custGeom>
            <a:solidFill>
              <a:srgbClr val="F13F58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EB1E0C-D2A6-4D0E-A202-3E703ADF09DB}"/>
                </a:ext>
              </a:extLst>
            </p:cNvPr>
            <p:cNvSpPr/>
            <p:nvPr/>
          </p:nvSpPr>
          <p:spPr>
            <a:xfrm>
              <a:off x="7991856" y="1487424"/>
              <a:ext cx="2414016" cy="3048000"/>
            </a:xfrm>
            <a:custGeom>
              <a:avLst/>
              <a:gdLst>
                <a:gd name="connsiteX0" fmla="*/ 0 w 2414016"/>
                <a:gd name="connsiteY0" fmla="*/ 3048000 h 3048000"/>
                <a:gd name="connsiteX1" fmla="*/ 6096 w 2414016"/>
                <a:gd name="connsiteY1" fmla="*/ 6096 h 3048000"/>
                <a:gd name="connsiteX2" fmla="*/ 2414016 w 2414016"/>
                <a:gd name="connsiteY2" fmla="*/ 0 h 3048000"/>
                <a:gd name="connsiteX3" fmla="*/ 463296 w 2414016"/>
                <a:gd name="connsiteY3" fmla="*/ 3048000 h 3048000"/>
                <a:gd name="connsiteX4" fmla="*/ 0 w 2414016"/>
                <a:gd name="connsiteY4" fmla="*/ 3048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4016" h="3048000">
                  <a:moveTo>
                    <a:pt x="0" y="3048000"/>
                  </a:moveTo>
                  <a:lnTo>
                    <a:pt x="6096" y="6096"/>
                  </a:lnTo>
                  <a:lnTo>
                    <a:pt x="2414016" y="0"/>
                  </a:lnTo>
                  <a:lnTo>
                    <a:pt x="463296" y="3048000"/>
                  </a:lnTo>
                  <a:lnTo>
                    <a:pt x="0" y="3048000"/>
                  </a:lnTo>
                  <a:close/>
                </a:path>
              </a:pathLst>
            </a:cu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97B95-A7CF-4508-B27C-A93A8A231A50}"/>
                </a:ext>
              </a:extLst>
            </p:cNvPr>
            <p:cNvGrpSpPr/>
            <p:nvPr/>
          </p:nvGrpSpPr>
          <p:grpSpPr>
            <a:xfrm>
              <a:off x="7662168" y="1485330"/>
              <a:ext cx="3379368" cy="3419434"/>
              <a:chOff x="7662168" y="1485330"/>
              <a:chExt cx="3379368" cy="341943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B98460-74E4-4A2E-A92A-53BDB465B450}"/>
                  </a:ext>
                </a:extLst>
              </p:cNvPr>
              <p:cNvSpPr/>
              <p:nvPr/>
            </p:nvSpPr>
            <p:spPr>
              <a:xfrm>
                <a:off x="7999756" y="1485330"/>
                <a:ext cx="3041780" cy="3051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0E5B4BE-B25D-4E29-BEB9-3B2D1047A743}"/>
                  </a:ext>
                </a:extLst>
              </p:cNvPr>
              <p:cNvSpPr/>
              <p:nvPr/>
            </p:nvSpPr>
            <p:spPr>
              <a:xfrm>
                <a:off x="8094773" y="25374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2976F2B-39A1-411F-B382-1B1BA1600455}"/>
                  </a:ext>
                </a:extLst>
              </p:cNvPr>
              <p:cNvSpPr/>
              <p:nvPr/>
            </p:nvSpPr>
            <p:spPr>
              <a:xfrm>
                <a:off x="8583826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1FD78F9-1579-4A3F-95A8-C2318857683D}"/>
                  </a:ext>
                </a:extLst>
              </p:cNvPr>
              <p:cNvSpPr/>
              <p:nvPr/>
            </p:nvSpPr>
            <p:spPr>
              <a:xfrm>
                <a:off x="8638333" y="194310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2EB1B15-130C-4694-AF51-AB16A74A86B2}"/>
                  </a:ext>
                </a:extLst>
              </p:cNvPr>
              <p:cNvSpPr/>
              <p:nvPr/>
            </p:nvSpPr>
            <p:spPr>
              <a:xfrm>
                <a:off x="8831373" y="15824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11D043-4023-4925-AA8C-CF0B0F3EECF0}"/>
                  </a:ext>
                </a:extLst>
              </p:cNvPr>
              <p:cNvSpPr/>
              <p:nvPr/>
            </p:nvSpPr>
            <p:spPr>
              <a:xfrm>
                <a:off x="9184433" y="19456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BE5A7C-4938-492A-8D6A-5BA3C3457514}"/>
                  </a:ext>
                </a:extLst>
              </p:cNvPr>
              <p:cNvSpPr/>
              <p:nvPr/>
            </p:nvSpPr>
            <p:spPr>
              <a:xfrm>
                <a:off x="8988853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3434CB9-7CCF-476E-AA34-0306B73A227D}"/>
                  </a:ext>
                </a:extLst>
              </p:cNvPr>
              <p:cNvSpPr/>
              <p:nvPr/>
            </p:nvSpPr>
            <p:spPr>
              <a:xfrm>
                <a:off x="8964619" y="26212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62D8D8-3112-4E3C-909D-B2FE17C0F23D}"/>
                  </a:ext>
                </a:extLst>
              </p:cNvPr>
              <p:cNvSpPr/>
              <p:nvPr/>
            </p:nvSpPr>
            <p:spPr>
              <a:xfrm>
                <a:off x="8318293" y="27660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C71D0C-9053-4A22-AC0F-DF0E1A950539}"/>
                  </a:ext>
                </a:extLst>
              </p:cNvPr>
              <p:cNvSpPr/>
              <p:nvPr/>
            </p:nvSpPr>
            <p:spPr>
              <a:xfrm>
                <a:off x="8595360" y="291338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508D08-04C5-4866-84C0-51A20B92D4A0}"/>
                  </a:ext>
                </a:extLst>
              </p:cNvPr>
              <p:cNvSpPr/>
              <p:nvPr/>
            </p:nvSpPr>
            <p:spPr>
              <a:xfrm>
                <a:off x="8851693" y="332994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D0D7726-79D3-4B01-B99B-92205CFA03E8}"/>
                  </a:ext>
                </a:extLst>
              </p:cNvPr>
              <p:cNvSpPr/>
              <p:nvPr/>
            </p:nvSpPr>
            <p:spPr>
              <a:xfrm>
                <a:off x="8724693" y="362966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E4E58F-A172-4903-A8DC-3A060C11F7F4}"/>
                  </a:ext>
                </a:extLst>
              </p:cNvPr>
              <p:cNvSpPr/>
              <p:nvPr/>
            </p:nvSpPr>
            <p:spPr>
              <a:xfrm>
                <a:off x="9496412" y="2420620"/>
                <a:ext cx="48467" cy="50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B4B5EE4-9BDA-4D45-9224-4A00C9DB50EB}"/>
                  </a:ext>
                </a:extLst>
              </p:cNvPr>
              <p:cNvSpPr/>
              <p:nvPr/>
            </p:nvSpPr>
            <p:spPr>
              <a:xfrm>
                <a:off x="9258029" y="362966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1CD5A67-27C4-425C-AC5B-913FA569DF3C}"/>
                  </a:ext>
                </a:extLst>
              </p:cNvPr>
              <p:cNvSpPr/>
              <p:nvPr/>
            </p:nvSpPr>
            <p:spPr>
              <a:xfrm>
                <a:off x="9349469" y="394970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5312B-BF94-4E5A-BAAE-3E43233FC6EF}"/>
                  </a:ext>
                </a:extLst>
              </p:cNvPr>
              <p:cNvSpPr/>
              <p:nvPr/>
            </p:nvSpPr>
            <p:spPr>
              <a:xfrm>
                <a:off x="9597119" y="407352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D93A6B8-DB26-4DBC-B129-E8A6CCDE84E8}"/>
                  </a:ext>
                </a:extLst>
              </p:cNvPr>
              <p:cNvSpPr/>
              <p:nvPr/>
            </p:nvSpPr>
            <p:spPr>
              <a:xfrm>
                <a:off x="9656174" y="400685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34E2AD-912C-44A9-9FD8-4F5DA4FF0A33}"/>
                  </a:ext>
                </a:extLst>
              </p:cNvPr>
              <p:cNvSpPr/>
              <p:nvPr/>
            </p:nvSpPr>
            <p:spPr>
              <a:xfrm>
                <a:off x="9548652" y="438975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04301CE-4D1C-4241-A3F7-BD19E7115E8A}"/>
                  </a:ext>
                </a:extLst>
              </p:cNvPr>
              <p:cNvSpPr/>
              <p:nvPr/>
            </p:nvSpPr>
            <p:spPr>
              <a:xfrm>
                <a:off x="9791429" y="348678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966D525-0937-41EC-9ABE-11B2A11FCD27}"/>
                  </a:ext>
                </a:extLst>
              </p:cNvPr>
              <p:cNvSpPr/>
              <p:nvPr/>
            </p:nvSpPr>
            <p:spPr>
              <a:xfrm>
                <a:off x="9932399" y="3261995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7FFA239-D8F8-4DA6-8D06-A8999580E22C}"/>
                  </a:ext>
                </a:extLst>
              </p:cNvPr>
              <p:cNvSpPr/>
              <p:nvPr/>
            </p:nvSpPr>
            <p:spPr>
              <a:xfrm>
                <a:off x="10111469" y="316139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89C5C19-E0BA-4D8D-951F-9D8E1C912A21}"/>
                  </a:ext>
                </a:extLst>
              </p:cNvPr>
              <p:cNvSpPr/>
              <p:nvPr/>
            </p:nvSpPr>
            <p:spPr>
              <a:xfrm>
                <a:off x="10149569" y="352298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2D76A2-A847-4A17-8E4B-46E8E7A5661E}"/>
                  </a:ext>
                </a:extLst>
              </p:cNvPr>
              <p:cNvSpPr/>
              <p:nvPr/>
            </p:nvSpPr>
            <p:spPr>
              <a:xfrm>
                <a:off x="10494374" y="4041140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A6E3FB2-D689-4D17-AC40-C7FCB6D77A6E}"/>
                  </a:ext>
                </a:extLst>
              </p:cNvPr>
              <p:cNvSpPr/>
              <p:nvPr/>
            </p:nvSpPr>
            <p:spPr>
              <a:xfrm>
                <a:off x="10814414" y="3654778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FC422D-B20E-42D8-B292-5ED337007718}"/>
                  </a:ext>
                </a:extLst>
              </p:cNvPr>
              <p:cNvSpPr/>
              <p:nvPr/>
            </p:nvSpPr>
            <p:spPr>
              <a:xfrm>
                <a:off x="10898234" y="4133361"/>
                <a:ext cx="48467" cy="50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4F3F11F-BCE2-403C-85C8-4CE8C7D494B0}"/>
                      </a:ext>
                    </a:extLst>
                  </p:cNvPr>
                  <p:cNvSpPr txBox="1"/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4F3F11F-BCE2-403C-85C8-4CE8C7D494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8060" y="4596923"/>
                    <a:ext cx="490965" cy="3078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8DEF756-89F0-4695-8D39-F4A98D2F93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b="0" dirty="0"/>
                    </a:br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8DEF756-89F0-4695-8D39-F4A98D2F93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575318" y="2712380"/>
                    <a:ext cx="490965" cy="3172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63CEB4-0D8E-4D23-995D-19BEA6859390}"/>
                </a:ext>
              </a:extLst>
            </p:cNvPr>
            <p:cNvCxnSpPr/>
            <p:nvPr/>
          </p:nvCxnSpPr>
          <p:spPr>
            <a:xfrm flipV="1">
              <a:off x="8442960" y="1485330"/>
              <a:ext cx="1956816" cy="3051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349044-2E23-49FF-9AAC-D9493E5E8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262" y="1487424"/>
              <a:ext cx="1951211" cy="3048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10A646-FEB5-4C27-BEB6-DB312BA87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02" y="1487424"/>
              <a:ext cx="1931399" cy="30500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965BC5-92ED-44E3-9F74-5CB1147FDFFD}"/>
                </a:ext>
              </a:extLst>
            </p:cNvPr>
            <p:cNvCxnSpPr/>
            <p:nvPr/>
          </p:nvCxnSpPr>
          <p:spPr>
            <a:xfrm>
              <a:off x="8851693" y="3486785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81C80E-B8F4-4B26-B23E-B95E9A95F482}"/>
                </a:ext>
              </a:extLst>
            </p:cNvPr>
            <p:cNvCxnSpPr/>
            <p:nvPr/>
          </p:nvCxnSpPr>
          <p:spPr>
            <a:xfrm>
              <a:off x="9494608" y="2913380"/>
              <a:ext cx="174197" cy="12890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E6AAC5-86E2-4171-BCC4-76D9FCB787CB}"/>
                </a:ext>
              </a:extLst>
            </p:cNvPr>
            <p:cNvCxnSpPr>
              <a:cxnSpLocks/>
            </p:cNvCxnSpPr>
            <p:nvPr/>
          </p:nvCxnSpPr>
          <p:spPr>
            <a:xfrm>
              <a:off x="9668805" y="2237553"/>
              <a:ext cx="183513" cy="11172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456806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1911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ITU Layout</vt:lpstr>
      <vt:lpstr>Support Vector Machines</vt:lpstr>
      <vt:lpstr>Support Vector Machines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Maximal Margin Classifier</vt:lpstr>
      <vt:lpstr>Construction of the Maximal Margin Classifier</vt:lpstr>
      <vt:lpstr>Non-Seperable Case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Non-Linear Decision Boundaries</vt:lpstr>
      <vt:lpstr>Non-Linear Decision Boundaries</vt:lpstr>
      <vt:lpstr>Support Vector Machines</vt:lpstr>
      <vt:lpstr>Support Vector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136</cp:revision>
  <dcterms:created xsi:type="dcterms:W3CDTF">2020-10-15T19:58:41Z</dcterms:created>
  <dcterms:modified xsi:type="dcterms:W3CDTF">2022-12-22T09:17:37Z</dcterms:modified>
</cp:coreProperties>
</file>