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636" r:id="rId3"/>
    <p:sldId id="637" r:id="rId4"/>
    <p:sldId id="638" r:id="rId5"/>
    <p:sldId id="639" r:id="rId6"/>
    <p:sldId id="640" r:id="rId7"/>
    <p:sldId id="641" r:id="rId8"/>
    <p:sldId id="642" r:id="rId9"/>
    <p:sldId id="643" r:id="rId10"/>
    <p:sldId id="644" r:id="rId11"/>
    <p:sldId id="645" r:id="rId12"/>
    <p:sldId id="646" r:id="rId13"/>
    <p:sldId id="647" r:id="rId14"/>
    <p:sldId id="648" r:id="rId15"/>
    <p:sldId id="649" r:id="rId16"/>
    <p:sldId id="650" r:id="rId17"/>
    <p:sldId id="651" r:id="rId18"/>
    <p:sldId id="652" r:id="rId19"/>
    <p:sldId id="653" r:id="rId20"/>
    <p:sldId id="654" r:id="rId21"/>
    <p:sldId id="655" r:id="rId22"/>
    <p:sldId id="656" r:id="rId23"/>
    <p:sldId id="657" r:id="rId24"/>
    <p:sldId id="658" r:id="rId25"/>
    <p:sldId id="659" r:id="rId26"/>
    <p:sldId id="660" r:id="rId27"/>
    <p:sldId id="661" r:id="rId28"/>
    <p:sldId id="662" r:id="rId29"/>
    <p:sldId id="663" r:id="rId30"/>
    <p:sldId id="664" r:id="rId31"/>
    <p:sldId id="665" r:id="rId32"/>
    <p:sldId id="666" r:id="rId33"/>
    <p:sldId id="667" r:id="rId34"/>
    <p:sldId id="668" r:id="rId35"/>
    <p:sldId id="669" r:id="rId36"/>
    <p:sldId id="670" r:id="rId37"/>
    <p:sldId id="671" r:id="rId38"/>
    <p:sldId id="672" r:id="rId39"/>
    <p:sldId id="673" r:id="rId40"/>
    <p:sldId id="674" r:id="rId41"/>
    <p:sldId id="675" r:id="rId4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3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02265-1F21-4BE8-AE87-4F76FEDB1F7C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3A208-E792-499F-9D6D-AC8FC94E1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14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7601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99261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</p:spTree>
    <p:extLst>
      <p:ext uri="{BB962C8B-B14F-4D97-AF65-F5344CB8AC3E}">
        <p14:creationId xmlns:p14="http://schemas.microsoft.com/office/powerpoint/2010/main" val="3927406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8CEC50-FB80-41CE-A79E-F7845887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74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8CEC50-FB80-41CE-A79E-F7845887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10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Yasin Cou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104B0-B4FD-470E-9F94-D0A011F15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28600"/>
            <a:ext cx="10363200" cy="1219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0AB8B-4994-4C71-8D45-4CD65A31D1B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14400" y="1524000"/>
            <a:ext cx="1036320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E96C7-E505-44D6-B1D8-B942E2771F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0D3006-5145-4CA3-840D-F763F67481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0426F-2674-44A3-BDE8-AFE74A7FD6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B4E47A-8363-4036-90DE-956001968EA4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5A3947-35DA-44C0-8632-B6A13D2C2431}"/>
              </a:ext>
            </a:extLst>
          </p:cNvPr>
          <p:cNvSpPr/>
          <p:nvPr userDrawn="1"/>
        </p:nvSpPr>
        <p:spPr>
          <a:xfrm>
            <a:off x="711200" y="1295401"/>
            <a:ext cx="10058400" cy="45719"/>
          </a:xfrm>
          <a:prstGeom prst="rect">
            <a:avLst/>
          </a:prstGeom>
          <a:solidFill>
            <a:srgbClr val="12E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95431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9529"/>
            <a:ext cx="10515600" cy="49211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838200" y="1272988"/>
            <a:ext cx="10515600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02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8CEC50-FB80-41CE-A79E-F7845887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28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52375"/>
            <a:ext cx="5181600" cy="472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2375"/>
            <a:ext cx="5181600" cy="472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38200" y="1272988"/>
            <a:ext cx="10515600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90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8CEC50-FB80-41CE-A79E-F7845887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47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8CEC50-FB80-41CE-A79E-F7845887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2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8CEC50-FB80-41CE-A79E-F7845887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23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8CEC50-FB80-41CE-A79E-F7845887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58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8CEC50-FB80-41CE-A79E-F7845887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76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89529"/>
            <a:ext cx="10515600" cy="4787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437A"/>
                </a:solidFill>
              </a:defRPr>
            </a:lvl1pPr>
          </a:lstStyle>
          <a:p>
            <a:r>
              <a:rPr lang="en-US"/>
              <a:t>Mindset Institute - Mehmet Yasin Ulukuş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625" y="6176963"/>
            <a:ext cx="1082869" cy="60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35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437A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1.png"/><Relationship Id="rId5" Type="http://schemas.openxmlformats.org/officeDocument/2006/relationships/image" Target="../media/image341.png"/><Relationship Id="rId4" Type="http://schemas.openxmlformats.org/officeDocument/2006/relationships/image" Target="../media/image3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51.png"/><Relationship Id="rId2" Type="http://schemas.openxmlformats.org/officeDocument/2006/relationships/image" Target="../media/image3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1.png"/><Relationship Id="rId5" Type="http://schemas.openxmlformats.org/officeDocument/2006/relationships/image" Target="../media/image331.png"/><Relationship Id="rId4" Type="http://schemas.openxmlformats.org/officeDocument/2006/relationships/image" Target="../media/image320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1.png"/><Relationship Id="rId5" Type="http://schemas.openxmlformats.org/officeDocument/2006/relationships/image" Target="../media/image341.png"/><Relationship Id="rId4" Type="http://schemas.openxmlformats.org/officeDocument/2006/relationships/image" Target="../media/image3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8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3" Type="http://schemas.openxmlformats.org/officeDocument/2006/relationships/image" Target="../media/image3200.png"/><Relationship Id="rId7" Type="http://schemas.openxmlformats.org/officeDocument/2006/relationships/image" Target="../media/image142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5" Type="http://schemas.openxmlformats.org/officeDocument/2006/relationships/image" Target="../media/image138.png"/><Relationship Id="rId10" Type="http://schemas.openxmlformats.org/officeDocument/2006/relationships/image" Target="../media/image145.png"/><Relationship Id="rId4" Type="http://schemas.openxmlformats.org/officeDocument/2006/relationships/image" Target="../media/image137.png"/><Relationship Id="rId9" Type="http://schemas.openxmlformats.org/officeDocument/2006/relationships/image" Target="../media/image14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3" Type="http://schemas.openxmlformats.org/officeDocument/2006/relationships/image" Target="../media/image137.png"/><Relationship Id="rId7" Type="http://schemas.openxmlformats.org/officeDocument/2006/relationships/image" Target="../media/image144.png"/><Relationship Id="rId12" Type="http://schemas.openxmlformats.org/officeDocument/2006/relationships/image" Target="../media/image3.png"/><Relationship Id="rId2" Type="http://schemas.openxmlformats.org/officeDocument/2006/relationships/image" Target="../media/image3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2.png"/><Relationship Id="rId11" Type="http://schemas.openxmlformats.org/officeDocument/2006/relationships/image" Target="../media/image148.png"/><Relationship Id="rId5" Type="http://schemas.openxmlformats.org/officeDocument/2006/relationships/image" Target="../media/image139.png"/><Relationship Id="rId10" Type="http://schemas.openxmlformats.org/officeDocument/2006/relationships/image" Target="../media/image147.png"/><Relationship Id="rId4" Type="http://schemas.openxmlformats.org/officeDocument/2006/relationships/image" Target="../media/image138.png"/><Relationship Id="rId9" Type="http://schemas.openxmlformats.org/officeDocument/2006/relationships/image" Target="../media/image14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13" Type="http://schemas.openxmlformats.org/officeDocument/2006/relationships/image" Target="../media/image3.png"/><Relationship Id="rId3" Type="http://schemas.openxmlformats.org/officeDocument/2006/relationships/image" Target="../media/image3200.png"/><Relationship Id="rId7" Type="http://schemas.openxmlformats.org/officeDocument/2006/relationships/image" Target="../media/image142.png"/><Relationship Id="rId12" Type="http://schemas.openxmlformats.org/officeDocument/2006/relationships/image" Target="../media/image153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11" Type="http://schemas.openxmlformats.org/officeDocument/2006/relationships/image" Target="../media/image152.png"/><Relationship Id="rId5" Type="http://schemas.openxmlformats.org/officeDocument/2006/relationships/image" Target="../media/image138.png"/><Relationship Id="rId10" Type="http://schemas.openxmlformats.org/officeDocument/2006/relationships/image" Target="../media/image151.png"/><Relationship Id="rId4" Type="http://schemas.openxmlformats.org/officeDocument/2006/relationships/image" Target="../media/image137.png"/><Relationship Id="rId9" Type="http://schemas.openxmlformats.org/officeDocument/2006/relationships/image" Target="../media/image14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1.png"/><Relationship Id="rId13" Type="http://schemas.openxmlformats.org/officeDocument/2006/relationships/image" Target="../media/image600.png"/><Relationship Id="rId3" Type="http://schemas.openxmlformats.org/officeDocument/2006/relationships/image" Target="../media/image3200.png"/><Relationship Id="rId7" Type="http://schemas.openxmlformats.org/officeDocument/2006/relationships/image" Target="../media/image452.png"/><Relationship Id="rId12" Type="http://schemas.openxmlformats.org/officeDocument/2006/relationships/image" Target="../media/image351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1.png"/><Relationship Id="rId11" Type="http://schemas.openxmlformats.org/officeDocument/2006/relationships/image" Target="../media/image590.png"/><Relationship Id="rId5" Type="http://schemas.openxmlformats.org/officeDocument/2006/relationships/image" Target="../media/image570.png"/><Relationship Id="rId15" Type="http://schemas.openxmlformats.org/officeDocument/2006/relationships/image" Target="../media/image3.png"/><Relationship Id="rId10" Type="http://schemas.openxmlformats.org/officeDocument/2006/relationships/image" Target="../media/image580.png"/><Relationship Id="rId4" Type="http://schemas.openxmlformats.org/officeDocument/2006/relationships/image" Target="../media/image421.png"/><Relationship Id="rId9" Type="http://schemas.openxmlformats.org/officeDocument/2006/relationships/image" Target="../media/image470.png"/><Relationship Id="rId14" Type="http://schemas.openxmlformats.org/officeDocument/2006/relationships/image" Target="../media/image61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13" Type="http://schemas.openxmlformats.org/officeDocument/2006/relationships/image" Target="../media/image600.png"/><Relationship Id="rId3" Type="http://schemas.openxmlformats.org/officeDocument/2006/relationships/image" Target="../media/image3200.png"/><Relationship Id="rId7" Type="http://schemas.openxmlformats.org/officeDocument/2006/relationships/image" Target="../media/image452.png"/><Relationship Id="rId12" Type="http://schemas.openxmlformats.org/officeDocument/2006/relationships/image" Target="../media/image351.png"/><Relationship Id="rId16" Type="http://schemas.openxmlformats.org/officeDocument/2006/relationships/image" Target="../media/image1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1.png"/><Relationship Id="rId11" Type="http://schemas.openxmlformats.org/officeDocument/2006/relationships/image" Target="../media/image590.png"/><Relationship Id="rId5" Type="http://schemas.openxmlformats.org/officeDocument/2006/relationships/image" Target="../media/image570.png"/><Relationship Id="rId15" Type="http://schemas.openxmlformats.org/officeDocument/2006/relationships/image" Target="../media/image155.png"/><Relationship Id="rId10" Type="http://schemas.openxmlformats.org/officeDocument/2006/relationships/image" Target="../media/image580.png"/><Relationship Id="rId4" Type="http://schemas.openxmlformats.org/officeDocument/2006/relationships/image" Target="../media/image421.png"/><Relationship Id="rId9" Type="http://schemas.openxmlformats.org/officeDocument/2006/relationships/image" Target="../media/image470.png"/><Relationship Id="rId14" Type="http://schemas.openxmlformats.org/officeDocument/2006/relationships/image" Target="../media/image61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1.png"/><Relationship Id="rId3" Type="http://schemas.openxmlformats.org/officeDocument/2006/relationships/image" Target="../media/image650.png"/><Relationship Id="rId7" Type="http://schemas.openxmlformats.org/officeDocument/2006/relationships/image" Target="../media/image10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0.png"/><Relationship Id="rId11" Type="http://schemas.openxmlformats.org/officeDocument/2006/relationships/image" Target="../media/image125.png"/><Relationship Id="rId5" Type="http://schemas.openxmlformats.org/officeDocument/2006/relationships/image" Target="../media/image1212.png"/><Relationship Id="rId10" Type="http://schemas.openxmlformats.org/officeDocument/2006/relationships/image" Target="../media/image124.png"/><Relationship Id="rId4" Type="http://schemas.openxmlformats.org/officeDocument/2006/relationships/image" Target="../media/image1190.png"/><Relationship Id="rId9" Type="http://schemas.openxmlformats.org/officeDocument/2006/relationships/image" Target="../media/image1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2" Type="http://schemas.openxmlformats.org/officeDocument/2006/relationships/image" Target="../media/image15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4" Type="http://schemas.openxmlformats.org/officeDocument/2006/relationships/image" Target="../media/image17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Neural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Dr. Mehmet Yasin Ulukuş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Mindset Institute</a:t>
            </a:r>
            <a:r>
              <a:rPr lang="tr-TR" dirty="0"/>
              <a:t> </a:t>
            </a:r>
            <a:r>
              <a:rPr lang="en-US" dirty="0"/>
              <a:t>- Mehmet </a:t>
            </a:r>
            <a:r>
              <a:rPr lang="en-US" dirty="0" err="1"/>
              <a:t>Yasin</a:t>
            </a:r>
            <a:r>
              <a:rPr lang="en-US" dirty="0"/>
              <a:t> </a:t>
            </a:r>
            <a:r>
              <a:rPr lang="en-US" dirty="0" err="1"/>
              <a:t>Ulukuş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089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Perceptron Learning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One way to learn an acceptable weight vector is to begin with random</a:t>
                </a:r>
                <a:r>
                  <a:rPr lang="tr-TR" sz="2000" dirty="0"/>
                  <a:t> </a:t>
                </a:r>
                <a:r>
                  <a:rPr lang="en-US" sz="2000" dirty="0"/>
                  <a:t>weights</a:t>
                </a:r>
                <a:r>
                  <a:rPr lang="tr-TR" sz="2000" dirty="0"/>
                  <a:t> and </a:t>
                </a:r>
                <a:r>
                  <a:rPr lang="en-US" sz="2000" dirty="0"/>
                  <a:t>modifying</a:t>
                </a:r>
                <a:r>
                  <a:rPr lang="tr-TR" sz="2000" dirty="0"/>
                  <a:t> </a:t>
                </a:r>
                <a:r>
                  <a:rPr lang="en-US" sz="2000" dirty="0"/>
                  <a:t>the perceptron weights whenever it misclassifies an example</a:t>
                </a:r>
                <a:endParaRPr lang="tr-TR" sz="2000" dirty="0"/>
              </a:p>
              <a:p>
                <a:r>
                  <a:rPr lang="en-US" sz="2000" dirty="0"/>
                  <a:t>Weights are modified at</a:t>
                </a:r>
                <a:r>
                  <a:rPr lang="tr-TR" sz="2000" dirty="0"/>
                  <a:t> </a:t>
                </a:r>
                <a:r>
                  <a:rPr lang="en-US" sz="2000" dirty="0"/>
                  <a:t>each step according to the perceptron training rule, which revises the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tr-TR" sz="2000" dirty="0"/>
                  <a:t> </a:t>
                </a:r>
                <a:r>
                  <a:rPr lang="en-US" sz="2000" dirty="0"/>
                  <a:t>associated with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according to the rule</a:t>
                </a:r>
                <a:endParaRPr lang="tr-TR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tr-T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tr-T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tr-T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tr-TR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tr-T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tr-TR" sz="2000" dirty="0"/>
              </a:p>
              <a:p>
                <a:pPr marL="0" indent="0">
                  <a:buNone/>
                </a:pPr>
                <a:r>
                  <a:rPr lang="tr-TR" sz="2000" dirty="0"/>
                  <a:t>   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tr-TR" sz="200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tr-T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tr-T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2000" i="1">
                          <a:latin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tr-T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</m:d>
                      <m:sSub>
                        <m:sSubPr>
                          <m:ctrlPr>
                            <a:rPr lang="tr-T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tr-TR" sz="2000" dirty="0"/>
              </a:p>
              <a:p>
                <a14:m>
                  <m:oMath xmlns:m="http://schemas.openxmlformats.org/officeDocument/2006/math">
                    <m:r>
                      <a:rPr lang="tr-TR" sz="20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tr-TR" sz="2000" dirty="0"/>
                  <a:t> is the target value for the training point, </a:t>
                </a:r>
                <a14:m>
                  <m:oMath xmlns:m="http://schemas.openxmlformats.org/officeDocument/2006/math">
                    <m:r>
                      <a:rPr lang="tr-TR" sz="2000" i="1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tr-TR" sz="2000" dirty="0"/>
                  <a:t> is the output of the perceptron for the training point, and </a:t>
                </a:r>
                <a14:m>
                  <m:oMath xmlns:m="http://schemas.openxmlformats.org/officeDocument/2006/math">
                    <m:r>
                      <a:rPr lang="tr-TR" sz="2000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tr-TR" sz="2000" dirty="0"/>
                  <a:t> is a preselected learning rate</a:t>
                </a:r>
              </a:p>
              <a:p>
                <a:r>
                  <a:rPr lang="en-US" sz="2000" dirty="0"/>
                  <a:t>This process is</a:t>
                </a:r>
                <a:r>
                  <a:rPr lang="tr-TR" sz="2000" dirty="0"/>
                  <a:t> </a:t>
                </a:r>
                <a:r>
                  <a:rPr lang="en-US" sz="2000" dirty="0"/>
                  <a:t>repeated, iterating through the training examples as many times as needed until</a:t>
                </a:r>
                <a:r>
                  <a:rPr lang="tr-TR" sz="2000" dirty="0"/>
                  <a:t> </a:t>
                </a:r>
                <a:r>
                  <a:rPr lang="en-US" sz="2000" dirty="0"/>
                  <a:t>the perceptron classifies all training examples correctly</a:t>
                </a:r>
                <a:endParaRPr lang="tr-TR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blipFill>
                <a:blip r:embed="rId2"/>
                <a:stretch>
                  <a:fillRect l="-706" t="-1159" r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</p:spTree>
    <p:extLst>
      <p:ext uri="{BB962C8B-B14F-4D97-AF65-F5344CB8AC3E}">
        <p14:creationId xmlns:p14="http://schemas.microsoft.com/office/powerpoint/2010/main" val="552946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Why does PLA work?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Suppose the training example is</a:t>
                </a:r>
                <a:r>
                  <a:rPr lang="tr-TR" sz="2000" dirty="0"/>
                  <a:t> </a:t>
                </a:r>
                <a:r>
                  <a:rPr lang="en-US" sz="2000" dirty="0"/>
                  <a:t>correctly classified already by the perceptron. </a:t>
                </a:r>
                <a:endParaRPr lang="tr-TR" sz="2000" dirty="0"/>
              </a:p>
              <a:p>
                <a:r>
                  <a:rPr lang="en-US" sz="2000" dirty="0"/>
                  <a:t>In this case,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</m:d>
                  </m:oMath>
                </a14:m>
                <a:r>
                  <a:rPr lang="tr-TR" sz="2000" dirty="0"/>
                  <a:t> </a:t>
                </a:r>
                <a:r>
                  <a:rPr lang="en-US" sz="2000" dirty="0"/>
                  <a:t>is zero, making</a:t>
                </a:r>
                <a:r>
                  <a:rPr lang="tr-TR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 sz="200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b="1" i="1" dirty="0"/>
                  <a:t> </a:t>
                </a:r>
                <a:r>
                  <a:rPr lang="en-US" sz="2000" dirty="0"/>
                  <a:t>zero, so that no weights are updated.</a:t>
                </a:r>
                <a:endParaRPr lang="tr-TR" sz="2000" dirty="0"/>
              </a:p>
              <a:p>
                <a:r>
                  <a:rPr lang="en-US" sz="2000" dirty="0"/>
                  <a:t>Suppose the perceptron outputs a -1,</a:t>
                </a:r>
                <a:r>
                  <a:rPr lang="tr-TR" sz="2000" dirty="0"/>
                  <a:t> </a:t>
                </a:r>
                <a:r>
                  <a:rPr lang="en-US" sz="2000" dirty="0"/>
                  <a:t>when the target output is + 1</a:t>
                </a:r>
                <a:r>
                  <a:rPr lang="tr-TR" sz="2000" dirty="0"/>
                  <a:t>, </a:t>
                </a:r>
              </a:p>
              <a:p>
                <a:r>
                  <a:rPr lang="tr-TR" sz="2000" dirty="0"/>
                  <a:t>I</a:t>
                </a:r>
                <a:r>
                  <a:rPr lang="en-US" sz="2000" dirty="0"/>
                  <a:t>n</a:t>
                </a:r>
                <a:r>
                  <a:rPr lang="tr-TR" sz="2000" dirty="0"/>
                  <a:t> </a:t>
                </a:r>
                <a:r>
                  <a:rPr lang="en-US" sz="2000" dirty="0"/>
                  <a:t>this case, the weights must be altered to increase the value of</a:t>
                </a:r>
                <a:r>
                  <a:rPr lang="tr-TR" sz="2000" dirty="0"/>
                  <a:t> </a:t>
                </a:r>
                <a14:m>
                  <m:oMath xmlns:m="http://schemas.openxmlformats.org/officeDocument/2006/math">
                    <m:r>
                      <a:rPr lang="tr-TR" sz="2000" b="1" i="1">
                        <a:latin typeface="Cambria Math" panose="02040503050406030204" pitchFamily="18" charset="0"/>
                      </a:rPr>
                      <m:t>𝒘𝒙</m:t>
                    </m:r>
                  </m:oMath>
                </a14:m>
                <a:r>
                  <a:rPr lang="en-US" sz="2000" b="1" i="1" dirty="0"/>
                  <a:t>.</a:t>
                </a:r>
                <a:endParaRPr lang="tr-TR" sz="2000" b="1" i="1" dirty="0"/>
              </a:p>
              <a:p>
                <a:r>
                  <a:rPr lang="en-US" sz="2000" dirty="0"/>
                  <a:t>For example, if</a:t>
                </a:r>
                <a:r>
                  <a:rPr lang="tr-T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sz="2000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tr-TR" sz="2000" dirty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, then increasing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will bring the perceptron closer to correctly classifying</a:t>
                </a:r>
                <a:r>
                  <a:rPr lang="tr-TR" sz="2000" dirty="0"/>
                  <a:t> </a:t>
                </a:r>
                <a:r>
                  <a:rPr lang="en-US" sz="2000" dirty="0"/>
                  <a:t>this example</a:t>
                </a:r>
                <a:r>
                  <a:rPr lang="tr-TR" sz="2000" dirty="0"/>
                  <a:t>.</a:t>
                </a:r>
              </a:p>
              <a:p>
                <a:r>
                  <a:rPr lang="en-US" sz="2000" dirty="0"/>
                  <a:t>Notice the training rule will increase </a:t>
                </a:r>
                <a14:m>
                  <m:oMath xmlns:m="http://schemas.openxmlformats.org/officeDocument/2006/math">
                    <m:r>
                      <a:rPr lang="tr-TR" sz="2000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sz="2000" dirty="0"/>
                  <a:t>, in this case, because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</m:d>
                  </m:oMath>
                </a14:m>
                <a:r>
                  <a:rPr lang="tr-TR" sz="2000" dirty="0"/>
                  <a:t>, </a:t>
                </a:r>
                <a14:m>
                  <m:oMath xmlns:m="http://schemas.openxmlformats.org/officeDocument/2006/math">
                    <m:r>
                      <a:rPr lang="tr-TR" sz="2000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sz="2000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are all positive</a:t>
                </a:r>
                <a:endParaRPr lang="tr-TR" sz="2000" dirty="0"/>
              </a:p>
              <a:p>
                <a:r>
                  <a:rPr lang="en-US" sz="2000" dirty="0"/>
                  <a:t>On</a:t>
                </a:r>
                <a:r>
                  <a:rPr lang="tr-TR" sz="2000" dirty="0"/>
                  <a:t> </a:t>
                </a:r>
                <a:r>
                  <a:rPr lang="en-US" sz="2000" dirty="0"/>
                  <a:t>the other hand, if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=−1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, then weights associated with positive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will</a:t>
                </a:r>
                <a:r>
                  <a:rPr lang="tr-TR" sz="2000" dirty="0"/>
                  <a:t> b</a:t>
                </a:r>
                <a:r>
                  <a:rPr lang="en-US" sz="2000" dirty="0"/>
                  <a:t>e decreased rather than increased</a:t>
                </a:r>
                <a:endParaRPr lang="tr-TR" sz="2000" dirty="0"/>
              </a:p>
              <a:p>
                <a:r>
                  <a:rPr lang="en-US" sz="2000" dirty="0"/>
                  <a:t>The algorithm </a:t>
                </a:r>
                <a:r>
                  <a:rPr lang="tr-TR" sz="2000" dirty="0"/>
                  <a:t>can be proven to </a:t>
                </a:r>
                <a:r>
                  <a:rPr lang="en-US" sz="2000" dirty="0"/>
                  <a:t>converge if data is linearly </a:t>
                </a:r>
                <a:r>
                  <a:rPr lang="tr-TR" sz="2000" dirty="0"/>
                  <a:t>separable</a:t>
                </a:r>
                <a:r>
                  <a:rPr lang="en-US" sz="2000" dirty="0"/>
                  <a:t> given a sufficiently small 𝜂 is used</a:t>
                </a:r>
              </a:p>
              <a:p>
                <a:endParaRPr lang="tr-TR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blipFill>
                <a:blip r:embed="rId2"/>
                <a:stretch>
                  <a:fillRect l="-706" t="-1159" r="-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</p:spTree>
    <p:extLst>
      <p:ext uri="{BB962C8B-B14F-4D97-AF65-F5344CB8AC3E}">
        <p14:creationId xmlns:p14="http://schemas.microsoft.com/office/powerpoint/2010/main" val="554301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Perceptron Learning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The role</a:t>
                </a:r>
                <a:r>
                  <a:rPr lang="tr-TR" sz="2400" dirty="0"/>
                  <a:t> </a:t>
                </a:r>
                <a:r>
                  <a:rPr lang="en-US" sz="2400" dirty="0"/>
                  <a:t>of the learning rate </a:t>
                </a:r>
                <a14:m>
                  <m:oMath xmlns:m="http://schemas.openxmlformats.org/officeDocument/2006/math">
                    <m:r>
                      <a:rPr lang="tr-TR" sz="24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tr-TR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to moderate the degree to which weights are changed at</a:t>
                </a:r>
                <a:r>
                  <a:rPr lang="tr-TR" sz="2400" dirty="0"/>
                  <a:t> </a:t>
                </a:r>
                <a:r>
                  <a:rPr lang="en-US" sz="2400" dirty="0"/>
                  <a:t>each step</a:t>
                </a:r>
                <a:endParaRPr lang="tr-TR" sz="2400" dirty="0"/>
              </a:p>
              <a:p>
                <a:r>
                  <a:rPr lang="en-US" sz="2400" dirty="0"/>
                  <a:t>It is usually set to some small value (e.g., 0.1) and is sometimes made</a:t>
                </a:r>
                <a:r>
                  <a:rPr lang="tr-TR" sz="2400" dirty="0"/>
                  <a:t> </a:t>
                </a:r>
                <a:r>
                  <a:rPr lang="en-US" sz="2400" dirty="0"/>
                  <a:t>to decay as the number of weight-tuning iterations increases</a:t>
                </a:r>
                <a:endParaRPr lang="tr-TR" sz="2400" dirty="0"/>
              </a:p>
              <a:p>
                <a:r>
                  <a:rPr lang="en-US" sz="2400" dirty="0"/>
                  <a:t>Although the perceptron </a:t>
                </a:r>
                <a:r>
                  <a:rPr lang="tr-TR" sz="2400" dirty="0"/>
                  <a:t>algorihm</a:t>
                </a:r>
                <a:r>
                  <a:rPr lang="en-US" sz="2400" dirty="0"/>
                  <a:t> finds a successful weight vector when the training</a:t>
                </a:r>
                <a:r>
                  <a:rPr lang="tr-TR" sz="2400" dirty="0"/>
                  <a:t> </a:t>
                </a:r>
                <a:r>
                  <a:rPr lang="en-US" sz="2400" dirty="0"/>
                  <a:t>examples are linearly separable, it can fail to converge if the examples are not</a:t>
                </a:r>
                <a:r>
                  <a:rPr lang="tr-TR" sz="2400" dirty="0"/>
                  <a:t> </a:t>
                </a:r>
                <a:r>
                  <a:rPr lang="en-US" sz="2400" dirty="0"/>
                  <a:t>linearly separable</a:t>
                </a:r>
                <a:endParaRPr lang="tr-TR" sz="2400" dirty="0"/>
              </a:p>
              <a:p>
                <a:r>
                  <a:rPr lang="en-US" sz="2400" dirty="0"/>
                  <a:t>A second training rule, called the delta rule, is designed to</a:t>
                </a:r>
                <a:r>
                  <a:rPr lang="tr-TR" sz="2400" dirty="0"/>
                  <a:t> </a:t>
                </a:r>
                <a:r>
                  <a:rPr lang="en-US" sz="2400" dirty="0"/>
                  <a:t>overcome this difficulty</a:t>
                </a:r>
                <a:endParaRPr lang="tr-TR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blipFill>
                <a:blip r:embed="rId2"/>
                <a:stretch>
                  <a:fillRect l="-1098" t="-1622" r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</p:spTree>
    <p:extLst>
      <p:ext uri="{BB962C8B-B14F-4D97-AF65-F5344CB8AC3E}">
        <p14:creationId xmlns:p14="http://schemas.microsoft.com/office/powerpoint/2010/main" val="3208481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Gradient Descent and Delta Rule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600" dirty="0"/>
                  <a:t>The key idea behind the delta rule is to use </a:t>
                </a:r>
                <a:r>
                  <a:rPr lang="en-US" sz="2600" b="1" i="1" dirty="0"/>
                  <a:t>gradient descent </a:t>
                </a:r>
                <a:r>
                  <a:rPr lang="en-US" sz="2600" dirty="0"/>
                  <a:t>to search the hypothesis</a:t>
                </a:r>
                <a:r>
                  <a:rPr lang="tr-TR" sz="2600" dirty="0"/>
                  <a:t> </a:t>
                </a:r>
                <a:r>
                  <a:rPr lang="en-US" sz="2600" dirty="0"/>
                  <a:t>space</a:t>
                </a:r>
                <a:endParaRPr lang="tr-TR" sz="2600" dirty="0"/>
              </a:p>
              <a:p>
                <a:r>
                  <a:rPr lang="en-US" sz="2600" dirty="0"/>
                  <a:t>This rule is important because gradient descent provides the basis</a:t>
                </a:r>
                <a:r>
                  <a:rPr lang="tr-TR" sz="2600" dirty="0"/>
                  <a:t> </a:t>
                </a:r>
                <a:r>
                  <a:rPr lang="en-US" sz="2600" dirty="0"/>
                  <a:t>for the</a:t>
                </a:r>
                <a:r>
                  <a:rPr lang="tr-TR" sz="2600" dirty="0"/>
                  <a:t> </a:t>
                </a:r>
                <a:r>
                  <a:rPr lang="tr-TR" sz="2600" b="1" dirty="0"/>
                  <a:t>backpropagation algorithm</a:t>
                </a:r>
                <a:r>
                  <a:rPr lang="en-US" sz="2600" dirty="0"/>
                  <a:t>, which can learn networks with many interconnected</a:t>
                </a:r>
                <a:r>
                  <a:rPr lang="tr-TR" sz="2600" dirty="0"/>
                  <a:t> </a:t>
                </a:r>
                <a:r>
                  <a:rPr lang="en-US" sz="2600" dirty="0"/>
                  <a:t>units</a:t>
                </a:r>
                <a:endParaRPr lang="tr-TR" sz="2600" dirty="0"/>
              </a:p>
              <a:p>
                <a:r>
                  <a:rPr lang="tr-TR" sz="2600" dirty="0"/>
                  <a:t>Considering </a:t>
                </a:r>
                <a:r>
                  <a:rPr lang="en-US" sz="2600" dirty="0"/>
                  <a:t>the task of training</a:t>
                </a:r>
                <a:r>
                  <a:rPr lang="tr-TR" sz="2600" dirty="0"/>
                  <a:t> </a:t>
                </a:r>
                <a:r>
                  <a:rPr lang="en-US" sz="2600" dirty="0"/>
                  <a:t>an </a:t>
                </a:r>
                <a:r>
                  <a:rPr lang="tr-TR" sz="2600" i="1" dirty="0"/>
                  <a:t>unthresholded</a:t>
                </a:r>
                <a:r>
                  <a:rPr lang="en-US" sz="2600" b="1" i="1" dirty="0"/>
                  <a:t> </a:t>
                </a:r>
                <a:r>
                  <a:rPr lang="en-US" sz="2600" dirty="0"/>
                  <a:t>perceptron</a:t>
                </a:r>
                <a:r>
                  <a:rPr lang="tr-TR" sz="2600" dirty="0"/>
                  <a:t>, where the output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600" b="1" i="1">
                          <a:latin typeface="Cambria Math" panose="02040503050406030204" pitchFamily="18" charset="0"/>
                        </a:rPr>
                        <m:t>𝒐</m:t>
                      </m:r>
                      <m:r>
                        <a:rPr lang="tr-TR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2600" b="1" i="1">
                          <a:latin typeface="Cambria Math" panose="02040503050406030204" pitchFamily="18" charset="0"/>
                        </a:rPr>
                        <m:t>𝒘𝒙</m:t>
                      </m:r>
                    </m:oMath>
                  </m:oMathPara>
                </a14:m>
                <a:endParaRPr lang="tr-TR" sz="2600" b="1" dirty="0"/>
              </a:p>
              <a:p>
                <a:r>
                  <a:rPr lang="tr-TR" sz="2600" dirty="0"/>
                  <a:t>This is also called a </a:t>
                </a:r>
                <a:r>
                  <a:rPr lang="en-US" sz="2600" b="1" dirty="0">
                    <a:solidFill>
                      <a:srgbClr val="FF0000"/>
                    </a:solidFill>
                  </a:rPr>
                  <a:t>linear unit </a:t>
                </a:r>
                <a:r>
                  <a:rPr lang="tr-TR" sz="2600" dirty="0"/>
                  <a:t>which </a:t>
                </a:r>
                <a:r>
                  <a:rPr lang="en-US" sz="2600" dirty="0"/>
                  <a:t>corresponds to the first stage of a perceptron, without the</a:t>
                </a:r>
                <a:r>
                  <a:rPr lang="tr-TR" sz="2600" dirty="0"/>
                  <a:t> </a:t>
                </a:r>
                <a:r>
                  <a:rPr lang="en-US" sz="2600" dirty="0"/>
                  <a:t>threshold.</a:t>
                </a:r>
                <a:endParaRPr lang="tr-TR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blipFill>
                <a:blip r:embed="rId2"/>
                <a:stretch>
                  <a:fillRect l="-1255" t="-1738" r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</p:spTree>
    <p:extLst>
      <p:ext uri="{BB962C8B-B14F-4D97-AF65-F5344CB8AC3E}">
        <p14:creationId xmlns:p14="http://schemas.microsoft.com/office/powerpoint/2010/main" val="2291784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Gradient Descent and Delta Rule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r-TR" sz="2200" dirty="0"/>
                  <a:t>Let us </a:t>
                </a:r>
                <a:r>
                  <a:rPr lang="en-US" sz="2200" dirty="0"/>
                  <a:t>specify a measure for the </a:t>
                </a:r>
                <a:r>
                  <a:rPr lang="en-US" sz="2200" b="1" i="1" dirty="0"/>
                  <a:t>training error </a:t>
                </a:r>
                <a:r>
                  <a:rPr lang="en-US" sz="2200" dirty="0"/>
                  <a:t>of a hypothesis (weight vector), relative</a:t>
                </a:r>
                <a:r>
                  <a:rPr lang="tr-TR" sz="2200" dirty="0"/>
                  <a:t> </a:t>
                </a:r>
                <a:r>
                  <a:rPr lang="en-US" sz="2200" dirty="0"/>
                  <a:t>to the training examples</a:t>
                </a:r>
                <a:endParaRPr lang="tr-TR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200" b="1" i="1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tr-T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2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tr-TR" sz="2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tr-TR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tr-TR" sz="22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tr-TR" sz="2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r-TR" sz="22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tr-TR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tr-TR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tr-T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sz="22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tr-TR" sz="22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tr-TR" sz="2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tr-T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sz="22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tr-TR" sz="22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tr-TR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tr-TR" sz="2200" dirty="0"/>
              </a:p>
              <a:p>
                <a:r>
                  <a:rPr lang="en-US" sz="2200" dirty="0"/>
                  <a:t>By this definition,</a:t>
                </a:r>
                <a:r>
                  <a:rPr lang="tr-TR" sz="2200" dirty="0"/>
                  <a:t> </a:t>
                </a:r>
                <a14:m>
                  <m:oMath xmlns:m="http://schemas.openxmlformats.org/officeDocument/2006/math">
                    <m:r>
                      <a:rPr lang="tr-TR" sz="2200" b="1" i="1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tr-T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2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sz="2200" b="1" i="1" dirty="0"/>
                  <a:t> </a:t>
                </a:r>
                <a:r>
                  <a:rPr lang="en-US" sz="2200" dirty="0"/>
                  <a:t>is simply half the squared difference between the target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tr-TR" sz="2200" i="1" dirty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200" b="1" i="1" dirty="0"/>
                  <a:t> </a:t>
                </a:r>
                <a:r>
                  <a:rPr lang="en-US" sz="2200" dirty="0"/>
                  <a:t>and the</a:t>
                </a:r>
                <a:r>
                  <a:rPr lang="tr-TR" sz="2200" dirty="0"/>
                  <a:t> lin</a:t>
                </a:r>
                <a:r>
                  <a:rPr lang="en-US" sz="2200" dirty="0"/>
                  <a:t>ear unit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tr-TR" sz="2200" i="1" dirty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200" b="1" i="1" dirty="0"/>
                  <a:t>, </a:t>
                </a:r>
                <a:r>
                  <a:rPr lang="en-US" sz="2200" dirty="0"/>
                  <a:t>summed over all training examples</a:t>
                </a:r>
                <a:endParaRPr lang="tr-TR" sz="2200" dirty="0"/>
              </a:p>
              <a:p>
                <a:r>
                  <a:rPr lang="en-US" sz="2200" dirty="0"/>
                  <a:t>Gradient descent search determines a weight vector that minimizes </a:t>
                </a:r>
                <a14:m>
                  <m:oMath xmlns:m="http://schemas.openxmlformats.org/officeDocument/2006/math">
                    <m:r>
                      <a:rPr lang="en-US" sz="2200" b="1" i="1" dirty="0"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endParaRPr lang="tr-TR" sz="2200" b="1" i="1" dirty="0"/>
              </a:p>
              <a:p>
                <a:r>
                  <a:rPr lang="tr-TR" sz="2200" dirty="0"/>
                  <a:t>It </a:t>
                </a:r>
                <a:r>
                  <a:rPr lang="en-US" sz="2200" dirty="0"/>
                  <a:t>star</a:t>
                </a:r>
                <a:r>
                  <a:rPr lang="tr-TR" sz="2200" dirty="0"/>
                  <a:t>ts</a:t>
                </a:r>
                <a:r>
                  <a:rPr lang="en-US" sz="2200" dirty="0"/>
                  <a:t> with an arbitrary initial weight vector, then repeatedly </a:t>
                </a:r>
                <a:r>
                  <a:rPr lang="tr-TR" sz="2200" dirty="0"/>
                  <a:t>modifies </a:t>
                </a:r>
                <a:r>
                  <a:rPr lang="en-US" sz="2200" dirty="0"/>
                  <a:t>it </a:t>
                </a:r>
                <a:r>
                  <a:rPr lang="tr-TR" sz="2200" dirty="0"/>
                  <a:t>in </a:t>
                </a:r>
                <a:r>
                  <a:rPr lang="en-US" sz="2200" dirty="0"/>
                  <a:t>small steps</a:t>
                </a:r>
                <a:endParaRPr lang="tr-TR" sz="2200" dirty="0"/>
              </a:p>
              <a:p>
                <a:r>
                  <a:rPr lang="tr-TR" sz="2200" dirty="0"/>
                  <a:t>T</a:t>
                </a:r>
                <a:r>
                  <a:rPr lang="en-US" sz="2200" dirty="0"/>
                  <a:t>he weight vector is altered in the direction that produces</a:t>
                </a:r>
                <a:r>
                  <a:rPr lang="tr-TR" sz="2200" dirty="0"/>
                  <a:t> </a:t>
                </a:r>
                <a:r>
                  <a:rPr lang="en-US" sz="2200" dirty="0"/>
                  <a:t>the steepest descent</a:t>
                </a:r>
                <a:endParaRPr lang="tr-TR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blipFill>
                <a:blip r:embed="rId2"/>
                <a:stretch>
                  <a:fillRect l="-941" t="-1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</p:spTree>
    <p:extLst>
      <p:ext uri="{BB962C8B-B14F-4D97-AF65-F5344CB8AC3E}">
        <p14:creationId xmlns:p14="http://schemas.microsoft.com/office/powerpoint/2010/main" val="3883917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Gradient Descent and Delta Rule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9529"/>
                <a:ext cx="5343525" cy="4921102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/>
                  <a:t>This direction can be found by computing the derivative of </a:t>
                </a:r>
                <a14:m>
                  <m:oMath xmlns:m="http://schemas.openxmlformats.org/officeDocument/2006/math">
                    <m:r>
                      <a:rPr lang="en-US" sz="2200" b="1" i="1" dirty="0"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sz="2200" b="1" i="1" dirty="0"/>
                  <a:t> </a:t>
                </a:r>
                <a:r>
                  <a:rPr lang="en-US" sz="2200" dirty="0"/>
                  <a:t>with respect to each</a:t>
                </a:r>
                <a:r>
                  <a:rPr lang="tr-TR" sz="2200" dirty="0"/>
                  <a:t> </a:t>
                </a:r>
                <a:r>
                  <a:rPr lang="en-US" sz="2200" dirty="0"/>
                  <a:t>component of the vector </a:t>
                </a:r>
                <a14:m>
                  <m:oMath xmlns:m="http://schemas.openxmlformats.org/officeDocument/2006/math">
                    <m:r>
                      <a:rPr lang="tr-TR" sz="2200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tr-TR" sz="2200" b="1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tr-TR" sz="2200" b="1" dirty="0"/>
                  <a:t> </a:t>
                </a:r>
                <a:r>
                  <a:rPr lang="tr-TR" sz="2200" dirty="0"/>
                  <a:t>as </a:t>
                </a:r>
                <a:endParaRPr lang="tr-TR" sz="2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tr-TR" sz="2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tr-TR" sz="2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tr-T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=[</m:t>
                      </m:r>
                      <m:f>
                        <m:fPr>
                          <m:ctrlPr>
                            <a:rPr lang="tr-T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tr-T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tr-T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tr-T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tr-T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tr-T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tr-T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tr-T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tr-T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tr-T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tr-T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  <m:f>
                        <m:fPr>
                          <m:ctrlPr>
                            <a:rPr lang="tr-T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tr-T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tr-T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tr-T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tr-T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tr-T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tr-TR" sz="2200" b="1" dirty="0"/>
              </a:p>
              <a:p>
                <a:r>
                  <a:rPr lang="en-US" sz="2200" i="1" dirty="0"/>
                  <a:t>When interpreted as a vector in weight</a:t>
                </a:r>
                <a:r>
                  <a:rPr lang="tr-TR" sz="2200" i="1" dirty="0"/>
                  <a:t> </a:t>
                </a:r>
                <a:r>
                  <a:rPr lang="en-US" sz="2200" i="1" dirty="0"/>
                  <a:t>space, the gradient spec</a:t>
                </a:r>
                <a:r>
                  <a:rPr lang="tr-TR" sz="2200" i="1" dirty="0"/>
                  <a:t>if</a:t>
                </a:r>
                <a:r>
                  <a:rPr lang="en-US" sz="2200" i="1" dirty="0" err="1"/>
                  <a:t>ies</a:t>
                </a:r>
                <a:r>
                  <a:rPr lang="en-US" sz="2200" i="1" dirty="0"/>
                  <a:t> the direction that produces the steepest increase in</a:t>
                </a:r>
                <a:r>
                  <a:rPr lang="tr-TR" sz="2200" i="1" dirty="0"/>
                  <a:t> </a:t>
                </a:r>
                <a14:m>
                  <m:oMath xmlns:m="http://schemas.openxmlformats.org/officeDocument/2006/math">
                    <m:r>
                      <a:rPr lang="en-US" sz="2200" b="1" i="1" dirty="0"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sz="2200" i="1" dirty="0"/>
                  <a:t>. </a:t>
                </a:r>
                <a:endParaRPr lang="tr-TR" sz="2200" i="1" dirty="0"/>
              </a:p>
              <a:p>
                <a:r>
                  <a:rPr lang="en-US" sz="2200" dirty="0"/>
                  <a:t>The negative of this vector therefore gives the direction of steepest decrease</a:t>
                </a:r>
                <a:endParaRPr lang="tr-TR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9529"/>
                <a:ext cx="5343525" cy="4921102"/>
              </a:xfrm>
              <a:blipFill>
                <a:blip r:embed="rId2"/>
                <a:stretch>
                  <a:fillRect l="-1370" t="-1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018" r="5480"/>
          <a:stretch/>
        </p:blipFill>
        <p:spPr>
          <a:xfrm>
            <a:off x="6672804" y="2209800"/>
            <a:ext cx="3995196" cy="279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86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Gradient Descent and Delta Rule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Since the gradient specifies the direction of steepest increase of </a:t>
                </a:r>
                <a:r>
                  <a:rPr lang="en-US" sz="2400" b="1" i="1" dirty="0"/>
                  <a:t>E, </a:t>
                </a:r>
                <a:r>
                  <a:rPr lang="en-US" sz="2400" dirty="0"/>
                  <a:t>the training</a:t>
                </a:r>
                <a:r>
                  <a:rPr lang="tr-TR" sz="2400" dirty="0"/>
                  <a:t> </a:t>
                </a:r>
                <a:r>
                  <a:rPr lang="en-US" sz="2400" dirty="0"/>
                  <a:t>rule for gradient descent is</a:t>
                </a:r>
                <a:endParaRPr lang="tr-TR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r>
                        <a:rPr lang="tr-T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tr-TR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r>
                        <a:rPr lang="tr-T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tr-TR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tr-TR" sz="24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 lang="tr-TR" sz="2400" b="1" dirty="0"/>
              </a:p>
              <a:p>
                <a:pPr marL="0" indent="0">
                  <a:buNone/>
                </a:pPr>
                <a:r>
                  <a:rPr lang="tr-TR" sz="2400" dirty="0"/>
                  <a:t>   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tr-TR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tr-TR" sz="24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𝐰</m:t>
                      </m:r>
                      <m:r>
                        <a:rPr lang="tr-TR" sz="24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tr-TR" sz="2400" i="1">
                          <a:latin typeface="Cambria Math" panose="02040503050406030204" pitchFamily="18" charset="0"/>
                        </a:rPr>
                        <m:t>𝜂𝛻</m:t>
                      </m:r>
                      <m:r>
                        <a:rPr lang="tr-TR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tr-TR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tr-TR" sz="2400" dirty="0"/>
              </a:p>
              <a:p>
                <a:r>
                  <a:rPr lang="en-US" sz="2400" dirty="0"/>
                  <a:t>This training rule</a:t>
                </a:r>
                <a:r>
                  <a:rPr lang="tr-TR" sz="2400" dirty="0"/>
                  <a:t> </a:t>
                </a:r>
                <a:r>
                  <a:rPr lang="en-US" sz="2400" dirty="0"/>
                  <a:t>can also be written in its component form</a:t>
                </a:r>
                <a:endParaRPr lang="tr-TR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tr-T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tr-T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tr-T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tr-TR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tr-T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tr-TR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tr-TR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tr-TR" sz="2400" b="1" dirty="0"/>
              </a:p>
              <a:p>
                <a:pPr marL="0" indent="0">
                  <a:buNone/>
                </a:pPr>
                <a:r>
                  <a:rPr lang="tr-TR" sz="2400" dirty="0"/>
                  <a:t>   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tr-TR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tr-T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tr-TR" sz="24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tr-TR" sz="2400" i="1"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tr-T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tr-T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tr-T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tr-T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tr-T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tr-TR" sz="2400" dirty="0"/>
              </a:p>
              <a:p>
                <a:r>
                  <a:rPr lang="tr-TR" sz="2400" dirty="0"/>
                  <a:t>To construct a practical algorithm we need to compute partial derivatives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blipFill>
                <a:blip r:embed="rId2"/>
                <a:stretch>
                  <a:fillRect l="-1098" t="-1622" r="-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</p:spTree>
    <p:extLst>
      <p:ext uri="{BB962C8B-B14F-4D97-AF65-F5344CB8AC3E}">
        <p14:creationId xmlns:p14="http://schemas.microsoft.com/office/powerpoint/2010/main" val="1562093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Gradient Descent and Delta Rule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Bef>
                    <a:spcPts val="1800"/>
                  </a:spcBef>
                </a:pPr>
                <a:r>
                  <a:rPr lang="tr-TR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gradient can be computed</a:t>
                </a:r>
              </a:p>
              <a:p>
                <a:pPr marL="0" indent="0">
                  <a:spcBef>
                    <a:spcPts val="1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tr-T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tr-T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tr-T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tr-T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m:rPr>
                          <m:aln/>
                        </m:rPr>
                        <a:rPr lang="tr-T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tr-T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tr-T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tr-T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tr-T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tr-T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tr-TR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tr-TR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r-TR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tr-T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tr-T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tr-T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tr-TR" sz="16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tr-TR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tr-T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sz="16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tr-TR" sz="16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tr-T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tr-TR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tr-T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tr-TR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tr-TR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r-TR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tr-T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tr-T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tr-T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tr-T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sSup>
                            <m:sSupPr>
                              <m:ctrlPr>
                                <a:rPr lang="tr-T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tr-T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tr-T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tr-TR" sz="16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tr-TR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tr-T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sz="16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tr-TR" sz="16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tr-T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tr-TR" sz="16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tr-T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tr-TR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tr-TR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r-TR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tr-TR" sz="1600" i="1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tr-T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tr-T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tr-TR" sz="16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tr-T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tr-T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6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tr-TR" sz="16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  <m:f>
                            <m:fPr>
                              <m:ctrlPr>
                                <a:rPr lang="tr-T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tr-T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tr-T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tr-T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ctrlPr>
                                <a:rPr lang="tr-T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tr-T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tr-TR" sz="16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tr-T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tr-T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6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tr-TR" sz="16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tr-TR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tr-T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tr-TR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tr-TR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r-TR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tr-T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tr-T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tr-TR" sz="16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tr-T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tr-T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6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tr-TR" sz="16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  <m:f>
                            <m:fPr>
                              <m:ctrlPr>
                                <a:rPr lang="tr-T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tr-T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tr-T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tr-T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ctrlPr>
                                <a:rPr lang="tr-T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tr-T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tr-TR" sz="16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tr-T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tr-T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600" b="1" i="1">
                                      <a:latin typeface="Cambria Math" panose="02040503050406030204" pitchFamily="18" charset="0"/>
                                    </a:rPr>
                                    <m:t>𝒘𝒙</m:t>
                                  </m:r>
                                </m:e>
                                <m:sub>
                                  <m:r>
                                    <a:rPr lang="tr-TR" sz="16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tr-TR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tr-T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tr-TR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tr-TR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r-TR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tr-T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tr-T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tr-TR" sz="16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tr-T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tr-T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6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tr-TR" sz="16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tr-T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tr-T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sz="1600" i="1">
                                      <a:latin typeface="Cambria Math" panose="02040503050406030204" pitchFamily="18" charset="0"/>
                                    </a:rPr>
                                    <m:t>𝑖𝑑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tr-TR" sz="1600" dirty="0"/>
              </a:p>
              <a:p>
                <a:pPr>
                  <a:spcBef>
                    <a:spcPts val="1800"/>
                  </a:spcBef>
                </a:pPr>
                <a:r>
                  <a:rPr lang="tr-TR" sz="1800" dirty="0"/>
                  <a:t>Hence </a:t>
                </a:r>
              </a:p>
              <a:p>
                <a:pPr marL="0" indent="0">
                  <a:spcBef>
                    <a:spcPts val="1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tr-TR" sz="1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tr-T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tr-TR" sz="18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tr-TR" sz="1800" i="1"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tr-T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tr-T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tr-T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tr-TR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tr-TR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tr-TR" sz="1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tr-TR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nary>
                        <m:naryPr>
                          <m:chr m:val="∑"/>
                          <m:ctrlPr>
                            <a:rPr lang="tr-TR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tr-TR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tr-TR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tr-TR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  <m:t>𝑖𝑑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tr-TR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blipFill>
                <a:blip r:embed="rId2"/>
                <a:stretch>
                  <a:fillRect l="-549" t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</p:spTree>
    <p:extLst>
      <p:ext uri="{BB962C8B-B14F-4D97-AF65-F5344CB8AC3E}">
        <p14:creationId xmlns:p14="http://schemas.microsoft.com/office/powerpoint/2010/main" val="3623700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Gradient Descent and Delta Rule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200" dirty="0"/>
                  <a:t>To summarize, the gradient descent algorithm</a:t>
                </a:r>
                <a:r>
                  <a:rPr lang="tr-TR" sz="2200" dirty="0"/>
                  <a:t>:</a:t>
                </a:r>
              </a:p>
              <a:p>
                <a:pPr marL="457200" lvl="1" indent="0">
                  <a:buNone/>
                </a:pPr>
                <a:r>
                  <a:rPr lang="tr-TR" sz="2000" dirty="0"/>
                  <a:t>0. Randomly pick initial weights </a:t>
                </a:r>
                <a14:m>
                  <m:oMath xmlns:m="http://schemas.openxmlformats.org/officeDocument/2006/math">
                    <m:r>
                      <a:rPr lang="tr-TR" sz="2000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tr-TR" sz="2000" b="1" dirty="0"/>
              </a:p>
              <a:p>
                <a:pPr marL="457200" lvl="1" indent="0">
                  <a:buNone/>
                </a:pPr>
                <a:r>
                  <a:rPr lang="tr-TR" sz="2000" b="1" dirty="0"/>
                  <a:t>Until the termination condition is met, Do</a:t>
                </a:r>
              </a:p>
              <a:p>
                <a:pPr marL="914400" lvl="1" indent="-457200">
                  <a:buFont typeface="Arial" panose="020B0604020202020204" pitchFamily="34" charset="0"/>
                  <a:buAutoNum type="arabicPeriod"/>
                </a:pPr>
                <a:r>
                  <a:rPr lang="en-US" sz="2000" dirty="0"/>
                  <a:t>Apply the linear unit to all training</a:t>
                </a:r>
                <a:r>
                  <a:rPr lang="tr-TR" sz="2000" dirty="0"/>
                  <a:t> </a:t>
                </a:r>
                <a:r>
                  <a:rPr lang="en-US" sz="2000" dirty="0"/>
                  <a:t>examples, </a:t>
                </a:r>
                <a:r>
                  <a:rPr lang="tr-TR" sz="2000" dirty="0"/>
                  <a:t>i.e., Compute output </a:t>
                </a:r>
                <a14:m>
                  <m:oMath xmlns:m="http://schemas.openxmlformats.org/officeDocument/2006/math">
                    <m:r>
                      <a:rPr lang="tr-TR" sz="2000" b="1" i="1" dirty="0">
                        <a:latin typeface="Cambria Math" panose="02040503050406030204" pitchFamily="18" charset="0"/>
                      </a:rPr>
                      <m:t>𝐨</m:t>
                    </m:r>
                    <m:r>
                      <a:rPr lang="tr-TR" sz="20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sz="2000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tr-TR" sz="2000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tr-TR" sz="2000" dirty="0"/>
                  <a:t>, </a:t>
                </a:r>
                <a:r>
                  <a:rPr lang="en-US" sz="2000" dirty="0"/>
                  <a:t>then 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nary>
                      <m:naryPr>
                        <m:chr m:val="∑"/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tr-T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tr-TR" sz="20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tr-T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tr-T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sz="2000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tr-TR" sz="20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tr-T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tr-TR" sz="2000" i="1">
                                    <a:latin typeface="Cambria Math" panose="02040503050406030204" pitchFamily="18" charset="0"/>
                                  </a:rPr>
                                  <m:t>𝑖𝑑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tr-TR" sz="2000" dirty="0">
                    <a:ea typeface="Cambria Math" panose="02040503050406030204" pitchFamily="18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tr-TR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tr-TR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=1,…,</m:t>
                    </m:r>
                    <m:r>
                      <a:rPr lang="tr-TR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tr-TR" sz="2000" dirty="0">
                    <a:ea typeface="Cambria Math" panose="02040503050406030204" pitchFamily="18" charset="0"/>
                  </a:rPr>
                  <a:t>.</a:t>
                </a:r>
              </a:p>
              <a:p>
                <a:pPr marL="457200" lvl="1" indent="0">
                  <a:buNone/>
                </a:pPr>
                <a:r>
                  <a:rPr lang="tr-TR" sz="2000" dirty="0"/>
                  <a:t>2. </a:t>
                </a:r>
                <a:r>
                  <a:rPr lang="en-US" sz="2000" dirty="0"/>
                  <a:t>Update</a:t>
                </a:r>
                <a:r>
                  <a:rPr lang="tr-TR" sz="2000" dirty="0"/>
                  <a:t> </a:t>
                </a:r>
                <a:r>
                  <a:rPr lang="en-US" sz="2000" dirty="0"/>
                  <a:t>each weight</a:t>
                </a:r>
                <a:endParaRPr lang="tr-TR" sz="20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tr-TR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tr-TR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tr-TR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tr-T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tr-TR" sz="2000" dirty="0"/>
              </a:p>
              <a:p>
                <a:pPr marL="457200" lvl="1" indent="0">
                  <a:buNone/>
                </a:pPr>
                <a:r>
                  <a:rPr lang="tr-TR" sz="2000" dirty="0"/>
                  <a:t>     then go to step 1. </a:t>
                </a:r>
              </a:p>
              <a:p>
                <a:r>
                  <a:rPr lang="tr-TR" sz="2400" dirty="0"/>
                  <a:t>Stopping condition can be error falling below a specified value or a limit on the number of iterations or a hybrid of these two.</a:t>
                </a:r>
              </a:p>
              <a:p>
                <a:endParaRPr lang="tr-TR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blipFill>
                <a:blip r:embed="rId2"/>
                <a:stretch>
                  <a:fillRect l="-1098" t="-1506" r="-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</p:spTree>
    <p:extLst>
      <p:ext uri="{BB962C8B-B14F-4D97-AF65-F5344CB8AC3E}">
        <p14:creationId xmlns:p14="http://schemas.microsoft.com/office/powerpoint/2010/main" val="1094016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Gradient Descent and Delta Rule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600" dirty="0"/>
                  <a:t>Because the error surface contains only a single global minimum,</a:t>
                </a:r>
                <a:r>
                  <a:rPr lang="tr-TR" sz="2600" dirty="0"/>
                  <a:t> </a:t>
                </a:r>
                <a:r>
                  <a:rPr lang="en-US" sz="2600" dirty="0"/>
                  <a:t>this algorithm will converge to a weight vector with minimum error </a:t>
                </a:r>
                <a:r>
                  <a:rPr lang="tr-TR" sz="2600" dirty="0"/>
                  <a:t>given</a:t>
                </a:r>
                <a:r>
                  <a:rPr lang="en-US" sz="2600" dirty="0"/>
                  <a:t> a sufficiently small</a:t>
                </a:r>
                <a:r>
                  <a:rPr lang="tr-TR" sz="2600" dirty="0"/>
                  <a:t> </a:t>
                </a:r>
                <a:r>
                  <a:rPr lang="en-US" sz="2600" dirty="0"/>
                  <a:t>learning rate </a:t>
                </a:r>
                <a14:m>
                  <m:oMath xmlns:m="http://schemas.openxmlformats.org/officeDocument/2006/math">
                    <m:r>
                      <a:rPr lang="tr-TR" sz="2600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sz="2600" b="1" i="1" dirty="0"/>
                  <a:t> </a:t>
                </a:r>
                <a:r>
                  <a:rPr lang="en-US" sz="2600" dirty="0"/>
                  <a:t>is used. </a:t>
                </a:r>
                <a:endParaRPr lang="tr-TR" sz="2600" dirty="0"/>
              </a:p>
              <a:p>
                <a:r>
                  <a:rPr lang="en-US" sz="2600" dirty="0"/>
                  <a:t>If </a:t>
                </a:r>
                <a14:m>
                  <m:oMath xmlns:m="http://schemas.openxmlformats.org/officeDocument/2006/math">
                    <m:r>
                      <a:rPr lang="tr-TR" sz="26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tr-TR" sz="2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/>
                  <a:t>is too large, the gradient descent search runs the risk</a:t>
                </a:r>
                <a:r>
                  <a:rPr lang="tr-TR" sz="2600" dirty="0"/>
                  <a:t> </a:t>
                </a:r>
                <a:r>
                  <a:rPr lang="en-US" sz="2600" dirty="0"/>
                  <a:t>of overstepping the minimum in the error surface rather than settling into it. </a:t>
                </a:r>
                <a:endParaRPr lang="tr-TR" sz="2600" dirty="0"/>
              </a:p>
              <a:p>
                <a:r>
                  <a:rPr lang="en-US" sz="2600" dirty="0"/>
                  <a:t>For</a:t>
                </a:r>
                <a:r>
                  <a:rPr lang="tr-TR" sz="2600" dirty="0"/>
                  <a:t> </a:t>
                </a:r>
                <a:r>
                  <a:rPr lang="en-US" sz="2600" dirty="0"/>
                  <a:t>this reason, one common modification to the algorithm is to gradually reduce the</a:t>
                </a:r>
                <a:r>
                  <a:rPr lang="tr-TR" sz="2600" dirty="0"/>
                  <a:t> </a:t>
                </a:r>
                <a:r>
                  <a:rPr lang="en-US" sz="2600" dirty="0"/>
                  <a:t>value of </a:t>
                </a:r>
                <a14:m>
                  <m:oMath xmlns:m="http://schemas.openxmlformats.org/officeDocument/2006/math">
                    <m:r>
                      <a:rPr lang="tr-TR" sz="26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tr-TR" sz="2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/>
                  <a:t>as the number of gradient descent steps grows</a:t>
                </a:r>
                <a:endParaRPr lang="tr-TR" sz="26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blipFill>
                <a:blip r:embed="rId2"/>
                <a:stretch>
                  <a:fillRect l="-1255" t="-1738" r="-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</p:spTree>
    <p:extLst>
      <p:ext uri="{BB962C8B-B14F-4D97-AF65-F5344CB8AC3E}">
        <p14:creationId xmlns:p14="http://schemas.microsoft.com/office/powerpoint/2010/main" val="2970146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Artificial 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9529"/>
            <a:ext cx="5867400" cy="4921102"/>
          </a:xfrm>
        </p:spPr>
        <p:txBody>
          <a:bodyPr>
            <a:normAutofit/>
          </a:bodyPr>
          <a:lstStyle/>
          <a:p>
            <a:r>
              <a:rPr lang="tr-TR" sz="2400" dirty="0"/>
              <a:t>Inspired </a:t>
            </a:r>
            <a:r>
              <a:rPr lang="en-US" sz="2400" dirty="0"/>
              <a:t>by the</a:t>
            </a:r>
            <a:r>
              <a:rPr lang="tr-TR" sz="2400" dirty="0"/>
              <a:t> </a:t>
            </a:r>
            <a:r>
              <a:rPr lang="en-US" sz="2400" dirty="0"/>
              <a:t>observation very complex webs of</a:t>
            </a:r>
            <a:r>
              <a:rPr lang="tr-TR" sz="2400" dirty="0"/>
              <a:t> </a:t>
            </a:r>
            <a:r>
              <a:rPr lang="en-US" sz="2400" dirty="0"/>
              <a:t>interconnected neurons</a:t>
            </a:r>
            <a:endParaRPr lang="tr-TR" sz="2400" dirty="0"/>
          </a:p>
          <a:p>
            <a:r>
              <a:rPr lang="tr-TR" sz="2400" dirty="0"/>
              <a:t>Individual</a:t>
            </a:r>
            <a:r>
              <a:rPr lang="en-US" sz="2400" dirty="0"/>
              <a:t> biological neurons seem to behave in </a:t>
            </a:r>
            <a:r>
              <a:rPr lang="tr-TR" sz="2400" dirty="0"/>
              <a:t>a </a:t>
            </a:r>
            <a:r>
              <a:rPr lang="en-US" sz="2400" dirty="0"/>
              <a:t>simple way</a:t>
            </a:r>
            <a:endParaRPr lang="tr-TR" sz="2400" dirty="0"/>
          </a:p>
          <a:p>
            <a:r>
              <a:rPr lang="tr-TR" sz="2400" dirty="0"/>
              <a:t>But t</a:t>
            </a:r>
            <a:r>
              <a:rPr lang="en-US" sz="2400" dirty="0"/>
              <a:t>hey</a:t>
            </a:r>
            <a:r>
              <a:rPr lang="tr-TR" sz="2400" dirty="0"/>
              <a:t> </a:t>
            </a:r>
            <a:r>
              <a:rPr lang="en-US" sz="2400" dirty="0"/>
              <a:t>are organized in a vast network of billions of neurons, each neuron typically connected</a:t>
            </a:r>
            <a:r>
              <a:rPr lang="tr-TR" sz="2400" dirty="0"/>
              <a:t> </a:t>
            </a:r>
            <a:r>
              <a:rPr lang="en-US" sz="2400" dirty="0"/>
              <a:t>to thousands of other neurons. </a:t>
            </a:r>
            <a:endParaRPr lang="tr-TR" sz="2400" dirty="0"/>
          </a:p>
          <a:p>
            <a:r>
              <a:rPr lang="en-US" sz="2400" dirty="0"/>
              <a:t>Highly complex computations can be performed</a:t>
            </a:r>
            <a:r>
              <a:rPr lang="tr-TR" sz="2400" dirty="0"/>
              <a:t> </a:t>
            </a:r>
            <a:r>
              <a:rPr lang="en-US" sz="2400" dirty="0"/>
              <a:t>by a vast network of fairly simple neurons</a:t>
            </a:r>
            <a:endParaRPr lang="tr-TR" sz="2400" dirty="0"/>
          </a:p>
          <a:p>
            <a:endParaRPr lang="tr-TR" sz="2400" dirty="0"/>
          </a:p>
          <a:p>
            <a:endParaRPr lang="tr-TR" sz="2400" dirty="0"/>
          </a:p>
          <a:p>
            <a:pPr marL="0" indent="0">
              <a:buNone/>
            </a:pPr>
            <a:endParaRPr lang="tr-TR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043" y="1495426"/>
            <a:ext cx="4376982" cy="325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74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Stochastic Descent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9529"/>
            <a:ext cx="5372100" cy="4921102"/>
          </a:xfrm>
        </p:spPr>
        <p:txBody>
          <a:bodyPr>
            <a:noAutofit/>
          </a:bodyPr>
          <a:lstStyle/>
          <a:p>
            <a:r>
              <a:rPr lang="en-US" sz="2000" dirty="0"/>
              <a:t>The key practical difficulties in applying gradient</a:t>
            </a:r>
            <a:r>
              <a:rPr lang="tr-TR" sz="2000" dirty="0"/>
              <a:t> </a:t>
            </a:r>
            <a:r>
              <a:rPr lang="en-US" sz="2000" dirty="0"/>
              <a:t>descent are </a:t>
            </a:r>
            <a:endParaRPr lang="tr-TR" sz="2000" dirty="0"/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converging to a local minimum can sometimes be quite slow </a:t>
            </a:r>
            <a:endParaRPr lang="tr-TR" sz="2000" dirty="0"/>
          </a:p>
          <a:p>
            <a:pPr marL="971550" lvl="1" indent="-514350">
              <a:buFont typeface="+mj-lt"/>
              <a:buAutoNum type="arabicPeriod"/>
            </a:pPr>
            <a:r>
              <a:rPr lang="tr-TR" sz="2000" dirty="0"/>
              <a:t>T</a:t>
            </a:r>
            <a:r>
              <a:rPr lang="en-US" sz="2000" dirty="0"/>
              <a:t>here is no guarantee that the</a:t>
            </a:r>
            <a:r>
              <a:rPr lang="tr-TR" sz="2000" dirty="0"/>
              <a:t> </a:t>
            </a:r>
            <a:r>
              <a:rPr lang="en-US" sz="2000" dirty="0"/>
              <a:t>procedure will find the global minimum</a:t>
            </a:r>
            <a:r>
              <a:rPr lang="tr-TR" sz="2000" dirty="0"/>
              <a:t> when multiple local minima exists</a:t>
            </a:r>
          </a:p>
          <a:p>
            <a:r>
              <a:rPr lang="en-US" sz="2000" dirty="0"/>
              <a:t>One common variation on gradient descent intended to alleviate these difficulties</a:t>
            </a:r>
            <a:endParaRPr lang="tr-TR" sz="2000" dirty="0"/>
          </a:p>
          <a:p>
            <a:r>
              <a:rPr lang="tr-TR" sz="2000" dirty="0"/>
              <a:t>Stochastic</a:t>
            </a:r>
            <a:r>
              <a:rPr lang="en-US" sz="2000" dirty="0"/>
              <a:t> gradient descent approximate</a:t>
            </a:r>
            <a:r>
              <a:rPr lang="tr-TR" sz="2000" dirty="0"/>
              <a:t>s</a:t>
            </a:r>
            <a:r>
              <a:rPr lang="en-US" sz="2000" dirty="0"/>
              <a:t> this gradient descent</a:t>
            </a:r>
            <a:r>
              <a:rPr lang="tr-TR" sz="2000" dirty="0"/>
              <a:t> </a:t>
            </a:r>
            <a:r>
              <a:rPr lang="en-US" sz="2000" dirty="0"/>
              <a:t>search by updating weights incrementally, following the calculation of the error</a:t>
            </a:r>
            <a:r>
              <a:rPr lang="tr-TR" sz="2000" dirty="0"/>
              <a:t> </a:t>
            </a:r>
            <a:r>
              <a:rPr lang="en-US" sz="2000" dirty="0"/>
              <a:t>for </a:t>
            </a:r>
            <a:r>
              <a:rPr lang="en-US" sz="2000" b="1" i="1" dirty="0" err="1"/>
              <a:t>eac</a:t>
            </a:r>
            <a:r>
              <a:rPr lang="tr-TR" sz="2000" b="1" i="1" dirty="0"/>
              <a:t>h</a:t>
            </a:r>
            <a:r>
              <a:rPr lang="en-US" sz="2000" b="1" i="1" dirty="0"/>
              <a:t> </a:t>
            </a:r>
            <a:r>
              <a:rPr lang="en-US" sz="2000" dirty="0"/>
              <a:t>individual example</a:t>
            </a:r>
            <a:endParaRPr lang="tr-TR" sz="2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  <p:grpSp>
        <p:nvGrpSpPr>
          <p:cNvPr id="7" name="Group 6"/>
          <p:cNvGrpSpPr/>
          <p:nvPr/>
        </p:nvGrpSpPr>
        <p:grpSpPr>
          <a:xfrm>
            <a:off x="6774523" y="1828801"/>
            <a:ext cx="3840992" cy="2643543"/>
            <a:chOff x="5250523" y="1828800"/>
            <a:chExt cx="3840992" cy="264354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50523" y="1828800"/>
              <a:ext cx="3840992" cy="2528887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15200" y="4357687"/>
              <a:ext cx="533400" cy="1146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5185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Stochastic Descent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200" dirty="0"/>
                  <a:t>To summarize, the </a:t>
                </a:r>
                <a:r>
                  <a:rPr lang="tr-TR" sz="2200" dirty="0"/>
                  <a:t>stochastic </a:t>
                </a:r>
                <a:r>
                  <a:rPr lang="en-US" sz="2200" dirty="0"/>
                  <a:t>gradient descent algorithm</a:t>
                </a:r>
                <a:r>
                  <a:rPr lang="tr-TR" sz="2200" dirty="0"/>
                  <a:t>:</a:t>
                </a:r>
              </a:p>
              <a:p>
                <a:pPr marL="457200" lvl="1" indent="0">
                  <a:buNone/>
                </a:pPr>
                <a:r>
                  <a:rPr lang="tr-TR" sz="2000" dirty="0"/>
                  <a:t>0. Randomly pick initial weights </a:t>
                </a:r>
                <a14:m>
                  <m:oMath xmlns:m="http://schemas.openxmlformats.org/officeDocument/2006/math">
                    <m:r>
                      <a:rPr lang="tr-TR" sz="2000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tr-TR" sz="2000" b="1" dirty="0"/>
              </a:p>
              <a:p>
                <a:pPr marL="457200" lvl="1" indent="0">
                  <a:buNone/>
                </a:pPr>
                <a:r>
                  <a:rPr lang="tr-TR" sz="2000" b="1" dirty="0"/>
                  <a:t>For each training example (</a:t>
                </a:r>
                <a14:m>
                  <m:oMath xmlns:m="http://schemas.openxmlformats.org/officeDocument/2006/math">
                    <m:r>
                      <a:rPr lang="tr-TR" sz="2000" b="1" i="1" dirty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tr-TR" sz="2000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sz="2000" b="1" i="1" dirty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tr-TR" sz="2000" b="1" i="1" dirty="0">
                        <a:latin typeface="Cambria Math" panose="02040503050406030204" pitchFamily="18" charset="0"/>
                      </a:rPr>
                      <m:t>,..</m:t>
                    </m:r>
                    <m:r>
                      <a:rPr lang="tr-TR" sz="2000" b="1" i="1" dirty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tr-TR" sz="2000" b="1" dirty="0"/>
                  <a:t>) Until the termination condition is met, Do</a:t>
                </a:r>
              </a:p>
              <a:p>
                <a:pPr marL="914400" lvl="1" indent="-457200">
                  <a:buFont typeface="Arial" panose="020B0604020202020204" pitchFamily="34" charset="0"/>
                  <a:buAutoNum type="arabicPeriod"/>
                </a:pPr>
                <a:r>
                  <a:rPr lang="tr-TR" sz="2000" dirty="0"/>
                  <a:t>Compute output </a:t>
                </a:r>
                <a14:m>
                  <m:oMath xmlns:m="http://schemas.openxmlformats.org/officeDocument/2006/math">
                    <m:r>
                      <a:rPr lang="tr-TR" sz="2000" b="1" i="1" dirty="0">
                        <a:latin typeface="Cambria Math" panose="02040503050406030204" pitchFamily="18" charset="0"/>
                      </a:rPr>
                      <m:t>𝐨</m:t>
                    </m:r>
                    <m:r>
                      <a:rPr lang="tr-TR" sz="20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sz="2000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tr-TR" sz="2000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tr-TR" sz="2000" dirty="0"/>
                  <a:t>, </a:t>
                </a:r>
                <a:r>
                  <a:rPr lang="en-US" sz="2000" dirty="0"/>
                  <a:t>then 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𝑖𝑑</m:t>
                        </m:r>
                      </m:sub>
                    </m:sSub>
                  </m:oMath>
                </a14:m>
                <a:r>
                  <a:rPr lang="tr-TR" sz="2000" dirty="0">
                    <a:ea typeface="Cambria Math" panose="02040503050406030204" pitchFamily="18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tr-TR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tr-TR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=1,…,</m:t>
                    </m:r>
                    <m:r>
                      <a:rPr lang="tr-TR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tr-TR" sz="2000" dirty="0">
                    <a:ea typeface="Cambria Math" panose="02040503050406030204" pitchFamily="18" charset="0"/>
                  </a:rPr>
                  <a:t>.</a:t>
                </a:r>
              </a:p>
              <a:p>
                <a:pPr marL="457200" lvl="1" indent="0">
                  <a:buNone/>
                </a:pPr>
                <a:r>
                  <a:rPr lang="tr-TR" sz="2000" dirty="0"/>
                  <a:t>2. 	</a:t>
                </a:r>
                <a:r>
                  <a:rPr lang="en-US" sz="2000" dirty="0"/>
                  <a:t>Update</a:t>
                </a:r>
                <a:r>
                  <a:rPr lang="tr-TR" sz="2000" dirty="0"/>
                  <a:t> the</a:t>
                </a:r>
                <a:r>
                  <a:rPr lang="en-US" sz="2000" dirty="0"/>
                  <a:t> weight</a:t>
                </a:r>
                <a:endParaRPr lang="tr-TR" sz="2000" dirty="0"/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tr-TR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tr-TR" sz="20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tr-TR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tr-TR" sz="2000" dirty="0"/>
                  <a:t> </a:t>
                </a:r>
              </a:p>
              <a:p>
                <a:r>
                  <a:rPr lang="en-US" sz="2200" dirty="0"/>
                  <a:t>In standard gradient descent, the error is summed over all examples before</a:t>
                </a:r>
                <a:r>
                  <a:rPr lang="tr-TR" sz="2200" dirty="0"/>
                  <a:t> </a:t>
                </a:r>
                <a:r>
                  <a:rPr lang="en-US" sz="2200" dirty="0"/>
                  <a:t>updating weights, whereas in stochastic gradient descent weights are updated</a:t>
                </a:r>
                <a:r>
                  <a:rPr lang="tr-TR" sz="2200" dirty="0"/>
                  <a:t> </a:t>
                </a:r>
                <a:r>
                  <a:rPr lang="en-US" sz="2200" dirty="0"/>
                  <a:t>upon examining each training example.</a:t>
                </a:r>
                <a:endParaRPr lang="tr-TR" sz="2200" dirty="0"/>
              </a:p>
              <a:p>
                <a:r>
                  <a:rPr lang="en-US" sz="2200" dirty="0"/>
                  <a:t>In cases where there are multiple local minima stochastic</a:t>
                </a:r>
                <a:r>
                  <a:rPr lang="tr-TR" sz="2200" dirty="0"/>
                  <a:t> </a:t>
                </a:r>
                <a:r>
                  <a:rPr lang="en-US" sz="2200" dirty="0"/>
                  <a:t>gradient descent can sometimes avoid falling into these local minima</a:t>
                </a:r>
                <a:endParaRPr lang="tr-TR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</p:spTree>
    <p:extLst>
      <p:ext uri="{BB962C8B-B14F-4D97-AF65-F5344CB8AC3E}">
        <p14:creationId xmlns:p14="http://schemas.microsoft.com/office/powerpoint/2010/main" val="672559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Multilayer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As noted, single </a:t>
            </a:r>
            <a:r>
              <a:rPr lang="tr-TR" sz="2200" dirty="0"/>
              <a:t>perceptrons</a:t>
            </a:r>
            <a:r>
              <a:rPr lang="en-US" sz="2200" dirty="0"/>
              <a:t> can only express linear decision</a:t>
            </a:r>
            <a:r>
              <a:rPr lang="tr-TR" sz="2200" dirty="0"/>
              <a:t> </a:t>
            </a:r>
            <a:r>
              <a:rPr lang="en-US" sz="2200" dirty="0"/>
              <a:t>surfaces. </a:t>
            </a:r>
            <a:endParaRPr lang="tr-TR" sz="2200" dirty="0"/>
          </a:p>
          <a:p>
            <a:r>
              <a:rPr lang="tr-TR" sz="2200" dirty="0"/>
              <a:t>Multilayer </a:t>
            </a:r>
            <a:r>
              <a:rPr lang="en-US" sz="2200" dirty="0"/>
              <a:t>networks are capable of expressing a rich variety of nonlinear decision</a:t>
            </a:r>
            <a:r>
              <a:rPr lang="tr-TR" sz="2200" dirty="0"/>
              <a:t> boundaries</a:t>
            </a:r>
          </a:p>
          <a:p>
            <a:r>
              <a:rPr lang="en-US" sz="2200" dirty="0"/>
              <a:t>An MLP is composed of one input layer, one or more layers </a:t>
            </a:r>
            <a:r>
              <a:rPr lang="en-US" sz="2200" i="1" dirty="0"/>
              <a:t>hidden layers</a:t>
            </a:r>
            <a:r>
              <a:rPr lang="en-US" sz="2200" dirty="0"/>
              <a:t>, and one final layer of LTUs called the </a:t>
            </a:r>
            <a:r>
              <a:rPr lang="en-US" sz="2200" i="1" dirty="0"/>
              <a:t>output</a:t>
            </a:r>
            <a:endParaRPr lang="tr-TR" sz="22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  <p:grpSp>
        <p:nvGrpSpPr>
          <p:cNvPr id="113" name="Group 112"/>
          <p:cNvGrpSpPr/>
          <p:nvPr/>
        </p:nvGrpSpPr>
        <p:grpSpPr>
          <a:xfrm>
            <a:off x="3543300" y="3801477"/>
            <a:ext cx="5105400" cy="2449676"/>
            <a:chOff x="2019300" y="3801477"/>
            <a:chExt cx="5105400" cy="244967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19300" y="3801477"/>
              <a:ext cx="5105400" cy="2449676"/>
            </a:xfrm>
            <a:prstGeom prst="rect">
              <a:avLst/>
            </a:prstGeom>
          </p:spPr>
        </p:pic>
        <p:grpSp>
          <p:nvGrpSpPr>
            <p:cNvPr id="112" name="Group 111"/>
            <p:cNvGrpSpPr/>
            <p:nvPr/>
          </p:nvGrpSpPr>
          <p:grpSpPr>
            <a:xfrm>
              <a:off x="4010154" y="4094650"/>
              <a:ext cx="2219273" cy="1723437"/>
              <a:chOff x="4010154" y="4094650"/>
              <a:chExt cx="2219273" cy="1723437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4010154" y="4094650"/>
                <a:ext cx="319325" cy="240844"/>
                <a:chOff x="4010154" y="4094650"/>
                <a:chExt cx="319325" cy="240844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4010154" y="4094650"/>
                  <a:ext cx="184079" cy="240844"/>
                  <a:chOff x="4010154" y="4094650"/>
                  <a:chExt cx="184079" cy="24084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7" name="TextBox 46"/>
                      <p:cNvSpPr txBox="1"/>
                      <p:nvPr/>
                    </p:nvSpPr>
                    <p:spPr>
                      <a:xfrm>
                        <a:off x="4010154" y="4094650"/>
                        <a:ext cx="184079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∑</m:t>
                              </m:r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47" name="TextBox 4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10154" y="4094650"/>
                        <a:ext cx="184079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0000" r="-30000" b="-314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4184073" y="4106894"/>
                    <a:ext cx="0" cy="2286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8" name="Curved Connector 57"/>
                <p:cNvCxnSpPr/>
                <p:nvPr/>
              </p:nvCxnSpPr>
              <p:spPr>
                <a:xfrm rot="10800000" flipV="1">
                  <a:off x="4207190" y="4170746"/>
                  <a:ext cx="122289" cy="100896"/>
                </a:xfrm>
                <a:prstGeom prst="curvedConnector3">
                  <a:avLst>
                    <a:gd name="adj1" fmla="val 5000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66"/>
              <p:cNvGrpSpPr/>
              <p:nvPr/>
            </p:nvGrpSpPr>
            <p:grpSpPr>
              <a:xfrm>
                <a:off x="4024410" y="4603267"/>
                <a:ext cx="319325" cy="240844"/>
                <a:chOff x="4010154" y="4094650"/>
                <a:chExt cx="319325" cy="240844"/>
              </a:xfrm>
            </p:grpSpPr>
            <p:grpSp>
              <p:nvGrpSpPr>
                <p:cNvPr id="68" name="Group 67"/>
                <p:cNvGrpSpPr/>
                <p:nvPr/>
              </p:nvGrpSpPr>
              <p:grpSpPr>
                <a:xfrm>
                  <a:off x="4010154" y="4094650"/>
                  <a:ext cx="184079" cy="240844"/>
                  <a:chOff x="4010154" y="4094650"/>
                  <a:chExt cx="184079" cy="24084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0" name="TextBox 69"/>
                      <p:cNvSpPr txBox="1"/>
                      <p:nvPr/>
                    </p:nvSpPr>
                    <p:spPr>
                      <a:xfrm>
                        <a:off x="4010154" y="4094650"/>
                        <a:ext cx="184079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∑</m:t>
                              </m:r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70" name="TextBox 6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10154" y="4094650"/>
                        <a:ext cx="184079" cy="2154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26667" r="-33333" b="-3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71" name="Straight Connector 70"/>
                  <p:cNvCxnSpPr/>
                  <p:nvPr/>
                </p:nvCxnSpPr>
                <p:spPr>
                  <a:xfrm>
                    <a:off x="4184073" y="4106894"/>
                    <a:ext cx="0" cy="2286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9" name="Curved Connector 68"/>
                <p:cNvCxnSpPr/>
                <p:nvPr/>
              </p:nvCxnSpPr>
              <p:spPr>
                <a:xfrm rot="10800000" flipV="1">
                  <a:off x="4207190" y="4170746"/>
                  <a:ext cx="122289" cy="100896"/>
                </a:xfrm>
                <a:prstGeom prst="curvedConnector3">
                  <a:avLst>
                    <a:gd name="adj1" fmla="val 5000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 71"/>
              <p:cNvGrpSpPr/>
              <p:nvPr/>
            </p:nvGrpSpPr>
            <p:grpSpPr>
              <a:xfrm>
                <a:off x="4024410" y="5084405"/>
                <a:ext cx="319325" cy="240844"/>
                <a:chOff x="4010154" y="4094650"/>
                <a:chExt cx="319325" cy="240844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4010154" y="4094650"/>
                  <a:ext cx="184079" cy="240844"/>
                  <a:chOff x="4010154" y="4094650"/>
                  <a:chExt cx="184079" cy="24084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5" name="TextBox 74"/>
                      <p:cNvSpPr txBox="1"/>
                      <p:nvPr/>
                    </p:nvSpPr>
                    <p:spPr>
                      <a:xfrm>
                        <a:off x="4010154" y="4094650"/>
                        <a:ext cx="184079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∑</m:t>
                              </m:r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75" name="TextBox 7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10154" y="4094650"/>
                        <a:ext cx="184079" cy="2154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26667" r="-33333" b="-3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76" name="Straight Connector 75"/>
                  <p:cNvCxnSpPr/>
                  <p:nvPr/>
                </p:nvCxnSpPr>
                <p:spPr>
                  <a:xfrm>
                    <a:off x="4184073" y="4106894"/>
                    <a:ext cx="0" cy="2286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4" name="Curved Connector 73"/>
                <p:cNvCxnSpPr/>
                <p:nvPr/>
              </p:nvCxnSpPr>
              <p:spPr>
                <a:xfrm rot="10800000" flipV="1">
                  <a:off x="4207190" y="4170746"/>
                  <a:ext cx="122289" cy="100896"/>
                </a:xfrm>
                <a:prstGeom prst="curvedConnector3">
                  <a:avLst>
                    <a:gd name="adj1" fmla="val 5000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Group 76"/>
              <p:cNvGrpSpPr/>
              <p:nvPr/>
            </p:nvGrpSpPr>
            <p:grpSpPr>
              <a:xfrm>
                <a:off x="4024410" y="5576175"/>
                <a:ext cx="319325" cy="240844"/>
                <a:chOff x="4010154" y="4094650"/>
                <a:chExt cx="319325" cy="240844"/>
              </a:xfrm>
            </p:grpSpPr>
            <p:grpSp>
              <p:nvGrpSpPr>
                <p:cNvPr id="78" name="Group 77"/>
                <p:cNvGrpSpPr/>
                <p:nvPr/>
              </p:nvGrpSpPr>
              <p:grpSpPr>
                <a:xfrm>
                  <a:off x="4010154" y="4094650"/>
                  <a:ext cx="184079" cy="240844"/>
                  <a:chOff x="4010154" y="4094650"/>
                  <a:chExt cx="184079" cy="24084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0" name="TextBox 79"/>
                      <p:cNvSpPr txBox="1"/>
                      <p:nvPr/>
                    </p:nvSpPr>
                    <p:spPr>
                      <a:xfrm>
                        <a:off x="4010154" y="4094650"/>
                        <a:ext cx="184079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∑</m:t>
                              </m:r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80" name="TextBox 7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10154" y="4094650"/>
                        <a:ext cx="184079" cy="215444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l="-26667" r="-33333" b="-314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81" name="Straight Connector 80"/>
                  <p:cNvCxnSpPr/>
                  <p:nvPr/>
                </p:nvCxnSpPr>
                <p:spPr>
                  <a:xfrm>
                    <a:off x="4184073" y="4106894"/>
                    <a:ext cx="0" cy="2286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9" name="Curved Connector 78"/>
                <p:cNvCxnSpPr/>
                <p:nvPr/>
              </p:nvCxnSpPr>
              <p:spPr>
                <a:xfrm rot="10800000" flipV="1">
                  <a:off x="4207190" y="4170746"/>
                  <a:ext cx="122289" cy="100896"/>
                </a:xfrm>
                <a:prstGeom prst="curvedConnector3">
                  <a:avLst>
                    <a:gd name="adj1" fmla="val 5000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" name="Group 81"/>
              <p:cNvGrpSpPr/>
              <p:nvPr/>
            </p:nvGrpSpPr>
            <p:grpSpPr>
              <a:xfrm>
                <a:off x="4953000" y="4110496"/>
                <a:ext cx="319325" cy="240844"/>
                <a:chOff x="4010154" y="4094650"/>
                <a:chExt cx="319325" cy="240844"/>
              </a:xfrm>
            </p:grpSpPr>
            <p:grpSp>
              <p:nvGrpSpPr>
                <p:cNvPr id="83" name="Group 82"/>
                <p:cNvGrpSpPr/>
                <p:nvPr/>
              </p:nvGrpSpPr>
              <p:grpSpPr>
                <a:xfrm>
                  <a:off x="4010154" y="4094650"/>
                  <a:ext cx="184079" cy="240844"/>
                  <a:chOff x="4010154" y="4094650"/>
                  <a:chExt cx="184079" cy="24084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5" name="TextBox 84"/>
                      <p:cNvSpPr txBox="1"/>
                      <p:nvPr/>
                    </p:nvSpPr>
                    <p:spPr>
                      <a:xfrm>
                        <a:off x="4010154" y="4094650"/>
                        <a:ext cx="184079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∑</m:t>
                              </m:r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85" name="TextBox 8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10154" y="4094650"/>
                        <a:ext cx="184079" cy="215444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30000" r="-30000" b="-3055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86" name="Straight Connector 85"/>
                  <p:cNvCxnSpPr/>
                  <p:nvPr/>
                </p:nvCxnSpPr>
                <p:spPr>
                  <a:xfrm>
                    <a:off x="4184073" y="4106894"/>
                    <a:ext cx="0" cy="2286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4" name="Curved Connector 83"/>
                <p:cNvCxnSpPr/>
                <p:nvPr/>
              </p:nvCxnSpPr>
              <p:spPr>
                <a:xfrm rot="10800000" flipV="1">
                  <a:off x="4207190" y="4170746"/>
                  <a:ext cx="122289" cy="100896"/>
                </a:xfrm>
                <a:prstGeom prst="curvedConnector3">
                  <a:avLst>
                    <a:gd name="adj1" fmla="val 5000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Group 86"/>
              <p:cNvGrpSpPr/>
              <p:nvPr/>
            </p:nvGrpSpPr>
            <p:grpSpPr>
              <a:xfrm>
                <a:off x="4967256" y="4603267"/>
                <a:ext cx="319325" cy="240844"/>
                <a:chOff x="4010154" y="4094650"/>
                <a:chExt cx="319325" cy="240844"/>
              </a:xfrm>
            </p:grpSpPr>
            <p:grpSp>
              <p:nvGrpSpPr>
                <p:cNvPr id="88" name="Group 87"/>
                <p:cNvGrpSpPr/>
                <p:nvPr/>
              </p:nvGrpSpPr>
              <p:grpSpPr>
                <a:xfrm>
                  <a:off x="4010154" y="4094650"/>
                  <a:ext cx="184079" cy="240844"/>
                  <a:chOff x="4010154" y="4094650"/>
                  <a:chExt cx="184079" cy="24084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0" name="TextBox 89"/>
                      <p:cNvSpPr txBox="1"/>
                      <p:nvPr/>
                    </p:nvSpPr>
                    <p:spPr>
                      <a:xfrm>
                        <a:off x="4010154" y="4094650"/>
                        <a:ext cx="184079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∑</m:t>
                              </m:r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90" name="TextBox 8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10154" y="4094650"/>
                        <a:ext cx="184079" cy="215444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30000" r="-30000" b="-3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91" name="Straight Connector 90"/>
                  <p:cNvCxnSpPr/>
                  <p:nvPr/>
                </p:nvCxnSpPr>
                <p:spPr>
                  <a:xfrm>
                    <a:off x="4184073" y="4106894"/>
                    <a:ext cx="0" cy="2286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9" name="Curved Connector 88"/>
                <p:cNvCxnSpPr/>
                <p:nvPr/>
              </p:nvCxnSpPr>
              <p:spPr>
                <a:xfrm rot="10800000" flipV="1">
                  <a:off x="4207190" y="4170746"/>
                  <a:ext cx="122289" cy="100896"/>
                </a:xfrm>
                <a:prstGeom prst="curvedConnector3">
                  <a:avLst>
                    <a:gd name="adj1" fmla="val 5000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" name="Group 91"/>
              <p:cNvGrpSpPr/>
              <p:nvPr/>
            </p:nvGrpSpPr>
            <p:grpSpPr>
              <a:xfrm>
                <a:off x="4967256" y="5082185"/>
                <a:ext cx="319325" cy="240844"/>
                <a:chOff x="4010154" y="4094650"/>
                <a:chExt cx="319325" cy="240844"/>
              </a:xfrm>
            </p:grpSpPr>
            <p:grpSp>
              <p:nvGrpSpPr>
                <p:cNvPr id="93" name="Group 92"/>
                <p:cNvGrpSpPr/>
                <p:nvPr/>
              </p:nvGrpSpPr>
              <p:grpSpPr>
                <a:xfrm>
                  <a:off x="4010154" y="4094650"/>
                  <a:ext cx="184079" cy="240844"/>
                  <a:chOff x="4010154" y="4094650"/>
                  <a:chExt cx="184079" cy="24084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5" name="TextBox 94"/>
                      <p:cNvSpPr txBox="1"/>
                      <p:nvPr/>
                    </p:nvSpPr>
                    <p:spPr>
                      <a:xfrm>
                        <a:off x="4010154" y="4094650"/>
                        <a:ext cx="184079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∑</m:t>
                              </m:r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95" name="TextBox 9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10154" y="4094650"/>
                        <a:ext cx="184079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0000" r="-30000" b="-314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96" name="Straight Connector 95"/>
                  <p:cNvCxnSpPr/>
                  <p:nvPr/>
                </p:nvCxnSpPr>
                <p:spPr>
                  <a:xfrm>
                    <a:off x="4184073" y="4106894"/>
                    <a:ext cx="0" cy="2286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4" name="Curved Connector 93"/>
                <p:cNvCxnSpPr/>
                <p:nvPr/>
              </p:nvCxnSpPr>
              <p:spPr>
                <a:xfrm rot="10800000" flipV="1">
                  <a:off x="4207190" y="4170746"/>
                  <a:ext cx="122289" cy="100896"/>
                </a:xfrm>
                <a:prstGeom prst="curvedConnector3">
                  <a:avLst>
                    <a:gd name="adj1" fmla="val 5000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7" name="Group 96"/>
              <p:cNvGrpSpPr/>
              <p:nvPr/>
            </p:nvGrpSpPr>
            <p:grpSpPr>
              <a:xfrm>
                <a:off x="4967256" y="5577243"/>
                <a:ext cx="319325" cy="240844"/>
                <a:chOff x="4010154" y="4094650"/>
                <a:chExt cx="319325" cy="240844"/>
              </a:xfrm>
            </p:grpSpPr>
            <p:grpSp>
              <p:nvGrpSpPr>
                <p:cNvPr id="98" name="Group 97"/>
                <p:cNvGrpSpPr/>
                <p:nvPr/>
              </p:nvGrpSpPr>
              <p:grpSpPr>
                <a:xfrm>
                  <a:off x="4010154" y="4094650"/>
                  <a:ext cx="184079" cy="240844"/>
                  <a:chOff x="4010154" y="4094650"/>
                  <a:chExt cx="184079" cy="24084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0" name="TextBox 99"/>
                      <p:cNvSpPr txBox="1"/>
                      <p:nvPr/>
                    </p:nvSpPr>
                    <p:spPr>
                      <a:xfrm>
                        <a:off x="4010154" y="4094650"/>
                        <a:ext cx="184079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∑</m:t>
                              </m:r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100" name="TextBox 9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10154" y="4094650"/>
                        <a:ext cx="184079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0000" r="-30000" b="-314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01" name="Straight Connector 100"/>
                  <p:cNvCxnSpPr/>
                  <p:nvPr/>
                </p:nvCxnSpPr>
                <p:spPr>
                  <a:xfrm>
                    <a:off x="4184073" y="4106894"/>
                    <a:ext cx="0" cy="2286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9" name="Curved Connector 98"/>
                <p:cNvCxnSpPr/>
                <p:nvPr/>
              </p:nvCxnSpPr>
              <p:spPr>
                <a:xfrm rot="10800000" flipV="1">
                  <a:off x="4207190" y="4170746"/>
                  <a:ext cx="122289" cy="100896"/>
                </a:xfrm>
                <a:prstGeom prst="curvedConnector3">
                  <a:avLst>
                    <a:gd name="adj1" fmla="val 5000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2" name="Group 101"/>
              <p:cNvGrpSpPr/>
              <p:nvPr/>
            </p:nvGrpSpPr>
            <p:grpSpPr>
              <a:xfrm>
                <a:off x="5910102" y="4590567"/>
                <a:ext cx="319325" cy="240844"/>
                <a:chOff x="4010154" y="4094650"/>
                <a:chExt cx="319325" cy="240844"/>
              </a:xfrm>
            </p:grpSpPr>
            <p:grpSp>
              <p:nvGrpSpPr>
                <p:cNvPr id="103" name="Group 102"/>
                <p:cNvGrpSpPr/>
                <p:nvPr/>
              </p:nvGrpSpPr>
              <p:grpSpPr>
                <a:xfrm>
                  <a:off x="4010154" y="4094650"/>
                  <a:ext cx="184079" cy="240844"/>
                  <a:chOff x="4010154" y="4094650"/>
                  <a:chExt cx="184079" cy="24084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5" name="TextBox 104"/>
                      <p:cNvSpPr txBox="1"/>
                      <p:nvPr/>
                    </p:nvSpPr>
                    <p:spPr>
                      <a:xfrm>
                        <a:off x="4010154" y="4094650"/>
                        <a:ext cx="184079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∑</m:t>
                              </m:r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105" name="TextBox 10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10154" y="4094650"/>
                        <a:ext cx="184079" cy="215444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30000" r="-30000" b="-3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06" name="Straight Connector 105"/>
                  <p:cNvCxnSpPr/>
                  <p:nvPr/>
                </p:nvCxnSpPr>
                <p:spPr>
                  <a:xfrm>
                    <a:off x="4184073" y="4106894"/>
                    <a:ext cx="0" cy="2286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4" name="Curved Connector 103"/>
                <p:cNvCxnSpPr/>
                <p:nvPr/>
              </p:nvCxnSpPr>
              <p:spPr>
                <a:xfrm rot="10800000" flipV="1">
                  <a:off x="4207190" y="4170746"/>
                  <a:ext cx="122289" cy="100896"/>
                </a:xfrm>
                <a:prstGeom prst="curvedConnector3">
                  <a:avLst>
                    <a:gd name="adj1" fmla="val 5000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7" name="Group 106"/>
              <p:cNvGrpSpPr/>
              <p:nvPr/>
            </p:nvGrpSpPr>
            <p:grpSpPr>
              <a:xfrm>
                <a:off x="5910102" y="5069485"/>
                <a:ext cx="319325" cy="240844"/>
                <a:chOff x="4010154" y="4094650"/>
                <a:chExt cx="319325" cy="240844"/>
              </a:xfrm>
            </p:grpSpPr>
            <p:grpSp>
              <p:nvGrpSpPr>
                <p:cNvPr id="108" name="Group 107"/>
                <p:cNvGrpSpPr/>
                <p:nvPr/>
              </p:nvGrpSpPr>
              <p:grpSpPr>
                <a:xfrm>
                  <a:off x="4010154" y="4094650"/>
                  <a:ext cx="184079" cy="240844"/>
                  <a:chOff x="4010154" y="4094650"/>
                  <a:chExt cx="184079" cy="24084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0" name="TextBox 109"/>
                      <p:cNvSpPr txBox="1"/>
                      <p:nvPr/>
                    </p:nvSpPr>
                    <p:spPr>
                      <a:xfrm>
                        <a:off x="4010154" y="4094650"/>
                        <a:ext cx="184079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∑</m:t>
                              </m:r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110" name="TextBox 10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10154" y="4094650"/>
                        <a:ext cx="184079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0000" r="-30000" b="-314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11" name="Straight Connector 110"/>
                  <p:cNvCxnSpPr/>
                  <p:nvPr/>
                </p:nvCxnSpPr>
                <p:spPr>
                  <a:xfrm>
                    <a:off x="4184073" y="4106894"/>
                    <a:ext cx="0" cy="2286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9" name="Curved Connector 108"/>
                <p:cNvCxnSpPr/>
                <p:nvPr/>
              </p:nvCxnSpPr>
              <p:spPr>
                <a:xfrm rot="10800000" flipV="1">
                  <a:off x="4207190" y="4170746"/>
                  <a:ext cx="122289" cy="100896"/>
                </a:xfrm>
                <a:prstGeom prst="curvedConnector3">
                  <a:avLst>
                    <a:gd name="adj1" fmla="val 5000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411382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Multilayer Networks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tr-TR" sz="2200" dirty="0"/>
                  <a:t>E</a:t>
                </a:r>
                <a:r>
                  <a:rPr lang="en-US" sz="2200" dirty="0"/>
                  <a:t>ach link</a:t>
                </a:r>
                <a:r>
                  <a:rPr lang="tr-TR" sz="2200" dirty="0"/>
                  <a:t> </a:t>
                </a:r>
                <a:r>
                  <a:rPr lang="en-US" sz="2200" dirty="0"/>
                  <a:t>has a numeric weight</a:t>
                </a:r>
                <a:endParaRPr lang="tr-TR" sz="2200" dirty="0"/>
              </a:p>
              <a:p>
                <a:r>
                  <a:rPr lang="tr-TR" sz="2200" dirty="0"/>
                  <a:t>Each unit </a:t>
                </a:r>
                <a:r>
                  <a:rPr lang="en-US" sz="2200" dirty="0"/>
                  <a:t>first computes a weighted sum of its inputs</a:t>
                </a:r>
                <a:r>
                  <a:rPr lang="tr-TR" sz="2200" dirty="0"/>
                  <a:t>  and </a:t>
                </a:r>
                <a:r>
                  <a:rPr lang="en-US" sz="2200" dirty="0"/>
                  <a:t>it applies an </a:t>
                </a:r>
                <a:r>
                  <a:rPr lang="en-US" sz="2200" b="1" dirty="0"/>
                  <a:t>activation function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200" dirty="0"/>
                  <a:t> to this sum to derive the output</a:t>
                </a:r>
                <a:endParaRPr lang="tr-TR" sz="2200" dirty="0"/>
              </a:p>
              <a:p>
                <a:r>
                  <a:rPr lang="en-US" sz="2200" dirty="0"/>
                  <a:t>The activation function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200" dirty="0"/>
                  <a:t> is typically either a hard threshold </a:t>
                </a:r>
                <a:r>
                  <a:rPr lang="tr-TR" sz="2200" dirty="0"/>
                  <a:t>as </a:t>
                </a:r>
                <a:r>
                  <a:rPr lang="en-US" sz="2200" dirty="0"/>
                  <a:t>in </a:t>
                </a:r>
                <a:r>
                  <a:rPr lang="tr-TR" sz="2200" dirty="0"/>
                  <a:t>the case of </a:t>
                </a:r>
                <a:r>
                  <a:rPr lang="en-US" sz="2200" b="1" dirty="0"/>
                  <a:t>perceptron</a:t>
                </a:r>
                <a:r>
                  <a:rPr lang="en-US" sz="2200" dirty="0"/>
                  <a:t>, or a logistic </a:t>
                </a:r>
                <a:r>
                  <a:rPr lang="en-US" sz="2200" dirty="0" err="1"/>
                  <a:t>functio</a:t>
                </a:r>
                <a:r>
                  <a:rPr lang="tr-TR" sz="2200" dirty="0"/>
                  <a:t>n, or some other activation function (ReLU, tanh etc.)</a:t>
                </a:r>
              </a:p>
              <a:p>
                <a:endParaRPr lang="tr-TR" sz="22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blipFill>
                <a:blip r:embed="rId2"/>
                <a:stretch>
                  <a:fillRect l="-941" t="-1506" r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  <p:grpSp>
        <p:nvGrpSpPr>
          <p:cNvPr id="52" name="Group 51"/>
          <p:cNvGrpSpPr/>
          <p:nvPr/>
        </p:nvGrpSpPr>
        <p:grpSpPr>
          <a:xfrm>
            <a:off x="3543300" y="3801477"/>
            <a:ext cx="5105400" cy="2449676"/>
            <a:chOff x="2019300" y="3801477"/>
            <a:chExt cx="5105400" cy="2449676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19300" y="3801477"/>
              <a:ext cx="5105400" cy="2449676"/>
            </a:xfrm>
            <a:prstGeom prst="rect">
              <a:avLst/>
            </a:prstGeom>
          </p:spPr>
        </p:pic>
        <p:grpSp>
          <p:nvGrpSpPr>
            <p:cNvPr id="54" name="Group 53"/>
            <p:cNvGrpSpPr/>
            <p:nvPr/>
          </p:nvGrpSpPr>
          <p:grpSpPr>
            <a:xfrm>
              <a:off x="4010154" y="4094650"/>
              <a:ext cx="2219273" cy="1723437"/>
              <a:chOff x="4010154" y="4094650"/>
              <a:chExt cx="2219273" cy="1723437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4010154" y="4094650"/>
                <a:ext cx="319325" cy="240844"/>
                <a:chOff x="4010154" y="4094650"/>
                <a:chExt cx="319325" cy="240844"/>
              </a:xfrm>
            </p:grpSpPr>
            <p:grpSp>
              <p:nvGrpSpPr>
                <p:cNvPr id="101" name="Group 100"/>
                <p:cNvGrpSpPr/>
                <p:nvPr/>
              </p:nvGrpSpPr>
              <p:grpSpPr>
                <a:xfrm>
                  <a:off x="4010154" y="4094650"/>
                  <a:ext cx="184079" cy="240844"/>
                  <a:chOff x="4010154" y="4094650"/>
                  <a:chExt cx="184079" cy="24084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3" name="TextBox 102"/>
                      <p:cNvSpPr txBox="1"/>
                      <p:nvPr/>
                    </p:nvSpPr>
                    <p:spPr>
                      <a:xfrm>
                        <a:off x="4010154" y="4094650"/>
                        <a:ext cx="184079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∑</m:t>
                              </m:r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103" name="TextBox 10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10154" y="4094650"/>
                        <a:ext cx="184079" cy="2154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0000" r="-30000" b="-314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04" name="Straight Connector 103"/>
                  <p:cNvCxnSpPr/>
                  <p:nvPr/>
                </p:nvCxnSpPr>
                <p:spPr>
                  <a:xfrm>
                    <a:off x="4184073" y="4106894"/>
                    <a:ext cx="0" cy="2286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2" name="Curved Connector 101"/>
                <p:cNvCxnSpPr/>
                <p:nvPr/>
              </p:nvCxnSpPr>
              <p:spPr>
                <a:xfrm rot="10800000" flipV="1">
                  <a:off x="4207190" y="4170746"/>
                  <a:ext cx="122289" cy="100896"/>
                </a:xfrm>
                <a:prstGeom prst="curvedConnector3">
                  <a:avLst>
                    <a:gd name="adj1" fmla="val 5000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oup 55"/>
              <p:cNvGrpSpPr/>
              <p:nvPr/>
            </p:nvGrpSpPr>
            <p:grpSpPr>
              <a:xfrm>
                <a:off x="4024410" y="4603267"/>
                <a:ext cx="319325" cy="240844"/>
                <a:chOff x="4010154" y="4094650"/>
                <a:chExt cx="319325" cy="240844"/>
              </a:xfrm>
            </p:grpSpPr>
            <p:grpSp>
              <p:nvGrpSpPr>
                <p:cNvPr id="97" name="Group 96"/>
                <p:cNvGrpSpPr/>
                <p:nvPr/>
              </p:nvGrpSpPr>
              <p:grpSpPr>
                <a:xfrm>
                  <a:off x="4010154" y="4094650"/>
                  <a:ext cx="184079" cy="240844"/>
                  <a:chOff x="4010154" y="4094650"/>
                  <a:chExt cx="184079" cy="24084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9" name="TextBox 98"/>
                      <p:cNvSpPr txBox="1"/>
                      <p:nvPr/>
                    </p:nvSpPr>
                    <p:spPr>
                      <a:xfrm>
                        <a:off x="4010154" y="4094650"/>
                        <a:ext cx="184079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∑</m:t>
                              </m:r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99" name="TextBox 9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10154" y="4094650"/>
                        <a:ext cx="184079" cy="215444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l="-26667" r="-33333" b="-3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00" name="Straight Connector 99"/>
                  <p:cNvCxnSpPr/>
                  <p:nvPr/>
                </p:nvCxnSpPr>
                <p:spPr>
                  <a:xfrm>
                    <a:off x="4184073" y="4106894"/>
                    <a:ext cx="0" cy="2286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8" name="Curved Connector 97"/>
                <p:cNvCxnSpPr/>
                <p:nvPr/>
              </p:nvCxnSpPr>
              <p:spPr>
                <a:xfrm rot="10800000" flipV="1">
                  <a:off x="4207190" y="4170746"/>
                  <a:ext cx="122289" cy="100896"/>
                </a:xfrm>
                <a:prstGeom prst="curvedConnector3">
                  <a:avLst>
                    <a:gd name="adj1" fmla="val 5000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/>
              <p:cNvGrpSpPr/>
              <p:nvPr/>
            </p:nvGrpSpPr>
            <p:grpSpPr>
              <a:xfrm>
                <a:off x="4024410" y="5084405"/>
                <a:ext cx="319325" cy="240844"/>
                <a:chOff x="4010154" y="4094650"/>
                <a:chExt cx="319325" cy="240844"/>
              </a:xfrm>
            </p:grpSpPr>
            <p:grpSp>
              <p:nvGrpSpPr>
                <p:cNvPr id="93" name="Group 92"/>
                <p:cNvGrpSpPr/>
                <p:nvPr/>
              </p:nvGrpSpPr>
              <p:grpSpPr>
                <a:xfrm>
                  <a:off x="4010154" y="4094650"/>
                  <a:ext cx="184079" cy="240844"/>
                  <a:chOff x="4010154" y="4094650"/>
                  <a:chExt cx="184079" cy="24084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5" name="TextBox 94"/>
                      <p:cNvSpPr txBox="1"/>
                      <p:nvPr/>
                    </p:nvSpPr>
                    <p:spPr>
                      <a:xfrm>
                        <a:off x="4010154" y="4094650"/>
                        <a:ext cx="184079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∑</m:t>
                              </m:r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95" name="TextBox 9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10154" y="4094650"/>
                        <a:ext cx="184079" cy="215444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l="-26667" r="-33333" b="-3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96" name="Straight Connector 95"/>
                  <p:cNvCxnSpPr/>
                  <p:nvPr/>
                </p:nvCxnSpPr>
                <p:spPr>
                  <a:xfrm>
                    <a:off x="4184073" y="4106894"/>
                    <a:ext cx="0" cy="2286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4" name="Curved Connector 93"/>
                <p:cNvCxnSpPr/>
                <p:nvPr/>
              </p:nvCxnSpPr>
              <p:spPr>
                <a:xfrm rot="10800000" flipV="1">
                  <a:off x="4207190" y="4170746"/>
                  <a:ext cx="122289" cy="100896"/>
                </a:xfrm>
                <a:prstGeom prst="curvedConnector3">
                  <a:avLst>
                    <a:gd name="adj1" fmla="val 5000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57"/>
              <p:cNvGrpSpPr/>
              <p:nvPr/>
            </p:nvGrpSpPr>
            <p:grpSpPr>
              <a:xfrm>
                <a:off x="4024410" y="5576175"/>
                <a:ext cx="319325" cy="240844"/>
                <a:chOff x="4010154" y="4094650"/>
                <a:chExt cx="319325" cy="240844"/>
              </a:xfrm>
            </p:grpSpPr>
            <p:grpSp>
              <p:nvGrpSpPr>
                <p:cNvPr id="89" name="Group 88"/>
                <p:cNvGrpSpPr/>
                <p:nvPr/>
              </p:nvGrpSpPr>
              <p:grpSpPr>
                <a:xfrm>
                  <a:off x="4010154" y="4094650"/>
                  <a:ext cx="184079" cy="240844"/>
                  <a:chOff x="4010154" y="4094650"/>
                  <a:chExt cx="184079" cy="24084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1" name="TextBox 90"/>
                      <p:cNvSpPr txBox="1"/>
                      <p:nvPr/>
                    </p:nvSpPr>
                    <p:spPr>
                      <a:xfrm>
                        <a:off x="4010154" y="4094650"/>
                        <a:ext cx="184079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∑</m:t>
                              </m:r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91" name="TextBox 9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10154" y="4094650"/>
                        <a:ext cx="184079" cy="215444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26667" r="-33333" b="-314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92" name="Straight Connector 91"/>
                  <p:cNvCxnSpPr/>
                  <p:nvPr/>
                </p:nvCxnSpPr>
                <p:spPr>
                  <a:xfrm>
                    <a:off x="4184073" y="4106894"/>
                    <a:ext cx="0" cy="2286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0" name="Curved Connector 89"/>
                <p:cNvCxnSpPr/>
                <p:nvPr/>
              </p:nvCxnSpPr>
              <p:spPr>
                <a:xfrm rot="10800000" flipV="1">
                  <a:off x="4207190" y="4170746"/>
                  <a:ext cx="122289" cy="100896"/>
                </a:xfrm>
                <a:prstGeom prst="curvedConnector3">
                  <a:avLst>
                    <a:gd name="adj1" fmla="val 5000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oup 58"/>
              <p:cNvGrpSpPr/>
              <p:nvPr/>
            </p:nvGrpSpPr>
            <p:grpSpPr>
              <a:xfrm>
                <a:off x="4953000" y="4110496"/>
                <a:ext cx="319325" cy="240844"/>
                <a:chOff x="4010154" y="4094650"/>
                <a:chExt cx="319325" cy="240844"/>
              </a:xfrm>
            </p:grpSpPr>
            <p:grpSp>
              <p:nvGrpSpPr>
                <p:cNvPr id="85" name="Group 84"/>
                <p:cNvGrpSpPr/>
                <p:nvPr/>
              </p:nvGrpSpPr>
              <p:grpSpPr>
                <a:xfrm>
                  <a:off x="4010154" y="4094650"/>
                  <a:ext cx="184079" cy="240844"/>
                  <a:chOff x="4010154" y="4094650"/>
                  <a:chExt cx="184079" cy="24084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7" name="TextBox 86"/>
                      <p:cNvSpPr txBox="1"/>
                      <p:nvPr/>
                    </p:nvSpPr>
                    <p:spPr>
                      <a:xfrm>
                        <a:off x="4010154" y="4094650"/>
                        <a:ext cx="184079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∑</m:t>
                              </m:r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87" name="TextBox 8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10154" y="4094650"/>
                        <a:ext cx="184079" cy="215444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30000" r="-30000" b="-3055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88" name="Straight Connector 87"/>
                  <p:cNvCxnSpPr/>
                  <p:nvPr/>
                </p:nvCxnSpPr>
                <p:spPr>
                  <a:xfrm>
                    <a:off x="4184073" y="4106894"/>
                    <a:ext cx="0" cy="2286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6" name="Curved Connector 85"/>
                <p:cNvCxnSpPr/>
                <p:nvPr/>
              </p:nvCxnSpPr>
              <p:spPr>
                <a:xfrm rot="10800000" flipV="1">
                  <a:off x="4207190" y="4170746"/>
                  <a:ext cx="122289" cy="100896"/>
                </a:xfrm>
                <a:prstGeom prst="curvedConnector3">
                  <a:avLst>
                    <a:gd name="adj1" fmla="val 5000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Group 59"/>
              <p:cNvGrpSpPr/>
              <p:nvPr/>
            </p:nvGrpSpPr>
            <p:grpSpPr>
              <a:xfrm>
                <a:off x="4967256" y="4603267"/>
                <a:ext cx="319325" cy="240844"/>
                <a:chOff x="4010154" y="4094650"/>
                <a:chExt cx="319325" cy="240844"/>
              </a:xfrm>
            </p:grpSpPr>
            <p:grpSp>
              <p:nvGrpSpPr>
                <p:cNvPr id="81" name="Group 80"/>
                <p:cNvGrpSpPr/>
                <p:nvPr/>
              </p:nvGrpSpPr>
              <p:grpSpPr>
                <a:xfrm>
                  <a:off x="4010154" y="4094650"/>
                  <a:ext cx="184079" cy="240844"/>
                  <a:chOff x="4010154" y="4094650"/>
                  <a:chExt cx="184079" cy="24084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3" name="TextBox 82"/>
                      <p:cNvSpPr txBox="1"/>
                      <p:nvPr/>
                    </p:nvSpPr>
                    <p:spPr>
                      <a:xfrm>
                        <a:off x="4010154" y="4094650"/>
                        <a:ext cx="184079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∑</m:t>
                              </m:r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83" name="TextBox 8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10154" y="4094650"/>
                        <a:ext cx="184079" cy="215444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30000" r="-30000" b="-3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84" name="Straight Connector 83"/>
                  <p:cNvCxnSpPr/>
                  <p:nvPr/>
                </p:nvCxnSpPr>
                <p:spPr>
                  <a:xfrm>
                    <a:off x="4184073" y="4106894"/>
                    <a:ext cx="0" cy="2286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2" name="Curved Connector 81"/>
                <p:cNvCxnSpPr/>
                <p:nvPr/>
              </p:nvCxnSpPr>
              <p:spPr>
                <a:xfrm rot="10800000" flipV="1">
                  <a:off x="4207190" y="4170746"/>
                  <a:ext cx="122289" cy="100896"/>
                </a:xfrm>
                <a:prstGeom prst="curvedConnector3">
                  <a:avLst>
                    <a:gd name="adj1" fmla="val 5000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Group 60"/>
              <p:cNvGrpSpPr/>
              <p:nvPr/>
            </p:nvGrpSpPr>
            <p:grpSpPr>
              <a:xfrm>
                <a:off x="4967256" y="5082185"/>
                <a:ext cx="319325" cy="240844"/>
                <a:chOff x="4010154" y="4094650"/>
                <a:chExt cx="319325" cy="240844"/>
              </a:xfrm>
            </p:grpSpPr>
            <p:grpSp>
              <p:nvGrpSpPr>
                <p:cNvPr id="77" name="Group 76"/>
                <p:cNvGrpSpPr/>
                <p:nvPr/>
              </p:nvGrpSpPr>
              <p:grpSpPr>
                <a:xfrm>
                  <a:off x="4010154" y="4094650"/>
                  <a:ext cx="184079" cy="240844"/>
                  <a:chOff x="4010154" y="4094650"/>
                  <a:chExt cx="184079" cy="24084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9" name="TextBox 78"/>
                      <p:cNvSpPr txBox="1"/>
                      <p:nvPr/>
                    </p:nvSpPr>
                    <p:spPr>
                      <a:xfrm>
                        <a:off x="4010154" y="4094650"/>
                        <a:ext cx="184079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∑</m:t>
                              </m:r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79" name="TextBox 7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10154" y="4094650"/>
                        <a:ext cx="184079" cy="2154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0000" r="-30000" b="-314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80" name="Straight Connector 79"/>
                  <p:cNvCxnSpPr/>
                  <p:nvPr/>
                </p:nvCxnSpPr>
                <p:spPr>
                  <a:xfrm>
                    <a:off x="4184073" y="4106894"/>
                    <a:ext cx="0" cy="2286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8" name="Curved Connector 77"/>
                <p:cNvCxnSpPr/>
                <p:nvPr/>
              </p:nvCxnSpPr>
              <p:spPr>
                <a:xfrm rot="10800000" flipV="1">
                  <a:off x="4207190" y="4170746"/>
                  <a:ext cx="122289" cy="100896"/>
                </a:xfrm>
                <a:prstGeom prst="curvedConnector3">
                  <a:avLst>
                    <a:gd name="adj1" fmla="val 5000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Group 61"/>
              <p:cNvGrpSpPr/>
              <p:nvPr/>
            </p:nvGrpSpPr>
            <p:grpSpPr>
              <a:xfrm>
                <a:off x="4967256" y="5577243"/>
                <a:ext cx="319325" cy="240844"/>
                <a:chOff x="4010154" y="4094650"/>
                <a:chExt cx="319325" cy="240844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4010154" y="4094650"/>
                  <a:ext cx="184079" cy="240844"/>
                  <a:chOff x="4010154" y="4094650"/>
                  <a:chExt cx="184079" cy="24084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5" name="TextBox 74"/>
                      <p:cNvSpPr txBox="1"/>
                      <p:nvPr/>
                    </p:nvSpPr>
                    <p:spPr>
                      <a:xfrm>
                        <a:off x="4010154" y="4094650"/>
                        <a:ext cx="184079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∑</m:t>
                              </m:r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75" name="TextBox 7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10154" y="4094650"/>
                        <a:ext cx="184079" cy="2154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0000" r="-30000" b="-314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76" name="Straight Connector 75"/>
                  <p:cNvCxnSpPr/>
                  <p:nvPr/>
                </p:nvCxnSpPr>
                <p:spPr>
                  <a:xfrm>
                    <a:off x="4184073" y="4106894"/>
                    <a:ext cx="0" cy="2286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4" name="Curved Connector 73"/>
                <p:cNvCxnSpPr/>
                <p:nvPr/>
              </p:nvCxnSpPr>
              <p:spPr>
                <a:xfrm rot="10800000" flipV="1">
                  <a:off x="4207190" y="4170746"/>
                  <a:ext cx="122289" cy="100896"/>
                </a:xfrm>
                <a:prstGeom prst="curvedConnector3">
                  <a:avLst>
                    <a:gd name="adj1" fmla="val 5000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" name="Group 62"/>
              <p:cNvGrpSpPr/>
              <p:nvPr/>
            </p:nvGrpSpPr>
            <p:grpSpPr>
              <a:xfrm>
                <a:off x="5910102" y="4590567"/>
                <a:ext cx="319325" cy="240844"/>
                <a:chOff x="4010154" y="4094650"/>
                <a:chExt cx="319325" cy="240844"/>
              </a:xfrm>
            </p:grpSpPr>
            <p:grpSp>
              <p:nvGrpSpPr>
                <p:cNvPr id="69" name="Group 68"/>
                <p:cNvGrpSpPr/>
                <p:nvPr/>
              </p:nvGrpSpPr>
              <p:grpSpPr>
                <a:xfrm>
                  <a:off x="4010154" y="4094650"/>
                  <a:ext cx="184079" cy="240844"/>
                  <a:chOff x="4010154" y="4094650"/>
                  <a:chExt cx="184079" cy="24084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1" name="TextBox 70"/>
                      <p:cNvSpPr txBox="1"/>
                      <p:nvPr/>
                    </p:nvSpPr>
                    <p:spPr>
                      <a:xfrm>
                        <a:off x="4010154" y="4094650"/>
                        <a:ext cx="184079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∑</m:t>
                              </m:r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71" name="TextBox 7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10154" y="4094650"/>
                        <a:ext cx="184079" cy="215444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30000" r="-30000" b="-3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72" name="Straight Connector 71"/>
                  <p:cNvCxnSpPr/>
                  <p:nvPr/>
                </p:nvCxnSpPr>
                <p:spPr>
                  <a:xfrm>
                    <a:off x="4184073" y="4106894"/>
                    <a:ext cx="0" cy="2286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0" name="Curved Connector 69"/>
                <p:cNvCxnSpPr/>
                <p:nvPr/>
              </p:nvCxnSpPr>
              <p:spPr>
                <a:xfrm rot="10800000" flipV="1">
                  <a:off x="4207190" y="4170746"/>
                  <a:ext cx="122289" cy="100896"/>
                </a:xfrm>
                <a:prstGeom prst="curvedConnector3">
                  <a:avLst>
                    <a:gd name="adj1" fmla="val 5000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Group 63"/>
              <p:cNvGrpSpPr/>
              <p:nvPr/>
            </p:nvGrpSpPr>
            <p:grpSpPr>
              <a:xfrm>
                <a:off x="5910102" y="5069485"/>
                <a:ext cx="319325" cy="240844"/>
                <a:chOff x="4010154" y="4094650"/>
                <a:chExt cx="319325" cy="240844"/>
              </a:xfrm>
            </p:grpSpPr>
            <p:grpSp>
              <p:nvGrpSpPr>
                <p:cNvPr id="65" name="Group 64"/>
                <p:cNvGrpSpPr/>
                <p:nvPr/>
              </p:nvGrpSpPr>
              <p:grpSpPr>
                <a:xfrm>
                  <a:off x="4010154" y="4094650"/>
                  <a:ext cx="184079" cy="240844"/>
                  <a:chOff x="4010154" y="4094650"/>
                  <a:chExt cx="184079" cy="24084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7" name="TextBox 66"/>
                      <p:cNvSpPr txBox="1"/>
                      <p:nvPr/>
                    </p:nvSpPr>
                    <p:spPr>
                      <a:xfrm>
                        <a:off x="4010154" y="4094650"/>
                        <a:ext cx="184079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∑</m:t>
                              </m:r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67" name="TextBox 6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10154" y="4094650"/>
                        <a:ext cx="184079" cy="2154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0000" r="-30000" b="-314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4184073" y="4106894"/>
                    <a:ext cx="0" cy="2286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6" name="Curved Connector 65"/>
                <p:cNvCxnSpPr/>
                <p:nvPr/>
              </p:nvCxnSpPr>
              <p:spPr>
                <a:xfrm rot="10800000" flipV="1">
                  <a:off x="4207190" y="4170746"/>
                  <a:ext cx="122289" cy="100896"/>
                </a:xfrm>
                <a:prstGeom prst="curvedConnector3">
                  <a:avLst>
                    <a:gd name="adj1" fmla="val 5000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775643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Multilayer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A </a:t>
            </a:r>
            <a:r>
              <a:rPr lang="en-US" sz="2200" b="1" dirty="0"/>
              <a:t>feed-forward network </a:t>
            </a:r>
            <a:r>
              <a:rPr lang="en-US" sz="2200" dirty="0"/>
              <a:t>has connections only in one direction—that is, it forms a</a:t>
            </a:r>
            <a:r>
              <a:rPr lang="tr-TR" sz="2200" dirty="0"/>
              <a:t> </a:t>
            </a:r>
            <a:r>
              <a:rPr lang="en-US" sz="2200" dirty="0"/>
              <a:t>directed acyclic graph. </a:t>
            </a:r>
            <a:endParaRPr lang="tr-TR" sz="2200" dirty="0"/>
          </a:p>
          <a:p>
            <a:r>
              <a:rPr lang="en-US" sz="2200" dirty="0"/>
              <a:t>Every node receives input from “upstream” nodes and delivers output</a:t>
            </a:r>
            <a:r>
              <a:rPr lang="tr-TR" sz="2200" dirty="0"/>
              <a:t> </a:t>
            </a:r>
            <a:r>
              <a:rPr lang="en-US" sz="2200" dirty="0"/>
              <a:t>to “downstream” nodes; there are no loops</a:t>
            </a:r>
            <a:endParaRPr lang="tr-TR" sz="2200" dirty="0"/>
          </a:p>
          <a:p>
            <a:r>
              <a:rPr lang="en-US" sz="2200" dirty="0"/>
              <a:t>A </a:t>
            </a:r>
            <a:r>
              <a:rPr lang="en-US" sz="2200" b="1" dirty="0"/>
              <a:t>recurrent</a:t>
            </a:r>
            <a:r>
              <a:rPr lang="tr-TR" sz="2200" b="1" dirty="0"/>
              <a:t> </a:t>
            </a:r>
            <a:r>
              <a:rPr lang="en-US" sz="2200" b="1" dirty="0"/>
              <a:t>network</a:t>
            </a:r>
            <a:r>
              <a:rPr lang="en-US" sz="2200" dirty="0"/>
              <a:t>, on the other hand, feeds its outputs back into its own inputs</a:t>
            </a:r>
            <a:endParaRPr lang="tr-TR" sz="2200" dirty="0"/>
          </a:p>
          <a:p>
            <a:endParaRPr lang="tr-TR" sz="22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  <p:grpSp>
        <p:nvGrpSpPr>
          <p:cNvPr id="52" name="Group 51"/>
          <p:cNvGrpSpPr/>
          <p:nvPr/>
        </p:nvGrpSpPr>
        <p:grpSpPr>
          <a:xfrm>
            <a:off x="3543300" y="3801477"/>
            <a:ext cx="5105400" cy="2449676"/>
            <a:chOff x="2019300" y="3801477"/>
            <a:chExt cx="5105400" cy="2449676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19300" y="3801477"/>
              <a:ext cx="5105400" cy="2449676"/>
            </a:xfrm>
            <a:prstGeom prst="rect">
              <a:avLst/>
            </a:prstGeom>
          </p:spPr>
        </p:pic>
        <p:grpSp>
          <p:nvGrpSpPr>
            <p:cNvPr id="54" name="Group 53"/>
            <p:cNvGrpSpPr/>
            <p:nvPr/>
          </p:nvGrpSpPr>
          <p:grpSpPr>
            <a:xfrm>
              <a:off x="4010154" y="4094650"/>
              <a:ext cx="2219273" cy="1723437"/>
              <a:chOff x="4010154" y="4094650"/>
              <a:chExt cx="2219273" cy="1723437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4010154" y="4094650"/>
                <a:ext cx="319325" cy="240844"/>
                <a:chOff x="4010154" y="4094650"/>
                <a:chExt cx="319325" cy="240844"/>
              </a:xfrm>
            </p:grpSpPr>
            <p:grpSp>
              <p:nvGrpSpPr>
                <p:cNvPr id="101" name="Group 100"/>
                <p:cNvGrpSpPr/>
                <p:nvPr/>
              </p:nvGrpSpPr>
              <p:grpSpPr>
                <a:xfrm>
                  <a:off x="4010154" y="4094650"/>
                  <a:ext cx="184079" cy="240844"/>
                  <a:chOff x="4010154" y="4094650"/>
                  <a:chExt cx="184079" cy="24084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3" name="TextBox 102"/>
                      <p:cNvSpPr txBox="1"/>
                      <p:nvPr/>
                    </p:nvSpPr>
                    <p:spPr>
                      <a:xfrm>
                        <a:off x="4010154" y="4094650"/>
                        <a:ext cx="184079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∑</m:t>
                              </m:r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103" name="TextBox 10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10154" y="4094650"/>
                        <a:ext cx="184079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0000" r="-30000" b="-314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04" name="Straight Connector 103"/>
                  <p:cNvCxnSpPr/>
                  <p:nvPr/>
                </p:nvCxnSpPr>
                <p:spPr>
                  <a:xfrm>
                    <a:off x="4184073" y="4106894"/>
                    <a:ext cx="0" cy="2286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2" name="Curved Connector 101"/>
                <p:cNvCxnSpPr/>
                <p:nvPr/>
              </p:nvCxnSpPr>
              <p:spPr>
                <a:xfrm rot="10800000" flipV="1">
                  <a:off x="4207190" y="4170746"/>
                  <a:ext cx="122289" cy="100896"/>
                </a:xfrm>
                <a:prstGeom prst="curvedConnector3">
                  <a:avLst>
                    <a:gd name="adj1" fmla="val 5000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oup 55"/>
              <p:cNvGrpSpPr/>
              <p:nvPr/>
            </p:nvGrpSpPr>
            <p:grpSpPr>
              <a:xfrm>
                <a:off x="4024410" y="4603267"/>
                <a:ext cx="319325" cy="240844"/>
                <a:chOff x="4010154" y="4094650"/>
                <a:chExt cx="319325" cy="240844"/>
              </a:xfrm>
            </p:grpSpPr>
            <p:grpSp>
              <p:nvGrpSpPr>
                <p:cNvPr id="97" name="Group 96"/>
                <p:cNvGrpSpPr/>
                <p:nvPr/>
              </p:nvGrpSpPr>
              <p:grpSpPr>
                <a:xfrm>
                  <a:off x="4010154" y="4094650"/>
                  <a:ext cx="184079" cy="240844"/>
                  <a:chOff x="4010154" y="4094650"/>
                  <a:chExt cx="184079" cy="24084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9" name="TextBox 98"/>
                      <p:cNvSpPr txBox="1"/>
                      <p:nvPr/>
                    </p:nvSpPr>
                    <p:spPr>
                      <a:xfrm>
                        <a:off x="4010154" y="4094650"/>
                        <a:ext cx="184079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∑</m:t>
                              </m:r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99" name="TextBox 9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10154" y="4094650"/>
                        <a:ext cx="184079" cy="2154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26667" r="-33333" b="-3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00" name="Straight Connector 99"/>
                  <p:cNvCxnSpPr/>
                  <p:nvPr/>
                </p:nvCxnSpPr>
                <p:spPr>
                  <a:xfrm>
                    <a:off x="4184073" y="4106894"/>
                    <a:ext cx="0" cy="2286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8" name="Curved Connector 97"/>
                <p:cNvCxnSpPr/>
                <p:nvPr/>
              </p:nvCxnSpPr>
              <p:spPr>
                <a:xfrm rot="10800000" flipV="1">
                  <a:off x="4207190" y="4170746"/>
                  <a:ext cx="122289" cy="100896"/>
                </a:xfrm>
                <a:prstGeom prst="curvedConnector3">
                  <a:avLst>
                    <a:gd name="adj1" fmla="val 5000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/>
              <p:cNvGrpSpPr/>
              <p:nvPr/>
            </p:nvGrpSpPr>
            <p:grpSpPr>
              <a:xfrm>
                <a:off x="4024410" y="5084405"/>
                <a:ext cx="319325" cy="240844"/>
                <a:chOff x="4010154" y="4094650"/>
                <a:chExt cx="319325" cy="240844"/>
              </a:xfrm>
            </p:grpSpPr>
            <p:grpSp>
              <p:nvGrpSpPr>
                <p:cNvPr id="93" name="Group 92"/>
                <p:cNvGrpSpPr/>
                <p:nvPr/>
              </p:nvGrpSpPr>
              <p:grpSpPr>
                <a:xfrm>
                  <a:off x="4010154" y="4094650"/>
                  <a:ext cx="184079" cy="240844"/>
                  <a:chOff x="4010154" y="4094650"/>
                  <a:chExt cx="184079" cy="24084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5" name="TextBox 94"/>
                      <p:cNvSpPr txBox="1"/>
                      <p:nvPr/>
                    </p:nvSpPr>
                    <p:spPr>
                      <a:xfrm>
                        <a:off x="4010154" y="4094650"/>
                        <a:ext cx="184079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∑</m:t>
                              </m:r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95" name="TextBox 9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10154" y="4094650"/>
                        <a:ext cx="184079" cy="2154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26667" r="-33333" b="-3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96" name="Straight Connector 95"/>
                  <p:cNvCxnSpPr/>
                  <p:nvPr/>
                </p:nvCxnSpPr>
                <p:spPr>
                  <a:xfrm>
                    <a:off x="4184073" y="4106894"/>
                    <a:ext cx="0" cy="2286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4" name="Curved Connector 93"/>
                <p:cNvCxnSpPr/>
                <p:nvPr/>
              </p:nvCxnSpPr>
              <p:spPr>
                <a:xfrm rot="10800000" flipV="1">
                  <a:off x="4207190" y="4170746"/>
                  <a:ext cx="122289" cy="100896"/>
                </a:xfrm>
                <a:prstGeom prst="curvedConnector3">
                  <a:avLst>
                    <a:gd name="adj1" fmla="val 5000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57"/>
              <p:cNvGrpSpPr/>
              <p:nvPr/>
            </p:nvGrpSpPr>
            <p:grpSpPr>
              <a:xfrm>
                <a:off x="4024410" y="5576175"/>
                <a:ext cx="319325" cy="240844"/>
                <a:chOff x="4010154" y="4094650"/>
                <a:chExt cx="319325" cy="240844"/>
              </a:xfrm>
            </p:grpSpPr>
            <p:grpSp>
              <p:nvGrpSpPr>
                <p:cNvPr id="89" name="Group 88"/>
                <p:cNvGrpSpPr/>
                <p:nvPr/>
              </p:nvGrpSpPr>
              <p:grpSpPr>
                <a:xfrm>
                  <a:off x="4010154" y="4094650"/>
                  <a:ext cx="184079" cy="240844"/>
                  <a:chOff x="4010154" y="4094650"/>
                  <a:chExt cx="184079" cy="24084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1" name="TextBox 90"/>
                      <p:cNvSpPr txBox="1"/>
                      <p:nvPr/>
                    </p:nvSpPr>
                    <p:spPr>
                      <a:xfrm>
                        <a:off x="4010154" y="4094650"/>
                        <a:ext cx="184079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∑</m:t>
                              </m:r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91" name="TextBox 9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10154" y="4094650"/>
                        <a:ext cx="184079" cy="215444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l="-26667" r="-33333" b="-314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92" name="Straight Connector 91"/>
                  <p:cNvCxnSpPr/>
                  <p:nvPr/>
                </p:nvCxnSpPr>
                <p:spPr>
                  <a:xfrm>
                    <a:off x="4184073" y="4106894"/>
                    <a:ext cx="0" cy="2286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0" name="Curved Connector 89"/>
                <p:cNvCxnSpPr/>
                <p:nvPr/>
              </p:nvCxnSpPr>
              <p:spPr>
                <a:xfrm rot="10800000" flipV="1">
                  <a:off x="4207190" y="4170746"/>
                  <a:ext cx="122289" cy="100896"/>
                </a:xfrm>
                <a:prstGeom prst="curvedConnector3">
                  <a:avLst>
                    <a:gd name="adj1" fmla="val 5000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oup 58"/>
              <p:cNvGrpSpPr/>
              <p:nvPr/>
            </p:nvGrpSpPr>
            <p:grpSpPr>
              <a:xfrm>
                <a:off x="4953000" y="4110496"/>
                <a:ext cx="319325" cy="240844"/>
                <a:chOff x="4010154" y="4094650"/>
                <a:chExt cx="319325" cy="240844"/>
              </a:xfrm>
            </p:grpSpPr>
            <p:grpSp>
              <p:nvGrpSpPr>
                <p:cNvPr id="85" name="Group 84"/>
                <p:cNvGrpSpPr/>
                <p:nvPr/>
              </p:nvGrpSpPr>
              <p:grpSpPr>
                <a:xfrm>
                  <a:off x="4010154" y="4094650"/>
                  <a:ext cx="184079" cy="240844"/>
                  <a:chOff x="4010154" y="4094650"/>
                  <a:chExt cx="184079" cy="24084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7" name="TextBox 86"/>
                      <p:cNvSpPr txBox="1"/>
                      <p:nvPr/>
                    </p:nvSpPr>
                    <p:spPr>
                      <a:xfrm>
                        <a:off x="4010154" y="4094650"/>
                        <a:ext cx="184079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∑</m:t>
                              </m:r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87" name="TextBox 8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10154" y="4094650"/>
                        <a:ext cx="184079" cy="215444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30000" r="-30000" b="-3055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88" name="Straight Connector 87"/>
                  <p:cNvCxnSpPr/>
                  <p:nvPr/>
                </p:nvCxnSpPr>
                <p:spPr>
                  <a:xfrm>
                    <a:off x="4184073" y="4106894"/>
                    <a:ext cx="0" cy="2286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6" name="Curved Connector 85"/>
                <p:cNvCxnSpPr/>
                <p:nvPr/>
              </p:nvCxnSpPr>
              <p:spPr>
                <a:xfrm rot="10800000" flipV="1">
                  <a:off x="4207190" y="4170746"/>
                  <a:ext cx="122289" cy="100896"/>
                </a:xfrm>
                <a:prstGeom prst="curvedConnector3">
                  <a:avLst>
                    <a:gd name="adj1" fmla="val 5000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Group 59"/>
              <p:cNvGrpSpPr/>
              <p:nvPr/>
            </p:nvGrpSpPr>
            <p:grpSpPr>
              <a:xfrm>
                <a:off x="4967256" y="4603267"/>
                <a:ext cx="319325" cy="240844"/>
                <a:chOff x="4010154" y="4094650"/>
                <a:chExt cx="319325" cy="240844"/>
              </a:xfrm>
            </p:grpSpPr>
            <p:grpSp>
              <p:nvGrpSpPr>
                <p:cNvPr id="81" name="Group 80"/>
                <p:cNvGrpSpPr/>
                <p:nvPr/>
              </p:nvGrpSpPr>
              <p:grpSpPr>
                <a:xfrm>
                  <a:off x="4010154" y="4094650"/>
                  <a:ext cx="184079" cy="240844"/>
                  <a:chOff x="4010154" y="4094650"/>
                  <a:chExt cx="184079" cy="24084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3" name="TextBox 82"/>
                      <p:cNvSpPr txBox="1"/>
                      <p:nvPr/>
                    </p:nvSpPr>
                    <p:spPr>
                      <a:xfrm>
                        <a:off x="4010154" y="4094650"/>
                        <a:ext cx="184079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∑</m:t>
                              </m:r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83" name="TextBox 8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10154" y="4094650"/>
                        <a:ext cx="184079" cy="215444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30000" r="-30000" b="-3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84" name="Straight Connector 83"/>
                  <p:cNvCxnSpPr/>
                  <p:nvPr/>
                </p:nvCxnSpPr>
                <p:spPr>
                  <a:xfrm>
                    <a:off x="4184073" y="4106894"/>
                    <a:ext cx="0" cy="2286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2" name="Curved Connector 81"/>
                <p:cNvCxnSpPr/>
                <p:nvPr/>
              </p:nvCxnSpPr>
              <p:spPr>
                <a:xfrm rot="10800000" flipV="1">
                  <a:off x="4207190" y="4170746"/>
                  <a:ext cx="122289" cy="100896"/>
                </a:xfrm>
                <a:prstGeom prst="curvedConnector3">
                  <a:avLst>
                    <a:gd name="adj1" fmla="val 5000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Group 60"/>
              <p:cNvGrpSpPr/>
              <p:nvPr/>
            </p:nvGrpSpPr>
            <p:grpSpPr>
              <a:xfrm>
                <a:off x="4967256" y="5082185"/>
                <a:ext cx="319325" cy="240844"/>
                <a:chOff x="4010154" y="4094650"/>
                <a:chExt cx="319325" cy="240844"/>
              </a:xfrm>
            </p:grpSpPr>
            <p:grpSp>
              <p:nvGrpSpPr>
                <p:cNvPr id="77" name="Group 76"/>
                <p:cNvGrpSpPr/>
                <p:nvPr/>
              </p:nvGrpSpPr>
              <p:grpSpPr>
                <a:xfrm>
                  <a:off x="4010154" y="4094650"/>
                  <a:ext cx="184079" cy="240844"/>
                  <a:chOff x="4010154" y="4094650"/>
                  <a:chExt cx="184079" cy="24084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9" name="TextBox 78"/>
                      <p:cNvSpPr txBox="1"/>
                      <p:nvPr/>
                    </p:nvSpPr>
                    <p:spPr>
                      <a:xfrm>
                        <a:off x="4010154" y="4094650"/>
                        <a:ext cx="184079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∑</m:t>
                              </m:r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79" name="TextBox 7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10154" y="4094650"/>
                        <a:ext cx="184079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0000" r="-30000" b="-314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80" name="Straight Connector 79"/>
                  <p:cNvCxnSpPr/>
                  <p:nvPr/>
                </p:nvCxnSpPr>
                <p:spPr>
                  <a:xfrm>
                    <a:off x="4184073" y="4106894"/>
                    <a:ext cx="0" cy="2286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8" name="Curved Connector 77"/>
                <p:cNvCxnSpPr/>
                <p:nvPr/>
              </p:nvCxnSpPr>
              <p:spPr>
                <a:xfrm rot="10800000" flipV="1">
                  <a:off x="4207190" y="4170746"/>
                  <a:ext cx="122289" cy="100896"/>
                </a:xfrm>
                <a:prstGeom prst="curvedConnector3">
                  <a:avLst>
                    <a:gd name="adj1" fmla="val 5000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Group 61"/>
              <p:cNvGrpSpPr/>
              <p:nvPr/>
            </p:nvGrpSpPr>
            <p:grpSpPr>
              <a:xfrm>
                <a:off x="4967256" y="5577243"/>
                <a:ext cx="319325" cy="240844"/>
                <a:chOff x="4010154" y="4094650"/>
                <a:chExt cx="319325" cy="240844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4010154" y="4094650"/>
                  <a:ext cx="184079" cy="240844"/>
                  <a:chOff x="4010154" y="4094650"/>
                  <a:chExt cx="184079" cy="24084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5" name="TextBox 74"/>
                      <p:cNvSpPr txBox="1"/>
                      <p:nvPr/>
                    </p:nvSpPr>
                    <p:spPr>
                      <a:xfrm>
                        <a:off x="4010154" y="4094650"/>
                        <a:ext cx="184079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∑</m:t>
                              </m:r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75" name="TextBox 7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10154" y="4094650"/>
                        <a:ext cx="184079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0000" r="-30000" b="-314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76" name="Straight Connector 75"/>
                  <p:cNvCxnSpPr/>
                  <p:nvPr/>
                </p:nvCxnSpPr>
                <p:spPr>
                  <a:xfrm>
                    <a:off x="4184073" y="4106894"/>
                    <a:ext cx="0" cy="2286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4" name="Curved Connector 73"/>
                <p:cNvCxnSpPr/>
                <p:nvPr/>
              </p:nvCxnSpPr>
              <p:spPr>
                <a:xfrm rot="10800000" flipV="1">
                  <a:off x="4207190" y="4170746"/>
                  <a:ext cx="122289" cy="100896"/>
                </a:xfrm>
                <a:prstGeom prst="curvedConnector3">
                  <a:avLst>
                    <a:gd name="adj1" fmla="val 5000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" name="Group 62"/>
              <p:cNvGrpSpPr/>
              <p:nvPr/>
            </p:nvGrpSpPr>
            <p:grpSpPr>
              <a:xfrm>
                <a:off x="5910102" y="4590567"/>
                <a:ext cx="319325" cy="240844"/>
                <a:chOff x="4010154" y="4094650"/>
                <a:chExt cx="319325" cy="240844"/>
              </a:xfrm>
            </p:grpSpPr>
            <p:grpSp>
              <p:nvGrpSpPr>
                <p:cNvPr id="69" name="Group 68"/>
                <p:cNvGrpSpPr/>
                <p:nvPr/>
              </p:nvGrpSpPr>
              <p:grpSpPr>
                <a:xfrm>
                  <a:off x="4010154" y="4094650"/>
                  <a:ext cx="184079" cy="240844"/>
                  <a:chOff x="4010154" y="4094650"/>
                  <a:chExt cx="184079" cy="24084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1" name="TextBox 70"/>
                      <p:cNvSpPr txBox="1"/>
                      <p:nvPr/>
                    </p:nvSpPr>
                    <p:spPr>
                      <a:xfrm>
                        <a:off x="4010154" y="4094650"/>
                        <a:ext cx="184079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∑</m:t>
                              </m:r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71" name="TextBox 7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10154" y="4094650"/>
                        <a:ext cx="184079" cy="215444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30000" r="-30000" b="-3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72" name="Straight Connector 71"/>
                  <p:cNvCxnSpPr/>
                  <p:nvPr/>
                </p:nvCxnSpPr>
                <p:spPr>
                  <a:xfrm>
                    <a:off x="4184073" y="4106894"/>
                    <a:ext cx="0" cy="2286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0" name="Curved Connector 69"/>
                <p:cNvCxnSpPr/>
                <p:nvPr/>
              </p:nvCxnSpPr>
              <p:spPr>
                <a:xfrm rot="10800000" flipV="1">
                  <a:off x="4207190" y="4170746"/>
                  <a:ext cx="122289" cy="100896"/>
                </a:xfrm>
                <a:prstGeom prst="curvedConnector3">
                  <a:avLst>
                    <a:gd name="adj1" fmla="val 5000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Group 63"/>
              <p:cNvGrpSpPr/>
              <p:nvPr/>
            </p:nvGrpSpPr>
            <p:grpSpPr>
              <a:xfrm>
                <a:off x="5910102" y="5069485"/>
                <a:ext cx="319325" cy="240844"/>
                <a:chOff x="4010154" y="4094650"/>
                <a:chExt cx="319325" cy="240844"/>
              </a:xfrm>
            </p:grpSpPr>
            <p:grpSp>
              <p:nvGrpSpPr>
                <p:cNvPr id="65" name="Group 64"/>
                <p:cNvGrpSpPr/>
                <p:nvPr/>
              </p:nvGrpSpPr>
              <p:grpSpPr>
                <a:xfrm>
                  <a:off x="4010154" y="4094650"/>
                  <a:ext cx="184079" cy="240844"/>
                  <a:chOff x="4010154" y="4094650"/>
                  <a:chExt cx="184079" cy="24084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7" name="TextBox 66"/>
                      <p:cNvSpPr txBox="1"/>
                      <p:nvPr/>
                    </p:nvSpPr>
                    <p:spPr>
                      <a:xfrm>
                        <a:off x="4010154" y="4094650"/>
                        <a:ext cx="184079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∑</m:t>
                              </m:r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67" name="TextBox 6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10154" y="4094650"/>
                        <a:ext cx="184079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0000" r="-30000" b="-314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4184073" y="4106894"/>
                    <a:ext cx="0" cy="2286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6" name="Curved Connector 65"/>
                <p:cNvCxnSpPr/>
                <p:nvPr/>
              </p:nvCxnSpPr>
              <p:spPr>
                <a:xfrm rot="10800000" flipV="1">
                  <a:off x="4207190" y="4170746"/>
                  <a:ext cx="122289" cy="100896"/>
                </a:xfrm>
                <a:prstGeom prst="curvedConnector3">
                  <a:avLst>
                    <a:gd name="adj1" fmla="val 5000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273851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Multilayer Networks: Sigmoid Unit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tr-TR" sz="2200" dirty="0"/>
              <a:t>Multiple</a:t>
            </a:r>
            <a:r>
              <a:rPr lang="en-US" sz="2200" dirty="0"/>
              <a:t> layers of cascaded linear units</a:t>
            </a:r>
            <a:r>
              <a:rPr lang="tr-TR" sz="2200" dirty="0"/>
              <a:t> (unthresholded)</a:t>
            </a:r>
            <a:r>
              <a:rPr lang="en-US" sz="2200" dirty="0"/>
              <a:t> still produce only linear functions</a:t>
            </a:r>
            <a:r>
              <a:rPr lang="tr-TR" sz="2200" dirty="0"/>
              <a:t> (not suitable for our purpose)</a:t>
            </a:r>
          </a:p>
          <a:p>
            <a:r>
              <a:rPr lang="en-US" sz="2200" dirty="0"/>
              <a:t>The</a:t>
            </a:r>
            <a:r>
              <a:rPr lang="tr-TR" sz="2200" dirty="0"/>
              <a:t> </a:t>
            </a:r>
            <a:r>
              <a:rPr lang="en-US" sz="2200" dirty="0"/>
              <a:t>perceptron unit</a:t>
            </a:r>
            <a:r>
              <a:rPr lang="tr-TR" sz="2200" dirty="0"/>
              <a:t> (hard threshold)</a:t>
            </a:r>
            <a:r>
              <a:rPr lang="en-US" sz="2200" dirty="0"/>
              <a:t> </a:t>
            </a:r>
            <a:r>
              <a:rPr lang="tr-TR" sz="2200" dirty="0"/>
              <a:t>has </a:t>
            </a:r>
            <a:r>
              <a:rPr lang="en-US" sz="2200" dirty="0"/>
              <a:t>discontinuous threshold makes</a:t>
            </a:r>
            <a:r>
              <a:rPr lang="tr-TR" sz="2200" dirty="0"/>
              <a:t> </a:t>
            </a:r>
            <a:r>
              <a:rPr lang="en-US" sz="2200" dirty="0"/>
              <a:t>it </a:t>
            </a:r>
            <a:r>
              <a:rPr lang="tr-TR" sz="2200" dirty="0" smtClean="0"/>
              <a:t>i</a:t>
            </a:r>
            <a:r>
              <a:rPr lang="en-US" sz="2200" dirty="0" err="1" smtClean="0"/>
              <a:t>ndifferentiable</a:t>
            </a:r>
            <a:endParaRPr lang="tr-TR" sz="2200" dirty="0"/>
          </a:p>
          <a:p>
            <a:r>
              <a:rPr lang="en-US" sz="2200" dirty="0"/>
              <a:t>What we need is a</a:t>
            </a:r>
            <a:r>
              <a:rPr lang="tr-TR" sz="2200" dirty="0"/>
              <a:t> </a:t>
            </a:r>
            <a:r>
              <a:rPr lang="en-US" sz="2200" dirty="0"/>
              <a:t>unit whose output is a nonlinear function of its inputs, but output is also</a:t>
            </a:r>
            <a:r>
              <a:rPr lang="tr-TR" sz="2200" dirty="0"/>
              <a:t> </a:t>
            </a:r>
            <a:r>
              <a:rPr lang="en-US" sz="2200" dirty="0"/>
              <a:t>a differentiable function of its inputs</a:t>
            </a:r>
            <a:endParaRPr lang="tr-TR" sz="2200" dirty="0"/>
          </a:p>
          <a:p>
            <a:r>
              <a:rPr lang="tr-TR" sz="2200" dirty="0"/>
              <a:t>One solution is a sigmoid unit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8724" b="9420"/>
          <a:stretch/>
        </p:blipFill>
        <p:spPr>
          <a:xfrm>
            <a:off x="3374232" y="4572000"/>
            <a:ext cx="5443537" cy="1600201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4914899" y="4762500"/>
            <a:ext cx="2362200" cy="12191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369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Multilayer Networks: Sigmoid Unit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200" dirty="0"/>
                  <a:t>More precisely, the sigmoid unit computes its</a:t>
                </a:r>
                <a:r>
                  <a:rPr lang="tr-TR" sz="2200" dirty="0"/>
                  <a:t> </a:t>
                </a:r>
                <a:r>
                  <a:rPr lang="en-US" sz="2200" dirty="0"/>
                  <a:t>output o as</a:t>
                </a:r>
                <a:endParaRPr lang="tr-TR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>
                          <a:latin typeface="Cambria Math" panose="02040503050406030204" pitchFamily="18" charset="0"/>
                        </a:rPr>
                        <m:t>𝒐</m:t>
                      </m:r>
                      <m:r>
                        <a:rPr lang="tr-TR" sz="1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180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tr-TR" sz="18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sz="1800">
                          <a:latin typeface="Cambria Math" panose="02040503050406030204" pitchFamily="18" charset="0"/>
                        </a:rPr>
                        <m:t>𝒘𝒙</m:t>
                      </m:r>
                      <m:r>
                        <a:rPr lang="tr-TR" sz="18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r-TR" sz="1800" dirty="0"/>
              </a:p>
              <a:p>
                <a:pPr marL="0" indent="0">
                  <a:buNone/>
                </a:pPr>
                <a:r>
                  <a:rPr lang="tr-TR" sz="2200" dirty="0"/>
                  <a:t>    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tr-T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tr-TR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tr-TR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tr-TR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r-TR" sz="1800" dirty="0"/>
              </a:p>
              <a:p>
                <a:r>
                  <a:rPr lang="en-US" sz="2200" dirty="0"/>
                  <a:t>Note</a:t>
                </a:r>
                <a:r>
                  <a:rPr lang="tr-TR" sz="2200" dirty="0"/>
                  <a:t> </a:t>
                </a:r>
                <a:r>
                  <a:rPr lang="en-US" sz="2200" dirty="0"/>
                  <a:t>its output ranges between 0 and 1, increasing monotonically with its input</a:t>
                </a:r>
                <a:endParaRPr lang="tr-TR" sz="2200" dirty="0"/>
              </a:p>
              <a:p>
                <a:r>
                  <a:rPr lang="en-US" sz="2200" dirty="0"/>
                  <a:t>Because it maps a very large input domain</a:t>
                </a:r>
                <a:r>
                  <a:rPr lang="tr-TR" sz="2200" dirty="0"/>
                  <a:t> </a:t>
                </a:r>
                <a:r>
                  <a:rPr lang="en-US" sz="2200" dirty="0"/>
                  <a:t>to a small range of outputs, it is often referred to as the </a:t>
                </a:r>
                <a:r>
                  <a:rPr lang="en-US" sz="2200" b="1" i="1" dirty="0"/>
                  <a:t>squashing</a:t>
                </a:r>
                <a:r>
                  <a:rPr lang="tr-TR" sz="2200" b="1" i="1" dirty="0"/>
                  <a:t> </a:t>
                </a:r>
                <a:r>
                  <a:rPr lang="en-US" sz="2200" b="1" i="1" dirty="0"/>
                  <a:t>function </a:t>
                </a:r>
                <a:r>
                  <a:rPr lang="en-US" sz="2200" dirty="0"/>
                  <a:t>of</a:t>
                </a:r>
                <a:r>
                  <a:rPr lang="tr-TR" sz="2200" dirty="0"/>
                  <a:t> </a:t>
                </a:r>
                <a:r>
                  <a:rPr lang="en-US" sz="2200" dirty="0"/>
                  <a:t>the unit.</a:t>
                </a:r>
                <a:endParaRPr lang="tr-TR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blipFill>
                <a:blip r:embed="rId2"/>
                <a:stretch>
                  <a:fillRect l="-941" t="-1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8724" b="9420"/>
          <a:stretch/>
        </p:blipFill>
        <p:spPr>
          <a:xfrm>
            <a:off x="3374232" y="4572000"/>
            <a:ext cx="5443537" cy="1600201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4914899" y="4762500"/>
            <a:ext cx="2362200" cy="12191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80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Multilayer Networks: Sigmoid Unit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200" dirty="0"/>
                  <a:t>The sigmoid function has the useful property that its derivative is easily</a:t>
                </a:r>
                <a:r>
                  <a:rPr lang="tr-TR" sz="2200" dirty="0"/>
                  <a:t> </a:t>
                </a:r>
                <a:r>
                  <a:rPr lang="en-US" sz="2200" dirty="0"/>
                  <a:t>expressed in terms of its output</a:t>
                </a:r>
                <a:endParaRPr lang="tr-TR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2200" i="1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tr-TR" sz="2200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tr-TR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tr-TR" sz="22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tr-TR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22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tr-TR" sz="2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sz="2200" i="1">
                          <a:latin typeface="Cambria Math" panose="02040503050406030204" pitchFamily="18" charset="0"/>
                        </a:rPr>
                        <m:t>)(1−</m:t>
                      </m:r>
                      <m:r>
                        <a:rPr lang="tr-TR" sz="22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tr-TR" sz="2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sz="2200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tr-TR" sz="2200" dirty="0"/>
              </a:p>
              <a:p>
                <a:r>
                  <a:rPr lang="tr-TR" sz="2200"/>
                  <a:t>We will make </a:t>
                </a:r>
                <a:r>
                  <a:rPr lang="tr-TR" sz="2200" dirty="0"/>
                  <a:t>use of this property in backpropagation algorithm</a:t>
                </a:r>
              </a:p>
              <a:p>
                <a:r>
                  <a:rPr lang="en-US" sz="2200" dirty="0"/>
                  <a:t>The function</a:t>
                </a:r>
                <a:r>
                  <a:rPr lang="tr-TR" sz="2200" dirty="0"/>
                  <a:t>s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i="1" dirty="0">
                        <a:latin typeface="Cambria Math" panose="02040503050406030204" pitchFamily="18" charset="0"/>
                      </a:rPr>
                      <m:t>tanh</m:t>
                    </m:r>
                    <m:d>
                      <m:dPr>
                        <m:ctrlPr>
                          <a:rPr lang="tr-TR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tr-TR" sz="2200" i="1" dirty="0">
                        <a:latin typeface="Cambria Math" panose="02040503050406030204" pitchFamily="18" charset="0"/>
                      </a:rPr>
                      <m:t>=2</m:t>
                    </m:r>
                    <m:r>
                      <a:rPr lang="tr-TR" sz="2200" i="1" dirty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tr-TR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2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tr-TR" sz="2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tr-TR" sz="2200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tr-TR" sz="2200" dirty="0"/>
                  <a:t> and </a:t>
                </a:r>
                <a14:m>
                  <m:oMath xmlns:m="http://schemas.openxmlformats.org/officeDocument/2006/math">
                    <m:r>
                      <a:rPr lang="tr-TR" sz="2200" i="1" dirty="0">
                        <a:latin typeface="Cambria Math" panose="02040503050406030204" pitchFamily="18" charset="0"/>
                      </a:rPr>
                      <m:t>𝑅𝑒𝐿𝑈</m:t>
                    </m:r>
                    <m:d>
                      <m:dPr>
                        <m:ctrlPr>
                          <a:rPr lang="tr-TR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tr-TR" sz="22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tr-TR" sz="2200" dirty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tr-TR" sz="2200" i="1" dirty="0">
                        <a:latin typeface="Cambria Math" panose="02040503050406030204" pitchFamily="18" charset="0"/>
                      </a:rPr>
                      <m:t>⁡(0,</m:t>
                    </m:r>
                    <m:r>
                      <a:rPr lang="tr-TR" sz="22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tr-TR" sz="22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tr-TR" sz="2200" dirty="0"/>
                  <a:t> are</a:t>
                </a:r>
                <a:r>
                  <a:rPr lang="en-US" sz="2200" dirty="0"/>
                  <a:t> also </a:t>
                </a:r>
                <a:r>
                  <a:rPr lang="tr-TR" sz="2200" dirty="0"/>
                  <a:t>commonly</a:t>
                </a:r>
                <a:r>
                  <a:rPr lang="en-US" sz="2200" dirty="0"/>
                  <a:t> used in </a:t>
                </a:r>
                <a:r>
                  <a:rPr lang="tr-TR" sz="2200" dirty="0"/>
                  <a:t>place </a:t>
                </a:r>
                <a:r>
                  <a:rPr lang="en-US" sz="2200" dirty="0"/>
                  <a:t>of the </a:t>
                </a:r>
                <a:r>
                  <a:rPr lang="tr-TR" sz="2200" dirty="0"/>
                  <a:t>logistic</a:t>
                </a:r>
                <a:r>
                  <a:rPr lang="en-US" sz="2200" dirty="0"/>
                  <a:t> function</a:t>
                </a:r>
                <a:endParaRPr lang="tr-TR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8724" b="9420"/>
          <a:stretch/>
        </p:blipFill>
        <p:spPr>
          <a:xfrm>
            <a:off x="3374232" y="4572000"/>
            <a:ext cx="5443537" cy="1600201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4914899" y="4762500"/>
            <a:ext cx="2362200" cy="12191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493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Multilayer Networks: Backpropagation Algorithm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Backpropagation Algorithm </a:t>
            </a:r>
            <a:r>
              <a:rPr lang="en-US" sz="2400" dirty="0"/>
              <a:t>learns the weights for a multilayer network</a:t>
            </a:r>
            <a:endParaRPr lang="tr-TR" sz="2400" dirty="0"/>
          </a:p>
          <a:p>
            <a:r>
              <a:rPr lang="tr-TR" sz="2400" dirty="0"/>
              <a:t>The</a:t>
            </a:r>
            <a:r>
              <a:rPr lang="en-US" sz="2400" dirty="0"/>
              <a:t> </a:t>
            </a:r>
            <a:r>
              <a:rPr lang="tr-TR" sz="2400" dirty="0"/>
              <a:t>algorithm </a:t>
            </a:r>
            <a:r>
              <a:rPr lang="en-US" sz="2400" dirty="0"/>
              <a:t>employs gradient</a:t>
            </a:r>
            <a:r>
              <a:rPr lang="tr-TR" sz="2400" dirty="0"/>
              <a:t> </a:t>
            </a:r>
            <a:r>
              <a:rPr lang="en-US" sz="2400" dirty="0"/>
              <a:t>descent to attempt to minimize the squared error between the network output</a:t>
            </a:r>
            <a:r>
              <a:rPr lang="tr-TR" sz="2400" dirty="0"/>
              <a:t> </a:t>
            </a:r>
            <a:r>
              <a:rPr lang="en-US" sz="2400" dirty="0"/>
              <a:t>values and the target values for these outputs</a:t>
            </a:r>
            <a:endParaRPr lang="tr-TR" sz="2400" dirty="0"/>
          </a:p>
          <a:p>
            <a:r>
              <a:rPr lang="tr-TR" sz="2400" dirty="0"/>
              <a:t>It first </a:t>
            </a:r>
            <a:r>
              <a:rPr lang="en-US" sz="2400" dirty="0"/>
              <a:t>computes the</a:t>
            </a:r>
            <a:r>
              <a:rPr lang="tr-TR" sz="2400" dirty="0"/>
              <a:t> </a:t>
            </a:r>
            <a:r>
              <a:rPr lang="en-US" sz="2400" dirty="0"/>
              <a:t>output of every neuron in each consecutive layer (this is the forward pass, just like</a:t>
            </a:r>
            <a:r>
              <a:rPr lang="tr-TR" sz="2400" dirty="0"/>
              <a:t> </a:t>
            </a:r>
            <a:r>
              <a:rPr lang="en-US" sz="2400" dirty="0"/>
              <a:t>when making predictions)</a:t>
            </a:r>
            <a:endParaRPr lang="tr-TR" sz="2400" dirty="0"/>
          </a:p>
          <a:p>
            <a:r>
              <a:rPr lang="tr-TR" sz="2400" dirty="0"/>
              <a:t>Next it </a:t>
            </a:r>
            <a:r>
              <a:rPr lang="en-US" sz="2400" dirty="0"/>
              <a:t>measures the error, then goes through</a:t>
            </a:r>
            <a:r>
              <a:rPr lang="tr-TR" sz="2400" dirty="0"/>
              <a:t> </a:t>
            </a:r>
            <a:r>
              <a:rPr lang="en-US" sz="2400" dirty="0"/>
              <a:t>each layer in reverse to measure the error contribution from each connection (reverse</a:t>
            </a:r>
            <a:r>
              <a:rPr lang="tr-TR" sz="2400" dirty="0"/>
              <a:t> </a:t>
            </a:r>
            <a:r>
              <a:rPr lang="en-US" sz="2400" dirty="0"/>
              <a:t>pass)</a:t>
            </a:r>
            <a:endParaRPr lang="tr-TR" sz="2400" dirty="0"/>
          </a:p>
          <a:p>
            <a:r>
              <a:rPr lang="tr-TR" sz="2400" dirty="0"/>
              <a:t>F</a:t>
            </a:r>
            <a:r>
              <a:rPr lang="en-US" sz="2400" dirty="0" err="1"/>
              <a:t>inally</a:t>
            </a:r>
            <a:r>
              <a:rPr lang="en-US" sz="2400" dirty="0"/>
              <a:t> slightly tweaks the connection weights to reduce the error (Gradient</a:t>
            </a:r>
            <a:r>
              <a:rPr lang="tr-TR" sz="2400" dirty="0"/>
              <a:t> </a:t>
            </a:r>
            <a:r>
              <a:rPr lang="en-US" sz="2400" dirty="0"/>
              <a:t>Descent step)</a:t>
            </a:r>
            <a:endParaRPr lang="tr-TR" sz="2400" dirty="0"/>
          </a:p>
          <a:p>
            <a:endParaRPr lang="tr-TR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</p:spTree>
    <p:extLst>
      <p:ext uri="{BB962C8B-B14F-4D97-AF65-F5344CB8AC3E}">
        <p14:creationId xmlns:p14="http://schemas.microsoft.com/office/powerpoint/2010/main" val="31564799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Multilayer Networks: Backpropagation Algorithm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tr-TR" sz="2400" dirty="0"/>
                  <a:t>To do this define: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sz="2400" i="1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  <m:r>
                      <a:rPr lang="tr-TR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tr-TR" sz="2400" dirty="0"/>
                  <a:t> the ith input to unit j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tr-TR" sz="2400" i="1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  <m:r>
                      <a:rPr lang="tr-TR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tr-TR" sz="2400" dirty="0"/>
                  <a:t> </a:t>
                </a:r>
                <a:r>
                  <a:rPr lang="en-US" sz="2400" dirty="0"/>
                  <a:t>the weight associated with the </a:t>
                </a:r>
                <a:r>
                  <a:rPr lang="en-US" sz="2400" dirty="0" err="1"/>
                  <a:t>ith</a:t>
                </a:r>
                <a:r>
                  <a:rPr lang="en-US" sz="2400" dirty="0"/>
                  <a:t> input to unit j</a:t>
                </a:r>
                <a:endParaRPr lang="tr-TR" sz="2400" dirty="0"/>
              </a:p>
              <a:p>
                <a14:m>
                  <m:oMath xmlns:m="http://schemas.openxmlformats.org/officeDocument/2006/math">
                    <m:r>
                      <a:rPr lang="tr-TR" sz="2400" i="1">
                        <a:latin typeface="Cambria Math" panose="02040503050406030204" pitchFamily="18" charset="0"/>
                      </a:rPr>
                      <m:t>𝑛𝑒</m:t>
                    </m:r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tr-TR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tr-TR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tr-T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tr-T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tr-TR" sz="2400" i="1"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</m:sSub>
                        <m:sSub>
                          <m:sSubPr>
                            <m:ctrlPr>
                              <a:rPr lang="tr-T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tr-TR" sz="2400" i="1"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tr-TR" sz="2400" dirty="0"/>
                  <a:t> the weighted sum of inputs for unit j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tr-TR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tr-TR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tr-TR" sz="2400" dirty="0"/>
                  <a:t> the output computed by unit j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tr-TR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tr-TR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tr-TR" sz="2400" dirty="0"/>
                  <a:t> the target output for unit j</a:t>
                </a:r>
              </a:p>
              <a:p>
                <a14:m>
                  <m:oMath xmlns:m="http://schemas.openxmlformats.org/officeDocument/2006/math">
                    <m:r>
                      <a:rPr lang="tr-TR" sz="24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tr-TR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tr-TR" sz="2400" dirty="0"/>
                  <a:t> the sigmoid function</a:t>
                </a:r>
              </a:p>
              <a:p>
                <a14:m>
                  <m:oMath xmlns:m="http://schemas.openxmlformats.org/officeDocument/2006/math">
                    <m:r>
                      <a:rPr lang="tr-TR" sz="2400" i="1" dirty="0">
                        <a:latin typeface="Cambria Math" panose="02040503050406030204" pitchFamily="18" charset="0"/>
                      </a:rPr>
                      <m:t>𝑜𝑢𝑡𝑝𝑢𝑡𝑠</m:t>
                    </m:r>
                    <m:r>
                      <a:rPr lang="tr-TR" sz="2400" i="1" dirty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tr-TR" sz="2400" dirty="0"/>
                  <a:t>the set of units in the final layer of the network</a:t>
                </a:r>
              </a:p>
              <a:p>
                <a14:m>
                  <m:oMath xmlns:m="http://schemas.openxmlformats.org/officeDocument/2006/math">
                    <m:r>
                      <a:rPr lang="tr-TR" sz="2400" i="1">
                        <a:latin typeface="Cambria Math" panose="02040503050406030204" pitchFamily="18" charset="0"/>
                      </a:rPr>
                      <m:t>𝐷𝑜𝑤𝑛𝑠𝑡𝑟𝑒𝑎𝑚</m:t>
                    </m:r>
                    <m:d>
                      <m:d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4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tr-TR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tr-TR" sz="2400" dirty="0"/>
                  <a:t> </a:t>
                </a:r>
                <a:r>
                  <a:rPr lang="en-US" sz="2400" dirty="0"/>
                  <a:t>the set of units whose immediate inputs include the</a:t>
                </a:r>
                <a:r>
                  <a:rPr lang="tr-TR" sz="2400" dirty="0"/>
                  <a:t> </a:t>
                </a:r>
                <a:r>
                  <a:rPr lang="en-US" sz="2400" dirty="0"/>
                  <a:t>output of unit j</a:t>
                </a:r>
                <a:endParaRPr lang="tr-TR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blipFill>
                <a:blip r:embed="rId2"/>
                <a:stretch>
                  <a:fillRect l="-1098" t="-1622" r="-1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</p:spTree>
    <p:extLst>
      <p:ext uri="{BB962C8B-B14F-4D97-AF65-F5344CB8AC3E}">
        <p14:creationId xmlns:p14="http://schemas.microsoft.com/office/powerpoint/2010/main" val="3253464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Artificial 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200" dirty="0"/>
              <a:t>Artificial</a:t>
            </a:r>
            <a:r>
              <a:rPr lang="en-US" sz="2200" dirty="0"/>
              <a:t> neural networks are built out</a:t>
            </a:r>
            <a:r>
              <a:rPr lang="tr-TR" sz="2200" dirty="0"/>
              <a:t> </a:t>
            </a:r>
            <a:r>
              <a:rPr lang="en-US" sz="2200" dirty="0"/>
              <a:t>of a densely interconnected set of simple units</a:t>
            </a:r>
            <a:endParaRPr lang="tr-TR" sz="2200" dirty="0"/>
          </a:p>
          <a:p>
            <a:r>
              <a:rPr lang="tr-TR" sz="2200" dirty="0"/>
              <a:t>Each </a:t>
            </a:r>
            <a:r>
              <a:rPr lang="en-US" sz="2200" dirty="0"/>
              <a:t>unit takes a number</a:t>
            </a:r>
            <a:r>
              <a:rPr lang="tr-TR" sz="2200" dirty="0"/>
              <a:t> </a:t>
            </a:r>
            <a:r>
              <a:rPr lang="en-US" sz="2200" dirty="0"/>
              <a:t>of real-valued inputs (possibly the outputs of other units) and produces a single</a:t>
            </a:r>
            <a:r>
              <a:rPr lang="tr-TR" sz="2200" dirty="0"/>
              <a:t> </a:t>
            </a:r>
            <a:r>
              <a:rPr lang="en-US" sz="2200" dirty="0"/>
              <a:t>real-valued output (which may become the input to many other units)</a:t>
            </a:r>
            <a:endParaRPr lang="tr-TR" sz="2200" dirty="0"/>
          </a:p>
          <a:p>
            <a:endParaRPr lang="tr-TR" sz="2200" dirty="0"/>
          </a:p>
          <a:p>
            <a:endParaRPr lang="tr-TR" sz="2200" dirty="0"/>
          </a:p>
          <a:p>
            <a:endParaRPr lang="tr-TR" sz="2200" dirty="0"/>
          </a:p>
          <a:p>
            <a:endParaRPr lang="tr-TR" sz="2200" dirty="0"/>
          </a:p>
          <a:p>
            <a:endParaRPr lang="tr-TR" sz="2200" dirty="0"/>
          </a:p>
          <a:p>
            <a:pPr marL="0" indent="0">
              <a:buNone/>
            </a:pPr>
            <a:endParaRPr lang="tr-TR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2945874"/>
            <a:ext cx="6324600" cy="303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103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Multilayer Networks: Backpropagation Algorithm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tr-TR" sz="2400" dirty="0"/>
                  <a:t>We employ stochastic descent algorithm which </a:t>
                </a:r>
                <a:r>
                  <a:rPr lang="en-US" sz="2400" dirty="0"/>
                  <a:t>involves iterating through the training examples</a:t>
                </a:r>
                <a:r>
                  <a:rPr lang="tr-TR" sz="2400" dirty="0"/>
                  <a:t> </a:t>
                </a:r>
                <a:r>
                  <a:rPr lang="en-US" sz="2400" dirty="0"/>
                  <a:t>one at a time</a:t>
                </a:r>
                <a:endParaRPr lang="tr-TR" sz="2400" dirty="0"/>
              </a:p>
              <a:p>
                <a:r>
                  <a:rPr lang="en-US" sz="2400" dirty="0"/>
                  <a:t>In other words, for each training example</a:t>
                </a:r>
                <a:r>
                  <a:rPr lang="tr-TR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 every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</m:oMath>
                </a14:m>
                <a:r>
                  <a:rPr lang="en-US" sz="2400" dirty="0"/>
                  <a:t> is updated by adding to it </a:t>
                </a:r>
                <a:endParaRPr lang="tr-TR" sz="24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tr-TR" sz="2400" dirty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tr-TR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tr-TR" sz="2400" i="1" dirty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tr-TR" sz="2400" i="1" dirty="0"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tr-T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tr-T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tr-T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tr-T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tr-T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tr-T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tr-TR" sz="2400" dirty="0"/>
              </a:p>
              <a:p>
                <a:r>
                  <a:rPr lang="tr-TR" sz="2400" dirty="0"/>
                  <a:t>We should find an expression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 sz="240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tr-TR" sz="2400" i="1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</m:oMath>
                </a14:m>
                <a:r>
                  <a:rPr lang="tr-TR" sz="2400" dirty="0"/>
                  <a:t> to build the algorithm, i.e., compute the partial derivative of the error with respect to every weight</a:t>
                </a:r>
              </a:p>
              <a:p>
                <a:pPr marL="0" indent="0">
                  <a:buNone/>
                </a:pPr>
                <a:endParaRPr lang="tr-TR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blipFill>
                <a:blip r:embed="rId2"/>
                <a:stretch>
                  <a:fillRect l="-1098" t="-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</p:spTree>
    <p:extLst>
      <p:ext uri="{BB962C8B-B14F-4D97-AF65-F5344CB8AC3E}">
        <p14:creationId xmlns:p14="http://schemas.microsoft.com/office/powerpoint/2010/main" val="28390344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Multilayer Networks: Backpropagation Algorithm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tr-TR" sz="2000" dirty="0"/>
                  <a:t>N</a:t>
                </a:r>
                <a:r>
                  <a:rPr lang="en-US" sz="2000" dirty="0" err="1"/>
                  <a:t>otice</a:t>
                </a:r>
                <a:r>
                  <a:rPr lang="en-US" sz="2000" dirty="0"/>
                  <a:t> that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</m:oMath>
                </a14:m>
                <a:r>
                  <a:rPr lang="tr-TR" sz="2000" dirty="0"/>
                  <a:t> </a:t>
                </a:r>
                <a:r>
                  <a:rPr lang="en-US" sz="2000" dirty="0"/>
                  <a:t>can influence the rest of the network only through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𝑛𝑒</m:t>
                    </m:r>
                    <m:sSub>
                      <m:sSubPr>
                        <m:ctrlPr>
                          <a:rPr lang="tr-T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tr-TR" sz="20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tr-TR" sz="2000" dirty="0"/>
              </a:p>
              <a:p>
                <a:r>
                  <a:rPr lang="tr-TR" sz="2000" dirty="0"/>
                  <a:t>W</a:t>
                </a:r>
                <a:r>
                  <a:rPr lang="en-US" sz="2000" dirty="0"/>
                  <a:t>e can use the</a:t>
                </a:r>
                <a:r>
                  <a:rPr lang="tr-TR" sz="2000" dirty="0"/>
                  <a:t> chain rule</a:t>
                </a:r>
              </a:p>
              <a:p>
                <a:pPr marL="0" indent="0">
                  <a:buNone/>
                </a:pPr>
                <a:endParaRPr lang="tr-TR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tr-TR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tr-TR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tr-T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tr-TR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tr-TR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den>
                      </m:f>
                      <m:r>
                        <m:rPr>
                          <m:aln/>
                        </m:rPr>
                        <a:rPr lang="tr-TR" sz="1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tr-TR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tr-TR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tr-T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tr-T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𝑛𝑒</m:t>
                          </m:r>
                          <m:sSub>
                            <m:sSubPr>
                              <m:ctrlPr>
                                <a:rPr lang="tr-TR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tr-TR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tr-T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tr-T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𝑛𝑒</m:t>
                          </m:r>
                          <m:sSub>
                            <m:sSubPr>
                              <m:ctrlPr>
                                <a:rPr lang="tr-TR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tr-TR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tr-T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tr-TR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tr-TR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tr-TR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tr-TR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tr-TR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tr-T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tr-T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𝑛𝑒</m:t>
                          </m:r>
                          <m:sSub>
                            <m:sSubPr>
                              <m:ctrlPr>
                                <a:rPr lang="tr-TR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tr-TR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tr-T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tr-TR" sz="1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tr-TR" sz="1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ji</m:t>
                          </m:r>
                        </m:sub>
                      </m:sSub>
                    </m:oMath>
                  </m:oMathPara>
                </a14:m>
                <a:endParaRPr lang="tr-TR" sz="1800" dirty="0"/>
              </a:p>
              <a:p>
                <a:r>
                  <a:rPr lang="tr-TR" sz="2000" dirty="0"/>
                  <a:t>O</a:t>
                </a:r>
                <a:r>
                  <a:rPr lang="en-US" sz="2000" dirty="0" err="1"/>
                  <a:t>ur</a:t>
                </a:r>
                <a:r>
                  <a:rPr lang="en-US" sz="2000" dirty="0"/>
                  <a:t> remaining task is to derive a convenient expression</a:t>
                </a:r>
                <a:r>
                  <a:rPr lang="tr-TR" sz="2000" dirty="0"/>
                  <a:t> </a:t>
                </a:r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num>
                      <m:den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𝑛𝑒</m:t>
                        </m:r>
                        <m:sSub>
                          <m:sSubPr>
                            <m:ctrlP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/>
                  <a:t>. </a:t>
                </a:r>
                <a:endParaRPr lang="tr-TR" sz="2000" dirty="0"/>
              </a:p>
              <a:p>
                <a:r>
                  <a:rPr lang="en-US" sz="2000" dirty="0"/>
                  <a:t>We consider two cases in turn: the case where unit j is an output unit</a:t>
                </a:r>
                <a:r>
                  <a:rPr lang="tr-TR" sz="2000" dirty="0"/>
                  <a:t> </a:t>
                </a:r>
                <a:r>
                  <a:rPr lang="en-US" sz="2000" dirty="0"/>
                  <a:t>for the network, and the case where j is an internal unit</a:t>
                </a:r>
                <a:r>
                  <a:rPr lang="tr-TR" sz="2000" dirty="0"/>
                  <a:t> (a neuron in the hidden layer)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  <p:grpSp>
        <p:nvGrpSpPr>
          <p:cNvPr id="10" name="Group 9"/>
          <p:cNvGrpSpPr/>
          <p:nvPr/>
        </p:nvGrpSpPr>
        <p:grpSpPr>
          <a:xfrm>
            <a:off x="8153401" y="2667000"/>
            <a:ext cx="471725" cy="457200"/>
            <a:chOff x="6842760" y="2491740"/>
            <a:chExt cx="471725" cy="457200"/>
          </a:xfrm>
        </p:grpSpPr>
        <p:sp>
          <p:nvSpPr>
            <p:cNvPr id="6" name="Oval 5"/>
            <p:cNvSpPr/>
            <p:nvPr/>
          </p:nvSpPr>
          <p:spPr>
            <a:xfrm>
              <a:off x="6842760" y="2491740"/>
              <a:ext cx="471725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6934200" y="2590800"/>
                  <a:ext cx="18407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∑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4200" y="2590800"/>
                  <a:ext cx="184079" cy="215444"/>
                </a:xfrm>
                <a:prstGeom prst="rect">
                  <a:avLst/>
                </a:prstGeom>
                <a:blipFill>
                  <a:blip r:embed="rId3"/>
                  <a:stretch>
                    <a:fillRect l="-30000" r="-30000" b="-3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Connector 7"/>
            <p:cNvCxnSpPr/>
            <p:nvPr/>
          </p:nvCxnSpPr>
          <p:spPr>
            <a:xfrm>
              <a:off x="7108119" y="2603044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urved Connector 8"/>
            <p:cNvCxnSpPr/>
            <p:nvPr/>
          </p:nvCxnSpPr>
          <p:spPr>
            <a:xfrm rot="10800000" flipV="1">
              <a:off x="7131236" y="2666896"/>
              <a:ext cx="122289" cy="100896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/>
          <p:cNvCxnSpPr>
            <a:endCxn id="6" idx="2"/>
          </p:cNvCxnSpPr>
          <p:nvPr/>
        </p:nvCxnSpPr>
        <p:spPr>
          <a:xfrm>
            <a:off x="7559040" y="2613660"/>
            <a:ext cx="594360" cy="281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309266" y="3106282"/>
                <a:ext cx="1402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9266" y="3106282"/>
                <a:ext cx="140231" cy="276999"/>
              </a:xfrm>
              <a:prstGeom prst="rect">
                <a:avLst/>
              </a:prstGeom>
              <a:blipFill>
                <a:blip r:embed="rId4"/>
                <a:stretch>
                  <a:fillRect l="-60870" t="-4444" r="-5652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698932" y="2418285"/>
                <a:ext cx="347788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932" y="2418285"/>
                <a:ext cx="347788" cy="299313"/>
              </a:xfrm>
              <a:prstGeom prst="rect">
                <a:avLst/>
              </a:prstGeom>
              <a:blipFill>
                <a:blip r:embed="rId5"/>
                <a:stretch>
                  <a:fillRect l="-8772" r="-12281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>
            <a:stCxn id="6" idx="6"/>
          </p:cNvCxnSpPr>
          <p:nvPr/>
        </p:nvCxnSpPr>
        <p:spPr>
          <a:xfrm flipV="1">
            <a:off x="8625126" y="2892604"/>
            <a:ext cx="534115" cy="2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6"/>
          </p:cNvCxnSpPr>
          <p:nvPr/>
        </p:nvCxnSpPr>
        <p:spPr>
          <a:xfrm>
            <a:off x="8625126" y="2895600"/>
            <a:ext cx="457915" cy="430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7467600" y="2912974"/>
            <a:ext cx="596902" cy="9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7559040" y="2949754"/>
            <a:ext cx="533400" cy="376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100358" y="2226957"/>
                <a:ext cx="1110497" cy="4481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200" i="1">
                          <a:latin typeface="Cambria Math" panose="02040503050406030204" pitchFamily="18" charset="0"/>
                        </a:rPr>
                        <m:t>𝑛𝑒</m:t>
                      </m:r>
                      <m:sSub>
                        <m:sSubPr>
                          <m:ctrlPr>
                            <a:rPr lang="tr-T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tr-TR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tr-TR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tr-TR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tr-T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tr-T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tr-TR" sz="1200" i="1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sz="1200" i="1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358" y="2226957"/>
                <a:ext cx="1110497" cy="448136"/>
              </a:xfrm>
              <a:prstGeom prst="rect">
                <a:avLst/>
              </a:prstGeom>
              <a:blipFill>
                <a:blip r:embed="rId6"/>
                <a:stretch>
                  <a:fillRect l="-8791" t="-148649" r="-65385" b="-206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208327" y="2367688"/>
                <a:ext cx="306751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327" y="2367688"/>
                <a:ext cx="306751" cy="299313"/>
              </a:xfrm>
              <a:prstGeom prst="rect">
                <a:avLst/>
              </a:prstGeom>
              <a:blipFill>
                <a:blip r:embed="rId7"/>
                <a:stretch>
                  <a:fillRect l="-9804" r="-11765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8829665" y="3244781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665" y="3244781"/>
                <a:ext cx="125034" cy="276999"/>
              </a:xfrm>
              <a:prstGeom prst="rect">
                <a:avLst/>
              </a:prstGeom>
              <a:blipFill>
                <a:blip r:embed="rId8"/>
                <a:stretch>
                  <a:fillRect l="-42857" r="-38095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703534" y="3259410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3534" y="3259410"/>
                <a:ext cx="125034" cy="276999"/>
              </a:xfrm>
              <a:prstGeom prst="rect">
                <a:avLst/>
              </a:prstGeom>
              <a:blipFill>
                <a:blip r:embed="rId9"/>
                <a:stretch>
                  <a:fillRect l="-45000" r="-45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9256155" y="2785168"/>
                <a:ext cx="725776" cy="1772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000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tr-TR" sz="1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tr-TR" sz="1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10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tr-TR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1000" i="1">
                              <a:latin typeface="Cambria Math" panose="02040503050406030204" pitchFamily="18" charset="0"/>
                            </a:rPr>
                            <m:t>𝑛𝑒</m:t>
                          </m:r>
                          <m:sSub>
                            <m:sSubPr>
                              <m:ctrlPr>
                                <a:rPr lang="tr-T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tr-TR" sz="1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6155" y="2785168"/>
                <a:ext cx="725776" cy="177228"/>
              </a:xfrm>
              <a:prstGeom prst="rect">
                <a:avLst/>
              </a:prstGeom>
              <a:blipFill>
                <a:blip r:embed="rId10"/>
                <a:stretch>
                  <a:fillRect l="-1681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66215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Multilayer Networks: Backpropagation Algorithm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tr-TR" sz="2200" b="1" dirty="0"/>
              <a:t>For the output node</a:t>
            </a:r>
          </a:p>
          <a:p>
            <a:r>
              <a:rPr lang="tr-TR" sz="2200" dirty="0"/>
              <a:t>W</a:t>
            </a:r>
            <a:r>
              <a:rPr lang="en-US" sz="2200" dirty="0"/>
              <a:t>e can invoke the chain rule again to write</a:t>
            </a:r>
            <a:endParaRPr lang="tr-TR" sz="2200" dirty="0"/>
          </a:p>
          <a:p>
            <a:endParaRPr lang="tr-TR" sz="2000" dirty="0"/>
          </a:p>
          <a:p>
            <a:endParaRPr lang="tr-TR" sz="2000" dirty="0"/>
          </a:p>
          <a:p>
            <a:r>
              <a:rPr lang="tr-TR" sz="2000" dirty="0"/>
              <a:t>Consider first term</a:t>
            </a:r>
          </a:p>
          <a:p>
            <a:endParaRPr lang="tr-TR" sz="2000" dirty="0"/>
          </a:p>
          <a:p>
            <a:endParaRPr lang="tr-TR" sz="2000" dirty="0"/>
          </a:p>
          <a:p>
            <a:r>
              <a:rPr lang="tr-TR" sz="2000" dirty="0"/>
              <a:t>Since all derivatives are zero for k that is not equal to j, we can drop the summation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  <p:grpSp>
        <p:nvGrpSpPr>
          <p:cNvPr id="10" name="Group 9"/>
          <p:cNvGrpSpPr/>
          <p:nvPr/>
        </p:nvGrpSpPr>
        <p:grpSpPr>
          <a:xfrm>
            <a:off x="8153401" y="2667000"/>
            <a:ext cx="471725" cy="457200"/>
            <a:chOff x="6842760" y="2491740"/>
            <a:chExt cx="471725" cy="457200"/>
          </a:xfrm>
        </p:grpSpPr>
        <p:sp>
          <p:nvSpPr>
            <p:cNvPr id="6" name="Oval 5"/>
            <p:cNvSpPr/>
            <p:nvPr/>
          </p:nvSpPr>
          <p:spPr>
            <a:xfrm>
              <a:off x="6842760" y="2491740"/>
              <a:ext cx="471725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6934200" y="2590800"/>
                  <a:ext cx="18407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∑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4200" y="2590800"/>
                  <a:ext cx="184079" cy="215444"/>
                </a:xfrm>
                <a:prstGeom prst="rect">
                  <a:avLst/>
                </a:prstGeom>
                <a:blipFill>
                  <a:blip r:embed="rId2"/>
                  <a:stretch>
                    <a:fillRect l="-30000" r="-30000" b="-3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Connector 7"/>
            <p:cNvCxnSpPr/>
            <p:nvPr/>
          </p:nvCxnSpPr>
          <p:spPr>
            <a:xfrm>
              <a:off x="7108119" y="2603044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urved Connector 8"/>
            <p:cNvCxnSpPr/>
            <p:nvPr/>
          </p:nvCxnSpPr>
          <p:spPr>
            <a:xfrm rot="10800000" flipV="1">
              <a:off x="7131236" y="2666896"/>
              <a:ext cx="122289" cy="100896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/>
          <p:cNvCxnSpPr>
            <a:endCxn id="6" idx="2"/>
          </p:cNvCxnSpPr>
          <p:nvPr/>
        </p:nvCxnSpPr>
        <p:spPr>
          <a:xfrm>
            <a:off x="7559040" y="2613660"/>
            <a:ext cx="594360" cy="281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309266" y="3106282"/>
                <a:ext cx="1402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9266" y="3106282"/>
                <a:ext cx="140231" cy="276999"/>
              </a:xfrm>
              <a:prstGeom prst="rect">
                <a:avLst/>
              </a:prstGeom>
              <a:blipFill>
                <a:blip r:embed="rId3"/>
                <a:stretch>
                  <a:fillRect l="-60870" t="-4444" r="-5652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698932" y="2418285"/>
                <a:ext cx="347788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932" y="2418285"/>
                <a:ext cx="347788" cy="299313"/>
              </a:xfrm>
              <a:prstGeom prst="rect">
                <a:avLst/>
              </a:prstGeom>
              <a:blipFill>
                <a:blip r:embed="rId4"/>
                <a:stretch>
                  <a:fillRect l="-8772" r="-12281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>
            <a:stCxn id="6" idx="6"/>
          </p:cNvCxnSpPr>
          <p:nvPr/>
        </p:nvCxnSpPr>
        <p:spPr>
          <a:xfrm flipV="1">
            <a:off x="8625126" y="2892604"/>
            <a:ext cx="534115" cy="2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7467600" y="2912974"/>
            <a:ext cx="596902" cy="9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7559040" y="2949754"/>
            <a:ext cx="533400" cy="376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100358" y="2226957"/>
                <a:ext cx="1110497" cy="4481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200" i="1">
                          <a:latin typeface="Cambria Math" panose="02040503050406030204" pitchFamily="18" charset="0"/>
                        </a:rPr>
                        <m:t>𝑛𝑒</m:t>
                      </m:r>
                      <m:sSub>
                        <m:sSubPr>
                          <m:ctrlPr>
                            <a:rPr lang="tr-T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tr-TR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tr-TR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tr-TR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tr-T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tr-T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tr-TR" sz="1200" i="1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sz="1200" i="1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358" y="2226957"/>
                <a:ext cx="1110497" cy="448136"/>
              </a:xfrm>
              <a:prstGeom prst="rect">
                <a:avLst/>
              </a:prstGeom>
              <a:blipFill>
                <a:blip r:embed="rId5"/>
                <a:stretch>
                  <a:fillRect l="-8791" t="-148649" r="-65385" b="-206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208327" y="2367688"/>
                <a:ext cx="306751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327" y="2367688"/>
                <a:ext cx="306751" cy="299313"/>
              </a:xfrm>
              <a:prstGeom prst="rect">
                <a:avLst/>
              </a:prstGeom>
              <a:blipFill>
                <a:blip r:embed="rId6"/>
                <a:stretch>
                  <a:fillRect l="-9804" r="-11765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703534" y="3259410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3534" y="3259410"/>
                <a:ext cx="125034" cy="276999"/>
              </a:xfrm>
              <a:prstGeom prst="rect">
                <a:avLst/>
              </a:prstGeom>
              <a:blipFill>
                <a:blip r:embed="rId7"/>
                <a:stretch>
                  <a:fillRect l="-45000" r="-45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9256155" y="2785168"/>
                <a:ext cx="725776" cy="1772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000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tr-TR" sz="1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tr-TR" sz="1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10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tr-TR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1000" i="1">
                              <a:latin typeface="Cambria Math" panose="02040503050406030204" pitchFamily="18" charset="0"/>
                            </a:rPr>
                            <m:t>𝑛𝑒</m:t>
                          </m:r>
                          <m:sSub>
                            <m:sSubPr>
                              <m:ctrlPr>
                                <a:rPr lang="tr-T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tr-TR" sz="1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6155" y="2785168"/>
                <a:ext cx="725776" cy="177228"/>
              </a:xfrm>
              <a:prstGeom prst="rect">
                <a:avLst/>
              </a:prstGeom>
              <a:blipFill>
                <a:blip r:embed="rId8"/>
                <a:stretch>
                  <a:fillRect l="-1681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262917" y="2142613"/>
                <a:ext cx="2161810" cy="7051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𝑛𝑒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𝑛𝑒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r>
                  <a:rPr lang="tr-TR" dirty="0"/>
                  <a:t/>
                </a:r>
                <a:br>
                  <a:rPr lang="tr-TR" dirty="0"/>
                </a:br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917" y="2142613"/>
                <a:ext cx="2161810" cy="70519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3479257" y="3326245"/>
                <a:ext cx="3336426" cy="7949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𝑜𝑢𝑡𝑝𝑢𝑡𝑠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tr-T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tr-T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257" y="3326245"/>
                <a:ext cx="3336426" cy="79496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643341" y="5137152"/>
                <a:ext cx="2397130" cy="9964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m:rPr>
                          <m:aln/>
                        </m:rP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−(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341" y="5137152"/>
                <a:ext cx="2397130" cy="996491"/>
              </a:xfrm>
              <a:prstGeom prst="rect">
                <a:avLst/>
              </a:prstGeom>
              <a:blipFill>
                <a:blip r:embed="rId11"/>
                <a:stretch>
                  <a:fillRect b="-2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74220" y="4232968"/>
            <a:ext cx="3657600" cy="1754992"/>
          </a:xfrm>
          <a:prstGeom prst="rect">
            <a:avLst/>
          </a:prstGeom>
        </p:spPr>
      </p:pic>
      <p:sp>
        <p:nvSpPr>
          <p:cNvPr id="28" name="Oval 27"/>
          <p:cNvSpPr/>
          <p:nvPr/>
        </p:nvSpPr>
        <p:spPr>
          <a:xfrm>
            <a:off x="9429750" y="473202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009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Multilayer Networks: Backpropagation Algorithm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tr-TR" sz="2200" b="1" dirty="0"/>
                  <a:t>For the output node</a:t>
                </a:r>
              </a:p>
              <a:p>
                <a:r>
                  <a:rPr lang="tr-TR" sz="2200" dirty="0"/>
                  <a:t>Consider the second term</a:t>
                </a:r>
              </a:p>
              <a:p>
                <a:endParaRPr lang="tr-TR" sz="2200" dirty="0"/>
              </a:p>
              <a:p>
                <a:endParaRPr lang="tr-TR" sz="2200" dirty="0"/>
              </a:p>
              <a:p>
                <a:r>
                  <a:rPr lang="tr-TR" sz="2200" dirty="0"/>
                  <a:t>Since the derivative of sigmoid function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2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tr-TR" sz="2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tr-TR" sz="2200" i="1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tr-T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2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tr-TR" sz="2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tr-TR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tr-TR" sz="2200" dirty="0"/>
              </a:p>
              <a:p>
                <a:r>
                  <a:rPr lang="tr-TR" sz="2200" dirty="0"/>
                  <a:t>Hence we obtain</a:t>
                </a:r>
              </a:p>
              <a:p>
                <a:endParaRPr lang="tr-TR" sz="2200" dirty="0"/>
              </a:p>
              <a:p>
                <a:endParaRPr lang="tr-TR" sz="2200" dirty="0"/>
              </a:p>
              <a:p>
                <a:r>
                  <a:rPr lang="tr-TR" sz="2200" dirty="0"/>
                  <a:t>W</a:t>
                </a:r>
                <a:r>
                  <a:rPr lang="en-US" sz="2200" dirty="0"/>
                  <a:t>e have the stochastic</a:t>
                </a:r>
                <a:r>
                  <a:rPr lang="tr-TR" sz="2200" dirty="0"/>
                  <a:t> </a:t>
                </a:r>
                <a:r>
                  <a:rPr lang="en-US" sz="2200" dirty="0"/>
                  <a:t>gradient descent rule for output units</a:t>
                </a:r>
                <a:endParaRPr lang="tr-TR" sz="2200" dirty="0"/>
              </a:p>
              <a:p>
                <a:pPr marL="0" indent="0">
                  <a:buNone/>
                </a:pPr>
                <a:endParaRPr lang="tr-TR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  <p:grpSp>
        <p:nvGrpSpPr>
          <p:cNvPr id="10" name="Group 9"/>
          <p:cNvGrpSpPr/>
          <p:nvPr/>
        </p:nvGrpSpPr>
        <p:grpSpPr>
          <a:xfrm>
            <a:off x="8153401" y="2667000"/>
            <a:ext cx="471725" cy="457200"/>
            <a:chOff x="6842760" y="2491740"/>
            <a:chExt cx="471725" cy="457200"/>
          </a:xfrm>
        </p:grpSpPr>
        <p:sp>
          <p:nvSpPr>
            <p:cNvPr id="6" name="Oval 5"/>
            <p:cNvSpPr/>
            <p:nvPr/>
          </p:nvSpPr>
          <p:spPr>
            <a:xfrm>
              <a:off x="6842760" y="2491740"/>
              <a:ext cx="471725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6934200" y="2590800"/>
                  <a:ext cx="18407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∑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4200" y="2590800"/>
                  <a:ext cx="184079" cy="215444"/>
                </a:xfrm>
                <a:prstGeom prst="rect">
                  <a:avLst/>
                </a:prstGeom>
                <a:blipFill>
                  <a:blip r:embed="rId3"/>
                  <a:stretch>
                    <a:fillRect l="-30000" r="-30000" b="-3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Connector 7"/>
            <p:cNvCxnSpPr/>
            <p:nvPr/>
          </p:nvCxnSpPr>
          <p:spPr>
            <a:xfrm>
              <a:off x="7108119" y="2603044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urved Connector 8"/>
            <p:cNvCxnSpPr/>
            <p:nvPr/>
          </p:nvCxnSpPr>
          <p:spPr>
            <a:xfrm rot="10800000" flipV="1">
              <a:off x="7131236" y="2666896"/>
              <a:ext cx="122289" cy="100896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/>
          <p:cNvCxnSpPr>
            <a:endCxn id="6" idx="2"/>
          </p:cNvCxnSpPr>
          <p:nvPr/>
        </p:nvCxnSpPr>
        <p:spPr>
          <a:xfrm>
            <a:off x="7559040" y="2613660"/>
            <a:ext cx="594360" cy="281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309266" y="3106282"/>
                <a:ext cx="1402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9266" y="3106282"/>
                <a:ext cx="140231" cy="276999"/>
              </a:xfrm>
              <a:prstGeom prst="rect">
                <a:avLst/>
              </a:prstGeom>
              <a:blipFill>
                <a:blip r:embed="rId4"/>
                <a:stretch>
                  <a:fillRect l="-60870" t="-4444" r="-5652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698932" y="2418285"/>
                <a:ext cx="347788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932" y="2418285"/>
                <a:ext cx="347788" cy="299313"/>
              </a:xfrm>
              <a:prstGeom prst="rect">
                <a:avLst/>
              </a:prstGeom>
              <a:blipFill>
                <a:blip r:embed="rId5"/>
                <a:stretch>
                  <a:fillRect l="-8772" r="-12281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>
            <a:stCxn id="6" idx="6"/>
          </p:cNvCxnSpPr>
          <p:nvPr/>
        </p:nvCxnSpPr>
        <p:spPr>
          <a:xfrm flipV="1">
            <a:off x="8625126" y="2892604"/>
            <a:ext cx="534115" cy="2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7467600" y="2912974"/>
            <a:ext cx="596902" cy="9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7559040" y="2949754"/>
            <a:ext cx="533400" cy="376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100358" y="2226957"/>
                <a:ext cx="1110497" cy="4481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200" i="1">
                          <a:latin typeface="Cambria Math" panose="02040503050406030204" pitchFamily="18" charset="0"/>
                        </a:rPr>
                        <m:t>𝑛𝑒</m:t>
                      </m:r>
                      <m:sSub>
                        <m:sSubPr>
                          <m:ctrlPr>
                            <a:rPr lang="tr-T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tr-TR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tr-TR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tr-TR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tr-T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tr-T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tr-TR" sz="1200" i="1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sz="1200" i="1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358" y="2226957"/>
                <a:ext cx="1110497" cy="448136"/>
              </a:xfrm>
              <a:prstGeom prst="rect">
                <a:avLst/>
              </a:prstGeom>
              <a:blipFill>
                <a:blip r:embed="rId6"/>
                <a:stretch>
                  <a:fillRect l="-8791" t="-148649" r="-65385" b="-206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208327" y="2367688"/>
                <a:ext cx="306751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327" y="2367688"/>
                <a:ext cx="306751" cy="299313"/>
              </a:xfrm>
              <a:prstGeom prst="rect">
                <a:avLst/>
              </a:prstGeom>
              <a:blipFill>
                <a:blip r:embed="rId7"/>
                <a:stretch>
                  <a:fillRect l="-9804" r="-11765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703534" y="3259410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3534" y="3259410"/>
                <a:ext cx="125034" cy="276999"/>
              </a:xfrm>
              <a:prstGeom prst="rect">
                <a:avLst/>
              </a:prstGeom>
              <a:blipFill>
                <a:blip r:embed="rId8"/>
                <a:stretch>
                  <a:fillRect l="-45000" r="-45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9256155" y="2785168"/>
                <a:ext cx="725776" cy="1772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000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tr-TR" sz="1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tr-TR" sz="1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10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tr-TR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1000" i="1">
                              <a:latin typeface="Cambria Math" panose="02040503050406030204" pitchFamily="18" charset="0"/>
                            </a:rPr>
                            <m:t>𝑛𝑒</m:t>
                          </m:r>
                          <m:sSub>
                            <m:sSubPr>
                              <m:ctrlPr>
                                <a:rPr lang="tr-T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tr-TR" sz="1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6155" y="2785168"/>
                <a:ext cx="725776" cy="177228"/>
              </a:xfrm>
              <a:prstGeom prst="rect">
                <a:avLst/>
              </a:prstGeom>
              <a:blipFill>
                <a:blip r:embed="rId9"/>
                <a:stretch>
                  <a:fillRect l="-1681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838788" y="2187412"/>
                <a:ext cx="3322945" cy="7051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𝑛𝑒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𝜕𝜎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𝑛𝑒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𝑛𝑒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r>
                  <a:rPr lang="tr-TR" dirty="0"/>
                  <a:t/>
                </a:r>
                <a:br>
                  <a:rPr lang="tr-TR" dirty="0"/>
                </a:br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788" y="2187412"/>
                <a:ext cx="3322945" cy="70519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903870" y="4130310"/>
                <a:ext cx="3077830" cy="6971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𝑛𝑒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870" y="4130310"/>
                <a:ext cx="3077830" cy="69717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2318422" y="5323439"/>
                <a:ext cx="4248727" cy="6971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tr-TR" dirty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tr-T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tr-TR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422" y="5323439"/>
                <a:ext cx="4248727" cy="69717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74220" y="4232968"/>
            <a:ext cx="3657600" cy="1754992"/>
          </a:xfrm>
          <a:prstGeom prst="rect">
            <a:avLst/>
          </a:prstGeom>
        </p:spPr>
      </p:pic>
      <p:sp>
        <p:nvSpPr>
          <p:cNvPr id="27" name="Oval 26"/>
          <p:cNvSpPr/>
          <p:nvPr/>
        </p:nvSpPr>
        <p:spPr>
          <a:xfrm>
            <a:off x="9429750" y="473202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861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Multilayer Networks: Backpropagation Algorithm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9529"/>
                <a:ext cx="5784398" cy="4921102"/>
              </a:xfrm>
            </p:spPr>
            <p:txBody>
              <a:bodyPr>
                <a:noAutofit/>
              </a:bodyPr>
              <a:lstStyle/>
              <a:p>
                <a:r>
                  <a:rPr lang="tr-TR" sz="2200" b="1" dirty="0"/>
                  <a:t>For the hidden layer node</a:t>
                </a:r>
              </a:p>
              <a:p>
                <a:r>
                  <a:rPr lang="en-US" sz="2000" dirty="0"/>
                  <a:t>In the case where </a:t>
                </a:r>
                <a:r>
                  <a:rPr lang="en-US" sz="2000" i="1" dirty="0"/>
                  <a:t>j </a:t>
                </a:r>
                <a:r>
                  <a:rPr lang="en-US" sz="2000" dirty="0"/>
                  <a:t>is an</a:t>
                </a:r>
                <a:r>
                  <a:rPr lang="tr-TR" sz="2000" dirty="0"/>
                  <a:t> </a:t>
                </a:r>
                <a:r>
                  <a:rPr lang="en-US" sz="2000" dirty="0"/>
                  <a:t>internal, or hidden unit in the network, the derivation of the training rule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</m:oMath>
                </a14:m>
                <a:r>
                  <a:rPr lang="tr-TR" sz="2000" i="1" dirty="0"/>
                  <a:t> </a:t>
                </a:r>
                <a:r>
                  <a:rPr lang="en-US" sz="2000" dirty="0"/>
                  <a:t>must take into account the indirect ways in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</m:oMath>
                </a14:m>
                <a:r>
                  <a:rPr lang="en-US" sz="2000" i="1" dirty="0"/>
                  <a:t> </a:t>
                </a:r>
                <a:r>
                  <a:rPr lang="en-US" sz="2000" dirty="0"/>
                  <a:t>can influence the network</a:t>
                </a:r>
                <a:r>
                  <a:rPr lang="tr-TR" sz="2000" dirty="0"/>
                  <a:t> </a:t>
                </a:r>
                <a:r>
                  <a:rPr lang="en-US" sz="2000" dirty="0"/>
                  <a:t>outputs and hence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000" i="1" dirty="0"/>
                  <a:t>. </a:t>
                </a:r>
                <a:endParaRPr lang="tr-TR" sz="2000" i="1" dirty="0"/>
              </a:p>
              <a:p>
                <a:r>
                  <a:rPr lang="en-US" sz="2000" dirty="0"/>
                  <a:t>For this reason, we will find it useful to refer to the</a:t>
                </a:r>
                <a:r>
                  <a:rPr lang="tr-TR" sz="2000" dirty="0"/>
                  <a:t> </a:t>
                </a:r>
                <a:r>
                  <a:rPr lang="en-US" sz="2000" dirty="0"/>
                  <a:t>set of all units immediately downstream of unit j in the network (i.e., all units</a:t>
                </a:r>
                <a:r>
                  <a:rPr lang="tr-TR" sz="2000" dirty="0"/>
                  <a:t> </a:t>
                </a:r>
                <a:r>
                  <a:rPr lang="en-US" sz="2000" dirty="0"/>
                  <a:t>whose direct inputs include the output of unit j. </a:t>
                </a:r>
                <a:endParaRPr lang="tr-TR" sz="2000" dirty="0"/>
              </a:p>
              <a:p>
                <a:r>
                  <a:rPr lang="en-US" sz="2000" dirty="0"/>
                  <a:t>We denote this set of units by</a:t>
                </a:r>
                <a:r>
                  <a:rPr lang="tr-TR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𝐷𝑜𝑤𝑛𝑠𝑡𝑟𝑒𝑎𝑚</m:t>
                    </m:r>
                    <m:r>
                      <a:rPr lang="tr-TR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tr-TR" sz="20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tr-TR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tr-TR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9529"/>
                <a:ext cx="5784398" cy="4921102"/>
              </a:xfrm>
              <a:blipFill>
                <a:blip r:embed="rId2"/>
                <a:stretch>
                  <a:fillRect l="-1266" t="-1611" r="-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  <p:grpSp>
        <p:nvGrpSpPr>
          <p:cNvPr id="43" name="Group 42"/>
          <p:cNvGrpSpPr/>
          <p:nvPr/>
        </p:nvGrpSpPr>
        <p:grpSpPr>
          <a:xfrm>
            <a:off x="7208327" y="2226958"/>
            <a:ext cx="2741899" cy="1881071"/>
            <a:chOff x="5684326" y="2226957"/>
            <a:chExt cx="2741899" cy="1881071"/>
          </a:xfrm>
        </p:grpSpPr>
        <p:grpSp>
          <p:nvGrpSpPr>
            <p:cNvPr id="44" name="Group 43"/>
            <p:cNvGrpSpPr/>
            <p:nvPr/>
          </p:nvGrpSpPr>
          <p:grpSpPr>
            <a:xfrm>
              <a:off x="6629400" y="2667000"/>
              <a:ext cx="471725" cy="457200"/>
              <a:chOff x="6842760" y="2491740"/>
              <a:chExt cx="471725" cy="457200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6842760" y="2491740"/>
                <a:ext cx="471725" cy="457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6934200" y="2590800"/>
                    <a:ext cx="184079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∑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34200" y="2590800"/>
                    <a:ext cx="184079" cy="21544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30000" r="-30000" b="-3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2" name="Straight Connector 71"/>
              <p:cNvCxnSpPr/>
              <p:nvPr/>
            </p:nvCxnSpPr>
            <p:spPr>
              <a:xfrm>
                <a:off x="7108119" y="2603044"/>
                <a:ext cx="0" cy="228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urved Connector 72"/>
              <p:cNvCxnSpPr/>
              <p:nvPr/>
            </p:nvCxnSpPr>
            <p:spPr>
              <a:xfrm rot="10800000" flipV="1">
                <a:off x="7131236" y="2666896"/>
                <a:ext cx="122289" cy="100896"/>
              </a:xfrm>
              <a:prstGeom prst="curved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Straight Arrow Connector 44"/>
            <p:cNvCxnSpPr>
              <a:endCxn id="70" idx="2"/>
            </p:cNvCxnSpPr>
            <p:nvPr/>
          </p:nvCxnSpPr>
          <p:spPr>
            <a:xfrm>
              <a:off x="6035040" y="2613660"/>
              <a:ext cx="594360" cy="2819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6785265" y="3106281"/>
                  <a:ext cx="14023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tr-TR" i="1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5265" y="3106281"/>
                  <a:ext cx="140231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60870" t="-4444" r="-56522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6243322" y="2486812"/>
                  <a:ext cx="233462" cy="19954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r-T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tr-TR" sz="1200" i="1"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3322" y="2486812"/>
                  <a:ext cx="233462" cy="199542"/>
                </a:xfrm>
                <a:prstGeom prst="rect">
                  <a:avLst/>
                </a:prstGeom>
                <a:blipFill>
                  <a:blip r:embed="rId5"/>
                  <a:stretch>
                    <a:fillRect l="-7895" r="-10526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Straight Arrow Connector 47"/>
            <p:cNvCxnSpPr>
              <a:stCxn id="70" idx="6"/>
            </p:cNvCxnSpPr>
            <p:nvPr/>
          </p:nvCxnSpPr>
          <p:spPr>
            <a:xfrm flipV="1">
              <a:off x="7101125" y="2892604"/>
              <a:ext cx="534115" cy="2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7101670" y="2940177"/>
              <a:ext cx="457915" cy="4305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5943600" y="2912973"/>
              <a:ext cx="596902" cy="939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6035040" y="2949754"/>
              <a:ext cx="533400" cy="3763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6576357" y="2226957"/>
                  <a:ext cx="1110497" cy="4481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tr-TR" sz="1200" i="1">
                            <a:latin typeface="Cambria Math" panose="02040503050406030204" pitchFamily="18" charset="0"/>
                          </a:rPr>
                          <m:t>𝑛𝑒</m:t>
                        </m:r>
                        <m:sSub>
                          <m:sSubPr>
                            <m:ctrlPr>
                              <a:rPr lang="tr-T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1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tr-TR" sz="1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tr-TR" sz="1200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tr-TR" sz="1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tr-TR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tr-T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sz="12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tr-TR" sz="1200" i="1">
                                    <a:latin typeface="Cambria Math" panose="02040503050406030204" pitchFamily="18" charset="0"/>
                                  </a:rPr>
                                  <m:t>𝑗𝑖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tr-T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tr-TR" sz="1200" i="1">
                                    <a:latin typeface="Cambria Math" panose="02040503050406030204" pitchFamily="18" charset="0"/>
                                  </a:rPr>
                                  <m:t>𝑗𝑖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6357" y="2226957"/>
                  <a:ext cx="1110497" cy="448136"/>
                </a:xfrm>
                <a:prstGeom prst="rect">
                  <a:avLst/>
                </a:prstGeom>
                <a:blipFill>
                  <a:blip r:embed="rId6"/>
                  <a:stretch>
                    <a:fillRect l="-8791" t="-148649" r="-65385" b="-2067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5684326" y="2367687"/>
                  <a:ext cx="306751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4326" y="2367687"/>
                  <a:ext cx="306751" cy="299313"/>
                </a:xfrm>
                <a:prstGeom prst="rect">
                  <a:avLst/>
                </a:prstGeom>
                <a:blipFill>
                  <a:blip r:embed="rId7"/>
                  <a:stretch>
                    <a:fillRect l="-9804" r="-11765" b="-2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7156118" y="3516075"/>
                  <a:ext cx="12503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tr-TR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6118" y="3516075"/>
                  <a:ext cx="12503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45000" r="-45000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6179534" y="3259409"/>
                  <a:ext cx="12503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tr-TR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9534" y="3259409"/>
                  <a:ext cx="125034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45000" r="-45000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7700449" y="2529441"/>
                  <a:ext cx="725776" cy="1772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r-TR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10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tr-TR" sz="1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tr-TR" sz="1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tr-TR" sz="1000" i="1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tr-TR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sz="1000" i="1">
                                <a:latin typeface="Cambria Math" panose="02040503050406030204" pitchFamily="18" charset="0"/>
                              </a:rPr>
                              <m:t>𝑛𝑒</m:t>
                            </m:r>
                            <m:sSub>
                              <m:sSubPr>
                                <m:ctrlPr>
                                  <a:rPr lang="tr-T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sz="1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tr-TR" sz="1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0449" y="2529441"/>
                  <a:ext cx="725776" cy="177228"/>
                </a:xfrm>
                <a:prstGeom prst="rect">
                  <a:avLst/>
                </a:prstGeom>
                <a:blipFill>
                  <a:blip r:embed="rId10"/>
                  <a:stretch>
                    <a:fillRect l="-1681" b="-241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7580024" y="3179220"/>
                  <a:ext cx="725776" cy="1772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r-TR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10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tr-TR" sz="1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tr-TR" sz="1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tr-TR" sz="1000" i="1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tr-TR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sz="1000" i="1">
                                <a:latin typeface="Cambria Math" panose="02040503050406030204" pitchFamily="18" charset="0"/>
                              </a:rPr>
                              <m:t>𝑛𝑒</m:t>
                            </m:r>
                            <m:sSub>
                              <m:sSubPr>
                                <m:ctrlPr>
                                  <a:rPr lang="tr-T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sz="1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tr-TR" sz="1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0024" y="3179220"/>
                  <a:ext cx="725776" cy="177228"/>
                </a:xfrm>
                <a:prstGeom prst="rect">
                  <a:avLst/>
                </a:prstGeom>
                <a:blipFill>
                  <a:blip r:embed="rId11"/>
                  <a:stretch>
                    <a:fillRect l="-1667" b="-241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8" name="Group 57"/>
            <p:cNvGrpSpPr/>
            <p:nvPr/>
          </p:nvGrpSpPr>
          <p:grpSpPr>
            <a:xfrm>
              <a:off x="7758944" y="2724092"/>
              <a:ext cx="471725" cy="457200"/>
              <a:chOff x="6842760" y="2491740"/>
              <a:chExt cx="471725" cy="457200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6842760" y="2491740"/>
                <a:ext cx="471725" cy="457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6934200" y="2590800"/>
                    <a:ext cx="184079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∑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67" name="TextBox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34200" y="2590800"/>
                    <a:ext cx="184079" cy="21544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0000" r="-30000" b="-342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8" name="Straight Connector 67"/>
              <p:cNvCxnSpPr/>
              <p:nvPr/>
            </p:nvCxnSpPr>
            <p:spPr>
              <a:xfrm>
                <a:off x="7108119" y="2603044"/>
                <a:ext cx="0" cy="228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urved Connector 68"/>
              <p:cNvCxnSpPr/>
              <p:nvPr/>
            </p:nvCxnSpPr>
            <p:spPr>
              <a:xfrm rot="10800000" flipV="1">
                <a:off x="7131236" y="2666896"/>
                <a:ext cx="122289" cy="100896"/>
              </a:xfrm>
              <a:prstGeom prst="curved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/>
            <p:cNvGrpSpPr/>
            <p:nvPr/>
          </p:nvGrpSpPr>
          <p:grpSpPr>
            <a:xfrm>
              <a:off x="7606277" y="3341369"/>
              <a:ext cx="471725" cy="457200"/>
              <a:chOff x="6842760" y="2491740"/>
              <a:chExt cx="471725" cy="457200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6842760" y="2491740"/>
                <a:ext cx="471725" cy="457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6934200" y="2590800"/>
                    <a:ext cx="184079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∑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34200" y="2590800"/>
                    <a:ext cx="184079" cy="21544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0000" r="-30000" b="-30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Straight Connector 63"/>
              <p:cNvCxnSpPr/>
              <p:nvPr/>
            </p:nvCxnSpPr>
            <p:spPr>
              <a:xfrm>
                <a:off x="7108119" y="2603044"/>
                <a:ext cx="0" cy="228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urved Connector 64"/>
              <p:cNvCxnSpPr/>
              <p:nvPr/>
            </p:nvCxnSpPr>
            <p:spPr>
              <a:xfrm rot="10800000" flipV="1">
                <a:off x="7131236" y="2666896"/>
                <a:ext cx="122289" cy="100896"/>
              </a:xfrm>
              <a:prstGeom prst="curved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7746769" y="3831029"/>
                  <a:ext cx="1862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tr-TR" i="1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6769" y="3831029"/>
                  <a:ext cx="186268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33333" r="-30000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7317273" y="3000144"/>
                  <a:ext cx="274434" cy="19954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r-T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tr-TR" sz="1200" i="1"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7273" y="3000144"/>
                  <a:ext cx="274434" cy="199542"/>
                </a:xfrm>
                <a:prstGeom prst="rect">
                  <a:avLst/>
                </a:prstGeom>
                <a:blipFill>
                  <a:blip r:embed="rId14"/>
                  <a:stretch>
                    <a:fillRect l="-6667" r="-6667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589959" y="4465317"/>
            <a:ext cx="3657600" cy="175499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000784" y="4617717"/>
            <a:ext cx="299094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671597" y="4617717"/>
            <a:ext cx="299094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8665779" y="4975006"/>
            <a:ext cx="299094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665779" y="5328249"/>
            <a:ext cx="299094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8667553" y="5681492"/>
            <a:ext cx="299094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8565387" y="3025711"/>
            <a:ext cx="641760" cy="1175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6103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Multilayer Networks: Backpropagation Algorithm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tr-TR" sz="2200" b="1" dirty="0"/>
              <a:t>For the hidden layer node, </a:t>
            </a:r>
            <a:r>
              <a:rPr lang="tr-TR" sz="2200" dirty="0"/>
              <a:t>w</a:t>
            </a:r>
            <a:r>
              <a:rPr lang="en-US" sz="2200" dirty="0"/>
              <a:t>e can write</a:t>
            </a:r>
            <a:endParaRPr lang="tr-TR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  <p:grpSp>
        <p:nvGrpSpPr>
          <p:cNvPr id="14" name="Group 13"/>
          <p:cNvGrpSpPr/>
          <p:nvPr/>
        </p:nvGrpSpPr>
        <p:grpSpPr>
          <a:xfrm>
            <a:off x="7208327" y="2226958"/>
            <a:ext cx="2741899" cy="1881071"/>
            <a:chOff x="5684326" y="2226957"/>
            <a:chExt cx="2741899" cy="1881071"/>
          </a:xfrm>
        </p:grpSpPr>
        <p:grpSp>
          <p:nvGrpSpPr>
            <p:cNvPr id="10" name="Group 9"/>
            <p:cNvGrpSpPr/>
            <p:nvPr/>
          </p:nvGrpSpPr>
          <p:grpSpPr>
            <a:xfrm>
              <a:off x="6629400" y="2667000"/>
              <a:ext cx="471725" cy="457200"/>
              <a:chOff x="6842760" y="2491740"/>
              <a:chExt cx="471725" cy="4572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6842760" y="2491740"/>
                <a:ext cx="471725" cy="457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6934200" y="2590800"/>
                    <a:ext cx="184079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∑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34200" y="2590800"/>
                    <a:ext cx="184079" cy="21544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30000" r="-30000" b="-3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Straight Connector 7"/>
              <p:cNvCxnSpPr/>
              <p:nvPr/>
            </p:nvCxnSpPr>
            <p:spPr>
              <a:xfrm>
                <a:off x="7108119" y="2603044"/>
                <a:ext cx="0" cy="228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urved Connector 8"/>
              <p:cNvCxnSpPr/>
              <p:nvPr/>
            </p:nvCxnSpPr>
            <p:spPr>
              <a:xfrm rot="10800000" flipV="1">
                <a:off x="7131236" y="2666896"/>
                <a:ext cx="122289" cy="100896"/>
              </a:xfrm>
              <a:prstGeom prst="curved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Arrow Connector 11"/>
            <p:cNvCxnSpPr>
              <a:endCxn id="6" idx="2"/>
            </p:cNvCxnSpPr>
            <p:nvPr/>
          </p:nvCxnSpPr>
          <p:spPr>
            <a:xfrm>
              <a:off x="6035040" y="2613660"/>
              <a:ext cx="594360" cy="2819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785265" y="3106281"/>
                  <a:ext cx="14023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tr-TR" i="1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5265" y="3106281"/>
                  <a:ext cx="140231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60870" t="-4444" r="-56522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6243322" y="2486812"/>
                  <a:ext cx="233462" cy="19954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r-T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tr-TR" sz="1200" i="1"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3322" y="2486812"/>
                  <a:ext cx="233462" cy="199542"/>
                </a:xfrm>
                <a:prstGeom prst="rect">
                  <a:avLst/>
                </a:prstGeom>
                <a:blipFill>
                  <a:blip r:embed="rId5"/>
                  <a:stretch>
                    <a:fillRect l="-7895" r="-10526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/>
            <p:cNvCxnSpPr>
              <a:stCxn id="6" idx="6"/>
            </p:cNvCxnSpPr>
            <p:nvPr/>
          </p:nvCxnSpPr>
          <p:spPr>
            <a:xfrm flipV="1">
              <a:off x="7101125" y="2892604"/>
              <a:ext cx="534115" cy="2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7101670" y="2940177"/>
              <a:ext cx="457915" cy="4305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5943600" y="2912973"/>
              <a:ext cx="596902" cy="939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6035040" y="2949754"/>
              <a:ext cx="533400" cy="3763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6576357" y="2226957"/>
                  <a:ext cx="1110497" cy="4481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tr-TR" sz="1200" i="1">
                            <a:latin typeface="Cambria Math" panose="02040503050406030204" pitchFamily="18" charset="0"/>
                          </a:rPr>
                          <m:t>𝑛𝑒</m:t>
                        </m:r>
                        <m:sSub>
                          <m:sSubPr>
                            <m:ctrlPr>
                              <a:rPr lang="tr-T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1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tr-TR" sz="1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tr-TR" sz="1200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tr-TR" sz="1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tr-TR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tr-T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sz="12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tr-TR" sz="1200" i="1">
                                    <a:latin typeface="Cambria Math" panose="02040503050406030204" pitchFamily="18" charset="0"/>
                                  </a:rPr>
                                  <m:t>𝑗𝑖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tr-T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tr-TR" sz="1200" i="1">
                                    <a:latin typeface="Cambria Math" panose="02040503050406030204" pitchFamily="18" charset="0"/>
                                  </a:rPr>
                                  <m:t>𝑗𝑖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6357" y="2226957"/>
                  <a:ext cx="1110497" cy="448136"/>
                </a:xfrm>
                <a:prstGeom prst="rect">
                  <a:avLst/>
                </a:prstGeom>
                <a:blipFill>
                  <a:blip r:embed="rId6"/>
                  <a:stretch>
                    <a:fillRect l="-8791" t="-148649" r="-65385" b="-2067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5684326" y="2367687"/>
                  <a:ext cx="306751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4326" y="2367687"/>
                  <a:ext cx="306751" cy="299313"/>
                </a:xfrm>
                <a:prstGeom prst="rect">
                  <a:avLst/>
                </a:prstGeom>
                <a:blipFill>
                  <a:blip r:embed="rId7"/>
                  <a:stretch>
                    <a:fillRect l="-9804" r="-11765" b="-2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7305665" y="3244780"/>
                  <a:ext cx="12503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tr-TR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5665" y="3244780"/>
                  <a:ext cx="12503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42857" r="-38095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6179534" y="3259409"/>
                  <a:ext cx="12503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tr-TR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9534" y="3259409"/>
                  <a:ext cx="125034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45000" r="-45000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7700449" y="2529441"/>
                  <a:ext cx="725776" cy="1772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r-TR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10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tr-TR" sz="1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tr-TR" sz="1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tr-TR" sz="1000" i="1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tr-TR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sz="1000" i="1">
                                <a:latin typeface="Cambria Math" panose="02040503050406030204" pitchFamily="18" charset="0"/>
                              </a:rPr>
                              <m:t>𝑛𝑒</m:t>
                            </m:r>
                            <m:sSub>
                              <m:sSubPr>
                                <m:ctrlPr>
                                  <a:rPr lang="tr-T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sz="1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tr-TR" sz="1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0449" y="2529441"/>
                  <a:ext cx="725776" cy="177228"/>
                </a:xfrm>
                <a:prstGeom prst="rect">
                  <a:avLst/>
                </a:prstGeom>
                <a:blipFill>
                  <a:blip r:embed="rId10"/>
                  <a:stretch>
                    <a:fillRect l="-1681" b="-241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7580024" y="3179220"/>
                  <a:ext cx="725776" cy="1772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r-TR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10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tr-TR" sz="1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tr-TR" sz="1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tr-TR" sz="1000" i="1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tr-TR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sz="1000" i="1">
                                <a:latin typeface="Cambria Math" panose="02040503050406030204" pitchFamily="18" charset="0"/>
                              </a:rPr>
                              <m:t>𝑛𝑒</m:t>
                            </m:r>
                            <m:sSub>
                              <m:sSubPr>
                                <m:ctrlPr>
                                  <a:rPr lang="tr-T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sz="1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tr-TR" sz="1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0024" y="3179220"/>
                  <a:ext cx="725776" cy="177228"/>
                </a:xfrm>
                <a:prstGeom prst="rect">
                  <a:avLst/>
                </a:prstGeom>
                <a:blipFill>
                  <a:blip r:embed="rId11"/>
                  <a:stretch>
                    <a:fillRect l="-1667" b="-241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" name="Group 27"/>
            <p:cNvGrpSpPr/>
            <p:nvPr/>
          </p:nvGrpSpPr>
          <p:grpSpPr>
            <a:xfrm>
              <a:off x="7758944" y="2724092"/>
              <a:ext cx="471725" cy="457200"/>
              <a:chOff x="6842760" y="2491740"/>
              <a:chExt cx="471725" cy="45720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6842760" y="2491740"/>
                <a:ext cx="471725" cy="457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6934200" y="2590800"/>
                    <a:ext cx="184079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∑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34200" y="2590800"/>
                    <a:ext cx="184079" cy="21544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0000" r="-30000" b="-342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" name="Straight Connector 35"/>
              <p:cNvCxnSpPr/>
              <p:nvPr/>
            </p:nvCxnSpPr>
            <p:spPr>
              <a:xfrm>
                <a:off x="7108119" y="2603044"/>
                <a:ext cx="0" cy="228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urved Connector 36"/>
              <p:cNvCxnSpPr/>
              <p:nvPr/>
            </p:nvCxnSpPr>
            <p:spPr>
              <a:xfrm rot="10800000" flipV="1">
                <a:off x="7131236" y="2666896"/>
                <a:ext cx="122289" cy="100896"/>
              </a:xfrm>
              <a:prstGeom prst="curved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7606277" y="3341369"/>
              <a:ext cx="471725" cy="457200"/>
              <a:chOff x="6842760" y="2491740"/>
              <a:chExt cx="471725" cy="457200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6842760" y="2491740"/>
                <a:ext cx="471725" cy="457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6934200" y="2590800"/>
                    <a:ext cx="184079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∑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34200" y="2590800"/>
                    <a:ext cx="184079" cy="21544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0000" r="-30000" b="-30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Connector 40"/>
              <p:cNvCxnSpPr/>
              <p:nvPr/>
            </p:nvCxnSpPr>
            <p:spPr>
              <a:xfrm>
                <a:off x="7108119" y="2603044"/>
                <a:ext cx="0" cy="228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urved Connector 41"/>
              <p:cNvCxnSpPr/>
              <p:nvPr/>
            </p:nvCxnSpPr>
            <p:spPr>
              <a:xfrm rot="10800000" flipV="1">
                <a:off x="7131236" y="2666896"/>
                <a:ext cx="122289" cy="100896"/>
              </a:xfrm>
              <a:prstGeom prst="curved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7746769" y="3831029"/>
                  <a:ext cx="1862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tr-TR" i="1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6769" y="3831029"/>
                  <a:ext cx="186268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33333" r="-30000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7317273" y="3000144"/>
                  <a:ext cx="274434" cy="19954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r-T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tr-TR" sz="1200" i="1"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7273" y="3000144"/>
                  <a:ext cx="274434" cy="199542"/>
                </a:xfrm>
                <a:prstGeom prst="rect">
                  <a:avLst/>
                </a:prstGeom>
                <a:blipFill>
                  <a:blip r:embed="rId14"/>
                  <a:stretch>
                    <a:fillRect l="-6667" r="-6667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194064" y="1692916"/>
                <a:ext cx="3718389" cy="31498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tr-T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tr-T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tr-T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tr-T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𝑛𝑒</m:t>
                          </m:r>
                          <m:sSub>
                            <m:sSubPr>
                              <m:ctrlPr>
                                <a:rPr lang="tr-T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tr-T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m:rPr>
                          <m:aln/>
                        </m:rPr>
                        <a:rPr lang="tr-TR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tr-T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tr-T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tr-T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tr-T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𝐷𝑜𝑤𝑛𝑠𝑡𝑟𝑒𝑎𝑚</m:t>
                          </m:r>
                          <m:r>
                            <a:rPr lang="tr-T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tr-T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tr-T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tr-T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tr-T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tr-T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tr-T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tr-T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</m:t>
                              </m:r>
                              <m:sSub>
                                <m:sSubPr>
                                  <m:ctrlPr>
                                    <a:rPr lang="tr-T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tr-T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tr-T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tr-T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</m:t>
                              </m:r>
                              <m:sSub>
                                <m:sSubPr>
                                  <m:ctrlPr>
                                    <a:rPr lang="tr-T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tr-T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tr-T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tr-T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</m:t>
                              </m:r>
                              <m:sSub>
                                <m:sSubPr>
                                  <m:ctrlPr>
                                    <a:rPr lang="tr-T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tr-T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tr-T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tr-T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tr-T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tr-T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tr-T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𝐷𝑜𝑤𝑛𝑠𝑡𝑟𝑒𝑎𝑚</m:t>
                          </m:r>
                          <m:r>
                            <a:rPr lang="tr-T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tr-T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tr-T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tr-T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tr-T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tr-T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>
                            <m:fPr>
                              <m:ctrlPr>
                                <a:rPr lang="tr-T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tr-T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</m:t>
                              </m:r>
                              <m:sSub>
                                <m:sSubPr>
                                  <m:ctrlPr>
                                    <a:rPr lang="tr-T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tr-T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tr-T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tr-T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</m:t>
                              </m:r>
                              <m:sSub>
                                <m:sSubPr>
                                  <m:ctrlPr>
                                    <a:rPr lang="tr-T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tr-T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tr-TR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tr-T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tr-T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tr-T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tr-T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𝐷𝑜𝑤𝑛𝑠𝑡𝑟𝑒𝑎𝑚</m:t>
                          </m:r>
                          <m:r>
                            <a:rPr lang="tr-T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tr-T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tr-T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tr-T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tr-T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tr-T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>
                            <m:fPr>
                              <m:ctrlPr>
                                <a:rPr lang="tr-T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tr-T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</m:t>
                              </m:r>
                              <m:sSub>
                                <m:sSubPr>
                                  <m:ctrlPr>
                                    <a:rPr lang="tr-T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tr-T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tr-T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tr-T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tr-T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tr-T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tr-T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tr-T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tr-T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tr-T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</m:t>
                              </m:r>
                              <m:sSub>
                                <m:sSubPr>
                                  <m:ctrlPr>
                                    <a:rPr lang="tr-T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tr-T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tr-TR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tr-T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tr-T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tr-T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tr-T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𝐷𝑜𝑤𝑛𝑠𝑡𝑟𝑒𝑎𝑚</m:t>
                          </m:r>
                          <m:r>
                            <a:rPr lang="tr-T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tr-T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tr-T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tr-T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tr-T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tr-T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tr-T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  <m:f>
                            <m:fPr>
                              <m:ctrlPr>
                                <a:rPr lang="tr-T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tr-T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tr-T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tr-T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tr-T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</m:t>
                              </m:r>
                              <m:sSub>
                                <m:sSubPr>
                                  <m:ctrlPr>
                                    <a:rPr lang="tr-T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tr-T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tr-T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tr-T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tr-T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tr-T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tr-T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𝐷𝑜𝑤𝑛𝑠𝑡𝑟𝑒𝑎𝑚</m:t>
                          </m:r>
                          <m:r>
                            <a:rPr lang="tr-T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tr-T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tr-T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tr-T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tr-T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tr-T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tr-T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tr-T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tr-T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lang="tr-T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tr-T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tr-T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064" y="1692916"/>
                <a:ext cx="3718389" cy="3149837"/>
              </a:xfrm>
              <a:prstGeom prst="rect">
                <a:avLst/>
              </a:prstGeom>
              <a:blipFill>
                <a:blip r:embed="rId15"/>
                <a:stretch>
                  <a:fillRect r="-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370882" y="4739770"/>
                <a:ext cx="6607609" cy="17023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tr-TR" sz="1600" dirty="0"/>
                  <a:t>Rearranging terms and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6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tr-TR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tr-TR" sz="1600" dirty="0"/>
                  <a:t> to denote </a:t>
                </a:r>
                <a14:m>
                  <m:oMath xmlns:m="http://schemas.openxmlformats.org/officeDocument/2006/math">
                    <m:r>
                      <a:rPr lang="tr-TR" sz="16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tr-T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tr-T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tr-T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num>
                      <m:den>
                        <m:r>
                          <a:rPr lang="tr-T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tr-T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𝑛𝑒</m:t>
                        </m:r>
                        <m:sSub>
                          <m:sSubPr>
                            <m:ctrlPr>
                              <a:rPr lang="tr-T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tr-T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tr-TR" sz="1600" dirty="0"/>
                  <a:t>, we have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6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tr-TR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tr-TR" sz="16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tr-TR" sz="160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tr-TR" sz="160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d>
                        <m:dPr>
                          <m:ctrlPr>
                            <a:rPr lang="tr-T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160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tr-T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tr-TR" sz="160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tr-TR" sz="160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∑"/>
                          <m:supHide m:val="on"/>
                          <m:ctrlPr>
                            <a:rPr lang="tr-T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tr-T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tr-T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tr-T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𝐷𝑜𝑤𝑛𝑠𝑡𝑟𝑒𝑎𝑚</m:t>
                          </m:r>
                          <m:d>
                            <m:dPr>
                              <m:ctrlPr>
                                <a:rPr lang="tr-T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tr-T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tr-T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tr-T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tr-T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r>
                  <a:rPr lang="tr-TR" sz="1600" dirty="0">
                    <a:ea typeface="Cambria Math" panose="02040503050406030204" pitchFamily="18" charset="0"/>
                  </a:rPr>
                  <a:t/>
                </a:r>
                <a:br>
                  <a:rPr lang="tr-TR" sz="1600" dirty="0">
                    <a:ea typeface="Cambria Math" panose="02040503050406030204" pitchFamily="18" charset="0"/>
                  </a:rPr>
                </a:br>
                <a:r>
                  <a:rPr lang="tr-TR" sz="1600" dirty="0">
                    <a:ea typeface="Cambria Math" panose="02040503050406030204" pitchFamily="18" charset="0"/>
                  </a:rPr>
                  <a:t>      and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tr-TR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tr-T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tr-T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tr-T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tr-T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tr-T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tr-T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882" y="4739770"/>
                <a:ext cx="6607609" cy="1702389"/>
              </a:xfrm>
              <a:prstGeom prst="rect">
                <a:avLst/>
              </a:prstGeom>
              <a:blipFill>
                <a:blip r:embed="rId16"/>
                <a:stretch>
                  <a:fillRect l="-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7487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Multilayer Networks: Backpropagation Algorithm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337" y="1966036"/>
            <a:ext cx="7184526" cy="43160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51338" y="1447800"/>
            <a:ext cx="6335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Backpropagation Algorithm for two layers of sigmoid units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4430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Multilayer Networks: Backpropagation Algorithm Stopping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tr-TR" sz="2600" dirty="0"/>
              <a:t>T</a:t>
            </a:r>
            <a:r>
              <a:rPr lang="en-US" sz="2600" dirty="0"/>
              <a:t>he termination</a:t>
            </a:r>
            <a:r>
              <a:rPr lang="tr-TR" sz="2600" dirty="0"/>
              <a:t> </a:t>
            </a:r>
            <a:r>
              <a:rPr lang="en-US" sz="2600" dirty="0"/>
              <a:t>condition for the </a:t>
            </a:r>
            <a:r>
              <a:rPr lang="tr-TR" sz="2600" dirty="0"/>
              <a:t>algorithm</a:t>
            </a:r>
            <a:r>
              <a:rPr lang="en-US" sz="2600" dirty="0"/>
              <a:t> has been left unspecified</a:t>
            </a:r>
            <a:endParaRPr lang="tr-TR" sz="2600" dirty="0"/>
          </a:p>
          <a:p>
            <a:r>
              <a:rPr lang="en-US" sz="2600" dirty="0"/>
              <a:t>One obvious choice is to continue</a:t>
            </a:r>
            <a:r>
              <a:rPr lang="tr-TR" sz="2600" dirty="0"/>
              <a:t> </a:t>
            </a:r>
            <a:r>
              <a:rPr lang="en-US" sz="2600" dirty="0"/>
              <a:t>training until the </a:t>
            </a:r>
            <a:r>
              <a:rPr lang="tr-TR" sz="2600" dirty="0"/>
              <a:t>error </a:t>
            </a:r>
            <a:r>
              <a:rPr lang="en-US" sz="2600" dirty="0"/>
              <a:t>on the training examples falls below some predetermined</a:t>
            </a:r>
            <a:r>
              <a:rPr lang="tr-TR" sz="2600" dirty="0"/>
              <a:t> </a:t>
            </a:r>
            <a:r>
              <a:rPr lang="en-US" sz="2600" dirty="0"/>
              <a:t>threshold</a:t>
            </a:r>
            <a:endParaRPr lang="tr-TR" sz="2600" dirty="0"/>
          </a:p>
          <a:p>
            <a:r>
              <a:rPr lang="tr-TR" sz="2600" dirty="0"/>
              <a:t>This is a poor strategy and may lead to overfitting</a:t>
            </a:r>
          </a:p>
          <a:p>
            <a:r>
              <a:rPr lang="en-US" sz="2600" dirty="0"/>
              <a:t>One approach, known as weight decay, is to decrease each</a:t>
            </a:r>
            <a:r>
              <a:rPr lang="tr-TR" sz="2600" dirty="0"/>
              <a:t> </a:t>
            </a:r>
            <a:r>
              <a:rPr lang="en-US" sz="2600" dirty="0"/>
              <a:t>weight by some small factor during each iteration</a:t>
            </a:r>
            <a:endParaRPr lang="tr-TR" sz="2600" dirty="0"/>
          </a:p>
          <a:p>
            <a:r>
              <a:rPr lang="en-US" sz="2600" dirty="0"/>
              <a:t>This is equivalent to modifying</a:t>
            </a:r>
            <a:r>
              <a:rPr lang="tr-TR" sz="2600" dirty="0"/>
              <a:t> </a:t>
            </a:r>
            <a:r>
              <a:rPr lang="en-US" sz="2600" dirty="0"/>
              <a:t>the definition of E to include a penalty term corresponding to the total magnitude</a:t>
            </a:r>
            <a:r>
              <a:rPr lang="tr-TR" sz="2600" dirty="0"/>
              <a:t> </a:t>
            </a:r>
            <a:r>
              <a:rPr lang="en-US" sz="2600" dirty="0"/>
              <a:t>of the network weights</a:t>
            </a:r>
            <a:endParaRPr lang="tr-TR" sz="2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</p:spTree>
    <p:extLst>
      <p:ext uri="{BB962C8B-B14F-4D97-AF65-F5344CB8AC3E}">
        <p14:creationId xmlns:p14="http://schemas.microsoft.com/office/powerpoint/2010/main" val="2384286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Multilayer Networks: Backpropagation Algorithm Stopping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tr-TR" sz="2600" dirty="0"/>
              <a:t>Use validation to overcome this issue</a:t>
            </a:r>
          </a:p>
          <a:p>
            <a:r>
              <a:rPr lang="en-US" sz="2600" dirty="0"/>
              <a:t>In typical</a:t>
            </a:r>
            <a:r>
              <a:rPr lang="tr-TR" sz="2600" dirty="0"/>
              <a:t> </a:t>
            </a:r>
            <a:r>
              <a:rPr lang="en-US" sz="2600" dirty="0"/>
              <a:t>implementations of this approach, two copies of the network weights are kept:</a:t>
            </a:r>
            <a:r>
              <a:rPr lang="tr-TR" sz="2600" dirty="0"/>
              <a:t> </a:t>
            </a:r>
          </a:p>
          <a:p>
            <a:r>
              <a:rPr lang="tr-TR" sz="2600" dirty="0"/>
              <a:t>O</a:t>
            </a:r>
            <a:r>
              <a:rPr lang="en-US" sz="2600" dirty="0"/>
              <a:t>ne copy for training and a separate copy of the best-performing weights thus far,</a:t>
            </a:r>
            <a:r>
              <a:rPr lang="tr-TR" sz="2600" dirty="0"/>
              <a:t> </a:t>
            </a:r>
            <a:r>
              <a:rPr lang="en-US" sz="2600" dirty="0"/>
              <a:t>measured by their error over the validation set.</a:t>
            </a:r>
            <a:endParaRPr lang="tr-TR" sz="2600" dirty="0"/>
          </a:p>
          <a:p>
            <a:r>
              <a:rPr lang="en-US" sz="2600" dirty="0"/>
              <a:t>Once the trained weights reach a</a:t>
            </a:r>
            <a:r>
              <a:rPr lang="tr-TR" sz="2600" dirty="0"/>
              <a:t> </a:t>
            </a:r>
            <a:r>
              <a:rPr lang="en-US" sz="2600" dirty="0"/>
              <a:t>significantly higher error over the validation set than the stored weights, training</a:t>
            </a:r>
            <a:r>
              <a:rPr lang="tr-TR" sz="2600" dirty="0"/>
              <a:t> </a:t>
            </a:r>
            <a:r>
              <a:rPr lang="en-US" sz="2600" dirty="0"/>
              <a:t>is terminated</a:t>
            </a:r>
            <a:endParaRPr lang="tr-TR" sz="2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</p:spTree>
    <p:extLst>
      <p:ext uri="{BB962C8B-B14F-4D97-AF65-F5344CB8AC3E}">
        <p14:creationId xmlns:p14="http://schemas.microsoft.com/office/powerpoint/2010/main" val="17390846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Learning Network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So far, we have considered the problem of learning weights, given a fixed network structure</a:t>
            </a:r>
            <a:endParaRPr lang="tr-TR" sz="2200" dirty="0"/>
          </a:p>
          <a:p>
            <a:r>
              <a:rPr lang="en-US" sz="2200" dirty="0"/>
              <a:t>If we choose a network that is too big, it will be able to memorize all the examples</a:t>
            </a:r>
            <a:r>
              <a:rPr lang="tr-TR" sz="2200" dirty="0"/>
              <a:t> and </a:t>
            </a:r>
            <a:r>
              <a:rPr lang="en-US" sz="2200" dirty="0"/>
              <a:t>will not necessarily generalize well to inputs that have</a:t>
            </a:r>
            <a:r>
              <a:rPr lang="tr-TR" sz="2200" dirty="0"/>
              <a:t> </a:t>
            </a:r>
            <a:r>
              <a:rPr lang="en-US" sz="2200" dirty="0"/>
              <a:t>not been seen before</a:t>
            </a:r>
            <a:endParaRPr lang="tr-TR" sz="2200" dirty="0"/>
          </a:p>
          <a:p>
            <a:r>
              <a:rPr lang="tr-TR" sz="2200" dirty="0"/>
              <a:t>Neural</a:t>
            </a:r>
            <a:r>
              <a:rPr lang="en-US" sz="2200" dirty="0"/>
              <a:t> networks are subject</a:t>
            </a:r>
            <a:r>
              <a:rPr lang="tr-TR" sz="2200" dirty="0"/>
              <a:t> </a:t>
            </a:r>
            <a:r>
              <a:rPr lang="en-US" sz="2200" dirty="0"/>
              <a:t>to </a:t>
            </a:r>
            <a:r>
              <a:rPr lang="en-US" sz="2200" b="1" dirty="0"/>
              <a:t>overfitting </a:t>
            </a:r>
            <a:r>
              <a:rPr lang="en-US" sz="2200" dirty="0"/>
              <a:t>when there are too many parameters in the model</a:t>
            </a:r>
            <a:endParaRPr lang="tr-TR" sz="2200" dirty="0"/>
          </a:p>
          <a:p>
            <a:r>
              <a:rPr lang="tr-TR" sz="2200" dirty="0"/>
              <a:t>The choices to be made are number of hidden layers and their sizes</a:t>
            </a:r>
          </a:p>
          <a:p>
            <a:r>
              <a:rPr lang="tr-TR" sz="2200" dirty="0"/>
              <a:t>T</a:t>
            </a:r>
            <a:r>
              <a:rPr lang="en-US" sz="2200" dirty="0"/>
              <a:t>he usual approach is to </a:t>
            </a:r>
            <a:r>
              <a:rPr lang="tr-TR" sz="2200" dirty="0"/>
              <a:t>use </a:t>
            </a:r>
            <a:r>
              <a:rPr lang="en-US" sz="2200" b="1" dirty="0"/>
              <a:t>cross-validation </a:t>
            </a:r>
            <a:r>
              <a:rPr lang="en-US" sz="2200" dirty="0"/>
              <a:t>techniques</a:t>
            </a:r>
            <a:r>
              <a:rPr lang="tr-TR" sz="2200" dirty="0"/>
              <a:t>, try different network structures and use the one that gives the minimum validation error</a:t>
            </a:r>
          </a:p>
          <a:p>
            <a:r>
              <a:rPr lang="tr-TR" sz="2200" dirty="0"/>
              <a:t>You </a:t>
            </a:r>
            <a:r>
              <a:rPr lang="en-US" sz="2200" dirty="0"/>
              <a:t>can use grid search with cross-validation to find the right parameters</a:t>
            </a:r>
            <a:r>
              <a:rPr lang="tr-TR" sz="2200" dirty="0"/>
              <a:t> or may be a randomized search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</p:spTree>
    <p:extLst>
      <p:ext uri="{BB962C8B-B14F-4D97-AF65-F5344CB8AC3E}">
        <p14:creationId xmlns:p14="http://schemas.microsoft.com/office/powerpoint/2010/main" val="2458638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Artificial 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There has been a great deal of hype surrounding</a:t>
            </a:r>
            <a:r>
              <a:rPr lang="tr-TR" sz="2400" dirty="0"/>
              <a:t> </a:t>
            </a:r>
            <a:r>
              <a:rPr lang="en-US" sz="2400" dirty="0"/>
              <a:t>neural networks, making them seem magical and mysterious</a:t>
            </a:r>
            <a:endParaRPr lang="tr-TR" sz="2400" dirty="0"/>
          </a:p>
          <a:p>
            <a:r>
              <a:rPr lang="tr-TR" sz="2400" dirty="0"/>
              <a:t>T</a:t>
            </a:r>
            <a:r>
              <a:rPr lang="en-US" sz="2400" dirty="0"/>
              <a:t>hey are just nonlinear statistical models</a:t>
            </a:r>
            <a:endParaRPr lang="tr-TR" sz="2400" dirty="0"/>
          </a:p>
          <a:p>
            <a:r>
              <a:rPr lang="en-US" sz="2400" dirty="0"/>
              <a:t>The target function may be discrete-valued, real-valued, or a vector</a:t>
            </a:r>
            <a:r>
              <a:rPr lang="tr-TR" sz="2400" dirty="0"/>
              <a:t> </a:t>
            </a:r>
            <a:r>
              <a:rPr lang="en-US" sz="2400" dirty="0"/>
              <a:t>of several real- or discrete-valued attributes</a:t>
            </a:r>
            <a:endParaRPr lang="tr-TR" sz="2400" dirty="0"/>
          </a:p>
          <a:p>
            <a:r>
              <a:rPr lang="tr-TR" sz="2400" dirty="0"/>
              <a:t>Highly non-linear, i.e., they can produce non-linear regression fits or non-linear decision boundaries</a:t>
            </a:r>
          </a:p>
          <a:p>
            <a:r>
              <a:rPr lang="tr-TR" sz="2400" dirty="0"/>
              <a:t>Useful for cases where model intepretation is not important since t</a:t>
            </a:r>
            <a:r>
              <a:rPr lang="en-US" sz="2400" dirty="0"/>
              <a:t>he weights learned by neural networks are often difficult for humans to</a:t>
            </a:r>
            <a:r>
              <a:rPr lang="tr-TR" sz="2400" dirty="0"/>
              <a:t> </a:t>
            </a:r>
            <a:r>
              <a:rPr lang="en-US" sz="2400" dirty="0"/>
              <a:t>interpret</a:t>
            </a:r>
            <a:endParaRPr lang="tr-TR" sz="2400" dirty="0"/>
          </a:p>
          <a:p>
            <a:r>
              <a:rPr lang="tr-TR" sz="2400" dirty="0"/>
              <a:t>Widely used and highly successful in many application</a:t>
            </a:r>
          </a:p>
          <a:p>
            <a:pPr lvl="1"/>
            <a:r>
              <a:rPr lang="tr-TR" sz="2000" dirty="0"/>
              <a:t>Speech Recognition</a:t>
            </a:r>
          </a:p>
          <a:p>
            <a:pPr lvl="1"/>
            <a:r>
              <a:rPr lang="tr-TR" sz="2000" dirty="0"/>
              <a:t>Face Detection</a:t>
            </a:r>
          </a:p>
          <a:p>
            <a:pPr lvl="1"/>
            <a:r>
              <a:rPr lang="tr-TR" sz="2000" dirty="0"/>
              <a:t>Disease Prediction 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</p:spTree>
    <p:extLst>
      <p:ext uri="{BB962C8B-B14F-4D97-AF65-F5344CB8AC3E}">
        <p14:creationId xmlns:p14="http://schemas.microsoft.com/office/powerpoint/2010/main" val="21187920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Learning Network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tr-TR" sz="2400" dirty="0"/>
              <a:t>F</a:t>
            </a:r>
            <a:r>
              <a:rPr lang="en-US" sz="2400" dirty="0"/>
              <a:t>or many problems you can start with just one or two hidden layers</a:t>
            </a:r>
            <a:endParaRPr lang="tr-TR" sz="2400" dirty="0"/>
          </a:p>
          <a:p>
            <a:r>
              <a:rPr lang="en-US" sz="2400" dirty="0"/>
              <a:t>For more complex problems, you can gradually ramp</a:t>
            </a:r>
            <a:r>
              <a:rPr lang="tr-TR" sz="2400" dirty="0"/>
              <a:t> </a:t>
            </a:r>
            <a:r>
              <a:rPr lang="en-US" sz="2400" dirty="0"/>
              <a:t>up the number of hidden layers, until you start overfitting the training set</a:t>
            </a:r>
            <a:endParaRPr lang="tr-TR" sz="2400" dirty="0"/>
          </a:p>
          <a:p>
            <a:r>
              <a:rPr lang="tr-TR" sz="2400" dirty="0"/>
              <a:t>Don’t forget that you need </a:t>
            </a:r>
            <a:r>
              <a:rPr lang="en-US" sz="2400" dirty="0"/>
              <a:t>huge amount of training data</a:t>
            </a:r>
            <a:r>
              <a:rPr lang="tr-TR" sz="2400" dirty="0"/>
              <a:t> to fit a deeper network</a:t>
            </a:r>
          </a:p>
          <a:p>
            <a:r>
              <a:rPr lang="tr-TR" sz="2400" dirty="0"/>
              <a:t>Y</a:t>
            </a:r>
            <a:r>
              <a:rPr lang="en-US" sz="2400" dirty="0" err="1"/>
              <a:t>ou</a:t>
            </a:r>
            <a:r>
              <a:rPr lang="en-US" sz="2400" dirty="0"/>
              <a:t> may simply use the same size for all hidden layers</a:t>
            </a:r>
            <a:r>
              <a:rPr lang="tr-TR" sz="2400" dirty="0"/>
              <a:t>, </a:t>
            </a:r>
            <a:r>
              <a:rPr lang="en-US" sz="2400" dirty="0"/>
              <a:t>that’s just one </a:t>
            </a:r>
            <a:r>
              <a:rPr lang="en-US" sz="2400" dirty="0" err="1"/>
              <a:t>hyperparameter</a:t>
            </a:r>
            <a:r>
              <a:rPr lang="en-US" sz="2400" dirty="0"/>
              <a:t> to tune</a:t>
            </a:r>
            <a:r>
              <a:rPr lang="tr-TR" sz="2400" dirty="0"/>
              <a:t> </a:t>
            </a:r>
            <a:r>
              <a:rPr lang="en-US" sz="2400" dirty="0"/>
              <a:t>instead of one per layer</a:t>
            </a:r>
            <a:endParaRPr lang="tr-TR" sz="2400" dirty="0"/>
          </a:p>
          <a:p>
            <a:r>
              <a:rPr lang="en-US" sz="2400" dirty="0"/>
              <a:t>Just like for the number of layers, you can try increasing the</a:t>
            </a:r>
            <a:r>
              <a:rPr lang="tr-TR" sz="2400" dirty="0"/>
              <a:t> </a:t>
            </a:r>
            <a:r>
              <a:rPr lang="en-US" sz="2400" dirty="0"/>
              <a:t>number of neurons gradually until the network starts overfitting</a:t>
            </a:r>
            <a:endParaRPr lang="tr-TR" sz="2400" dirty="0"/>
          </a:p>
          <a:p>
            <a:endParaRPr lang="tr-TR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</p:spTree>
    <p:extLst>
      <p:ext uri="{BB962C8B-B14F-4D97-AF65-F5344CB8AC3E}">
        <p14:creationId xmlns:p14="http://schemas.microsoft.com/office/powerpoint/2010/main" val="11380472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Learning Network Structure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200" dirty="0" smtClean="0"/>
                  <a:t>For the output layer, the </a:t>
                </a:r>
                <a:r>
                  <a:rPr lang="en-US" sz="2200" dirty="0" err="1"/>
                  <a:t>softmax</a:t>
                </a:r>
                <a:r>
                  <a:rPr lang="en-US" sz="2200" dirty="0"/>
                  <a:t> activation function is generally a good choice for</a:t>
                </a:r>
                <a:r>
                  <a:rPr lang="tr-TR" sz="2200" dirty="0"/>
                  <a:t> multiclass </a:t>
                </a:r>
                <a:r>
                  <a:rPr lang="en-US" sz="2200" dirty="0"/>
                  <a:t>classification tasks </a:t>
                </a:r>
                <a:endParaRPr lang="tr-TR" sz="2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tr-TR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sz="2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tr-TR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2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tr-TR" sz="22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tr-TR" sz="2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tr-TR" sz="22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tr-TR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tr-TR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2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tr-TR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2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tr-TR" sz="2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tr-TR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tr-TR" sz="2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tr-TR" sz="22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tr-TR" sz="22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tr-TR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22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tr-TR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sz="22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tr-TR" sz="22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tr-TR" sz="2200" dirty="0"/>
              </a:p>
              <a:p>
                <a:r>
                  <a:rPr lang="en-US" sz="2200" dirty="0"/>
                  <a:t>For regression tasks,</a:t>
                </a:r>
                <a:r>
                  <a:rPr lang="tr-TR" sz="2200" dirty="0"/>
                  <a:t> </a:t>
                </a:r>
                <a:r>
                  <a:rPr lang="en-US" sz="2200" dirty="0"/>
                  <a:t>you can simply use no activation function at all</a:t>
                </a:r>
                <a:r>
                  <a:rPr lang="tr-TR" sz="2200" dirty="0"/>
                  <a:t> </a:t>
                </a:r>
              </a:p>
              <a:p>
                <a:r>
                  <a:rPr lang="tr-TR" sz="2200" dirty="0"/>
                  <a:t>For hidden layers ReLU works generally better than sigmoid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225" y="3800375"/>
            <a:ext cx="3327549" cy="251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068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Perceptrons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200" dirty="0"/>
                  <a:t>One type of ANN system is based on a unit called a perceptron</a:t>
                </a:r>
                <a:endParaRPr lang="tr-TR" sz="2200" dirty="0"/>
              </a:p>
              <a:p>
                <a:r>
                  <a:rPr lang="en-US" sz="2200" dirty="0"/>
                  <a:t>A perceptron takes a vector of real-valued inputs, calculates a linear</a:t>
                </a:r>
                <a:r>
                  <a:rPr lang="tr-TR" sz="2200" dirty="0"/>
                  <a:t> </a:t>
                </a:r>
                <a:r>
                  <a:rPr lang="en-US" sz="2200" dirty="0"/>
                  <a:t>combination of these inputs, then outputs a 1 if the result is greater than </a:t>
                </a:r>
                <a:r>
                  <a:rPr lang="tr-TR" sz="2200" dirty="0"/>
                  <a:t>a </a:t>
                </a:r>
                <a:r>
                  <a:rPr lang="en-US" sz="2200" dirty="0"/>
                  <a:t>threshold and -1 </a:t>
                </a:r>
                <a:r>
                  <a:rPr lang="tr-TR" sz="2200" dirty="0"/>
                  <a:t>otherwise</a:t>
                </a:r>
              </a:p>
              <a:p>
                <a:r>
                  <a:rPr lang="en-US" sz="2200" dirty="0"/>
                  <a:t>More precisely, given 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sz="2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200" dirty="0"/>
                  <a:t>, the output</a:t>
                </a:r>
                <a:r>
                  <a:rPr lang="tr-TR" sz="2200" dirty="0"/>
                  <a:t> </a:t>
                </a:r>
                <a:r>
                  <a:rPr lang="en-US" sz="2200" dirty="0"/>
                  <a:t>computed by the perceptron is</a:t>
                </a:r>
                <a:endParaRPr lang="tr-TR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200" i="1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tr-T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sz="2200" i="1"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tr-T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tr-TR" sz="2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sz="2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tr-TR" sz="2200" i="1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tr-TR" sz="22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tr-TR" sz="2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tr-TR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22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tr-TR" sz="2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tr-TR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tr-TR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22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tr-TR" sz="2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tr-TR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sz="2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tr-TR" sz="2200" i="1">
                                  <a:latin typeface="Cambria Math" panose="02040503050406030204" pitchFamily="18" charset="0"/>
                                </a:rPr>
                                <m:t>+…</m:t>
                              </m:r>
                              <m:sSub>
                                <m:sSubPr>
                                  <m:ctrlPr>
                                    <a:rPr lang="tr-TR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22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tr-TR" sz="2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tr-TR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sz="2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tr-TR" sz="2200" i="1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tr-TR" sz="2200" i="1">
                                  <a:latin typeface="Cambria Math" panose="02040503050406030204" pitchFamily="18" charset="0"/>
                                </a:rPr>
                                <m:t>−1                                     </m:t>
                              </m:r>
                              <m:r>
                                <a:rPr lang="tr-TR" sz="2200" i="1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blipFill>
                <a:blip r:embed="rId2"/>
                <a:stretch>
                  <a:fillRect l="-941" t="-1506" r="-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188" y="4367055"/>
            <a:ext cx="6143625" cy="1989297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762499" y="4599703"/>
            <a:ext cx="2667000" cy="1524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11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188" y="4367055"/>
            <a:ext cx="6143625" cy="19892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Perceptrons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200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 is a real-valued constant, or weight, that determines the contribution</a:t>
                </a:r>
                <a:r>
                  <a:rPr lang="tr-TR" sz="2200" dirty="0"/>
                  <a:t> </a:t>
                </a:r>
                <a:r>
                  <a:rPr lang="en-US" sz="2200" dirty="0"/>
                  <a:t>of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 to the perceptron output</a:t>
                </a:r>
                <a:endParaRPr lang="tr-TR" sz="2200" dirty="0"/>
              </a:p>
              <a:p>
                <a:r>
                  <a:rPr lang="en-US" sz="2200" dirty="0"/>
                  <a:t>Notice the quantity </a:t>
                </a:r>
                <a14:m>
                  <m:oMath xmlns:m="http://schemas.openxmlformats.org/officeDocument/2006/math">
                    <m:r>
                      <a:rPr lang="en-US" sz="2200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tr-TR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dirty="0" err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tr-TR" sz="2200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tr-TR" sz="2200" dirty="0"/>
                  <a:t> </a:t>
                </a:r>
                <a:r>
                  <a:rPr lang="en-US" sz="2200" dirty="0"/>
                  <a:t>is a threshold that</a:t>
                </a:r>
                <a:r>
                  <a:rPr lang="tr-TR" sz="2200" dirty="0"/>
                  <a:t> </a:t>
                </a:r>
                <a:r>
                  <a:rPr lang="en-US" sz="2200" dirty="0"/>
                  <a:t>the weighted combination of 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2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tr-TR" sz="2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tr-T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2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sz="2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sz="2200">
                        <a:latin typeface="Cambria Math" panose="02040503050406030204" pitchFamily="18" charset="0"/>
                      </a:rPr>
                      <m:t>+…</m:t>
                    </m:r>
                    <m:sSub>
                      <m:sSubPr>
                        <m:ctrlPr>
                          <a:rPr lang="tr-T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2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tr-TR" sz="22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tr-T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2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sz="22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tr-TR" sz="2200" dirty="0"/>
                  <a:t> </a:t>
                </a:r>
                <a:r>
                  <a:rPr lang="en-US" sz="2200" dirty="0"/>
                  <a:t>must surpass in order for</a:t>
                </a:r>
                <a:r>
                  <a:rPr lang="tr-TR" sz="2200" dirty="0"/>
                  <a:t> </a:t>
                </a:r>
                <a:r>
                  <a:rPr lang="en-US" sz="2200" dirty="0"/>
                  <a:t>the perceptron to output a 1.</a:t>
                </a:r>
                <a:endParaRPr lang="tr-TR" sz="2200" dirty="0"/>
              </a:p>
              <a:p>
                <a:r>
                  <a:rPr lang="tr-TR" sz="22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tr-TR" sz="2200" i="1">
                        <a:latin typeface="Cambria Math" panose="02040503050406030204" pitchFamily="18" charset="0"/>
                      </a:rPr>
                      <m:t>=1,</m:t>
                    </m:r>
                  </m:oMath>
                </a14:m>
                <a:r>
                  <a:rPr lang="tr-TR" sz="2200" dirty="0"/>
                  <a:t> then rule can be written in vector form </a:t>
                </a:r>
                <a:endParaRPr lang="tr-TR" sz="2200" b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200" b="1" dirty="0">
                          <a:latin typeface="Cambria Math" panose="02040503050406030204" pitchFamily="18" charset="0"/>
                        </a:rPr>
                        <m:t>𝐨</m:t>
                      </m:r>
                      <m:r>
                        <a:rPr lang="tr-TR" sz="220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2200" i="1" dirty="0">
                          <a:latin typeface="Cambria Math" panose="02040503050406030204" pitchFamily="18" charset="0"/>
                        </a:rPr>
                        <m:t>𝑠𝑔𝑛</m:t>
                      </m:r>
                      <m:d>
                        <m:dPr>
                          <m:ctrlPr>
                            <a:rPr lang="tr-TR" sz="2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200" b="1" i="1" dirty="0">
                              <a:latin typeface="Cambria Math" panose="02040503050406030204" pitchFamily="18" charset="0"/>
                            </a:rPr>
                            <m:t>𝒘𝒙</m:t>
                          </m:r>
                        </m:e>
                      </m:d>
                      <m:r>
                        <a:rPr lang="tr-TR" sz="2200" i="1" dirty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tr-TR" sz="2200" dirty="0"/>
              </a:p>
              <a:p>
                <a:r>
                  <a:rPr lang="en-US" sz="2200" dirty="0"/>
                  <a:t>Learning a perceptron involves </a:t>
                </a:r>
                <a:r>
                  <a:rPr lang="tr-TR" sz="2200" dirty="0"/>
                  <a:t>choosing </a:t>
                </a:r>
                <a:r>
                  <a:rPr lang="en-US" sz="2200" dirty="0"/>
                  <a:t>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tr-TR" sz="2200" i="1" dirty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tr-TR" sz="2200" i="1" dirty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tr-TR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tr-TR" sz="22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tr-TR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blipFill>
                <a:blip r:embed="rId3"/>
                <a:stretch>
                  <a:fillRect l="-941" t="-1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  <p:sp>
        <p:nvSpPr>
          <p:cNvPr id="6" name="Oval 5"/>
          <p:cNvSpPr/>
          <p:nvPr/>
        </p:nvSpPr>
        <p:spPr>
          <a:xfrm>
            <a:off x="4762499" y="4599703"/>
            <a:ext cx="2667000" cy="1524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51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Perceptrons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view the perceptron as representing a hyperplane</a:t>
            </a:r>
            <a:r>
              <a:rPr lang="tr-TR" dirty="0"/>
              <a:t> (linear)</a:t>
            </a:r>
            <a:r>
              <a:rPr lang="en-US" dirty="0"/>
              <a:t> decision </a:t>
            </a:r>
            <a:r>
              <a:rPr lang="tr-TR" dirty="0"/>
              <a:t>boundary</a:t>
            </a:r>
            <a:r>
              <a:rPr lang="en-US" dirty="0"/>
              <a:t> in the</a:t>
            </a:r>
            <a:r>
              <a:rPr lang="tr-TR" dirty="0"/>
              <a:t> </a:t>
            </a:r>
            <a:r>
              <a:rPr lang="en-US" dirty="0"/>
              <a:t>n-</a:t>
            </a:r>
            <a:r>
              <a:rPr lang="tr-TR" dirty="0"/>
              <a:t>d</a:t>
            </a:r>
            <a:r>
              <a:rPr lang="en-US" dirty="0" err="1"/>
              <a:t>imensional</a:t>
            </a:r>
            <a:r>
              <a:rPr lang="en-US" dirty="0"/>
              <a:t> space of instances</a:t>
            </a:r>
            <a:endParaRPr lang="tr-TR" dirty="0"/>
          </a:p>
          <a:p>
            <a:r>
              <a:rPr lang="en-US" dirty="0"/>
              <a:t>The perceptron outputs a 1 for</a:t>
            </a:r>
            <a:r>
              <a:rPr lang="tr-TR" dirty="0"/>
              <a:t> </a:t>
            </a:r>
            <a:r>
              <a:rPr lang="en-US" dirty="0"/>
              <a:t>instances lying on one side of the hyperplane and outputs a -1 for instances</a:t>
            </a:r>
            <a:r>
              <a:rPr lang="tr-TR" dirty="0"/>
              <a:t> </a:t>
            </a:r>
            <a:r>
              <a:rPr lang="en-US" dirty="0"/>
              <a:t>lying on the other side</a:t>
            </a:r>
            <a:endParaRPr lang="tr-TR" dirty="0"/>
          </a:p>
          <a:p>
            <a:r>
              <a:rPr lang="tr-TR" dirty="0"/>
              <a:t>They are single layer ANNs, one input layer and one output layer</a:t>
            </a:r>
          </a:p>
          <a:p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</p:spTree>
    <p:extLst>
      <p:ext uri="{BB962C8B-B14F-4D97-AF65-F5344CB8AC3E}">
        <p14:creationId xmlns:p14="http://schemas.microsoft.com/office/powerpoint/2010/main" val="2808059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Perceptrons: Logical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200" dirty="0"/>
              <a:t>Consider a two input perceptron, can we implement AND and OR operators with a perceptron by finding appropriate weights?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  <p:grpSp>
        <p:nvGrpSpPr>
          <p:cNvPr id="8" name="Group 7"/>
          <p:cNvGrpSpPr/>
          <p:nvPr/>
        </p:nvGrpSpPr>
        <p:grpSpPr>
          <a:xfrm>
            <a:off x="3429000" y="3048000"/>
            <a:ext cx="609600" cy="609600"/>
            <a:chOff x="2724150" y="2286000"/>
            <a:chExt cx="609600" cy="609600"/>
          </a:xfrm>
        </p:grpSpPr>
        <p:sp>
          <p:nvSpPr>
            <p:cNvPr id="5" name="Oval 4"/>
            <p:cNvSpPr/>
            <p:nvPr/>
          </p:nvSpPr>
          <p:spPr>
            <a:xfrm>
              <a:off x="2724150" y="2286000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Elbow Connector 6"/>
            <p:cNvCxnSpPr/>
            <p:nvPr/>
          </p:nvCxnSpPr>
          <p:spPr>
            <a:xfrm rot="10800000" flipV="1">
              <a:off x="2876550" y="2476500"/>
              <a:ext cx="304800" cy="22860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328147" y="2871401"/>
            <a:ext cx="381000" cy="962799"/>
            <a:chOff x="1524000" y="2667000"/>
            <a:chExt cx="381000" cy="962799"/>
          </a:xfrm>
        </p:grpSpPr>
        <p:sp>
          <p:nvSpPr>
            <p:cNvPr id="9" name="Oval 8"/>
            <p:cNvSpPr/>
            <p:nvPr/>
          </p:nvSpPr>
          <p:spPr>
            <a:xfrm>
              <a:off x="1524000" y="2667000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576449" y="2694800"/>
                  <a:ext cx="2761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6449" y="2694800"/>
                  <a:ext cx="276101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3333" r="-6667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Oval 12"/>
            <p:cNvSpPr/>
            <p:nvPr/>
          </p:nvSpPr>
          <p:spPr>
            <a:xfrm>
              <a:off x="1524000" y="3248799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576449" y="3276599"/>
                  <a:ext cx="2814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6449" y="3276599"/>
                  <a:ext cx="28142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3043" r="-652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" name="Straight Arrow Connector 16"/>
          <p:cNvCxnSpPr>
            <a:stCxn id="9" idx="6"/>
            <a:endCxn id="5" idx="2"/>
          </p:cNvCxnSpPr>
          <p:nvPr/>
        </p:nvCxnSpPr>
        <p:spPr>
          <a:xfrm>
            <a:off x="2709148" y="3061900"/>
            <a:ext cx="719853" cy="290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6"/>
            <a:endCxn id="5" idx="2"/>
          </p:cNvCxnSpPr>
          <p:nvPr/>
        </p:nvCxnSpPr>
        <p:spPr>
          <a:xfrm flipV="1">
            <a:off x="2709148" y="3352801"/>
            <a:ext cx="719853" cy="290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948049" y="2439783"/>
                <a:ext cx="460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tr-TR" dirty="0"/>
                  <a:t>=1</a:t>
                </a:r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049" y="2439783"/>
                <a:ext cx="460960" cy="276999"/>
              </a:xfrm>
              <a:prstGeom prst="rect">
                <a:avLst/>
              </a:prstGeom>
              <a:blipFill>
                <a:blip r:embed="rId4"/>
                <a:stretch>
                  <a:fillRect l="-13333" t="-28261" r="-30667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>
            <a:endCxn id="5" idx="1"/>
          </p:cNvCxnSpPr>
          <p:nvPr/>
        </p:nvCxnSpPr>
        <p:spPr>
          <a:xfrm>
            <a:off x="3229474" y="2767582"/>
            <a:ext cx="288801" cy="369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</p:cNvCxnSpPr>
          <p:nvPr/>
        </p:nvCxnSpPr>
        <p:spPr>
          <a:xfrm>
            <a:off x="4038600" y="3352800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574722" y="3238501"/>
                <a:ext cx="83547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𝑂𝑅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722" y="3238501"/>
                <a:ext cx="835478" cy="276999"/>
              </a:xfrm>
              <a:prstGeom prst="rect">
                <a:avLst/>
              </a:prstGeom>
              <a:blipFill>
                <a:blip r:embed="rId5"/>
                <a:stretch>
                  <a:fillRect l="-9420" t="-2174" r="-3623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7467600" y="3048000"/>
            <a:ext cx="609600" cy="609600"/>
            <a:chOff x="2724150" y="2286000"/>
            <a:chExt cx="609600" cy="609600"/>
          </a:xfrm>
        </p:grpSpPr>
        <p:sp>
          <p:nvSpPr>
            <p:cNvPr id="29" name="Oval 28"/>
            <p:cNvSpPr/>
            <p:nvPr/>
          </p:nvSpPr>
          <p:spPr>
            <a:xfrm>
              <a:off x="2724150" y="2286000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Elbow Connector 29"/>
            <p:cNvCxnSpPr/>
            <p:nvPr/>
          </p:nvCxnSpPr>
          <p:spPr>
            <a:xfrm rot="10800000" flipV="1">
              <a:off x="2876550" y="2476500"/>
              <a:ext cx="304800" cy="22860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6366747" y="2871401"/>
            <a:ext cx="381000" cy="962799"/>
            <a:chOff x="1524000" y="2667000"/>
            <a:chExt cx="381000" cy="962799"/>
          </a:xfrm>
        </p:grpSpPr>
        <p:sp>
          <p:nvSpPr>
            <p:cNvPr id="32" name="Oval 31"/>
            <p:cNvSpPr/>
            <p:nvPr/>
          </p:nvSpPr>
          <p:spPr>
            <a:xfrm>
              <a:off x="1524000" y="2667000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1576449" y="2694800"/>
                  <a:ext cx="2761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6449" y="2694800"/>
                  <a:ext cx="276101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3333" r="-8889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Oval 33"/>
            <p:cNvSpPr/>
            <p:nvPr/>
          </p:nvSpPr>
          <p:spPr>
            <a:xfrm>
              <a:off x="1524000" y="3248799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1576449" y="3276599"/>
                  <a:ext cx="2814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6449" y="3276599"/>
                  <a:ext cx="281423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3043" r="-8696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6" name="Straight Arrow Connector 35"/>
          <p:cNvCxnSpPr>
            <a:stCxn id="32" idx="6"/>
            <a:endCxn id="29" idx="2"/>
          </p:cNvCxnSpPr>
          <p:nvPr/>
        </p:nvCxnSpPr>
        <p:spPr>
          <a:xfrm>
            <a:off x="6747748" y="3061900"/>
            <a:ext cx="719853" cy="290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9" idx="2"/>
          </p:cNvCxnSpPr>
          <p:nvPr/>
        </p:nvCxnSpPr>
        <p:spPr>
          <a:xfrm flipV="1">
            <a:off x="6747748" y="3352801"/>
            <a:ext cx="719853" cy="290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986649" y="2439783"/>
                <a:ext cx="7110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649" y="2439783"/>
                <a:ext cx="711028" cy="276999"/>
              </a:xfrm>
              <a:prstGeom prst="rect">
                <a:avLst/>
              </a:prstGeom>
              <a:blipFill>
                <a:blip r:embed="rId8"/>
                <a:stretch>
                  <a:fillRect l="-4274" r="-769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>
            <a:endCxn id="29" idx="1"/>
          </p:cNvCxnSpPr>
          <p:nvPr/>
        </p:nvCxnSpPr>
        <p:spPr>
          <a:xfrm>
            <a:off x="7268074" y="2767582"/>
            <a:ext cx="288801" cy="369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9" idx="6"/>
          </p:cNvCxnSpPr>
          <p:nvPr/>
        </p:nvCxnSpPr>
        <p:spPr>
          <a:xfrm>
            <a:off x="8077200" y="3352800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8613322" y="3238501"/>
                <a:ext cx="83547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𝐴𝑁𝐷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3322" y="3238501"/>
                <a:ext cx="835478" cy="276999"/>
              </a:xfrm>
              <a:prstGeom prst="rect">
                <a:avLst/>
              </a:prstGeom>
              <a:blipFill>
                <a:blip r:embed="rId9"/>
                <a:stretch>
                  <a:fillRect l="-10219" t="-2174" r="-5766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/>
          <p:cNvSpPr txBox="1"/>
          <p:nvPr/>
        </p:nvSpPr>
        <p:spPr>
          <a:xfrm>
            <a:off x="3337491" y="2661343"/>
            <a:ext cx="53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1.5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885651" y="3480999"/>
            <a:ext cx="53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908962" y="2913392"/>
            <a:ext cx="53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382169" y="2667252"/>
            <a:ext cx="62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-1.5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894250" y="2886654"/>
            <a:ext cx="53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912864" y="3489893"/>
            <a:ext cx="53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</a:t>
            </a:r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2057401" y="3962401"/>
            <a:ext cx="2935061" cy="2393951"/>
            <a:chOff x="533400" y="3962400"/>
            <a:chExt cx="2935061" cy="2393951"/>
          </a:xfrm>
        </p:grpSpPr>
        <p:cxnSp>
          <p:nvCxnSpPr>
            <p:cNvPr id="50" name="Straight Arrow Connector 49"/>
            <p:cNvCxnSpPr/>
            <p:nvPr/>
          </p:nvCxnSpPr>
          <p:spPr>
            <a:xfrm flipV="1">
              <a:off x="2057399" y="3962400"/>
              <a:ext cx="24153" cy="23939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533400" y="5093300"/>
              <a:ext cx="2935061" cy="140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2717856" y="4331374"/>
              <a:ext cx="171450" cy="19384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2717856" y="5588877"/>
              <a:ext cx="171450" cy="19384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1213512" y="5588877"/>
              <a:ext cx="171450" cy="19384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1213939" y="4332575"/>
              <a:ext cx="171450" cy="19384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716086" y="5045333"/>
              <a:ext cx="53612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tr-TR" sz="1200" dirty="0"/>
                <a:t>1</a:t>
              </a:r>
              <a:endParaRPr lang="en-US" sz="12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057399" y="5574268"/>
              <a:ext cx="53612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tr-TR" sz="1200" dirty="0"/>
                <a:t>-1</a:t>
              </a:r>
              <a:endParaRPr lang="en-US" sz="12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116901" y="5093421"/>
              <a:ext cx="53612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tr-TR" sz="1200" dirty="0"/>
                <a:t>-1</a:t>
              </a:r>
              <a:endParaRPr lang="en-US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025270" y="4295756"/>
              <a:ext cx="53612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tr-TR" sz="1200" dirty="0"/>
                <a:t>1</a:t>
              </a:r>
              <a:endParaRPr lang="en-US" sz="1200" dirty="0"/>
            </a:p>
          </p:txBody>
        </p:sp>
      </p:grpSp>
      <p:cxnSp>
        <p:nvCxnSpPr>
          <p:cNvPr id="72" name="Straight Connector 71"/>
          <p:cNvCxnSpPr/>
          <p:nvPr/>
        </p:nvCxnSpPr>
        <p:spPr>
          <a:xfrm flipH="1" flipV="1">
            <a:off x="2133600" y="4876800"/>
            <a:ext cx="1905000" cy="152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3736968" y="6401856"/>
                <a:ext cx="10548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sz="1400" i="1">
                          <a:latin typeface="Cambria Math" panose="02040503050406030204" pitchFamily="18" charset="0"/>
                        </a:rPr>
                        <m:t>+1.5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968" y="6401856"/>
                <a:ext cx="1054840" cy="215444"/>
              </a:xfrm>
              <a:prstGeom prst="rect">
                <a:avLst/>
              </a:prstGeom>
              <a:blipFill>
                <a:blip r:embed="rId10"/>
                <a:stretch>
                  <a:fillRect l="-1734" r="-404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/>
          <p:cNvGrpSpPr/>
          <p:nvPr/>
        </p:nvGrpSpPr>
        <p:grpSpPr>
          <a:xfrm>
            <a:off x="6227337" y="3960085"/>
            <a:ext cx="2935061" cy="2393951"/>
            <a:chOff x="533400" y="3962400"/>
            <a:chExt cx="2935061" cy="2393951"/>
          </a:xfrm>
        </p:grpSpPr>
        <p:cxnSp>
          <p:nvCxnSpPr>
            <p:cNvPr id="79" name="Straight Arrow Connector 78"/>
            <p:cNvCxnSpPr/>
            <p:nvPr/>
          </p:nvCxnSpPr>
          <p:spPr>
            <a:xfrm flipV="1">
              <a:off x="2057399" y="3962400"/>
              <a:ext cx="24153" cy="23939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flipV="1">
              <a:off x="533400" y="5093300"/>
              <a:ext cx="2935061" cy="140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2717856" y="4331374"/>
              <a:ext cx="171450" cy="19384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2717856" y="5588877"/>
              <a:ext cx="171450" cy="193844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1213512" y="5588877"/>
              <a:ext cx="171450" cy="19384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1213939" y="4332575"/>
              <a:ext cx="171450" cy="19384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716086" y="5045333"/>
              <a:ext cx="53612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tr-TR" sz="1200" dirty="0"/>
                <a:t>1</a:t>
              </a:r>
              <a:endParaRPr lang="en-US" sz="12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057399" y="5574268"/>
              <a:ext cx="53612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tr-TR" sz="1200" dirty="0"/>
                <a:t>-1</a:t>
              </a:r>
              <a:endParaRPr lang="en-US" sz="12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116901" y="5093421"/>
              <a:ext cx="53612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tr-TR" sz="1200" dirty="0"/>
                <a:t>-1</a:t>
              </a:r>
              <a:endParaRPr lang="en-US" sz="12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025270" y="4295756"/>
              <a:ext cx="53612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tr-TR" sz="1200" dirty="0"/>
                <a:t>1</a:t>
              </a:r>
              <a:endParaRPr lang="en-US" sz="1200" dirty="0"/>
            </a:p>
          </p:txBody>
        </p:sp>
      </p:grpSp>
      <p:cxnSp>
        <p:nvCxnSpPr>
          <p:cNvPr id="89" name="Straight Connector 88"/>
          <p:cNvCxnSpPr/>
          <p:nvPr/>
        </p:nvCxnSpPr>
        <p:spPr>
          <a:xfrm flipH="1" flipV="1">
            <a:off x="7453695" y="3886408"/>
            <a:ext cx="1905000" cy="152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9055505" y="5586561"/>
                <a:ext cx="10548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sz="1400" i="1">
                          <a:latin typeface="Cambria Math" panose="02040503050406030204" pitchFamily="18" charset="0"/>
                        </a:rPr>
                        <m:t>−1.5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5505" y="5586561"/>
                <a:ext cx="1054840" cy="215444"/>
              </a:xfrm>
              <a:prstGeom prst="rect">
                <a:avLst/>
              </a:prstGeom>
              <a:blipFill>
                <a:blip r:embed="rId11"/>
                <a:stretch>
                  <a:fillRect l="-1724" r="-344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499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4" grpId="0"/>
      <p:bldP spid="45" grpId="0"/>
      <p:bldP spid="46" grpId="0"/>
      <p:bldP spid="47" grpId="0"/>
      <p:bldP spid="48" grpId="0"/>
      <p:bldP spid="77" grpId="0"/>
      <p:bldP spid="9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Perceptrons: Logical Operations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r-TR" sz="2200" dirty="0"/>
                  <a:t>What about XOR? (The outcome is 1 if and 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sz="2200" i="1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tr-T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tr-TR" sz="2200" dirty="0"/>
                  <a:t>)</a:t>
                </a:r>
              </a:p>
              <a:p>
                <a:endParaRPr lang="tr-TR" sz="2200" dirty="0"/>
              </a:p>
              <a:p>
                <a:endParaRPr lang="tr-TR" sz="2200" dirty="0"/>
              </a:p>
              <a:p>
                <a:endParaRPr lang="tr-TR" sz="2200" dirty="0"/>
              </a:p>
              <a:p>
                <a:r>
                  <a:rPr lang="tr-TR" sz="2200" dirty="0"/>
                  <a:t>A simple perceptron cannot implement XOR, since not linearly seperable as shown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blipFill>
                <a:blip r:embed="rId2"/>
                <a:stretch>
                  <a:fillRect l="-941" t="-1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  <p:grpSp>
        <p:nvGrpSpPr>
          <p:cNvPr id="8" name="Group 7"/>
          <p:cNvGrpSpPr/>
          <p:nvPr/>
        </p:nvGrpSpPr>
        <p:grpSpPr>
          <a:xfrm>
            <a:off x="5404512" y="2402262"/>
            <a:ext cx="609600" cy="609600"/>
            <a:chOff x="2724150" y="2286000"/>
            <a:chExt cx="609600" cy="609600"/>
          </a:xfrm>
        </p:grpSpPr>
        <p:sp>
          <p:nvSpPr>
            <p:cNvPr id="5" name="Oval 4"/>
            <p:cNvSpPr/>
            <p:nvPr/>
          </p:nvSpPr>
          <p:spPr>
            <a:xfrm>
              <a:off x="2724150" y="2286000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Elbow Connector 6"/>
            <p:cNvCxnSpPr/>
            <p:nvPr/>
          </p:nvCxnSpPr>
          <p:spPr>
            <a:xfrm rot="10800000" flipV="1">
              <a:off x="2876550" y="2476500"/>
              <a:ext cx="304800" cy="22860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303659" y="2225663"/>
            <a:ext cx="381000" cy="962799"/>
            <a:chOff x="1524000" y="2667000"/>
            <a:chExt cx="381000" cy="962799"/>
          </a:xfrm>
        </p:grpSpPr>
        <p:sp>
          <p:nvSpPr>
            <p:cNvPr id="9" name="Oval 8"/>
            <p:cNvSpPr/>
            <p:nvPr/>
          </p:nvSpPr>
          <p:spPr>
            <a:xfrm>
              <a:off x="1524000" y="2667000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576449" y="2694800"/>
                  <a:ext cx="2761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6449" y="2694800"/>
                  <a:ext cx="276101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3333" r="-6667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Oval 12"/>
            <p:cNvSpPr/>
            <p:nvPr/>
          </p:nvSpPr>
          <p:spPr>
            <a:xfrm>
              <a:off x="1524000" y="3248799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576449" y="3276599"/>
                  <a:ext cx="2814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6449" y="3276599"/>
                  <a:ext cx="281423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3043" r="-652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" name="Straight Arrow Connector 16"/>
          <p:cNvCxnSpPr>
            <a:stCxn id="9" idx="6"/>
            <a:endCxn id="5" idx="2"/>
          </p:cNvCxnSpPr>
          <p:nvPr/>
        </p:nvCxnSpPr>
        <p:spPr>
          <a:xfrm>
            <a:off x="4684660" y="2416162"/>
            <a:ext cx="719853" cy="290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6"/>
            <a:endCxn id="5" idx="2"/>
          </p:cNvCxnSpPr>
          <p:nvPr/>
        </p:nvCxnSpPr>
        <p:spPr>
          <a:xfrm flipV="1">
            <a:off x="4684660" y="2707063"/>
            <a:ext cx="719853" cy="290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923561" y="1794045"/>
                <a:ext cx="7110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561" y="1794045"/>
                <a:ext cx="711028" cy="276999"/>
              </a:xfrm>
              <a:prstGeom prst="rect">
                <a:avLst/>
              </a:prstGeom>
              <a:blipFill>
                <a:blip r:embed="rId5"/>
                <a:stretch>
                  <a:fillRect l="-4310" r="-775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>
            <a:endCxn id="5" idx="1"/>
          </p:cNvCxnSpPr>
          <p:nvPr/>
        </p:nvCxnSpPr>
        <p:spPr>
          <a:xfrm>
            <a:off x="5204986" y="2121844"/>
            <a:ext cx="288801" cy="369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</p:cNvCxnSpPr>
          <p:nvPr/>
        </p:nvCxnSpPr>
        <p:spPr>
          <a:xfrm>
            <a:off x="6014112" y="2707062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550234" y="2592763"/>
                <a:ext cx="83547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𝑋𝑂𝑅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234" y="2592763"/>
                <a:ext cx="835478" cy="276999"/>
              </a:xfrm>
              <a:prstGeom prst="rect">
                <a:avLst/>
              </a:prstGeom>
              <a:blipFill>
                <a:blip r:embed="rId6"/>
                <a:stretch>
                  <a:fillRect l="-10219" t="-2174" r="-54745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/>
          <p:cNvGrpSpPr/>
          <p:nvPr/>
        </p:nvGrpSpPr>
        <p:grpSpPr>
          <a:xfrm>
            <a:off x="4552951" y="3820300"/>
            <a:ext cx="2935061" cy="2393951"/>
            <a:chOff x="533400" y="3962400"/>
            <a:chExt cx="2935061" cy="2393951"/>
          </a:xfrm>
        </p:grpSpPr>
        <p:cxnSp>
          <p:nvCxnSpPr>
            <p:cNvPr id="67" name="Straight Arrow Connector 66"/>
            <p:cNvCxnSpPr/>
            <p:nvPr/>
          </p:nvCxnSpPr>
          <p:spPr>
            <a:xfrm flipV="1">
              <a:off x="2057399" y="3962400"/>
              <a:ext cx="24153" cy="23939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V="1">
              <a:off x="533400" y="5093300"/>
              <a:ext cx="2935061" cy="140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/>
            <p:cNvSpPr/>
            <p:nvPr/>
          </p:nvSpPr>
          <p:spPr>
            <a:xfrm>
              <a:off x="2717856" y="4331374"/>
              <a:ext cx="171450" cy="19384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2717856" y="5588877"/>
              <a:ext cx="171450" cy="19384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1213512" y="5588877"/>
              <a:ext cx="171450" cy="19384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213939" y="4332575"/>
              <a:ext cx="171450" cy="19384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716086" y="5045333"/>
              <a:ext cx="53612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tr-TR" sz="1200" dirty="0"/>
                <a:t>1</a:t>
              </a:r>
              <a:endParaRPr lang="en-US" sz="12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057399" y="5574268"/>
              <a:ext cx="53612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tr-TR" sz="1200" dirty="0"/>
                <a:t>-1</a:t>
              </a:r>
              <a:endParaRPr lang="en-US" sz="12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116901" y="5093421"/>
              <a:ext cx="53612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tr-TR" sz="1200" dirty="0"/>
                <a:t>-1</a:t>
              </a:r>
              <a:endParaRPr lang="en-US" sz="12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025270" y="4295756"/>
              <a:ext cx="53612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tr-TR" sz="1200" dirty="0"/>
                <a:t>1</a:t>
              </a:r>
              <a:endParaRPr lang="en-US" sz="1200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001000" y="40386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Not enough! We need a complex network of these perceptrons then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6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theme/theme1.xml><?xml version="1.0" encoding="utf-8"?>
<a:theme xmlns:a="http://schemas.openxmlformats.org/drawingml/2006/main" name="ITU Layou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856</TotalTime>
  <Words>2330</Words>
  <Application>Microsoft Office PowerPoint</Application>
  <PresentationFormat>Widescreen</PresentationFormat>
  <Paragraphs>407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ITU Layout</vt:lpstr>
      <vt:lpstr>Neural Networks</vt:lpstr>
      <vt:lpstr>Artificial Neural Networks</vt:lpstr>
      <vt:lpstr>Artificial Neural Networks</vt:lpstr>
      <vt:lpstr>Artificial Neural Networks</vt:lpstr>
      <vt:lpstr>Perceptrons</vt:lpstr>
      <vt:lpstr>Perceptrons</vt:lpstr>
      <vt:lpstr>Perceptrons</vt:lpstr>
      <vt:lpstr>Perceptrons: Logical Operations</vt:lpstr>
      <vt:lpstr>Perceptrons: Logical Operations</vt:lpstr>
      <vt:lpstr>Perceptron Learning Algorithm</vt:lpstr>
      <vt:lpstr>Why does PLA work?</vt:lpstr>
      <vt:lpstr>Perceptron Learning Algorithm</vt:lpstr>
      <vt:lpstr>Gradient Descent and Delta Rule</vt:lpstr>
      <vt:lpstr>Gradient Descent and Delta Rule</vt:lpstr>
      <vt:lpstr>Gradient Descent and Delta Rule</vt:lpstr>
      <vt:lpstr>Gradient Descent and Delta Rule</vt:lpstr>
      <vt:lpstr>Gradient Descent and Delta Rule</vt:lpstr>
      <vt:lpstr>Gradient Descent and Delta Rule</vt:lpstr>
      <vt:lpstr>Gradient Descent and Delta Rule</vt:lpstr>
      <vt:lpstr>Stochastic Descent</vt:lpstr>
      <vt:lpstr>Stochastic Descent</vt:lpstr>
      <vt:lpstr>Multilayer Networks</vt:lpstr>
      <vt:lpstr>Multilayer Networks</vt:lpstr>
      <vt:lpstr>Multilayer Networks</vt:lpstr>
      <vt:lpstr>Multilayer Networks: Sigmoid Unit </vt:lpstr>
      <vt:lpstr>Multilayer Networks: Sigmoid Unit </vt:lpstr>
      <vt:lpstr>Multilayer Networks: Sigmoid Unit </vt:lpstr>
      <vt:lpstr>Multilayer Networks: Backpropagation Algorithm </vt:lpstr>
      <vt:lpstr>Multilayer Networks: Backpropagation Algorithm </vt:lpstr>
      <vt:lpstr>Multilayer Networks: Backpropagation Algorithm </vt:lpstr>
      <vt:lpstr>Multilayer Networks: Backpropagation Algorithm </vt:lpstr>
      <vt:lpstr>Multilayer Networks: Backpropagation Algorithm </vt:lpstr>
      <vt:lpstr>Multilayer Networks: Backpropagation Algorithm </vt:lpstr>
      <vt:lpstr>Multilayer Networks: Backpropagation Algorithm </vt:lpstr>
      <vt:lpstr>Multilayer Networks: Backpropagation Algorithm </vt:lpstr>
      <vt:lpstr>Multilayer Networks: Backpropagation Algorithm </vt:lpstr>
      <vt:lpstr>Multilayer Networks: Backpropagation Algorithm Stopping </vt:lpstr>
      <vt:lpstr>Multilayer Networks: Backpropagation Algorithm Stopping </vt:lpstr>
      <vt:lpstr>Learning Network Structure</vt:lpstr>
      <vt:lpstr>Learning Network Structure</vt:lpstr>
      <vt:lpstr>Learning Network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Engineering</dc:title>
  <dc:creator>MEHMET YASİN ULUKUŞ</dc:creator>
  <cp:lastModifiedBy>MEHMET YASİN ULUKUŞ</cp:lastModifiedBy>
  <cp:revision>123</cp:revision>
  <dcterms:created xsi:type="dcterms:W3CDTF">2020-10-15T19:58:41Z</dcterms:created>
  <dcterms:modified xsi:type="dcterms:W3CDTF">2021-06-05T05:56:19Z</dcterms:modified>
</cp:coreProperties>
</file>