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598" r:id="rId3"/>
    <p:sldId id="600" r:id="rId4"/>
    <p:sldId id="601" r:id="rId5"/>
    <p:sldId id="602" r:id="rId6"/>
    <p:sldId id="603" r:id="rId7"/>
    <p:sldId id="604" r:id="rId8"/>
    <p:sldId id="605" r:id="rId9"/>
    <p:sldId id="607" r:id="rId10"/>
    <p:sldId id="608" r:id="rId11"/>
    <p:sldId id="609" r:id="rId12"/>
    <p:sldId id="610" r:id="rId13"/>
    <p:sldId id="611" r:id="rId14"/>
    <p:sldId id="612" r:id="rId15"/>
    <p:sldId id="613" r:id="rId16"/>
    <p:sldId id="614" r:id="rId17"/>
    <p:sldId id="616" r:id="rId18"/>
    <p:sldId id="617" r:id="rId19"/>
    <p:sldId id="635" r:id="rId20"/>
    <p:sldId id="619" r:id="rId21"/>
    <p:sldId id="620" r:id="rId22"/>
    <p:sldId id="621" r:id="rId23"/>
    <p:sldId id="622" r:id="rId24"/>
    <p:sldId id="623" r:id="rId25"/>
    <p:sldId id="624" r:id="rId26"/>
    <p:sldId id="630" r:id="rId27"/>
    <p:sldId id="631" r:id="rId28"/>
    <p:sldId id="632" r:id="rId29"/>
    <p:sldId id="633" r:id="rId30"/>
    <p:sldId id="634" r:id="rId3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3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02265-1F21-4BE8-AE87-4F76FEDB1F7C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3A208-E792-499F-9D6D-AC8FC94E1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60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99261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</p:spTree>
    <p:extLst>
      <p:ext uri="{BB962C8B-B14F-4D97-AF65-F5344CB8AC3E}">
        <p14:creationId xmlns:p14="http://schemas.microsoft.com/office/powerpoint/2010/main" val="392740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7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10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Yasin Cou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04B0-B4FD-470E-9F94-D0A011F1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19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0AB8B-4994-4C71-8D45-4CD65A31D1B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103632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E96C7-E505-44D6-B1D8-B942E2771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0D3006-5145-4CA3-840D-F763F67481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0426F-2674-44A3-BDE8-AFE74A7FD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4E47A-8363-4036-90DE-956001968EA4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5A3947-35DA-44C0-8632-B6A13D2C2431}"/>
              </a:ext>
            </a:extLst>
          </p:cNvPr>
          <p:cNvSpPr/>
          <p:nvPr userDrawn="1"/>
        </p:nvSpPr>
        <p:spPr>
          <a:xfrm>
            <a:off x="711200" y="1295401"/>
            <a:ext cx="10058400" cy="45719"/>
          </a:xfrm>
          <a:prstGeom prst="rect">
            <a:avLst/>
          </a:prstGeom>
          <a:solidFill>
            <a:srgbClr val="12E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9543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10515600" cy="49211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38200" y="1272988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2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2375"/>
            <a:ext cx="5181600" cy="472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2375"/>
            <a:ext cx="5181600" cy="472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38200" y="1272988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4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2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2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5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7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89529"/>
            <a:ext cx="10515600" cy="4787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37A"/>
                </a:solidFill>
              </a:defRPr>
            </a:lvl1pPr>
          </a:lstStyle>
          <a:p>
            <a:r>
              <a:rPr lang="en-US"/>
              <a:t>Mindset Institute - Mehmet Yasin Ulukuş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25" y="6176963"/>
            <a:ext cx="1082869" cy="60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3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437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0.png"/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0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Unsupervised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Dr. Mehmet Yasin Ulukuş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Mindset Institute</a:t>
            </a:r>
            <a:r>
              <a:rPr lang="tr-TR" dirty="0"/>
              <a:t> </a:t>
            </a:r>
            <a:r>
              <a:rPr lang="en-US" dirty="0"/>
              <a:t>- Mehmet </a:t>
            </a:r>
            <a:r>
              <a:rPr lang="en-US" dirty="0" err="1"/>
              <a:t>Yasin</a:t>
            </a:r>
            <a:r>
              <a:rPr lang="en-US" dirty="0"/>
              <a:t> </a:t>
            </a:r>
            <a:r>
              <a:rPr lang="en-US" dirty="0" err="1"/>
              <a:t>Ulukuş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8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tr-TR" sz="40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tr-TR" sz="4000" dirty="0"/>
                  <a:t>-means Clustering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2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tr-TR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denote sets containing the indices of the observations in each cluster</a:t>
                </a:r>
                <a:endParaRPr lang="tr-TR" sz="2200" dirty="0"/>
              </a:p>
              <a:p>
                <a:r>
                  <a:rPr lang="en-US" sz="2200" dirty="0"/>
                  <a:t>These</a:t>
                </a:r>
                <a:r>
                  <a:rPr lang="tr-TR" sz="2200" dirty="0"/>
                  <a:t> </a:t>
                </a:r>
                <a:r>
                  <a:rPr lang="en-US" sz="2200" dirty="0"/>
                  <a:t>sets satisfy two properties:</a:t>
                </a:r>
                <a:endParaRPr lang="tr-TR" sz="2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tr-T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tr-T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</a:rPr>
                      <m:t>= {1, . . .,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}. </m:t>
                    </m:r>
                  </m:oMath>
                </a14:m>
                <a:r>
                  <a:rPr lang="en-US" sz="1800" dirty="0"/>
                  <a:t>In other words, each observation</a:t>
                </a:r>
                <a:r>
                  <a:rPr lang="tr-TR" sz="1800" dirty="0"/>
                  <a:t> </a:t>
                </a:r>
                <a:r>
                  <a:rPr lang="en-US" sz="1800" dirty="0"/>
                  <a:t>belongs to at least one of the </a:t>
                </a:r>
                <a:r>
                  <a:rPr lang="en-US" sz="1800" i="1" dirty="0"/>
                  <a:t>K </a:t>
                </a:r>
                <a:r>
                  <a:rPr lang="en-US" sz="1800" dirty="0"/>
                  <a:t>clusters</a:t>
                </a:r>
                <a:endParaRPr lang="tr-TR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sz="1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tr-T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tr-T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p>
                          <m:sSupPr>
                            <m:ctrlPr>
                              <a:rPr lang="tr-TR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tr-TR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1800" dirty="0">
                        <a:latin typeface="Cambria Math" panose="02040503050406030204" pitchFamily="18" charset="0"/>
                      </a:rPr>
                      <m:t>k</m:t>
                    </m:r>
                    <m:r>
                      <a:rPr lang="tr-TR" sz="1800" i="1" dirty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tr-TR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tr-TR" sz="18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. In other words, the clusters are </a:t>
                </a:r>
                <a:r>
                  <a:rPr lang="en-US" sz="1800" dirty="0" err="1"/>
                  <a:t>nonoverlapping</a:t>
                </a:r>
                <a:r>
                  <a:rPr lang="en-US" sz="1800" dirty="0"/>
                  <a:t>:</a:t>
                </a:r>
                <a:r>
                  <a:rPr lang="tr-TR" sz="1800" dirty="0"/>
                  <a:t> </a:t>
                </a:r>
                <a:r>
                  <a:rPr lang="en-US" sz="1800" dirty="0"/>
                  <a:t>no observation belongs to more than one cluster</a:t>
                </a:r>
                <a:endParaRPr lang="tr-TR" sz="1800" dirty="0"/>
              </a:p>
              <a:p>
                <a:r>
                  <a:rPr lang="tr-TR" sz="2200" dirty="0"/>
                  <a:t>I</a:t>
                </a:r>
                <a:r>
                  <a:rPr lang="en-US" sz="2200" dirty="0"/>
                  <a:t>f the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 err="1"/>
                  <a:t>th</a:t>
                </a:r>
                <a:r>
                  <a:rPr lang="en-US" sz="2200" dirty="0"/>
                  <a:t> observation is in the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th cluster, then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tr-TR" sz="2200" dirty="0"/>
              </a:p>
              <a:p>
                <a:r>
                  <a:rPr lang="en-US" sz="2200" dirty="0"/>
                  <a:t>The</a:t>
                </a:r>
                <a:r>
                  <a:rPr lang="tr-TR" sz="2200" dirty="0"/>
                  <a:t> main </a:t>
                </a:r>
                <a:r>
                  <a:rPr lang="en-US" sz="2200" dirty="0"/>
                  <a:t>idea</a:t>
                </a:r>
                <a:r>
                  <a:rPr lang="tr-TR" sz="2200" dirty="0"/>
                  <a:t> of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dirty="0"/>
                  <a:t>-means clustering is that a </a:t>
                </a:r>
                <a:r>
                  <a:rPr lang="en-US" sz="2200" i="1" dirty="0"/>
                  <a:t>good </a:t>
                </a:r>
                <a:r>
                  <a:rPr lang="en-US" sz="2200" dirty="0"/>
                  <a:t>clustering is one for which the</a:t>
                </a:r>
                <a:r>
                  <a:rPr lang="tr-TR" sz="2200" dirty="0"/>
                  <a:t> </a:t>
                </a:r>
                <a:r>
                  <a:rPr lang="en-US" sz="2200" i="1" dirty="0"/>
                  <a:t>within-cluster variation </a:t>
                </a:r>
                <a:r>
                  <a:rPr lang="en-US" sz="2200" dirty="0"/>
                  <a:t>is as small as possible</a:t>
                </a:r>
                <a:endParaRPr lang="tr-TR" sz="2200" dirty="0"/>
              </a:p>
              <a:p>
                <a:r>
                  <a:rPr lang="en-US" sz="2200" dirty="0"/>
                  <a:t>The within-cluster variation</a:t>
                </a:r>
                <a:r>
                  <a:rPr lang="tr-TR" sz="2200" dirty="0"/>
                  <a:t> </a:t>
                </a:r>
                <a:r>
                  <a:rPr lang="en-US" sz="2200" dirty="0"/>
                  <a:t>for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 is a measure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of the amount by which the observations</a:t>
                </a:r>
                <a:r>
                  <a:rPr lang="tr-TR" sz="2200" dirty="0"/>
                  <a:t> </a:t>
                </a:r>
                <a:r>
                  <a:rPr lang="en-US" sz="2200" dirty="0"/>
                  <a:t>within a cluster differ from each other</a:t>
                </a:r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3"/>
                <a:stretch>
                  <a:fillRect l="-941" t="-1390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88198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tr-TR" sz="40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tr-TR" sz="4000" dirty="0"/>
                  <a:t>-means Clustering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/>
                  <a:t>Hence we want to solve the </a:t>
                </a:r>
                <a:r>
                  <a:rPr lang="tr-TR" sz="2200" dirty="0"/>
                  <a:t>following optimization </a:t>
                </a:r>
                <a:r>
                  <a:rPr lang="en-US" sz="2200" dirty="0"/>
                  <a:t>problem</a:t>
                </a:r>
                <a:endParaRPr lang="tr-TR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tr-TR" sz="1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tr-TR" sz="1800" dirty="0"/>
              </a:p>
              <a:p>
                <a:r>
                  <a:rPr lang="en-US" sz="2200" dirty="0"/>
                  <a:t>In words, this formula says that we want to partition the observations into</a:t>
                </a:r>
                <a:r>
                  <a:rPr lang="tr-TR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clusters such that the total within-cluster variation, summed over all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tr-TR" sz="2200" i="1" dirty="0"/>
                  <a:t> </a:t>
                </a:r>
                <a:r>
                  <a:rPr lang="en-US" sz="2200" dirty="0"/>
                  <a:t>clusters, is as small as possible</a:t>
                </a:r>
                <a:endParaRPr lang="tr-TR" sz="2200" dirty="0"/>
              </a:p>
              <a:p>
                <a:r>
                  <a:rPr lang="tr-TR" sz="2200" dirty="0"/>
                  <a:t>To be able to solve the problem</a:t>
                </a:r>
                <a:r>
                  <a:rPr lang="en-US" sz="2200" dirty="0"/>
                  <a:t> we need to </a:t>
                </a:r>
                <a:r>
                  <a:rPr lang="tr-TR" sz="2200" dirty="0"/>
                  <a:t>first </a:t>
                </a:r>
                <a:r>
                  <a:rPr lang="en-US" sz="2200" dirty="0"/>
                  <a:t>define the within-cluster variation</a:t>
                </a:r>
                <a:endParaRPr lang="tr-TR" sz="2200" dirty="0"/>
              </a:p>
              <a:p>
                <a:r>
                  <a:rPr lang="en-US" sz="2200" dirty="0"/>
                  <a:t>There are many</a:t>
                </a:r>
                <a:r>
                  <a:rPr lang="tr-TR" sz="2200" dirty="0"/>
                  <a:t> </a:t>
                </a:r>
                <a:r>
                  <a:rPr lang="en-US" sz="2200" dirty="0"/>
                  <a:t>possible ways to define this concept, but by far the most common choice</a:t>
                </a:r>
                <a:r>
                  <a:rPr lang="tr-TR" sz="2200" dirty="0"/>
                  <a:t> </a:t>
                </a:r>
                <a:r>
                  <a:rPr lang="en-US" sz="2200" dirty="0"/>
                  <a:t>involves squared Euclidean distance</a:t>
                </a:r>
                <a:endParaRPr lang="tr-TR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tr-TR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tr-TR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1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tr-TR" sz="1800" dirty="0"/>
              </a:p>
              <a:p>
                <a:pPr marL="0" indent="0">
                  <a:buNone/>
                </a:pPr>
                <a:r>
                  <a:rPr lang="tr-TR" dirty="0"/>
                  <a:t>   </a:t>
                </a:r>
                <a:r>
                  <a:rPr lang="en-US" sz="22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sz="2200" dirty="0"/>
                  <a:t>is</a:t>
                </a:r>
                <a:r>
                  <a:rPr lang="en-US" sz="2200" dirty="0"/>
                  <a:t> the centroid in the kth cluster</a:t>
                </a:r>
                <a:endParaRPr lang="tr-TR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611" r="-522" b="-8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387166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tr-TR" sz="40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tr-TR" sz="4000" dirty="0"/>
                  <a:t>-means Clustering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/>
                  <a:t>In other</a:t>
                </a:r>
                <a:r>
                  <a:rPr lang="tr-TR" sz="2200" dirty="0"/>
                  <a:t> </a:t>
                </a:r>
                <a:r>
                  <a:rPr lang="en-US" sz="2200" dirty="0"/>
                  <a:t>words, the within-cluster variation for the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th cluster is the sum of all of</a:t>
                </a:r>
                <a:r>
                  <a:rPr lang="tr-TR" sz="2200" dirty="0"/>
                  <a:t> </a:t>
                </a:r>
                <a:r>
                  <a:rPr lang="en-US" sz="2200" dirty="0"/>
                  <a:t>the pairwise squared Euclidean distances between the observations in the</a:t>
                </a:r>
                <a:r>
                  <a:rPr lang="tr-TR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th cluster, divided by the total number of observations in the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th cluster</a:t>
                </a:r>
                <a:endParaRPr lang="tr-TR" sz="2200" dirty="0"/>
              </a:p>
              <a:p>
                <a:r>
                  <a:rPr lang="tr-TR" sz="2200" dirty="0"/>
                  <a:t>The optimization problem becomes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tr-TR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tr-T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tr-T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tr-TR" sz="2400" i="1">
                                          <a:latin typeface="Cambria Math" panose="02040503050406030204" pitchFamily="18" charset="0"/>
                                        </a:rPr>
                                        <m:t> ∈</m:t>
                                      </m:r>
                                      <m:sSub>
                                        <m:sSubPr>
                                          <m:ctrlPr>
                                            <a:rPr lang="tr-T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tr-TR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tr-T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tr-T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tr-T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tr-TR" sz="2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tr-TR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tr-TR" sz="2200" dirty="0"/>
              </a:p>
              <a:p>
                <a:r>
                  <a:rPr lang="en-US" sz="2200" dirty="0"/>
                  <a:t>This is in fact a very difficult problem to solve</a:t>
                </a:r>
                <a:r>
                  <a:rPr lang="tr-TR" sz="2200" dirty="0"/>
                  <a:t> </a:t>
                </a:r>
                <a:r>
                  <a:rPr lang="en-US" sz="2200" dirty="0"/>
                  <a:t>precisely</a:t>
                </a:r>
                <a:r>
                  <a:rPr lang="tr-TR" sz="2200" dirty="0"/>
                  <a:t> (combinatorial optimization problem)</a:t>
                </a:r>
                <a:r>
                  <a:rPr lang="en-US" sz="2200" dirty="0"/>
                  <a:t>, since there are almost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ways to partition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observations into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tr-TR" sz="2200" i="1" dirty="0"/>
                  <a:t> </a:t>
                </a:r>
                <a:r>
                  <a:rPr lang="en-US" sz="2200" dirty="0"/>
                  <a:t>clusters</a:t>
                </a:r>
                <a:endParaRPr lang="tr-TR" sz="2200" dirty="0"/>
              </a:p>
              <a:p>
                <a:r>
                  <a:rPr lang="en-US" sz="2200" dirty="0"/>
                  <a:t>Fortunately, a very</a:t>
                </a:r>
                <a:r>
                  <a:rPr lang="tr-TR" sz="2200" dirty="0"/>
                  <a:t> </a:t>
                </a:r>
                <a:r>
                  <a:rPr lang="en-US" sz="2200" dirty="0"/>
                  <a:t>simple algorithm can be shown to provide a </a:t>
                </a:r>
                <a:r>
                  <a:rPr lang="en-US" sz="2200" b="1" dirty="0"/>
                  <a:t>local optimum</a:t>
                </a:r>
                <a:endParaRPr lang="tr-TR" sz="22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620871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tr-TR" sz="40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tr-TR" sz="4000" dirty="0"/>
                  <a:t>-means Clustering Algorithm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1" y="1676400"/>
            <a:ext cx="8241921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48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tr-TR" sz="40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tr-TR" sz="4000" dirty="0"/>
                  <a:t>-means Clustering Algorithm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1371601"/>
            <a:ext cx="5181600" cy="49235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391400" y="1524259"/>
                <a:ext cx="2895600" cy="4616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i="1" dirty="0">
                    <a:solidFill>
                      <a:srgbClr val="FF0000"/>
                    </a:solidFill>
                  </a:rPr>
                  <a:t>The progress of the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sz="1400" b="1" i="1" dirty="0">
                    <a:solidFill>
                      <a:srgbClr val="FF0000"/>
                    </a:solidFill>
                  </a:rPr>
                  <a:t>-means algorithm on with K=3</a:t>
                </a:r>
                <a:endParaRPr lang="tr-TR" sz="1400" b="1" i="1" dirty="0">
                  <a:solidFill>
                    <a:srgbClr val="FF0000"/>
                  </a:solidFill>
                </a:endParaRP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Top left: </a:t>
                </a:r>
                <a:r>
                  <a:rPr lang="en-US" sz="1400" i="1" dirty="0">
                    <a:solidFill>
                      <a:srgbClr val="002060"/>
                    </a:solidFill>
                  </a:rPr>
                  <a:t>the observations are </a:t>
                </a:r>
                <a:r>
                  <a:rPr lang="tr-TR" sz="1400" i="1" dirty="0">
                    <a:solidFill>
                      <a:srgbClr val="002060"/>
                    </a:solidFill>
                  </a:rPr>
                  <a:t>shown</a:t>
                </a:r>
                <a:r>
                  <a:rPr lang="en-US" sz="1400" i="1" dirty="0">
                    <a:solidFill>
                      <a:srgbClr val="002060"/>
                    </a:solidFill>
                  </a:rPr>
                  <a:t>. </a:t>
                </a:r>
                <a:endParaRPr lang="tr-TR" sz="1400" i="1" dirty="0">
                  <a:solidFill>
                    <a:srgbClr val="002060"/>
                  </a:solidFill>
                </a:endParaRP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Top center: </a:t>
                </a:r>
                <a:r>
                  <a:rPr lang="en-US" sz="1400" i="1" dirty="0">
                    <a:solidFill>
                      <a:srgbClr val="002060"/>
                    </a:solidFill>
                  </a:rPr>
                  <a:t>in Step 1</a:t>
                </a:r>
                <a:r>
                  <a:rPr lang="tr-TR" sz="1400" i="1" dirty="0">
                    <a:solidFill>
                      <a:srgbClr val="002060"/>
                    </a:solidFill>
                  </a:rPr>
                  <a:t> </a:t>
                </a:r>
                <a:r>
                  <a:rPr lang="en-US" sz="1400" i="1" dirty="0">
                    <a:solidFill>
                      <a:srgbClr val="002060"/>
                    </a:solidFill>
                  </a:rPr>
                  <a:t>of the algorithm, each observation is randomly assigned to a cluster. </a:t>
                </a:r>
                <a:r>
                  <a:rPr lang="en-US" sz="1400" dirty="0">
                    <a:solidFill>
                      <a:srgbClr val="FF0000"/>
                    </a:solidFill>
                  </a:rPr>
                  <a:t>Top right:</a:t>
                </a:r>
                <a:r>
                  <a:rPr lang="tr-TR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i="1" dirty="0">
                    <a:solidFill>
                      <a:srgbClr val="002060"/>
                    </a:solidFill>
                  </a:rPr>
                  <a:t>in Step 2(a), the cluster centroids are computed.</a:t>
                </a:r>
                <a:r>
                  <a:rPr lang="tr-TR" sz="1400" i="1" dirty="0">
                    <a:solidFill>
                      <a:srgbClr val="002060"/>
                    </a:solidFill>
                  </a:rPr>
                  <a:t> </a:t>
                </a:r>
                <a:r>
                  <a:rPr lang="en-US" sz="1400" i="1" dirty="0">
                    <a:solidFill>
                      <a:srgbClr val="002060"/>
                    </a:solidFill>
                  </a:rPr>
                  <a:t>These are shown as large colored</a:t>
                </a:r>
                <a:r>
                  <a:rPr lang="tr-TR" sz="1400" i="1" dirty="0">
                    <a:solidFill>
                      <a:srgbClr val="002060"/>
                    </a:solidFill>
                  </a:rPr>
                  <a:t> </a:t>
                </a:r>
                <a:r>
                  <a:rPr lang="en-US" sz="1400" i="1" dirty="0">
                    <a:solidFill>
                      <a:srgbClr val="002060"/>
                    </a:solidFill>
                  </a:rPr>
                  <a:t>disks. Initially the centroids are almost completely overlapping because the</a:t>
                </a:r>
                <a:r>
                  <a:rPr lang="tr-TR" sz="1400" i="1" dirty="0">
                    <a:solidFill>
                      <a:srgbClr val="002060"/>
                    </a:solidFill>
                  </a:rPr>
                  <a:t> </a:t>
                </a:r>
                <a:r>
                  <a:rPr lang="en-US" sz="1400" i="1" dirty="0">
                    <a:solidFill>
                      <a:srgbClr val="002060"/>
                    </a:solidFill>
                  </a:rPr>
                  <a:t>initial cluster assignments were chosen at random. </a:t>
                </a:r>
                <a:endParaRPr lang="tr-TR" sz="1400" i="1" dirty="0">
                  <a:solidFill>
                    <a:srgbClr val="002060"/>
                  </a:solidFill>
                </a:endParaRP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Bottom left: </a:t>
                </a:r>
                <a:r>
                  <a:rPr lang="en-US" sz="1400" i="1" dirty="0">
                    <a:solidFill>
                      <a:srgbClr val="002060"/>
                    </a:solidFill>
                  </a:rPr>
                  <a:t>in Step 2(b),</a:t>
                </a:r>
                <a:r>
                  <a:rPr lang="tr-TR" sz="1400" i="1" dirty="0">
                    <a:solidFill>
                      <a:srgbClr val="002060"/>
                    </a:solidFill>
                  </a:rPr>
                  <a:t> </a:t>
                </a:r>
                <a:r>
                  <a:rPr lang="en-US" sz="1400" i="1" dirty="0">
                    <a:solidFill>
                      <a:srgbClr val="002060"/>
                    </a:solidFill>
                  </a:rPr>
                  <a:t>each observation is assigned to the nearest centroid. </a:t>
                </a:r>
                <a:endParaRPr lang="tr-TR" sz="1400" i="1" dirty="0">
                  <a:solidFill>
                    <a:srgbClr val="002060"/>
                  </a:solidFill>
                </a:endParaRP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Bottom center: </a:t>
                </a:r>
                <a:r>
                  <a:rPr lang="en-US" sz="1400" i="1" dirty="0">
                    <a:solidFill>
                      <a:srgbClr val="002060"/>
                    </a:solidFill>
                  </a:rPr>
                  <a:t>Step 2(a) is</a:t>
                </a:r>
                <a:r>
                  <a:rPr lang="tr-TR" sz="1400" i="1" dirty="0">
                    <a:solidFill>
                      <a:srgbClr val="002060"/>
                    </a:solidFill>
                  </a:rPr>
                  <a:t> </a:t>
                </a:r>
                <a:r>
                  <a:rPr lang="en-US" sz="1400" i="1" dirty="0">
                    <a:solidFill>
                      <a:srgbClr val="002060"/>
                    </a:solidFill>
                  </a:rPr>
                  <a:t>once again performed, leading to new cluster centroids. </a:t>
                </a:r>
                <a:endParaRPr lang="tr-TR" sz="1400" i="1" dirty="0">
                  <a:solidFill>
                    <a:srgbClr val="002060"/>
                  </a:solidFill>
                </a:endParaRP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Bottom right: </a:t>
                </a:r>
                <a:r>
                  <a:rPr lang="en-US" sz="1400" i="1" dirty="0">
                    <a:solidFill>
                      <a:srgbClr val="002060"/>
                    </a:solidFill>
                  </a:rPr>
                  <a:t>the results</a:t>
                </a:r>
                <a:r>
                  <a:rPr lang="tr-TR" sz="1400" i="1" dirty="0">
                    <a:solidFill>
                      <a:srgbClr val="002060"/>
                    </a:solidFill>
                  </a:rPr>
                  <a:t> </a:t>
                </a:r>
                <a:r>
                  <a:rPr lang="en-US" sz="1400" i="1" dirty="0">
                    <a:solidFill>
                      <a:srgbClr val="002060"/>
                    </a:solidFill>
                  </a:rPr>
                  <a:t>obtained after ten iterations</a:t>
                </a:r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1524259"/>
                <a:ext cx="2895600" cy="4616648"/>
              </a:xfrm>
              <a:prstGeom prst="rect">
                <a:avLst/>
              </a:prstGeom>
              <a:blipFill>
                <a:blip r:embed="rId4"/>
                <a:stretch>
                  <a:fillRect l="-632" t="-264" b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476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tr-TR" sz="40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tr-TR" sz="4000" dirty="0"/>
                  <a:t>-means Clustering Algorithm 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9529"/>
                <a:ext cx="4864256" cy="4921102"/>
              </a:xfrm>
            </p:spPr>
            <p:txBody>
              <a:bodyPr>
                <a:normAutofit/>
              </a:bodyPr>
              <a:lstStyle/>
              <a:p>
                <a:r>
                  <a:rPr lang="tr-TR" sz="2200" dirty="0"/>
                  <a:t>It </a:t>
                </a:r>
                <a:r>
                  <a:rPr lang="en-US" sz="2200" dirty="0"/>
                  <a:t>is important to run the algorithm multiple times from different random</a:t>
                </a:r>
                <a:r>
                  <a:rPr lang="tr-TR" sz="2200" dirty="0"/>
                  <a:t> </a:t>
                </a:r>
                <a:r>
                  <a:rPr lang="en-US" sz="2200" dirty="0"/>
                  <a:t>initial configurations</a:t>
                </a:r>
                <a:r>
                  <a:rPr lang="tr-TR" sz="2200" dirty="0"/>
                  <a:t> since </a:t>
                </a:r>
                <a:r>
                  <a:rPr lang="en-US" sz="2200" dirty="0"/>
                  <a:t>the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dirty="0"/>
                  <a:t>-means algorithm finds a local rather than a global optimum</a:t>
                </a:r>
                <a:endParaRPr lang="tr-TR" sz="2200" dirty="0"/>
              </a:p>
              <a:p>
                <a:r>
                  <a:rPr lang="en-US" sz="2200" dirty="0"/>
                  <a:t>Then </a:t>
                </a:r>
                <a:r>
                  <a:rPr lang="tr-TR" sz="2200" dirty="0"/>
                  <a:t>we can</a:t>
                </a:r>
                <a:r>
                  <a:rPr lang="en-US" sz="2200" dirty="0"/>
                  <a:t> select the </a:t>
                </a:r>
                <a:r>
                  <a:rPr lang="en-US" sz="2200" i="1" dirty="0"/>
                  <a:t>best </a:t>
                </a:r>
                <a:r>
                  <a:rPr lang="en-US" sz="2200" dirty="0"/>
                  <a:t>solution, i.e. that for which</a:t>
                </a:r>
                <a:r>
                  <a:rPr lang="tr-TR" sz="2200" dirty="0"/>
                  <a:t> </a:t>
                </a:r>
                <a:r>
                  <a:rPr lang="en-US" sz="2200" dirty="0"/>
                  <a:t>the objective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tr-T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tr-TR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tr-TR" sz="2200" dirty="0"/>
                  <a:t> </a:t>
                </a:r>
                <a:r>
                  <a:rPr lang="en-US" sz="2200" dirty="0"/>
                  <a:t>is </a:t>
                </a:r>
                <a:r>
                  <a:rPr lang="tr-TR" sz="2200" dirty="0"/>
                  <a:t>the </a:t>
                </a:r>
                <a:r>
                  <a:rPr lang="en-US" sz="2200" dirty="0"/>
                  <a:t>smallest</a:t>
                </a:r>
                <a:endParaRPr lang="tr-TR" sz="2200" dirty="0"/>
              </a:p>
              <a:p>
                <a:r>
                  <a:rPr lang="tr-TR" sz="2200" dirty="0"/>
                  <a:t>T</a:t>
                </a:r>
                <a:r>
                  <a:rPr lang="en-US" sz="2200" dirty="0"/>
                  <a:t>he</a:t>
                </a:r>
                <a:r>
                  <a:rPr lang="tr-TR" sz="2200" dirty="0"/>
                  <a:t> </a:t>
                </a:r>
                <a:r>
                  <a:rPr lang="en-US" sz="2200" dirty="0"/>
                  <a:t>best clustering is the one with an objective value of 235.8</a:t>
                </a:r>
                <a:endParaRPr lang="tr-TR" sz="2200" dirty="0"/>
              </a:p>
              <a:p>
                <a:r>
                  <a:rPr lang="tr-TR" sz="2200" dirty="0"/>
                  <a:t>Sklearn uses a clever initialization approach hence random start is usually not necessary.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9529"/>
                <a:ext cx="4864256" cy="4921102"/>
              </a:xfrm>
              <a:blipFill>
                <a:blip r:embed="rId3"/>
                <a:stretch>
                  <a:fillRect l="-4015" t="-1611" r="-2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522" y="1409549"/>
            <a:ext cx="4267200" cy="4184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61788" y="5580479"/>
                <a:ext cx="4572000" cy="7386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400" i="1" dirty="0"/>
                  <a:t>-means clustering performed six times on the data, each time with a different random assignment of the observations</a:t>
                </a:r>
                <a:r>
                  <a:rPr lang="tr-TR" sz="1400" i="1" dirty="0"/>
                  <a:t> </a:t>
                </a:r>
                <a:r>
                  <a:rPr lang="en-US" sz="1400" i="1" dirty="0"/>
                  <a:t>in Step 1 of the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400" i="1" dirty="0"/>
                  <a:t>-means algorithm.</a:t>
                </a:r>
                <a:endParaRPr lang="en-US" sz="1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788" y="5580479"/>
                <a:ext cx="4572000" cy="738664"/>
              </a:xfrm>
              <a:prstGeom prst="rect">
                <a:avLst/>
              </a:prstGeom>
              <a:blipFill>
                <a:blip r:embed="rId5"/>
                <a:stretch>
                  <a:fillRect l="-400" t="-820" r="-133" b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072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Hierarchical Clustering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One potential disadvantage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-means clustering is that it requires us to</a:t>
                </a:r>
                <a:r>
                  <a:rPr lang="tr-TR" sz="2400" dirty="0"/>
                  <a:t> </a:t>
                </a:r>
                <a:r>
                  <a:rPr lang="en-US" sz="2400" dirty="0"/>
                  <a:t>pre-specify the number of clusters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tr-TR" sz="2400" dirty="0"/>
              </a:p>
              <a:p>
                <a:r>
                  <a:rPr lang="en-US" sz="2400" i="1" dirty="0"/>
                  <a:t>Hierarchical clustering </a:t>
                </a:r>
                <a:r>
                  <a:rPr lang="en-US" sz="2400" dirty="0"/>
                  <a:t>is an alternative</a:t>
                </a:r>
                <a:r>
                  <a:rPr lang="tr-TR" sz="2400" dirty="0"/>
                  <a:t> </a:t>
                </a:r>
                <a:r>
                  <a:rPr lang="en-US" sz="2400" dirty="0"/>
                  <a:t>approach which does not require that we commit to a particular</a:t>
                </a:r>
                <a:r>
                  <a:rPr lang="tr-TR" sz="2400" dirty="0"/>
                  <a:t> </a:t>
                </a:r>
                <a:r>
                  <a:rPr lang="en-US" sz="2400" dirty="0"/>
                  <a:t>choice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tr-TR" sz="2400" i="1" dirty="0"/>
              </a:p>
              <a:p>
                <a:r>
                  <a:rPr lang="en-US" sz="2400" dirty="0"/>
                  <a:t>Hierarchical clustering has an added advantage over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-means</a:t>
                </a:r>
                <a:r>
                  <a:rPr lang="tr-TR" sz="2400" dirty="0"/>
                  <a:t> </a:t>
                </a:r>
                <a:r>
                  <a:rPr lang="en-US" sz="2400" dirty="0"/>
                  <a:t>clustering in that it results in an attractive tree-based representation of the</a:t>
                </a:r>
                <a:r>
                  <a:rPr lang="tr-TR" sz="2400" dirty="0"/>
                  <a:t> </a:t>
                </a:r>
                <a:r>
                  <a:rPr lang="en-US" sz="2400" dirty="0"/>
                  <a:t>observations, called a </a:t>
                </a:r>
                <a:r>
                  <a:rPr lang="en-US" sz="2400" i="1" dirty="0" err="1"/>
                  <a:t>dendrogram</a:t>
                </a:r>
                <a:endParaRPr lang="tr-TR" sz="2400" i="1" dirty="0"/>
              </a:p>
              <a:p>
                <a:r>
                  <a:rPr lang="tr-TR" sz="2400" dirty="0"/>
                  <a:t>W</a:t>
                </a:r>
                <a:r>
                  <a:rPr lang="en-US" sz="2400" dirty="0"/>
                  <a:t>e </a:t>
                </a:r>
                <a:r>
                  <a:rPr lang="tr-TR" sz="2400" dirty="0"/>
                  <a:t>will </a:t>
                </a:r>
                <a:r>
                  <a:rPr lang="en-US" sz="2400" dirty="0"/>
                  <a:t>describe </a:t>
                </a:r>
                <a:r>
                  <a:rPr lang="en-US" sz="2400" i="1" dirty="0"/>
                  <a:t>bottom-up </a:t>
                </a:r>
                <a:r>
                  <a:rPr lang="en-US" sz="2400" dirty="0"/>
                  <a:t>or </a:t>
                </a:r>
                <a:r>
                  <a:rPr lang="en-US" sz="2400" i="1" dirty="0"/>
                  <a:t>agglomerative </a:t>
                </a:r>
                <a:r>
                  <a:rPr lang="en-US" sz="2400" dirty="0"/>
                  <a:t>clustering</a:t>
                </a:r>
                <a:endParaRPr lang="tr-TR" sz="2400" dirty="0"/>
              </a:p>
              <a:p>
                <a:r>
                  <a:rPr lang="en-US" sz="2400" dirty="0"/>
                  <a:t>This is the most common type of hierarchical clustering, and refers to</a:t>
                </a:r>
                <a:r>
                  <a:rPr lang="tr-TR" sz="2400" dirty="0"/>
                  <a:t> </a:t>
                </a:r>
                <a:r>
                  <a:rPr lang="en-US" sz="2400" dirty="0"/>
                  <a:t>the fact that a </a:t>
                </a:r>
                <a:r>
                  <a:rPr lang="en-US" sz="2400" dirty="0" err="1"/>
                  <a:t>dendrogram</a:t>
                </a:r>
                <a:r>
                  <a:rPr lang="tr-TR" sz="2400" dirty="0"/>
                  <a:t> </a:t>
                </a:r>
                <a:r>
                  <a:rPr lang="en-US" sz="2400" dirty="0"/>
                  <a:t>is built starting from the leaves and combining clusters up to</a:t>
                </a:r>
                <a:r>
                  <a:rPr lang="tr-TR" sz="2400" dirty="0"/>
                  <a:t> </a:t>
                </a:r>
                <a:r>
                  <a:rPr lang="en-US" sz="2400" dirty="0"/>
                  <a:t>the trunk</a:t>
                </a:r>
                <a:endParaRPr lang="tr-T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 l="-1098" t="-1622" r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4229951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760"/>
          <a:stretch/>
        </p:blipFill>
        <p:spPr>
          <a:xfrm>
            <a:off x="7602894" y="1385662"/>
            <a:ext cx="3065106" cy="51090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Interpreting Dendogram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6315075" cy="4921102"/>
          </a:xfrm>
        </p:spPr>
        <p:txBody>
          <a:bodyPr>
            <a:normAutofit/>
          </a:bodyPr>
          <a:lstStyle/>
          <a:p>
            <a:r>
              <a:rPr lang="en-US" sz="2200" dirty="0"/>
              <a:t>Hierarchical clustering (with complete linkage, to be discussed later)</a:t>
            </a:r>
            <a:r>
              <a:rPr lang="tr-TR" sz="2200" dirty="0"/>
              <a:t> </a:t>
            </a:r>
            <a:r>
              <a:rPr lang="en-US" sz="2200" dirty="0"/>
              <a:t>yields the result shown</a:t>
            </a:r>
            <a:r>
              <a:rPr lang="tr-TR" sz="2200" dirty="0"/>
              <a:t> in the figure</a:t>
            </a:r>
          </a:p>
          <a:p>
            <a:r>
              <a:rPr lang="en-US" sz="2200" dirty="0"/>
              <a:t>We begin with a discussion </a:t>
            </a:r>
            <a:r>
              <a:rPr lang="tr-TR" sz="2200" dirty="0"/>
              <a:t>on </a:t>
            </a:r>
            <a:r>
              <a:rPr lang="en-US" sz="2200" dirty="0"/>
              <a:t>interpret</a:t>
            </a:r>
            <a:r>
              <a:rPr lang="tr-TR" sz="2200" dirty="0"/>
              <a:t>ation</a:t>
            </a:r>
            <a:r>
              <a:rPr lang="en-US" sz="2200" dirty="0"/>
              <a:t> </a:t>
            </a:r>
            <a:r>
              <a:rPr lang="tr-TR" sz="2200" dirty="0"/>
              <a:t>of </a:t>
            </a:r>
            <a:r>
              <a:rPr lang="en-US" sz="2200" dirty="0"/>
              <a:t>a </a:t>
            </a:r>
            <a:r>
              <a:rPr lang="en-US" sz="2200" dirty="0" err="1"/>
              <a:t>dendrogram</a:t>
            </a:r>
            <a:r>
              <a:rPr lang="tr-TR" sz="2200" dirty="0"/>
              <a:t> </a:t>
            </a:r>
            <a:r>
              <a:rPr lang="en-US" sz="2200" dirty="0"/>
              <a:t>and then discuss how hierarchical clustering is actually performed</a:t>
            </a:r>
            <a:endParaRPr lang="tr-TR" sz="2200" dirty="0"/>
          </a:p>
          <a:p>
            <a:r>
              <a:rPr lang="tr-TR" sz="2200" dirty="0"/>
              <a:t>E</a:t>
            </a:r>
            <a:r>
              <a:rPr lang="en-US" sz="2200" dirty="0"/>
              <a:t>ach leaf of the </a:t>
            </a:r>
            <a:r>
              <a:rPr lang="tr-TR" sz="2200" dirty="0"/>
              <a:t>d</a:t>
            </a:r>
            <a:r>
              <a:rPr lang="en-US" sz="2200" dirty="0" err="1"/>
              <a:t>endrogram</a:t>
            </a:r>
            <a:r>
              <a:rPr lang="en-US" sz="2200" dirty="0"/>
              <a:t> represents</a:t>
            </a:r>
            <a:r>
              <a:rPr lang="tr-TR" sz="2200" dirty="0"/>
              <a:t> </a:t>
            </a:r>
            <a:r>
              <a:rPr lang="en-US" sz="2200" dirty="0"/>
              <a:t>one of the 45 observations</a:t>
            </a:r>
            <a:endParaRPr lang="tr-TR" sz="2200" dirty="0"/>
          </a:p>
          <a:p>
            <a:r>
              <a:rPr lang="tr-TR" sz="2200" dirty="0"/>
              <a:t>A</a:t>
            </a:r>
            <a:r>
              <a:rPr lang="en-US" sz="2200" dirty="0"/>
              <a:t>s we move</a:t>
            </a:r>
            <a:r>
              <a:rPr lang="tr-TR" sz="2200" dirty="0"/>
              <a:t> </a:t>
            </a:r>
            <a:r>
              <a:rPr lang="en-US" sz="2200" dirty="0"/>
              <a:t>up the tree, some leaves begin to fuse into branches</a:t>
            </a:r>
            <a:endParaRPr lang="tr-TR" sz="2200" dirty="0"/>
          </a:p>
          <a:p>
            <a:r>
              <a:rPr lang="en-US" sz="2200" dirty="0"/>
              <a:t>These correspond to</a:t>
            </a:r>
            <a:r>
              <a:rPr lang="tr-TR" sz="2200" dirty="0"/>
              <a:t> </a:t>
            </a:r>
            <a:r>
              <a:rPr lang="en-US" sz="2200" dirty="0"/>
              <a:t>observations that are similar to each other</a:t>
            </a:r>
            <a:endParaRPr lang="tr-TR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1705335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760"/>
          <a:stretch/>
        </p:blipFill>
        <p:spPr>
          <a:xfrm>
            <a:off x="7602894" y="1385662"/>
            <a:ext cx="3065106" cy="51090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Interpreting Dendogram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6172200" cy="4921102"/>
          </a:xfrm>
        </p:spPr>
        <p:txBody>
          <a:bodyPr>
            <a:normAutofit/>
          </a:bodyPr>
          <a:lstStyle/>
          <a:p>
            <a:r>
              <a:rPr lang="en-US" dirty="0"/>
              <a:t>The height of </a:t>
            </a:r>
            <a:r>
              <a:rPr lang="tr-TR" dirty="0"/>
              <a:t>a</a:t>
            </a:r>
            <a:r>
              <a:rPr lang="en-US" dirty="0"/>
              <a:t> fusion, as measured on the vertical axis, indicates how</a:t>
            </a:r>
            <a:r>
              <a:rPr lang="tr-TR" dirty="0"/>
              <a:t> </a:t>
            </a:r>
            <a:r>
              <a:rPr lang="en-US" dirty="0"/>
              <a:t>different the two observations are</a:t>
            </a:r>
            <a:endParaRPr lang="tr-TR" dirty="0"/>
          </a:p>
          <a:p>
            <a:r>
              <a:rPr lang="en-US" dirty="0"/>
              <a:t>Thus, observations that fuse at the very</a:t>
            </a:r>
            <a:r>
              <a:rPr lang="tr-TR" dirty="0"/>
              <a:t> </a:t>
            </a:r>
            <a:r>
              <a:rPr lang="en-US" dirty="0"/>
              <a:t>bottom of the tree are quite similar to each other, </a:t>
            </a:r>
            <a:endParaRPr lang="tr-TR" dirty="0"/>
          </a:p>
          <a:p>
            <a:r>
              <a:rPr lang="tr-TR" dirty="0"/>
              <a:t>W</a:t>
            </a:r>
            <a:r>
              <a:rPr lang="en-US" dirty="0" err="1"/>
              <a:t>hereas</a:t>
            </a:r>
            <a:r>
              <a:rPr lang="en-US" dirty="0"/>
              <a:t> observations</a:t>
            </a:r>
            <a:r>
              <a:rPr lang="tr-TR" dirty="0"/>
              <a:t> </a:t>
            </a:r>
            <a:r>
              <a:rPr lang="en-US" dirty="0"/>
              <a:t>that fuse close to the top of the tree will tend to be quite different</a:t>
            </a:r>
            <a:endParaRPr lang="tr-TR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2281975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Interpreting Dendogram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200" dirty="0"/>
              <a:t>A</a:t>
            </a:r>
            <a:r>
              <a:rPr lang="en-US" sz="2200" dirty="0"/>
              <a:t> very important point in interpreting </a:t>
            </a:r>
            <a:r>
              <a:rPr lang="en-US" sz="2200" dirty="0" err="1"/>
              <a:t>dendrograms</a:t>
            </a:r>
            <a:r>
              <a:rPr lang="en-US" sz="2200" dirty="0"/>
              <a:t> that</a:t>
            </a:r>
            <a:r>
              <a:rPr lang="tr-TR" sz="2200" dirty="0"/>
              <a:t> </a:t>
            </a:r>
            <a:r>
              <a:rPr lang="en-US" sz="2200" dirty="0"/>
              <a:t>is often misunderstood</a:t>
            </a:r>
            <a:r>
              <a:rPr lang="tr-TR" sz="2200" dirty="0"/>
              <a:t> is as follows</a:t>
            </a:r>
          </a:p>
          <a:p>
            <a:r>
              <a:rPr lang="tr-TR" sz="2200" dirty="0"/>
              <a:t>Consider </a:t>
            </a:r>
            <a:r>
              <a:rPr lang="en-US" sz="2200" dirty="0"/>
              <a:t>a simple </a:t>
            </a:r>
            <a:r>
              <a:rPr lang="en-US" sz="2200" dirty="0" err="1"/>
              <a:t>dendrogram</a:t>
            </a:r>
            <a:r>
              <a:rPr lang="en-US" sz="2200" dirty="0"/>
              <a:t> obtained from hierarchically clustering nine</a:t>
            </a:r>
            <a:r>
              <a:rPr lang="tr-TR" sz="2200" dirty="0"/>
              <a:t> </a:t>
            </a:r>
            <a:r>
              <a:rPr lang="en-US" sz="2200" dirty="0"/>
              <a:t>observations</a:t>
            </a:r>
            <a:endParaRPr lang="tr-TR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897556"/>
            <a:ext cx="5710240" cy="25417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38400" y="5439310"/>
            <a:ext cx="7315200" cy="738664"/>
          </a:xfrm>
          <a:prstGeom prst="rect">
            <a:avLst/>
          </a:prstGeom>
          <a:ln w="2857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400" i="1" dirty="0"/>
              <a:t>Observations </a:t>
            </a:r>
            <a:r>
              <a:rPr lang="en-US" sz="1400" dirty="0"/>
              <a:t>5 </a:t>
            </a:r>
            <a:r>
              <a:rPr lang="en-US" sz="1400" i="1" dirty="0"/>
              <a:t>and </a:t>
            </a:r>
            <a:r>
              <a:rPr lang="en-US" sz="1400" dirty="0"/>
              <a:t>7 </a:t>
            </a:r>
            <a:r>
              <a:rPr lang="en-US" sz="1400" i="1" dirty="0"/>
              <a:t>are quite similar</a:t>
            </a:r>
            <a:r>
              <a:rPr lang="tr-TR" sz="1400" i="1" dirty="0"/>
              <a:t> </a:t>
            </a:r>
            <a:r>
              <a:rPr lang="en-US" sz="1400" i="1" dirty="0"/>
              <a:t>to each other, as are observations </a:t>
            </a:r>
            <a:r>
              <a:rPr lang="en-US" sz="1400" dirty="0"/>
              <a:t>1 </a:t>
            </a:r>
            <a:r>
              <a:rPr lang="en-US" sz="1400" i="1" dirty="0"/>
              <a:t>and </a:t>
            </a:r>
            <a:r>
              <a:rPr lang="en-US" sz="1400" dirty="0"/>
              <a:t>6</a:t>
            </a:r>
            <a:r>
              <a:rPr lang="en-US" sz="1400" i="1" dirty="0"/>
              <a:t>. However, observation </a:t>
            </a:r>
            <a:r>
              <a:rPr lang="en-US" sz="1400" dirty="0"/>
              <a:t>9 </a:t>
            </a:r>
            <a:r>
              <a:rPr lang="en-US" sz="1400" i="1" dirty="0"/>
              <a:t>is </a:t>
            </a:r>
            <a:r>
              <a:rPr lang="en-US" sz="1400" b="1" dirty="0"/>
              <a:t>no more</a:t>
            </a:r>
            <a:r>
              <a:rPr lang="tr-TR" sz="1400" b="1" dirty="0"/>
              <a:t> </a:t>
            </a:r>
            <a:r>
              <a:rPr lang="en-US" sz="1400" b="1" dirty="0"/>
              <a:t>similar</a:t>
            </a:r>
            <a:r>
              <a:rPr lang="en-US" sz="1400" dirty="0"/>
              <a:t> to </a:t>
            </a:r>
            <a:r>
              <a:rPr lang="en-US" sz="1400" i="1" dirty="0"/>
              <a:t>observation </a:t>
            </a:r>
            <a:r>
              <a:rPr lang="en-US" sz="1400" dirty="0"/>
              <a:t>2 </a:t>
            </a:r>
            <a:r>
              <a:rPr lang="en-US" sz="1400" i="1" dirty="0"/>
              <a:t>than it is to </a:t>
            </a:r>
            <a:r>
              <a:rPr lang="tr-TR" sz="1400" i="1" dirty="0"/>
              <a:t>o</a:t>
            </a:r>
            <a:r>
              <a:rPr lang="en-US" sz="1400" i="1" dirty="0" err="1"/>
              <a:t>bservations</a:t>
            </a:r>
            <a:r>
              <a:rPr lang="en-US" sz="1400" i="1" dirty="0"/>
              <a:t> </a:t>
            </a:r>
            <a:r>
              <a:rPr lang="en-US" sz="1400" dirty="0"/>
              <a:t>8</a:t>
            </a:r>
            <a:r>
              <a:rPr lang="en-US" sz="1400" i="1" dirty="0"/>
              <a:t>, </a:t>
            </a:r>
            <a:r>
              <a:rPr lang="en-US" sz="1400" dirty="0"/>
              <a:t>5</a:t>
            </a:r>
            <a:r>
              <a:rPr lang="en-US" sz="1400" i="1" dirty="0"/>
              <a:t>, and </a:t>
            </a:r>
            <a:r>
              <a:rPr lang="en-US" sz="1400" dirty="0"/>
              <a:t>7</a:t>
            </a:r>
            <a:r>
              <a:rPr lang="en-US" sz="1400" i="1" dirty="0"/>
              <a:t>, even though observations</a:t>
            </a:r>
            <a:r>
              <a:rPr lang="tr-TR" sz="1400" i="1" dirty="0"/>
              <a:t> </a:t>
            </a:r>
            <a:r>
              <a:rPr lang="en-US" sz="1400" dirty="0"/>
              <a:t>9 </a:t>
            </a:r>
            <a:r>
              <a:rPr lang="en-US" sz="1400" i="1" dirty="0"/>
              <a:t>and </a:t>
            </a:r>
            <a:r>
              <a:rPr lang="en-US" sz="1400" dirty="0"/>
              <a:t>2 </a:t>
            </a:r>
            <a:r>
              <a:rPr lang="en-US" sz="1400" i="1" dirty="0"/>
              <a:t>are close together in terms of horizontal distance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257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Unsupervised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In the supervised learning setting, we typically</a:t>
                </a:r>
                <a:r>
                  <a:rPr lang="tr-TR" sz="2400" dirty="0"/>
                  <a:t> </a:t>
                </a:r>
                <a:r>
                  <a:rPr lang="en-US" sz="2400" dirty="0"/>
                  <a:t>have access to a set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24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sz="24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measured on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observations,</a:t>
                </a:r>
                <a:r>
                  <a:rPr lang="tr-TR" sz="2400" dirty="0"/>
                  <a:t> </a:t>
                </a:r>
                <a:r>
                  <a:rPr lang="en-US" sz="2400" dirty="0"/>
                  <a:t>and a response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also measured on those same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observations</a:t>
                </a:r>
              </a:p>
              <a:p>
                <a:r>
                  <a:rPr lang="en-US" sz="2400" dirty="0"/>
                  <a:t>The goal is then to predict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24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tr-TR" sz="2400" dirty="0"/>
              </a:p>
              <a:p>
                <a:r>
                  <a:rPr lang="tr-TR" sz="2400" dirty="0"/>
                  <a:t>We </a:t>
                </a:r>
                <a:r>
                  <a:rPr lang="en-US" sz="2400" dirty="0"/>
                  <a:t>will </a:t>
                </a:r>
                <a:r>
                  <a:rPr lang="tr-TR" sz="2400" dirty="0"/>
                  <a:t>now </a:t>
                </a:r>
                <a:r>
                  <a:rPr lang="en-US" sz="2400" dirty="0"/>
                  <a:t>instead focus on </a:t>
                </a:r>
                <a:r>
                  <a:rPr lang="en-US" sz="2400" i="1" dirty="0"/>
                  <a:t>unsupervised learning</a:t>
                </a:r>
                <a:r>
                  <a:rPr lang="en-US" sz="2400" dirty="0"/>
                  <a:t>, a set of statistical</a:t>
                </a:r>
                <a:r>
                  <a:rPr lang="tr-TR" sz="2400" dirty="0"/>
                  <a:t> </a:t>
                </a:r>
                <a:r>
                  <a:rPr lang="en-US" sz="2400" dirty="0"/>
                  <a:t>tools intended for the setting in which we have only a set of features</a:t>
                </a:r>
                <a:r>
                  <a:rPr lang="tr-T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24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measured on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observations</a:t>
                </a:r>
                <a:endParaRPr lang="tr-TR" sz="2400" dirty="0"/>
              </a:p>
              <a:p>
                <a:r>
                  <a:rPr lang="en-US" sz="2400" dirty="0"/>
                  <a:t>We are not interested</a:t>
                </a:r>
                <a:r>
                  <a:rPr lang="tr-TR" sz="2400" dirty="0"/>
                  <a:t> </a:t>
                </a:r>
                <a:r>
                  <a:rPr lang="en-US" sz="2400" dirty="0"/>
                  <a:t>in prediction, because we do not have an associated response variable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tr-TR" sz="2400" dirty="0"/>
              </a:p>
              <a:p>
                <a:r>
                  <a:rPr lang="en-US" sz="2400" dirty="0"/>
                  <a:t>Rather, the goal is to discover interesting things about the measurements</a:t>
                </a:r>
                <a:r>
                  <a:rPr lang="tr-TR" sz="2400" dirty="0"/>
                  <a:t> </a:t>
                </a:r>
                <a:r>
                  <a:rPr lang="en-US" sz="2400" dirty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24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tr-TR" sz="2400" dirty="0"/>
              </a:p>
              <a:p>
                <a:r>
                  <a:rPr lang="en-US" sz="2400" dirty="0"/>
                  <a:t>Unsupervised learning refers to a diverse set of techniques for answering</a:t>
                </a:r>
                <a:r>
                  <a:rPr lang="tr-TR" sz="2400" dirty="0"/>
                  <a:t> </a:t>
                </a:r>
                <a:r>
                  <a:rPr lang="en-US" sz="2400" dirty="0"/>
                  <a:t>questions such as </a:t>
                </a:r>
                <a:endParaRPr lang="tr-TR" sz="2400" dirty="0"/>
              </a:p>
              <a:p>
                <a:pPr lvl="1"/>
                <a:r>
                  <a:rPr lang="en-US" dirty="0"/>
                  <a:t>Is there an informative way to visualize the data?</a:t>
                </a:r>
                <a:endParaRPr lang="tr-TR" dirty="0"/>
              </a:p>
              <a:p>
                <a:pPr lvl="1"/>
                <a:r>
                  <a:rPr lang="en-US" dirty="0"/>
                  <a:t>Can</a:t>
                </a:r>
                <a:r>
                  <a:rPr lang="tr-TR" dirty="0"/>
                  <a:t> </a:t>
                </a:r>
                <a:r>
                  <a:rPr lang="en-US" dirty="0"/>
                  <a:t>we discover subgroups among the variables or among the observations?</a:t>
                </a:r>
                <a:endParaRPr lang="tr-TR" dirty="0"/>
              </a:p>
              <a:p>
                <a:endParaRPr lang="tr-T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602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1746238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190" y="1524000"/>
            <a:ext cx="5173810" cy="25782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Identifying Clusters via Dendogram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4286250" cy="4921102"/>
          </a:xfrm>
        </p:spPr>
        <p:txBody>
          <a:bodyPr>
            <a:normAutofit/>
          </a:bodyPr>
          <a:lstStyle/>
          <a:p>
            <a:r>
              <a:rPr lang="en-US" sz="2000" dirty="0"/>
              <a:t>Now that we understand how to interpret</a:t>
            </a:r>
            <a:r>
              <a:rPr lang="tr-TR" sz="2000" dirty="0"/>
              <a:t>, </a:t>
            </a:r>
            <a:r>
              <a:rPr lang="en-US" sz="2000" dirty="0"/>
              <a:t>we can move on to the issue of identifying clusters on the basis</a:t>
            </a:r>
            <a:r>
              <a:rPr lang="tr-TR" sz="2000" dirty="0"/>
              <a:t> </a:t>
            </a:r>
            <a:r>
              <a:rPr lang="en-US" sz="2000" dirty="0"/>
              <a:t>of a </a:t>
            </a:r>
            <a:r>
              <a:rPr lang="en-US" sz="2000" dirty="0" err="1"/>
              <a:t>dendrogram</a:t>
            </a:r>
            <a:endParaRPr lang="tr-TR" sz="2000" dirty="0"/>
          </a:p>
          <a:p>
            <a:r>
              <a:rPr lang="en-US" sz="2000" dirty="0"/>
              <a:t>In order to do this, we make a horizontal cut across the</a:t>
            </a:r>
            <a:r>
              <a:rPr lang="tr-TR" sz="2000" dirty="0"/>
              <a:t> </a:t>
            </a:r>
            <a:r>
              <a:rPr lang="en-US" sz="2000" dirty="0" err="1"/>
              <a:t>dendrogram</a:t>
            </a:r>
            <a:r>
              <a:rPr lang="en-US" sz="2000" dirty="0"/>
              <a:t>, as shown in the center and right-hand panels</a:t>
            </a:r>
            <a:endParaRPr lang="tr-TR" sz="2000" dirty="0"/>
          </a:p>
          <a:p>
            <a:r>
              <a:rPr lang="tr-TR" sz="2000" dirty="0"/>
              <a:t>O</a:t>
            </a:r>
            <a:r>
              <a:rPr lang="en-US" sz="2000" dirty="0"/>
              <a:t>ne single </a:t>
            </a:r>
            <a:r>
              <a:rPr lang="en-US" sz="2000" dirty="0" err="1"/>
              <a:t>dendrogram</a:t>
            </a:r>
            <a:r>
              <a:rPr lang="en-US" sz="2000" dirty="0"/>
              <a:t> can be used to obtain any number of</a:t>
            </a:r>
            <a:r>
              <a:rPr lang="tr-TR" sz="2000" dirty="0"/>
              <a:t> </a:t>
            </a:r>
            <a:r>
              <a:rPr lang="en-US" sz="2000" dirty="0"/>
              <a:t>clusters</a:t>
            </a:r>
            <a:r>
              <a:rPr lang="tr-TR" sz="2000" dirty="0"/>
              <a:t> by making different cuts</a:t>
            </a:r>
          </a:p>
          <a:p>
            <a:r>
              <a:rPr lang="en-US" sz="2000" dirty="0"/>
              <a:t>However, often the choice of where to</a:t>
            </a:r>
            <a:r>
              <a:rPr lang="tr-TR" sz="2000" dirty="0"/>
              <a:t> </a:t>
            </a:r>
            <a:r>
              <a:rPr lang="en-US" sz="2000" dirty="0"/>
              <a:t>cut the </a:t>
            </a:r>
            <a:r>
              <a:rPr lang="en-US" sz="2000" dirty="0" err="1"/>
              <a:t>dendrogram</a:t>
            </a:r>
            <a:r>
              <a:rPr lang="en-US" sz="2000" dirty="0"/>
              <a:t> is not so clear</a:t>
            </a:r>
            <a:endParaRPr lang="tr-TR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sp>
        <p:nvSpPr>
          <p:cNvPr id="5" name="Rectangle 4"/>
          <p:cNvSpPr/>
          <p:nvPr/>
        </p:nvSpPr>
        <p:spPr>
          <a:xfrm>
            <a:off x="5740659" y="4267201"/>
            <a:ext cx="4724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Center: the </a:t>
            </a:r>
            <a:r>
              <a:rPr lang="en-US" sz="1400" dirty="0" err="1"/>
              <a:t>dendrogram</a:t>
            </a:r>
            <a:r>
              <a:rPr lang="tr-TR" sz="1400" dirty="0"/>
              <a:t> </a:t>
            </a:r>
            <a:r>
              <a:rPr lang="en-US" sz="1400" dirty="0"/>
              <a:t>from the left-hand panel, cut at a height of nine (indicated by the dashed</a:t>
            </a:r>
            <a:r>
              <a:rPr lang="tr-TR" sz="1400" dirty="0"/>
              <a:t> </a:t>
            </a:r>
            <a:r>
              <a:rPr lang="en-US" sz="1400" dirty="0"/>
              <a:t>line). This cut results in two distinct clusters, shown in different colors. </a:t>
            </a:r>
            <a:endParaRPr lang="tr-TR" sz="1400" dirty="0"/>
          </a:p>
          <a:p>
            <a:r>
              <a:rPr lang="en-US" sz="1400" dirty="0"/>
              <a:t>Right:</a:t>
            </a:r>
            <a:r>
              <a:rPr lang="tr-TR" sz="1400" dirty="0"/>
              <a:t> </a:t>
            </a:r>
            <a:r>
              <a:rPr lang="en-US" sz="1400" dirty="0"/>
              <a:t>the </a:t>
            </a:r>
            <a:r>
              <a:rPr lang="en-US" sz="1400" dirty="0" err="1"/>
              <a:t>dendrogram</a:t>
            </a:r>
            <a:r>
              <a:rPr lang="en-US" sz="1400" dirty="0"/>
              <a:t> from the left-hand panel, now cut at a height of five. This cut</a:t>
            </a:r>
            <a:r>
              <a:rPr lang="tr-TR" sz="1400" dirty="0"/>
              <a:t> </a:t>
            </a:r>
            <a:r>
              <a:rPr lang="en-US" sz="1400" dirty="0"/>
              <a:t>results in three distinct clusters, shown in different colors</a:t>
            </a:r>
          </a:p>
        </p:txBody>
      </p:sp>
    </p:spTree>
    <p:extLst>
      <p:ext uri="{BB962C8B-B14F-4D97-AF65-F5344CB8AC3E}">
        <p14:creationId xmlns:p14="http://schemas.microsoft.com/office/powerpoint/2010/main" val="2422689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Hierarchical Clustering 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hierarchical clustering </a:t>
            </a:r>
            <a:r>
              <a:rPr lang="en-US" sz="2200" dirty="0" err="1"/>
              <a:t>dendrogram</a:t>
            </a:r>
            <a:r>
              <a:rPr lang="en-US" sz="2200" dirty="0"/>
              <a:t> is obtained via an extremely simple</a:t>
            </a:r>
            <a:r>
              <a:rPr lang="tr-TR" sz="2200" dirty="0"/>
              <a:t> </a:t>
            </a:r>
            <a:r>
              <a:rPr lang="en-US" sz="2200" dirty="0"/>
              <a:t>algorithm</a:t>
            </a:r>
            <a:endParaRPr lang="tr-TR" sz="2200" dirty="0"/>
          </a:p>
          <a:p>
            <a:r>
              <a:rPr lang="en-US" sz="2200" dirty="0"/>
              <a:t>We begin by defining some sort of </a:t>
            </a:r>
            <a:r>
              <a:rPr lang="en-US" sz="2200" i="1" dirty="0"/>
              <a:t>dissimilarity </a:t>
            </a:r>
            <a:r>
              <a:rPr lang="en-US" sz="2200" dirty="0"/>
              <a:t>measure between</a:t>
            </a:r>
            <a:r>
              <a:rPr lang="tr-TR" sz="2200" dirty="0"/>
              <a:t> </a:t>
            </a:r>
            <a:r>
              <a:rPr lang="en-US" sz="2200" dirty="0"/>
              <a:t>each pair of observations</a:t>
            </a:r>
            <a:endParaRPr lang="tr-TR" sz="2200" dirty="0"/>
          </a:p>
          <a:p>
            <a:r>
              <a:rPr lang="en-US" sz="2200" dirty="0"/>
              <a:t>Most often, Euclidean distance is used</a:t>
            </a:r>
            <a:endParaRPr lang="tr-TR" sz="2200" dirty="0"/>
          </a:p>
          <a:p>
            <a:r>
              <a:rPr lang="en-US" sz="2200" dirty="0"/>
              <a:t>The algorithm</a:t>
            </a:r>
            <a:r>
              <a:rPr lang="tr-TR" sz="2200" dirty="0"/>
              <a:t> </a:t>
            </a:r>
            <a:r>
              <a:rPr lang="en-US" sz="2200" dirty="0"/>
              <a:t>proceeds iteratively</a:t>
            </a:r>
            <a:endParaRPr lang="tr-TR" sz="2200" dirty="0"/>
          </a:p>
          <a:p>
            <a:pPr lvl="1"/>
            <a:r>
              <a:rPr lang="en-US" sz="1800" dirty="0"/>
              <a:t>Starting out at the bottom of the </a:t>
            </a:r>
            <a:r>
              <a:rPr lang="en-US" sz="1800" dirty="0" err="1"/>
              <a:t>dendrogram</a:t>
            </a:r>
            <a:r>
              <a:rPr lang="en-US" sz="1800" dirty="0"/>
              <a:t>,</a:t>
            </a:r>
            <a:r>
              <a:rPr lang="tr-TR" sz="1800" dirty="0"/>
              <a:t> </a:t>
            </a:r>
            <a:r>
              <a:rPr lang="en-US" sz="1800" dirty="0"/>
              <a:t>each of the </a:t>
            </a:r>
            <a:r>
              <a:rPr lang="en-US" sz="1800" i="1" dirty="0"/>
              <a:t>n </a:t>
            </a:r>
            <a:r>
              <a:rPr lang="en-US" sz="1800" dirty="0"/>
              <a:t>observations is treated as its own cluster</a:t>
            </a:r>
            <a:endParaRPr lang="tr-TR" sz="1800" dirty="0"/>
          </a:p>
          <a:p>
            <a:pPr lvl="1"/>
            <a:r>
              <a:rPr lang="en-US" sz="1800" dirty="0"/>
              <a:t>The two clusters</a:t>
            </a:r>
            <a:r>
              <a:rPr lang="tr-TR" sz="1800" dirty="0"/>
              <a:t> </a:t>
            </a:r>
            <a:r>
              <a:rPr lang="en-US" sz="1800" dirty="0"/>
              <a:t>that are most similar to each other are then </a:t>
            </a:r>
            <a:r>
              <a:rPr lang="en-US" sz="1800" i="1" dirty="0"/>
              <a:t>fused </a:t>
            </a:r>
            <a:r>
              <a:rPr lang="en-US" sz="1800" dirty="0"/>
              <a:t>so that there now are</a:t>
            </a:r>
            <a:r>
              <a:rPr lang="tr-TR" sz="1800" dirty="0"/>
              <a:t> </a:t>
            </a:r>
            <a:r>
              <a:rPr lang="en-US" sz="1800" i="1" dirty="0"/>
              <a:t>n−</a:t>
            </a:r>
            <a:r>
              <a:rPr lang="en-US" sz="1800" dirty="0"/>
              <a:t>1 clusters</a:t>
            </a:r>
            <a:endParaRPr lang="tr-TR" sz="1800" dirty="0"/>
          </a:p>
          <a:p>
            <a:pPr lvl="1"/>
            <a:r>
              <a:rPr lang="en-US" sz="1800" dirty="0"/>
              <a:t>Next the two clusters that are most similar to each other are</a:t>
            </a:r>
            <a:r>
              <a:rPr lang="tr-TR" sz="1800" dirty="0"/>
              <a:t> </a:t>
            </a:r>
            <a:r>
              <a:rPr lang="en-US" sz="1800" dirty="0"/>
              <a:t>fused again, so that there now are n − 2 clusters</a:t>
            </a:r>
            <a:endParaRPr lang="tr-TR" sz="1800" dirty="0"/>
          </a:p>
          <a:p>
            <a:pPr lvl="1"/>
            <a:r>
              <a:rPr lang="en-US" sz="1800" dirty="0"/>
              <a:t>The algorithm proceeds</a:t>
            </a:r>
            <a:r>
              <a:rPr lang="tr-TR" sz="1800" dirty="0"/>
              <a:t> </a:t>
            </a:r>
            <a:r>
              <a:rPr lang="en-US" sz="1800" dirty="0"/>
              <a:t>in this fashion until all of the observations belong to one single cluster, and</a:t>
            </a:r>
            <a:r>
              <a:rPr lang="tr-TR" sz="1800" dirty="0"/>
              <a:t> </a:t>
            </a:r>
            <a:r>
              <a:rPr lang="en-US" sz="1800" dirty="0"/>
              <a:t>the </a:t>
            </a:r>
            <a:r>
              <a:rPr lang="en-US" sz="1800" dirty="0" err="1"/>
              <a:t>dendrogram</a:t>
            </a:r>
            <a:r>
              <a:rPr lang="en-US" sz="1800" dirty="0"/>
              <a:t> is complete</a:t>
            </a:r>
            <a:endParaRPr lang="tr-TR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4092969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Hierarchical Clustering Algorithm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654" y="1469571"/>
            <a:ext cx="8128693" cy="429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66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Hierarchical Clustering Algorithm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/>
                  <a:t>This algorithm seems simple enough, but one issue has not been addressed</a:t>
                </a:r>
                <a:endParaRPr lang="tr-TR" sz="2200" dirty="0"/>
              </a:p>
              <a:p>
                <a:r>
                  <a:rPr lang="en-US" sz="2200" dirty="0"/>
                  <a:t>We have a concept of the dissimilarity between pairs of observations, but</a:t>
                </a:r>
                <a:r>
                  <a:rPr lang="tr-TR" sz="2200" dirty="0"/>
                  <a:t> </a:t>
                </a:r>
                <a:r>
                  <a:rPr lang="en-US" sz="2200" dirty="0"/>
                  <a:t>how do we define the dissimilarity between two clusters if one or both of</a:t>
                </a:r>
                <a:r>
                  <a:rPr lang="tr-TR" sz="2200" dirty="0"/>
                  <a:t> </a:t>
                </a:r>
                <a:r>
                  <a:rPr lang="en-US" sz="2200" dirty="0"/>
                  <a:t>the clusters contains multiple observations?</a:t>
                </a:r>
                <a:endParaRPr lang="tr-TR" sz="2200" dirty="0"/>
              </a:p>
              <a:p>
                <a:r>
                  <a:rPr lang="tr-TR" sz="2200" dirty="0"/>
                  <a:t>For instance, h</a:t>
                </a:r>
                <a:r>
                  <a:rPr lang="en-US" sz="2200" dirty="0"/>
                  <a:t>ow did we</a:t>
                </a:r>
                <a:r>
                  <a:rPr lang="tr-TR" sz="2200" dirty="0"/>
                  <a:t> </a:t>
                </a:r>
                <a:r>
                  <a:rPr lang="en-US" sz="2200" dirty="0"/>
                  <a:t>determine that the cluster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{5, 7} </m:t>
                    </m:r>
                  </m:oMath>
                </a14:m>
                <a:r>
                  <a:rPr lang="en-US" sz="2200" dirty="0"/>
                  <a:t>should be fused with the cluster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{8}</m:t>
                    </m:r>
                  </m:oMath>
                </a14:m>
                <a:r>
                  <a:rPr lang="en-US" sz="2200" dirty="0"/>
                  <a:t>?</a:t>
                </a:r>
                <a:endParaRPr lang="tr-TR" sz="2200" dirty="0"/>
              </a:p>
              <a:p>
                <a:r>
                  <a:rPr lang="en-US" sz="2200" dirty="0"/>
                  <a:t>The concept of dissimilarity</a:t>
                </a:r>
                <a:r>
                  <a:rPr lang="tr-TR" sz="2200" dirty="0"/>
                  <a:t> </a:t>
                </a:r>
                <a:r>
                  <a:rPr lang="en-US" sz="2200" dirty="0"/>
                  <a:t>between a pair of observations needs to be extended to a pair of groups</a:t>
                </a:r>
                <a:r>
                  <a:rPr lang="tr-TR" sz="2200" dirty="0"/>
                  <a:t> </a:t>
                </a:r>
                <a:r>
                  <a:rPr lang="en-US" sz="2200" dirty="0"/>
                  <a:t>of observations</a:t>
                </a:r>
                <a:endParaRPr lang="tr-TR" sz="2200" dirty="0"/>
              </a:p>
              <a:p>
                <a:r>
                  <a:rPr lang="en-US" sz="2200" dirty="0"/>
                  <a:t>This extension is achieved by developing the notion of</a:t>
                </a:r>
                <a:r>
                  <a:rPr lang="tr-TR" sz="2200" dirty="0"/>
                  <a:t> </a:t>
                </a:r>
                <a:r>
                  <a:rPr lang="en-US" sz="2200" dirty="0"/>
                  <a:t>linkage, which defines the dissimilarity between two groups of</a:t>
                </a:r>
                <a:r>
                  <a:rPr lang="tr-TR" sz="2200" dirty="0"/>
                  <a:t> observations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 l="-941" t="-1506" r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849986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Hierarchical Clustering 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four most common types of linkage—</a:t>
            </a:r>
            <a:r>
              <a:rPr lang="en-US" sz="2200" i="1" dirty="0"/>
              <a:t>complete</a:t>
            </a:r>
            <a:r>
              <a:rPr lang="en-US" sz="2200" dirty="0"/>
              <a:t>, </a:t>
            </a:r>
            <a:r>
              <a:rPr lang="en-US" sz="2200" i="1" dirty="0"/>
              <a:t>average</a:t>
            </a:r>
            <a:r>
              <a:rPr lang="en-US" sz="2200" dirty="0"/>
              <a:t>, </a:t>
            </a:r>
            <a:r>
              <a:rPr lang="en-US" sz="2200" i="1" dirty="0"/>
              <a:t>single</a:t>
            </a:r>
            <a:r>
              <a:rPr lang="en-US" sz="2200" dirty="0"/>
              <a:t>,</a:t>
            </a:r>
            <a:r>
              <a:rPr lang="tr-TR" sz="2200" dirty="0"/>
              <a:t> </a:t>
            </a:r>
            <a:r>
              <a:rPr lang="en-US" sz="2200" dirty="0"/>
              <a:t>and </a:t>
            </a:r>
            <a:r>
              <a:rPr lang="en-US" sz="2200" i="1" dirty="0"/>
              <a:t>centroid</a:t>
            </a:r>
            <a:r>
              <a:rPr lang="en-US" sz="2200" dirty="0"/>
              <a:t>—are briefly described</a:t>
            </a:r>
            <a:r>
              <a:rPr lang="tr-TR" sz="2200" dirty="0"/>
              <a:t> in the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2292221"/>
            <a:ext cx="5582027" cy="40703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239000" y="2682867"/>
            <a:ext cx="3276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Average, complete, and</a:t>
            </a:r>
            <a:r>
              <a:rPr lang="tr-TR" sz="1400" dirty="0"/>
              <a:t> </a:t>
            </a:r>
            <a:r>
              <a:rPr lang="en-US" sz="1400" dirty="0"/>
              <a:t>single linkage are most popular among statisticians. Average and complete</a:t>
            </a:r>
            <a:r>
              <a:rPr lang="tr-TR" sz="1400" dirty="0"/>
              <a:t> </a:t>
            </a:r>
            <a:r>
              <a:rPr lang="en-US" sz="1400" dirty="0"/>
              <a:t>linkage are generally preferred over single linkage, as they tend to yield</a:t>
            </a:r>
            <a:r>
              <a:rPr lang="tr-TR" sz="1400" dirty="0"/>
              <a:t> </a:t>
            </a:r>
            <a:r>
              <a:rPr lang="en-US" sz="1400" dirty="0"/>
              <a:t>more balanced </a:t>
            </a:r>
            <a:r>
              <a:rPr lang="en-US" sz="1400" dirty="0" err="1"/>
              <a:t>dendrograms</a:t>
            </a:r>
            <a:r>
              <a:rPr lang="en-US" sz="1400" dirty="0"/>
              <a:t>. Centroid linkage is often used in genomics,</a:t>
            </a:r>
            <a:r>
              <a:rPr lang="tr-TR" sz="1400" dirty="0"/>
              <a:t> </a:t>
            </a:r>
            <a:r>
              <a:rPr lang="en-US" sz="1400" dirty="0"/>
              <a:t>but suffers from a major drawback in that an </a:t>
            </a:r>
            <a:r>
              <a:rPr lang="en-US" sz="1400" i="1" dirty="0"/>
              <a:t>inversion </a:t>
            </a:r>
            <a:r>
              <a:rPr lang="en-US" sz="1400" dirty="0"/>
              <a:t>can occur, whereby</a:t>
            </a:r>
            <a:r>
              <a:rPr lang="tr-TR" sz="1400" dirty="0"/>
              <a:t> </a:t>
            </a:r>
            <a:r>
              <a:rPr lang="en-US" sz="1400" dirty="0"/>
              <a:t>two clusters are fused at a height </a:t>
            </a:r>
            <a:r>
              <a:rPr lang="en-US" sz="1400" i="1" dirty="0"/>
              <a:t>below </a:t>
            </a:r>
            <a:r>
              <a:rPr lang="en-US" sz="1400" dirty="0"/>
              <a:t>either of the individual clusters in</a:t>
            </a:r>
            <a:r>
              <a:rPr lang="tr-TR" sz="1400" dirty="0"/>
              <a:t> </a:t>
            </a:r>
            <a:r>
              <a:rPr lang="en-US" sz="1400" dirty="0"/>
              <a:t>the </a:t>
            </a:r>
            <a:r>
              <a:rPr lang="en-US" sz="1400" dirty="0" err="1"/>
              <a:t>dendrogram</a:t>
            </a:r>
            <a:r>
              <a:rPr lang="en-US" sz="1400" dirty="0"/>
              <a:t>. This can lead to difficulties in </a:t>
            </a:r>
            <a:r>
              <a:rPr lang="tr-TR" sz="1400" dirty="0"/>
              <a:t>v</a:t>
            </a:r>
            <a:r>
              <a:rPr lang="en-US" sz="1400" dirty="0" err="1"/>
              <a:t>isualization</a:t>
            </a:r>
            <a:r>
              <a:rPr lang="en-US" sz="1400" dirty="0"/>
              <a:t> as well as in interpretation</a:t>
            </a:r>
            <a:r>
              <a:rPr lang="tr-TR" sz="1400" dirty="0"/>
              <a:t> </a:t>
            </a:r>
            <a:r>
              <a:rPr lang="en-US" sz="1400" dirty="0"/>
              <a:t>of the </a:t>
            </a:r>
            <a:r>
              <a:rPr lang="en-US" sz="1400" dirty="0" err="1"/>
              <a:t>dendrogram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4206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Hierarchical Clustering Algorithm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863" y="1487723"/>
            <a:ext cx="4856174" cy="4806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010400" y="2176833"/>
                <a:ext cx="3581400" cy="3323987"/>
              </a:xfrm>
              <a:prstGeom prst="rect">
                <a:avLst/>
              </a:prstGeom>
              <a:ln w="28575">
                <a:solidFill>
                  <a:srgbClr val="00206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b="1" i="1" dirty="0">
                    <a:solidFill>
                      <a:srgbClr val="002060"/>
                    </a:solidFill>
                  </a:rPr>
                  <a:t>An illustration of the first few steps of the hierarchical</a:t>
                </a:r>
                <a:r>
                  <a:rPr lang="tr-TR" sz="1400" b="1" i="1" dirty="0">
                    <a:solidFill>
                      <a:srgbClr val="002060"/>
                    </a:solidFill>
                  </a:rPr>
                  <a:t> </a:t>
                </a:r>
                <a:r>
                  <a:rPr lang="en-US" sz="1400" b="1" i="1" dirty="0">
                    <a:solidFill>
                      <a:srgbClr val="002060"/>
                    </a:solidFill>
                  </a:rPr>
                  <a:t>clustering algorithm, using the data from </a:t>
                </a:r>
                <a:r>
                  <a:rPr lang="tr-TR" sz="1400" b="1" i="1" dirty="0">
                    <a:solidFill>
                      <a:srgbClr val="002060"/>
                    </a:solidFill>
                  </a:rPr>
                  <a:t>the example with 9 observations</a:t>
                </a:r>
                <a:r>
                  <a:rPr lang="en-US" sz="1400" b="1" i="1" dirty="0">
                    <a:solidFill>
                      <a:srgbClr val="002060"/>
                    </a:solidFill>
                  </a:rPr>
                  <a:t>, with complete linkage</a:t>
                </a:r>
                <a:r>
                  <a:rPr lang="tr-TR" sz="1400" b="1" i="1" dirty="0">
                    <a:solidFill>
                      <a:srgbClr val="002060"/>
                    </a:solidFill>
                  </a:rPr>
                  <a:t> </a:t>
                </a:r>
                <a:r>
                  <a:rPr lang="en-US" sz="1400" b="1" i="1" dirty="0">
                    <a:solidFill>
                      <a:srgbClr val="002060"/>
                    </a:solidFill>
                  </a:rPr>
                  <a:t>and Euclidean distance </a:t>
                </a:r>
                <a:endParaRPr lang="tr-TR" sz="1400" b="1" i="1" dirty="0">
                  <a:solidFill>
                    <a:srgbClr val="002060"/>
                  </a:solidFill>
                </a:endParaRP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Top Left: </a:t>
                </a:r>
                <a:r>
                  <a:rPr lang="en-US" sz="1400" i="1" dirty="0"/>
                  <a:t>initially, there are nine distinct clusters,</a:t>
                </a:r>
                <a:r>
                  <a:rPr lang="tr-TR" sz="1400" i="1" dirty="0"/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{1}, {2}, . . . , {9}. </m:t>
                    </m:r>
                  </m:oMath>
                </a14:m>
                <a:endParaRPr lang="tr-TR" sz="1400" dirty="0"/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Top Right: </a:t>
                </a:r>
                <a:r>
                  <a:rPr lang="en-US" sz="1400" i="1" dirty="0"/>
                  <a:t>the two clusters that are closest together,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{5}</m:t>
                    </m:r>
                  </m:oMath>
                </a14:m>
                <a:r>
                  <a:rPr lang="en-US" sz="1400" i="1" dirty="0"/>
                  <a:t> and</a:t>
                </a:r>
                <a:r>
                  <a:rPr lang="tr-TR" sz="1400" i="1" dirty="0"/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{7}</m:t>
                    </m:r>
                  </m:oMath>
                </a14:m>
                <a:r>
                  <a:rPr lang="en-US" sz="1400" i="1" dirty="0"/>
                  <a:t>, are fused into a single cluster. </a:t>
                </a:r>
                <a:endParaRPr lang="tr-TR" sz="1400" i="1" dirty="0"/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Bottom Left: </a:t>
                </a:r>
                <a:r>
                  <a:rPr lang="en-US" sz="1400" i="1" dirty="0"/>
                  <a:t>the two clusters that are closest</a:t>
                </a:r>
                <a:r>
                  <a:rPr lang="tr-TR" sz="1400" i="1" dirty="0"/>
                  <a:t> </a:t>
                </a:r>
                <a:r>
                  <a:rPr lang="en-US" sz="1400" i="1" dirty="0"/>
                  <a:t>together,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{6}</m:t>
                    </m:r>
                  </m:oMath>
                </a14:m>
                <a:r>
                  <a:rPr lang="en-US" sz="1400" i="1" dirty="0"/>
                  <a:t> and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{1}</m:t>
                    </m:r>
                  </m:oMath>
                </a14:m>
                <a:r>
                  <a:rPr lang="en-US" sz="1400" i="1" dirty="0"/>
                  <a:t>, are fused into a single cluster. </a:t>
                </a:r>
                <a:endParaRPr lang="tr-TR" sz="1400" i="1" dirty="0"/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Bottom Right: </a:t>
                </a:r>
                <a:r>
                  <a:rPr lang="en-US" sz="1400" i="1" dirty="0"/>
                  <a:t>the two clusters</a:t>
                </a:r>
                <a:r>
                  <a:rPr lang="tr-TR" sz="1400" i="1" dirty="0"/>
                  <a:t> </a:t>
                </a:r>
                <a:r>
                  <a:rPr lang="en-US" sz="1400" i="1" dirty="0"/>
                  <a:t>that are closest together using </a:t>
                </a:r>
                <a:r>
                  <a:rPr lang="en-US" sz="1400" dirty="0"/>
                  <a:t>complete linkage</a:t>
                </a:r>
                <a:r>
                  <a:rPr lang="en-US" sz="1400" i="1" dirty="0"/>
                  <a:t>,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{8} </m:t>
                    </m:r>
                  </m:oMath>
                </a14:m>
                <a:r>
                  <a:rPr lang="en-US" sz="1400" i="1" dirty="0"/>
                  <a:t>and the cluster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{5, 7},</m:t>
                    </m:r>
                    <m:r>
                      <a:rPr lang="tr-TR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i="1" dirty="0"/>
                  <a:t>are fused into a single cluster</a:t>
                </a:r>
                <a:endParaRPr lang="en-US" sz="1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2176833"/>
                <a:ext cx="3581400" cy="3323987"/>
              </a:xfrm>
              <a:prstGeom prst="rect">
                <a:avLst/>
              </a:prstGeom>
              <a:blipFill>
                <a:blip r:embed="rId3"/>
                <a:stretch>
                  <a:fillRect l="-169" b="-545"/>
                </a:stretch>
              </a:blipFill>
              <a:ln w="28575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753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000" dirty="0"/>
              <a:t>Practical Issues in Clustering – Some Decisions to be Made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In order to perform clustering, some decisions must be made</a:t>
            </a:r>
            <a:endParaRPr lang="tr-TR" sz="2200" dirty="0"/>
          </a:p>
          <a:p>
            <a:pPr lvl="1"/>
            <a:r>
              <a:rPr lang="en-US" sz="2000" dirty="0"/>
              <a:t>Should the observations or features first be standardized in some way?</a:t>
            </a:r>
            <a:r>
              <a:rPr lang="tr-TR" sz="2000" dirty="0"/>
              <a:t> </a:t>
            </a:r>
            <a:r>
              <a:rPr lang="en-US" sz="2000" dirty="0"/>
              <a:t>For instance, maybe the variables should be centered to have mean</a:t>
            </a:r>
            <a:r>
              <a:rPr lang="tr-TR" sz="2000" dirty="0"/>
              <a:t> </a:t>
            </a:r>
            <a:r>
              <a:rPr lang="en-US" sz="2000" dirty="0"/>
              <a:t>zero and scaled to have standard deviation one</a:t>
            </a:r>
            <a:endParaRPr lang="tr-TR" sz="2000" dirty="0"/>
          </a:p>
          <a:p>
            <a:pPr lvl="1"/>
            <a:r>
              <a:rPr lang="en-US" sz="2000" dirty="0"/>
              <a:t>In the case of hierarchical clustering,</a:t>
            </a:r>
            <a:endParaRPr lang="tr-TR" sz="2000" dirty="0"/>
          </a:p>
          <a:p>
            <a:pPr lvl="2"/>
            <a:r>
              <a:rPr lang="en-US" sz="1800" dirty="0"/>
              <a:t>What dissimilarity measure should be used?</a:t>
            </a:r>
            <a:endParaRPr lang="tr-TR" sz="1800" dirty="0"/>
          </a:p>
          <a:p>
            <a:pPr lvl="2"/>
            <a:r>
              <a:rPr lang="en-US" sz="1800" dirty="0"/>
              <a:t>What type of linkage should be used?</a:t>
            </a:r>
            <a:endParaRPr lang="tr-TR" sz="1800" dirty="0"/>
          </a:p>
          <a:p>
            <a:pPr lvl="2"/>
            <a:r>
              <a:rPr lang="en-US" sz="1800" dirty="0"/>
              <a:t>Where should we cut the </a:t>
            </a:r>
            <a:r>
              <a:rPr lang="en-US" sz="1800" dirty="0" err="1"/>
              <a:t>dendrogram</a:t>
            </a:r>
            <a:r>
              <a:rPr lang="tr-TR" sz="1800" dirty="0"/>
              <a:t> </a:t>
            </a:r>
            <a:r>
              <a:rPr lang="en-US" sz="1800" dirty="0"/>
              <a:t>in order to obtain clusters?</a:t>
            </a:r>
          </a:p>
          <a:p>
            <a:pPr lvl="1"/>
            <a:r>
              <a:rPr lang="en-US" sz="2000" dirty="0"/>
              <a:t>In the case of </a:t>
            </a:r>
            <a:r>
              <a:rPr lang="en-US" sz="2000" i="1" dirty="0"/>
              <a:t>K</a:t>
            </a:r>
            <a:r>
              <a:rPr lang="en-US" sz="2000" dirty="0"/>
              <a:t>-means clustering, how many clusters should we look</a:t>
            </a:r>
            <a:r>
              <a:rPr lang="tr-TR" sz="2000" dirty="0"/>
              <a:t> </a:t>
            </a:r>
            <a:r>
              <a:rPr lang="en-US" sz="2000" dirty="0"/>
              <a:t>for in the data?</a:t>
            </a:r>
            <a:endParaRPr lang="tr-TR" sz="2000" dirty="0"/>
          </a:p>
          <a:p>
            <a:r>
              <a:rPr lang="en-US" sz="2200" dirty="0"/>
              <a:t>Each of these decisions can have a strong impact on the results obtained</a:t>
            </a:r>
            <a:endParaRPr lang="tr-TR" sz="2200" dirty="0"/>
          </a:p>
          <a:p>
            <a:r>
              <a:rPr lang="en-US" sz="2200" dirty="0"/>
              <a:t>In practice, we try several different choices, and look for the one with</a:t>
            </a:r>
            <a:r>
              <a:rPr lang="tr-TR" sz="2200" dirty="0"/>
              <a:t> </a:t>
            </a:r>
            <a:r>
              <a:rPr lang="en-US" sz="2200" dirty="0"/>
              <a:t>the most useful or interpretable solution</a:t>
            </a:r>
            <a:endParaRPr lang="tr-TR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3905741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Practical Issues in Clustering - Validation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400" dirty="0"/>
              <a:t>We </a:t>
            </a:r>
            <a:r>
              <a:rPr lang="en-US" sz="2400" dirty="0"/>
              <a:t>want to know whether the clusters that have been found represent</a:t>
            </a:r>
            <a:r>
              <a:rPr lang="tr-TR" sz="2400" dirty="0"/>
              <a:t> </a:t>
            </a:r>
            <a:r>
              <a:rPr lang="en-US" sz="2400" dirty="0"/>
              <a:t>true subgroups in the data, or whether they are simply a result of </a:t>
            </a:r>
            <a:r>
              <a:rPr lang="en-US" sz="2400" i="1" dirty="0"/>
              <a:t>clustering</a:t>
            </a:r>
            <a:r>
              <a:rPr lang="tr-TR" sz="2400" i="1" dirty="0"/>
              <a:t> </a:t>
            </a:r>
            <a:r>
              <a:rPr lang="en-US" sz="2400" i="1" dirty="0"/>
              <a:t>the noise</a:t>
            </a:r>
            <a:endParaRPr lang="tr-TR" sz="2400" i="1" dirty="0"/>
          </a:p>
          <a:p>
            <a:r>
              <a:rPr lang="en-US" sz="2400" dirty="0"/>
              <a:t>For instance, if we were to obtain an independent set of observations,</a:t>
            </a:r>
            <a:r>
              <a:rPr lang="tr-TR" sz="2400" dirty="0"/>
              <a:t> </a:t>
            </a:r>
            <a:r>
              <a:rPr lang="en-US" sz="2400" dirty="0"/>
              <a:t>then would those observations also display the same set of clusters?</a:t>
            </a:r>
          </a:p>
          <a:p>
            <a:r>
              <a:rPr lang="en-US" sz="2400" dirty="0"/>
              <a:t>This is a hard question to answer</a:t>
            </a:r>
            <a:endParaRPr lang="tr-TR" sz="2400" dirty="0"/>
          </a:p>
          <a:p>
            <a:r>
              <a:rPr lang="en-US" sz="2400" dirty="0"/>
              <a:t>There exist a number of techniques for</a:t>
            </a:r>
            <a:r>
              <a:rPr lang="tr-TR" sz="2400" dirty="0"/>
              <a:t> </a:t>
            </a:r>
            <a:r>
              <a:rPr lang="en-US" sz="2400" dirty="0"/>
              <a:t>assigning a p-value to a cluster in order to assess whether there is more</a:t>
            </a:r>
            <a:r>
              <a:rPr lang="tr-TR" sz="2400" dirty="0"/>
              <a:t> </a:t>
            </a:r>
            <a:r>
              <a:rPr lang="en-US" sz="2400" dirty="0"/>
              <a:t>evidence for the cluster than one would expect due to chance</a:t>
            </a:r>
            <a:endParaRPr lang="tr-TR" sz="2400" dirty="0"/>
          </a:p>
          <a:p>
            <a:r>
              <a:rPr lang="en-US" sz="2400" dirty="0"/>
              <a:t>However,</a:t>
            </a:r>
            <a:r>
              <a:rPr lang="tr-TR" sz="2400" dirty="0"/>
              <a:t> </a:t>
            </a:r>
            <a:r>
              <a:rPr lang="en-US" sz="2400" dirty="0"/>
              <a:t>there has been no consensus on a single best approach</a:t>
            </a:r>
            <a:endParaRPr lang="tr-T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3683703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Practical Issues in Clustering - Outliers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200" dirty="0"/>
                  <a:t>Both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dirty="0"/>
                  <a:t>-means and hierarchical clustering will assign each observation to</a:t>
                </a:r>
                <a:r>
                  <a:rPr lang="tr-TR" sz="2200" dirty="0"/>
                  <a:t> </a:t>
                </a:r>
                <a:r>
                  <a:rPr lang="en-US" sz="2200" dirty="0"/>
                  <a:t>a cluster </a:t>
                </a:r>
                <a:endParaRPr lang="tr-TR" sz="2200" dirty="0"/>
              </a:p>
              <a:p>
                <a:r>
                  <a:rPr lang="en-US" sz="2200" dirty="0"/>
                  <a:t>However, sometimes this might not be appropriate</a:t>
                </a:r>
                <a:endParaRPr lang="tr-TR" sz="2200" dirty="0"/>
              </a:p>
              <a:p>
                <a:r>
                  <a:rPr lang="en-US" sz="2200" dirty="0"/>
                  <a:t>For instance,</a:t>
                </a:r>
                <a:r>
                  <a:rPr lang="tr-TR" sz="2200" dirty="0"/>
                  <a:t> </a:t>
                </a:r>
                <a:r>
                  <a:rPr lang="en-US" sz="2200" dirty="0"/>
                  <a:t>suppose that most of the observations truly belong to a small number of</a:t>
                </a:r>
                <a:r>
                  <a:rPr lang="tr-TR" sz="2200" dirty="0"/>
                  <a:t> </a:t>
                </a:r>
                <a:r>
                  <a:rPr lang="en-US" sz="2200" dirty="0"/>
                  <a:t>(unknown) subgroups, and a small subset of the observations are quite</a:t>
                </a:r>
                <a:r>
                  <a:rPr lang="tr-TR" sz="2200" dirty="0"/>
                  <a:t> </a:t>
                </a:r>
                <a:r>
                  <a:rPr lang="en-US" sz="2200" dirty="0"/>
                  <a:t>different from each other and from all other observations</a:t>
                </a:r>
                <a:r>
                  <a:rPr lang="tr-TR" sz="2200" dirty="0"/>
                  <a:t> (outliers)</a:t>
                </a:r>
              </a:p>
              <a:p>
                <a:r>
                  <a:rPr lang="en-US" sz="2200" dirty="0"/>
                  <a:t>Then since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tr-TR" sz="2200" dirty="0"/>
                  <a:t>-</a:t>
                </a:r>
                <a:r>
                  <a:rPr lang="en-US" sz="2200" dirty="0"/>
                  <a:t>means</a:t>
                </a:r>
                <a:r>
                  <a:rPr lang="tr-TR" sz="2200" dirty="0"/>
                  <a:t> </a:t>
                </a:r>
                <a:r>
                  <a:rPr lang="en-US" sz="2200" dirty="0"/>
                  <a:t>and hierarchical clustering force every observation into a cluster, the</a:t>
                </a:r>
                <a:r>
                  <a:rPr lang="tr-TR" sz="2200" dirty="0"/>
                  <a:t> </a:t>
                </a:r>
                <a:r>
                  <a:rPr lang="en-US" sz="2200" dirty="0"/>
                  <a:t>clusters found may be heavily distorted due to the presence of outliers that</a:t>
                </a:r>
                <a:r>
                  <a:rPr lang="tr-TR" sz="2200" dirty="0"/>
                  <a:t> </a:t>
                </a:r>
                <a:r>
                  <a:rPr lang="en-US" sz="2200" dirty="0"/>
                  <a:t>do not belong to any cluster</a:t>
                </a:r>
                <a:endParaRPr lang="tr-TR" sz="2200" dirty="0"/>
              </a:p>
              <a:p>
                <a:r>
                  <a:rPr lang="en-US" sz="2200" dirty="0"/>
                  <a:t>Mixture models are an attractive approach</a:t>
                </a:r>
                <a:r>
                  <a:rPr lang="tr-TR" sz="2200" dirty="0"/>
                  <a:t> </a:t>
                </a:r>
                <a:r>
                  <a:rPr lang="en-US" sz="2200" dirty="0"/>
                  <a:t>for accommodating the presence of such outliers</a:t>
                </a:r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 l="-941" t="-1390" r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291266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Practical Issues in Clustering - Robustness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tr-TR" dirty="0"/>
                  <a:t>C</a:t>
                </a:r>
                <a:r>
                  <a:rPr lang="en-US" dirty="0"/>
                  <a:t>lustering methods generally are not very robust to perturbations</a:t>
                </a:r>
                <a:r>
                  <a:rPr lang="tr-TR" dirty="0"/>
                  <a:t> </a:t>
                </a:r>
                <a:r>
                  <a:rPr lang="en-US" dirty="0"/>
                  <a:t>to the data. </a:t>
                </a:r>
                <a:endParaRPr lang="tr-TR" dirty="0"/>
              </a:p>
              <a:p>
                <a:r>
                  <a:rPr lang="en-US" dirty="0"/>
                  <a:t>For instance, suppose that we cluster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observations,</a:t>
                </a:r>
                <a:r>
                  <a:rPr lang="tr-TR" dirty="0"/>
                  <a:t> </a:t>
                </a:r>
                <a:r>
                  <a:rPr lang="en-US" dirty="0"/>
                  <a:t>and then cluster the observations again after removing a subset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tr-TR" i="1" dirty="0"/>
                  <a:t> </a:t>
                </a:r>
                <a:r>
                  <a:rPr lang="en-US" dirty="0"/>
                  <a:t>observations at random</a:t>
                </a:r>
                <a:endParaRPr lang="tr-TR" dirty="0"/>
              </a:p>
              <a:p>
                <a:r>
                  <a:rPr lang="en-US" dirty="0"/>
                  <a:t>One would hope that the two sets of clusters obtained</a:t>
                </a:r>
                <a:r>
                  <a:rPr lang="tr-TR" dirty="0"/>
                  <a:t> </a:t>
                </a:r>
                <a:r>
                  <a:rPr lang="en-US" dirty="0"/>
                  <a:t>would be quite similar</a:t>
                </a:r>
                <a:endParaRPr lang="tr-TR" dirty="0"/>
              </a:p>
              <a:p>
                <a:r>
                  <a:rPr lang="tr-TR" dirty="0"/>
                  <a:t>Unfortunately</a:t>
                </a:r>
                <a:r>
                  <a:rPr lang="en-US" dirty="0"/>
                  <a:t> often this is not the case</a:t>
                </a:r>
                <a:r>
                  <a:rPr lang="tr-TR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 l="-1412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301577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Unsupervised Learning -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Unsupervised </a:t>
            </a:r>
            <a:r>
              <a:rPr lang="en-US" dirty="0"/>
              <a:t>learning is often much more challenging</a:t>
            </a:r>
            <a:endParaRPr lang="tr-TR" dirty="0"/>
          </a:p>
          <a:p>
            <a:r>
              <a:rPr lang="tr-TR" dirty="0"/>
              <a:t>It is more subjective</a:t>
            </a:r>
            <a:r>
              <a:rPr lang="en-US" dirty="0"/>
              <a:t>, and there is no simple goal for the</a:t>
            </a:r>
            <a:r>
              <a:rPr lang="tr-TR" dirty="0"/>
              <a:t> </a:t>
            </a:r>
            <a:r>
              <a:rPr lang="en-US" dirty="0"/>
              <a:t>analysis, such as prediction of a response</a:t>
            </a:r>
            <a:endParaRPr lang="tr-TR" dirty="0"/>
          </a:p>
          <a:p>
            <a:r>
              <a:rPr lang="en-US" dirty="0"/>
              <a:t>Unsupervised learning is often</a:t>
            </a:r>
            <a:r>
              <a:rPr lang="tr-TR" dirty="0"/>
              <a:t> </a:t>
            </a:r>
            <a:r>
              <a:rPr lang="en-US" dirty="0"/>
              <a:t>performed as part of an </a:t>
            </a:r>
            <a:r>
              <a:rPr lang="en-US" i="1" dirty="0"/>
              <a:t>exploratory data analysis</a:t>
            </a:r>
            <a:endParaRPr lang="tr-TR" i="1" dirty="0"/>
          </a:p>
          <a:p>
            <a:r>
              <a:rPr lang="tr-TR" dirty="0"/>
              <a:t>I</a:t>
            </a:r>
            <a:r>
              <a:rPr lang="en-US" dirty="0"/>
              <a:t>t can be</a:t>
            </a:r>
            <a:r>
              <a:rPr lang="tr-TR" dirty="0"/>
              <a:t> </a:t>
            </a:r>
            <a:r>
              <a:rPr lang="en-US" dirty="0"/>
              <a:t>hard to assess the results obtained from unsupervised learning methods, since there is no universally accepted mechanism for performing cross</a:t>
            </a:r>
            <a:r>
              <a:rPr lang="tr-TR" dirty="0"/>
              <a:t>-</a:t>
            </a:r>
            <a:r>
              <a:rPr lang="en-US" dirty="0"/>
              <a:t>validation</a:t>
            </a:r>
            <a:r>
              <a:rPr lang="tr-TR" dirty="0"/>
              <a:t> </a:t>
            </a:r>
            <a:r>
              <a:rPr lang="en-US" dirty="0"/>
              <a:t>or validating results on an independent data set</a:t>
            </a:r>
            <a:endParaRPr lang="tr-TR" dirty="0"/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2733515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Clustering Recommendations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200" dirty="0"/>
              <a:t>C</a:t>
            </a:r>
            <a:r>
              <a:rPr lang="en-US" sz="2200" dirty="0"/>
              <a:t>lustering can be a very useful and valid tool if used properly</a:t>
            </a:r>
            <a:endParaRPr lang="tr-TR" sz="2200" dirty="0"/>
          </a:p>
          <a:p>
            <a:r>
              <a:rPr lang="tr-TR" sz="2200" dirty="0"/>
              <a:t>Small </a:t>
            </a:r>
            <a:r>
              <a:rPr lang="en-US" sz="2200" dirty="0"/>
              <a:t>decisions, such as how</a:t>
            </a:r>
            <a:r>
              <a:rPr lang="tr-TR" sz="2200" dirty="0"/>
              <a:t> </a:t>
            </a:r>
            <a:r>
              <a:rPr lang="en-US" sz="2200" dirty="0"/>
              <a:t>the data are standardized and what type of linkage is used, can have a large</a:t>
            </a:r>
            <a:r>
              <a:rPr lang="tr-TR" sz="2200" dirty="0"/>
              <a:t> </a:t>
            </a:r>
            <a:r>
              <a:rPr lang="en-US" sz="2200" dirty="0"/>
              <a:t>effect on the results </a:t>
            </a:r>
            <a:endParaRPr lang="tr-TR" sz="2200" dirty="0"/>
          </a:p>
          <a:p>
            <a:r>
              <a:rPr lang="en-US" sz="2200" dirty="0"/>
              <a:t>Therefore, </a:t>
            </a:r>
            <a:r>
              <a:rPr lang="tr-TR" sz="2200" dirty="0"/>
              <a:t>it is</a:t>
            </a:r>
            <a:r>
              <a:rPr lang="en-US" sz="2200" dirty="0"/>
              <a:t> recommend</a:t>
            </a:r>
            <a:r>
              <a:rPr lang="tr-TR" sz="2200" dirty="0"/>
              <a:t>ed</a:t>
            </a:r>
            <a:r>
              <a:rPr lang="en-US" sz="2200" dirty="0"/>
              <a:t> </a:t>
            </a:r>
            <a:r>
              <a:rPr lang="tr-TR" sz="2200" dirty="0"/>
              <a:t>that </a:t>
            </a:r>
            <a:r>
              <a:rPr lang="en-US" sz="2200" dirty="0"/>
              <a:t>performing clustering with</a:t>
            </a:r>
            <a:r>
              <a:rPr lang="tr-TR" sz="2200" dirty="0"/>
              <a:t> </a:t>
            </a:r>
            <a:r>
              <a:rPr lang="en-US" sz="2200" dirty="0"/>
              <a:t>different choices of these parameters, and looking at the full set of results</a:t>
            </a:r>
            <a:r>
              <a:rPr lang="tr-TR" sz="2200" dirty="0"/>
              <a:t> </a:t>
            </a:r>
            <a:r>
              <a:rPr lang="en-US" sz="2200" dirty="0"/>
              <a:t>in order to see what patterns consistently emerge</a:t>
            </a:r>
            <a:endParaRPr lang="tr-TR" sz="2200" dirty="0"/>
          </a:p>
          <a:p>
            <a:r>
              <a:rPr lang="en-US" sz="2200" dirty="0"/>
              <a:t>Since clustering can be</a:t>
            </a:r>
            <a:r>
              <a:rPr lang="tr-TR" sz="2200" dirty="0"/>
              <a:t> </a:t>
            </a:r>
            <a:r>
              <a:rPr lang="en-US" sz="2200" dirty="0"/>
              <a:t>non-robust, </a:t>
            </a:r>
            <a:r>
              <a:rPr lang="tr-TR" sz="2200" dirty="0"/>
              <a:t>it is</a:t>
            </a:r>
            <a:r>
              <a:rPr lang="en-US" sz="2200" dirty="0"/>
              <a:t> recommend</a:t>
            </a:r>
            <a:r>
              <a:rPr lang="tr-TR" sz="2200" dirty="0"/>
              <a:t>ed that</a:t>
            </a:r>
            <a:r>
              <a:rPr lang="en-US" sz="2200" dirty="0"/>
              <a:t> clustering subsets of the data in order to get a</a:t>
            </a:r>
            <a:r>
              <a:rPr lang="tr-TR" sz="2200" dirty="0"/>
              <a:t> </a:t>
            </a:r>
            <a:r>
              <a:rPr lang="en-US" sz="2200" dirty="0"/>
              <a:t>sense of the robustness of the clusters obtained</a:t>
            </a:r>
            <a:endParaRPr lang="tr-TR" sz="2200" dirty="0"/>
          </a:p>
          <a:p>
            <a:r>
              <a:rPr lang="tr-TR" sz="2200" dirty="0"/>
              <a:t>Clustering </a:t>
            </a:r>
            <a:r>
              <a:rPr lang="en-US" sz="2200" dirty="0"/>
              <a:t>results should not be taken as the absolute truth about a data set</a:t>
            </a:r>
            <a:endParaRPr lang="tr-TR" sz="2200" dirty="0"/>
          </a:p>
          <a:p>
            <a:r>
              <a:rPr lang="en-US" sz="2200" dirty="0"/>
              <a:t>Rather,</a:t>
            </a:r>
            <a:r>
              <a:rPr lang="tr-TR" sz="2200" dirty="0"/>
              <a:t> </a:t>
            </a:r>
            <a:r>
              <a:rPr lang="en-US" sz="2200" dirty="0"/>
              <a:t>they should constitute a starting point for the development of a scientific</a:t>
            </a:r>
            <a:r>
              <a:rPr lang="tr-TR" sz="2200" dirty="0"/>
              <a:t> </a:t>
            </a:r>
            <a:r>
              <a:rPr lang="en-US" sz="2200" dirty="0"/>
              <a:t>hypothesis and further study, preferably on an independent data set</a:t>
            </a:r>
            <a:endParaRPr lang="tr-TR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15215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Unsupervised Learning – Some Application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An online shopping site might try</a:t>
            </a:r>
            <a:r>
              <a:rPr lang="tr-TR" sz="2200" dirty="0"/>
              <a:t> </a:t>
            </a:r>
            <a:r>
              <a:rPr lang="en-US" sz="2200" dirty="0"/>
              <a:t>to identify groups of shoppers with similar browsing and purchase histories,</a:t>
            </a:r>
            <a:r>
              <a:rPr lang="tr-TR" sz="2200" dirty="0"/>
              <a:t> </a:t>
            </a:r>
            <a:r>
              <a:rPr lang="en-US" sz="2200" dirty="0"/>
              <a:t>as well as items that are of particular interest to the shoppers within</a:t>
            </a:r>
            <a:r>
              <a:rPr lang="tr-TR" sz="2200" dirty="0"/>
              <a:t> </a:t>
            </a:r>
            <a:r>
              <a:rPr lang="en-US" sz="2200" dirty="0"/>
              <a:t>each group</a:t>
            </a:r>
            <a:endParaRPr lang="tr-TR" sz="2200" dirty="0"/>
          </a:p>
          <a:p>
            <a:r>
              <a:rPr lang="en-US" sz="2200" dirty="0"/>
              <a:t>Then an individual shopper can be preferentially shown the</a:t>
            </a:r>
            <a:r>
              <a:rPr lang="tr-TR" sz="2200" dirty="0"/>
              <a:t> </a:t>
            </a:r>
            <a:r>
              <a:rPr lang="en-US" sz="2200" dirty="0"/>
              <a:t>items in which he or she is particularly likely to be interested, based on</a:t>
            </a:r>
            <a:r>
              <a:rPr lang="tr-TR" sz="2200" dirty="0"/>
              <a:t> </a:t>
            </a:r>
            <a:r>
              <a:rPr lang="en-US" sz="2200" dirty="0"/>
              <a:t>the purchase histories of similar shoppers</a:t>
            </a:r>
            <a:endParaRPr lang="tr-TR" sz="2200" dirty="0"/>
          </a:p>
          <a:p>
            <a:r>
              <a:rPr lang="en-US" sz="2200" dirty="0"/>
              <a:t>A search engine might choose</a:t>
            </a:r>
            <a:r>
              <a:rPr lang="tr-TR" sz="2200" dirty="0"/>
              <a:t> </a:t>
            </a:r>
            <a:r>
              <a:rPr lang="en-US" sz="2200" dirty="0"/>
              <a:t>what search results to display to a particular individual based on the click</a:t>
            </a:r>
            <a:r>
              <a:rPr lang="tr-TR" sz="2200" dirty="0"/>
              <a:t> </a:t>
            </a:r>
            <a:r>
              <a:rPr lang="en-US" sz="2200" dirty="0"/>
              <a:t>histories of other individuals with similar search patterns</a:t>
            </a:r>
          </a:p>
          <a:p>
            <a:r>
              <a:rPr lang="en-US" sz="2200" dirty="0"/>
              <a:t>Twitter users might be grouped together according to their reactions to certain events.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317439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Clustering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Clustering </a:t>
            </a:r>
            <a:r>
              <a:rPr lang="en-US" sz="2400" dirty="0"/>
              <a:t>refers to a very broad set of techniques for finding </a:t>
            </a:r>
            <a:r>
              <a:rPr lang="en-US" sz="2400" i="1" dirty="0"/>
              <a:t>subgroups</a:t>
            </a:r>
            <a:r>
              <a:rPr lang="en-US" sz="2400" dirty="0"/>
              <a:t>, or</a:t>
            </a:r>
            <a:r>
              <a:rPr lang="tr-TR" sz="2400" dirty="0"/>
              <a:t> </a:t>
            </a:r>
            <a:r>
              <a:rPr lang="en-US" sz="2400" i="1" dirty="0"/>
              <a:t>clusters</a:t>
            </a:r>
            <a:r>
              <a:rPr lang="en-US" sz="2400" dirty="0"/>
              <a:t>, in a data set</a:t>
            </a:r>
            <a:endParaRPr lang="tr-TR" sz="2400" dirty="0"/>
          </a:p>
          <a:p>
            <a:r>
              <a:rPr lang="en-US" sz="2400" dirty="0"/>
              <a:t>When we cluster the observations of a data set, we</a:t>
            </a:r>
            <a:r>
              <a:rPr lang="tr-TR" sz="2400" dirty="0"/>
              <a:t> </a:t>
            </a:r>
            <a:r>
              <a:rPr lang="en-US" sz="2400" dirty="0"/>
              <a:t>seek to partition them into distinct groups</a:t>
            </a:r>
            <a:endParaRPr lang="tr-TR" sz="2400" dirty="0"/>
          </a:p>
          <a:p>
            <a:r>
              <a:rPr lang="tr-TR" sz="2400" dirty="0"/>
              <a:t>T</a:t>
            </a:r>
            <a:r>
              <a:rPr lang="en-US" sz="2400" dirty="0"/>
              <a:t>he observations within</a:t>
            </a:r>
            <a:r>
              <a:rPr lang="tr-TR" sz="2400" dirty="0"/>
              <a:t> </a:t>
            </a:r>
            <a:r>
              <a:rPr lang="en-US" sz="2400" dirty="0"/>
              <a:t>each group </a:t>
            </a:r>
            <a:r>
              <a:rPr lang="tr-TR" sz="2400" dirty="0"/>
              <a:t>should be</a:t>
            </a:r>
            <a:r>
              <a:rPr lang="en-US" sz="2400" dirty="0"/>
              <a:t> quite similar to each other, while observations in different</a:t>
            </a:r>
            <a:r>
              <a:rPr lang="tr-TR" sz="2400" dirty="0"/>
              <a:t> </a:t>
            </a:r>
            <a:r>
              <a:rPr lang="en-US" sz="2400" dirty="0"/>
              <a:t>groups </a:t>
            </a:r>
            <a:r>
              <a:rPr lang="tr-TR" sz="2400" dirty="0"/>
              <a:t>should be</a:t>
            </a:r>
            <a:r>
              <a:rPr lang="en-US" sz="2400" dirty="0"/>
              <a:t> quite different from each other</a:t>
            </a:r>
            <a:endParaRPr lang="tr-TR" sz="2400" dirty="0"/>
          </a:p>
          <a:p>
            <a:r>
              <a:rPr lang="tr-TR" sz="2400" dirty="0"/>
              <a:t>Of course, w</a:t>
            </a:r>
            <a:r>
              <a:rPr lang="en-US" sz="2400" dirty="0"/>
              <a:t>e must define what it means for two or more observations to be </a:t>
            </a:r>
            <a:r>
              <a:rPr lang="en-US" sz="2400" i="1" dirty="0"/>
              <a:t>similar</a:t>
            </a:r>
            <a:r>
              <a:rPr lang="tr-TR" sz="2400" dirty="0"/>
              <a:t> </a:t>
            </a:r>
            <a:r>
              <a:rPr lang="en-US" sz="2400" dirty="0"/>
              <a:t>or </a:t>
            </a:r>
            <a:r>
              <a:rPr lang="en-US" sz="2400" i="1" dirty="0"/>
              <a:t>different</a:t>
            </a:r>
            <a:endParaRPr lang="tr-TR" sz="2400" i="1" dirty="0"/>
          </a:p>
          <a:p>
            <a:r>
              <a:rPr lang="en-US" sz="2400" dirty="0"/>
              <a:t>Indeed, this is often a domain-specific consideration that must</a:t>
            </a:r>
            <a:r>
              <a:rPr lang="tr-TR" sz="2400" dirty="0"/>
              <a:t> </a:t>
            </a:r>
            <a:r>
              <a:rPr lang="en-US" sz="2400" dirty="0"/>
              <a:t>be made based on knowledge of the data being studied</a:t>
            </a:r>
            <a:endParaRPr lang="tr-T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132025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Clustering - Examples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/>
                  <a:t>For instance, suppose that we have a set of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observations</a:t>
                </a:r>
                <a:r>
                  <a:rPr lang="tr-TR" sz="2200" dirty="0"/>
                  <a:t> that correspond</a:t>
                </a:r>
                <a:r>
                  <a:rPr lang="en-US" sz="2200" dirty="0"/>
                  <a:t> to tissue samples for patients</a:t>
                </a:r>
                <a:r>
                  <a:rPr lang="tr-TR" sz="2200" dirty="0"/>
                  <a:t> </a:t>
                </a:r>
                <a:r>
                  <a:rPr lang="en-US" sz="2200" dirty="0"/>
                  <a:t>with breast cancer</a:t>
                </a:r>
                <a:endParaRPr lang="tr-TR" sz="2200" dirty="0"/>
              </a:p>
              <a:p>
                <a:r>
                  <a:rPr lang="tr-TR" sz="2200" dirty="0"/>
                  <a:t>And</a:t>
                </a:r>
                <a:r>
                  <a:rPr lang="en-US" sz="2200" dirty="0"/>
                  <a:t> the </a:t>
                </a:r>
                <a:r>
                  <a:rPr lang="en-US" sz="2200" i="1" dirty="0"/>
                  <a:t>p </a:t>
                </a:r>
                <a:r>
                  <a:rPr lang="en-US" sz="2200" dirty="0"/>
                  <a:t>features </a:t>
                </a:r>
                <a:r>
                  <a:rPr lang="tr-TR" sz="2200" dirty="0"/>
                  <a:t>that</a:t>
                </a:r>
                <a:r>
                  <a:rPr lang="en-US" sz="2200" dirty="0"/>
                  <a:t> correspond to measurements</a:t>
                </a:r>
                <a:r>
                  <a:rPr lang="tr-TR" sz="2200" dirty="0"/>
                  <a:t> </a:t>
                </a:r>
                <a:r>
                  <a:rPr lang="en-US" sz="2200" dirty="0"/>
                  <a:t>collected for each tissue sample</a:t>
                </a:r>
                <a:endParaRPr lang="tr-TR" sz="2200" dirty="0"/>
              </a:p>
              <a:p>
                <a:r>
                  <a:rPr lang="tr-TR" sz="2200" dirty="0"/>
                  <a:t>These</a:t>
                </a:r>
                <a:r>
                  <a:rPr lang="en-US" sz="2200" dirty="0"/>
                  <a:t> could be clinical measurements, such</a:t>
                </a:r>
                <a:r>
                  <a:rPr lang="tr-TR" sz="2200" dirty="0"/>
                  <a:t> </a:t>
                </a:r>
                <a:r>
                  <a:rPr lang="en-US" sz="2200" dirty="0"/>
                  <a:t>as tumor stage or grade, or they could be gene expression measurements</a:t>
                </a:r>
                <a:endParaRPr lang="tr-TR" sz="2200" dirty="0"/>
              </a:p>
              <a:p>
                <a:r>
                  <a:rPr lang="en-US" sz="2200" dirty="0"/>
                  <a:t>We may have a reason to believe that there is some heterogeneity among</a:t>
                </a:r>
                <a:r>
                  <a:rPr lang="tr-TR" sz="2200" dirty="0"/>
                  <a:t> </a:t>
                </a:r>
                <a:r>
                  <a:rPr lang="en-US" sz="2200" dirty="0"/>
                  <a:t>the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tissue samples</a:t>
                </a:r>
                <a:endParaRPr lang="tr-TR" sz="2200" dirty="0"/>
              </a:p>
              <a:p>
                <a:r>
                  <a:rPr lang="tr-TR" sz="2200" dirty="0"/>
                  <a:t>F</a:t>
                </a:r>
                <a:r>
                  <a:rPr lang="en-US" sz="2200" dirty="0"/>
                  <a:t>or instance, perhaps there are a few different </a:t>
                </a:r>
                <a:r>
                  <a:rPr lang="en-US" sz="2200" i="1" dirty="0"/>
                  <a:t>unknown</a:t>
                </a:r>
                <a:r>
                  <a:rPr lang="tr-TR" sz="2200" i="1" dirty="0"/>
                  <a:t> </a:t>
                </a:r>
                <a:r>
                  <a:rPr lang="en-US" sz="2200" dirty="0"/>
                  <a:t>subtypes of breast cancer</a:t>
                </a:r>
                <a:endParaRPr lang="tr-TR" sz="2200" dirty="0"/>
              </a:p>
              <a:p>
                <a:r>
                  <a:rPr lang="en-US" sz="2200" dirty="0"/>
                  <a:t>Clustering could be used to find these</a:t>
                </a:r>
                <a:r>
                  <a:rPr lang="tr-TR" sz="2200" dirty="0"/>
                  <a:t> </a:t>
                </a:r>
                <a:r>
                  <a:rPr lang="en-US" sz="2200" dirty="0"/>
                  <a:t>subgroups</a:t>
                </a:r>
                <a:endParaRPr lang="tr-TR" sz="2200" dirty="0"/>
              </a:p>
              <a:p>
                <a:pPr>
                  <a:lnSpc>
                    <a:spcPct val="100000"/>
                  </a:lnSpc>
                </a:pPr>
                <a:r>
                  <a:rPr lang="en-US" sz="2200" dirty="0"/>
                  <a:t>This is an unsupervised problem because we are trying to discover</a:t>
                </a:r>
                <a:r>
                  <a:rPr lang="tr-TR" sz="2200" dirty="0"/>
                  <a:t> </a:t>
                </a:r>
                <a:r>
                  <a:rPr lang="en-US" sz="2200" dirty="0"/>
                  <a:t>structure</a:t>
                </a:r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 l="-941" t="-1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121581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Clustering - Examples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Another application of clustering arises in marketing</a:t>
            </a:r>
            <a:endParaRPr lang="tr-TR" sz="2600" dirty="0"/>
          </a:p>
          <a:p>
            <a:r>
              <a:rPr lang="en-US" sz="2600" dirty="0"/>
              <a:t>We may have access</a:t>
            </a:r>
            <a:r>
              <a:rPr lang="tr-TR" sz="2600" dirty="0"/>
              <a:t> </a:t>
            </a:r>
            <a:r>
              <a:rPr lang="en-US" sz="2600" dirty="0"/>
              <a:t>to a large number of measurements (e.g. median household income,</a:t>
            </a:r>
            <a:r>
              <a:rPr lang="tr-TR" sz="2600" dirty="0"/>
              <a:t> </a:t>
            </a:r>
            <a:r>
              <a:rPr lang="en-US" sz="2600" dirty="0"/>
              <a:t>occupation, distance from nearest urban area, and so forth) for a large</a:t>
            </a:r>
            <a:r>
              <a:rPr lang="tr-TR" sz="2600" dirty="0"/>
              <a:t> </a:t>
            </a:r>
            <a:r>
              <a:rPr lang="en-US" sz="2600" dirty="0"/>
              <a:t>number of people</a:t>
            </a:r>
            <a:endParaRPr lang="tr-TR" sz="2600" dirty="0"/>
          </a:p>
          <a:p>
            <a:r>
              <a:rPr lang="en-US" sz="2600" dirty="0"/>
              <a:t>Our goal is to perform </a:t>
            </a:r>
            <a:r>
              <a:rPr lang="en-US" sz="2600" i="1" dirty="0"/>
              <a:t>market segmentation </a:t>
            </a:r>
            <a:r>
              <a:rPr lang="en-US" sz="2600" dirty="0"/>
              <a:t>by identifying</a:t>
            </a:r>
            <a:r>
              <a:rPr lang="tr-TR" sz="2600" dirty="0"/>
              <a:t> </a:t>
            </a:r>
            <a:r>
              <a:rPr lang="en-US" sz="2600" dirty="0"/>
              <a:t>subgroups of people who might be more receptive to a particular form</a:t>
            </a:r>
            <a:r>
              <a:rPr lang="tr-TR" sz="2600" dirty="0"/>
              <a:t> </a:t>
            </a:r>
            <a:r>
              <a:rPr lang="en-US" sz="2600" dirty="0"/>
              <a:t>of advertising, or more likely to purchase a particular product</a:t>
            </a:r>
            <a:endParaRPr lang="tr-TR" sz="2600" dirty="0"/>
          </a:p>
          <a:p>
            <a:r>
              <a:rPr lang="en-US" sz="2600" dirty="0"/>
              <a:t>The task of</a:t>
            </a:r>
            <a:r>
              <a:rPr lang="tr-TR" sz="2600" dirty="0"/>
              <a:t> </a:t>
            </a:r>
            <a:r>
              <a:rPr lang="en-US" sz="2600" dirty="0"/>
              <a:t>performing market segmentation amounts to clustering the people in the</a:t>
            </a:r>
            <a:r>
              <a:rPr lang="tr-TR" sz="2600" dirty="0"/>
              <a:t> </a:t>
            </a:r>
            <a:r>
              <a:rPr lang="en-US" sz="2600" dirty="0"/>
              <a:t>data set</a:t>
            </a:r>
            <a:endParaRPr lang="tr-TR" sz="2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59117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Clustering Techniques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200" dirty="0"/>
                  <a:t>Clustering looks to find homogeneous subgroups among the observations</a:t>
                </a:r>
                <a:endParaRPr lang="tr-TR" sz="2200" dirty="0"/>
              </a:p>
              <a:p>
                <a:r>
                  <a:rPr lang="en-US" sz="2200" dirty="0"/>
                  <a:t>Since clustering is popular in many fields, there exist a great number of</a:t>
                </a:r>
                <a:r>
                  <a:rPr lang="tr-TR" sz="2200" dirty="0"/>
                  <a:t> </a:t>
                </a:r>
                <a:r>
                  <a:rPr lang="en-US" sz="2200" dirty="0"/>
                  <a:t>clustering methods</a:t>
                </a:r>
                <a:endParaRPr lang="tr-TR" sz="2200" dirty="0"/>
              </a:p>
              <a:p>
                <a:r>
                  <a:rPr lang="tr-TR" sz="2200" dirty="0"/>
                  <a:t>W</a:t>
                </a:r>
                <a:r>
                  <a:rPr lang="en-US" sz="2200" dirty="0"/>
                  <a:t>e </a:t>
                </a:r>
                <a:r>
                  <a:rPr lang="tr-TR" sz="2200" dirty="0"/>
                  <a:t>will </a:t>
                </a:r>
                <a:r>
                  <a:rPr lang="en-US" sz="2200" dirty="0"/>
                  <a:t>focus on perhaps the two best-known</a:t>
                </a:r>
                <a:r>
                  <a:rPr lang="tr-TR" sz="2200" dirty="0"/>
                  <a:t> </a:t>
                </a:r>
                <a:r>
                  <a:rPr lang="en-US" sz="2200" dirty="0"/>
                  <a:t>clustering approaches: </a:t>
                </a:r>
                <a:endParaRPr lang="tr-TR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i="1" dirty="0"/>
                  <a:t>-means clustering</a:t>
                </a:r>
                <a:endParaRPr lang="tr-TR" sz="2200" i="1" dirty="0"/>
              </a:p>
              <a:p>
                <a:pPr lvl="1"/>
                <a:r>
                  <a:rPr lang="tr-TR" sz="2200" i="1" dirty="0"/>
                  <a:t>H</a:t>
                </a:r>
                <a:r>
                  <a:rPr lang="en-US" sz="2200" i="1" dirty="0" err="1"/>
                  <a:t>ierarchical</a:t>
                </a:r>
                <a:r>
                  <a:rPr lang="en-US" sz="2200" i="1" dirty="0"/>
                  <a:t> clustering</a:t>
                </a:r>
                <a:endParaRPr lang="tr-TR" sz="2200" i="1" dirty="0"/>
              </a:p>
              <a:p>
                <a:r>
                  <a:rPr lang="en-US" sz="2200" dirty="0"/>
                  <a:t>In 𝐾-means clustering, we seek to partition the observations into a pre-specified number of clusters</a:t>
                </a:r>
              </a:p>
              <a:p>
                <a:r>
                  <a:rPr lang="en-US" sz="2200" dirty="0"/>
                  <a:t>On the other hand, in hierarchical clustering, we do not know in advance how many clusters we want</a:t>
                </a:r>
              </a:p>
              <a:p>
                <a:r>
                  <a:rPr lang="en-US" sz="2200" dirty="0"/>
                  <a:t>In fact, in hierarchical clustering we end up with a tree-like visual representation of the observations, called a </a:t>
                </a:r>
                <a:r>
                  <a:rPr lang="en-US" sz="2200" dirty="0" err="1"/>
                  <a:t>dendrogram</a:t>
                </a:r>
                <a:endParaRPr lang="en-US" sz="2200" dirty="0"/>
              </a:p>
              <a:p>
                <a:r>
                  <a:rPr lang="en-US" sz="2200" dirty="0"/>
                  <a:t>There are advantages and disadvantages to each of these clustering approaches, which we will highlight</a:t>
                </a:r>
              </a:p>
              <a:p>
                <a:endParaRPr lang="tr-TR" sz="2400" dirty="0"/>
              </a:p>
              <a:p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107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133209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tr-TR" sz="40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tr-TR" sz="4000" dirty="0"/>
                  <a:t>-means Clustering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dirty="0"/>
                  <a:t>Objective is to partition </a:t>
                </a:r>
                <a:r>
                  <a:rPr lang="en-US" dirty="0"/>
                  <a:t>data set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distinct, non-overlapping clusters</a:t>
                </a:r>
                <a:endParaRPr lang="tr-TR" dirty="0"/>
              </a:p>
              <a:p>
                <a:r>
                  <a:rPr lang="en-US" dirty="0"/>
                  <a:t>To perform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</a:t>
                </a:r>
                <a:r>
                  <a:rPr lang="tr-TR" dirty="0"/>
                  <a:t> </a:t>
                </a:r>
                <a:r>
                  <a:rPr lang="en-US" dirty="0"/>
                  <a:t>clustering, we must first specify the desired number of clusters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tr-TR" i="1" dirty="0"/>
              </a:p>
              <a:p>
                <a:r>
                  <a:rPr lang="tr-TR" dirty="0"/>
                  <a:t>Then </a:t>
                </a:r>
                <a:r>
                  <a:rPr lang="en-US" dirty="0"/>
                  <a:t>the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 will assign each observation to exactly one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tr-TR" i="1" dirty="0"/>
                  <a:t> </a:t>
                </a:r>
                <a:r>
                  <a:rPr lang="en-US" dirty="0"/>
                  <a:t>clusters</a:t>
                </a:r>
                <a:endParaRPr lang="tr-TR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clustering procedure results from a simple and intuitive</a:t>
                </a:r>
                <a:r>
                  <a:rPr lang="tr-TR" dirty="0"/>
                  <a:t> </a:t>
                </a:r>
                <a:r>
                  <a:rPr lang="en-US" dirty="0"/>
                  <a:t>mathematical problem</a:t>
                </a:r>
                <a:endParaRPr lang="tr-TR" dirty="0"/>
              </a:p>
              <a:p>
                <a:r>
                  <a:rPr lang="en-US" dirty="0"/>
                  <a:t>We begin by defining some notation</a:t>
                </a: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3"/>
                <a:stretch>
                  <a:fillRect l="-1412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752861418"/>
      </p:ext>
    </p:extLst>
  </p:cSld>
  <p:clrMapOvr>
    <a:masterClrMapping/>
  </p:clrMapOvr>
</p:sld>
</file>

<file path=ppt/theme/theme1.xml><?xml version="1.0" encoding="utf-8"?>
<a:theme xmlns:a="http://schemas.openxmlformats.org/drawingml/2006/main" name="ITU Layo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</TotalTime>
  <Words>3178</Words>
  <Application>Microsoft Office PowerPoint</Application>
  <PresentationFormat>Widescreen</PresentationFormat>
  <Paragraphs>208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ITU Layout</vt:lpstr>
      <vt:lpstr>Unsupervised Learning</vt:lpstr>
      <vt:lpstr>Unsupervised Learning</vt:lpstr>
      <vt:lpstr>Unsupervised Learning - Challenges</vt:lpstr>
      <vt:lpstr>Unsupervised Learning – Some Application Examples</vt:lpstr>
      <vt:lpstr>Clustering</vt:lpstr>
      <vt:lpstr>Clustering - Examples</vt:lpstr>
      <vt:lpstr>Clustering - Examples</vt:lpstr>
      <vt:lpstr>Clustering Techniques</vt:lpstr>
      <vt:lpstr>K-means Clustering</vt:lpstr>
      <vt:lpstr>K-means Clustering</vt:lpstr>
      <vt:lpstr>K-means Clustering</vt:lpstr>
      <vt:lpstr>K-means Clustering</vt:lpstr>
      <vt:lpstr>K-means Clustering Algorithm</vt:lpstr>
      <vt:lpstr>K-means Clustering Algorithm</vt:lpstr>
      <vt:lpstr>K-means Clustering Algorithm </vt:lpstr>
      <vt:lpstr>Hierarchical Clustering</vt:lpstr>
      <vt:lpstr>Interpreting Dendogram</vt:lpstr>
      <vt:lpstr>Interpreting Dendogram</vt:lpstr>
      <vt:lpstr>Interpreting Dendogram</vt:lpstr>
      <vt:lpstr>Identifying Clusters via Dendogram</vt:lpstr>
      <vt:lpstr>Hierarchical Clustering Algorithm</vt:lpstr>
      <vt:lpstr>Hierarchical Clustering Algorithm</vt:lpstr>
      <vt:lpstr>Hierarchical Clustering Algorithm</vt:lpstr>
      <vt:lpstr>Hierarchical Clustering Algorithm</vt:lpstr>
      <vt:lpstr>Hierarchical Clustering Algorithm</vt:lpstr>
      <vt:lpstr>Practical Issues in Clustering – Some Decisions to be Made</vt:lpstr>
      <vt:lpstr>Practical Issues in Clustering - Validation</vt:lpstr>
      <vt:lpstr>Practical Issues in Clustering - Outliers</vt:lpstr>
      <vt:lpstr>Practical Issues in Clustering - Robustness</vt:lpstr>
      <vt:lpstr>Clustering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Engineering</dc:title>
  <dc:creator>MEHMET YASİN ULUKUŞ</dc:creator>
  <cp:lastModifiedBy>Yasin</cp:lastModifiedBy>
  <cp:revision>126</cp:revision>
  <dcterms:created xsi:type="dcterms:W3CDTF">2020-10-15T19:58:41Z</dcterms:created>
  <dcterms:modified xsi:type="dcterms:W3CDTF">2021-06-12T15:39:10Z</dcterms:modified>
</cp:coreProperties>
</file>