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294" r:id="rId13"/>
    <p:sldId id="441" r:id="rId14"/>
    <p:sldId id="442" r:id="rId15"/>
    <p:sldId id="443" r:id="rId16"/>
    <p:sldId id="444" r:id="rId17"/>
    <p:sldId id="431" r:id="rId18"/>
    <p:sldId id="432" r:id="rId19"/>
    <p:sldId id="433" r:id="rId20"/>
    <p:sldId id="434" r:id="rId21"/>
    <p:sldId id="435" r:id="rId22"/>
    <p:sldId id="436" r:id="rId23"/>
    <p:sldId id="445" r:id="rId24"/>
    <p:sldId id="446" r:id="rId25"/>
    <p:sldId id="437" r:id="rId26"/>
    <p:sldId id="438" r:id="rId27"/>
    <p:sldId id="439" r:id="rId28"/>
    <p:sldId id="440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For this reason, we take</a:t>
                </a:r>
                <a:r>
                  <a:rPr lang="tr-TR" sz="2200" dirty="0"/>
                  <a:t> </a:t>
                </a:r>
                <a:r>
                  <a:rPr lang="en-US" sz="2200" dirty="0"/>
                  <a:t>a </a:t>
                </a:r>
                <a:r>
                  <a:rPr lang="en-US" sz="2200" i="1" dirty="0"/>
                  <a:t>top-down</a:t>
                </a:r>
                <a:r>
                  <a:rPr lang="en-US" sz="2200" dirty="0"/>
                  <a:t>, </a:t>
                </a:r>
                <a:r>
                  <a:rPr lang="en-US" sz="2200" i="1" dirty="0"/>
                  <a:t>greedy </a:t>
                </a:r>
                <a:r>
                  <a:rPr lang="en-US" sz="2200" dirty="0"/>
                  <a:t>approach that is known as </a:t>
                </a:r>
                <a:r>
                  <a:rPr lang="en-US" sz="2200" i="1" dirty="0"/>
                  <a:t>recursive binary splitting</a:t>
                </a:r>
                <a:endParaRPr lang="tr-TR" sz="2200" i="1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first select the predictor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and the </a:t>
                </a:r>
                <a:r>
                  <a:rPr lang="en-US" sz="2200" dirty="0" err="1"/>
                  <a:t>cutpoint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such that splitting the predictor space into</a:t>
                </a:r>
                <a:r>
                  <a:rPr lang="tr-TR" sz="2200" dirty="0"/>
                  <a:t> </a:t>
                </a:r>
                <a:r>
                  <a:rPr lang="en-US" sz="2200" dirty="0"/>
                  <a:t>the regions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200" dirty="0"/>
                  <a:t>leads to the greatest possible</a:t>
                </a:r>
                <a:r>
                  <a:rPr lang="tr-TR" sz="2200" dirty="0"/>
                  <a:t> </a:t>
                </a:r>
                <a:r>
                  <a:rPr lang="en-US" sz="2200" dirty="0"/>
                  <a:t>reduction in </a:t>
                </a:r>
                <a:r>
                  <a:rPr lang="tr-TR" sz="2200" dirty="0"/>
                  <a:t>SSE</a:t>
                </a:r>
              </a:p>
              <a:p>
                <a:r>
                  <a:rPr lang="tr-TR" sz="2200" dirty="0"/>
                  <a:t>Mathematically speaking </a:t>
                </a:r>
                <a:r>
                  <a:rPr lang="en-US" sz="2200" dirty="0"/>
                  <a:t>for any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, we</a:t>
                </a:r>
                <a:r>
                  <a:rPr lang="tr-TR" sz="2200" dirty="0"/>
                  <a:t> </a:t>
                </a:r>
                <a:r>
                  <a:rPr lang="en-US" sz="2200" dirty="0"/>
                  <a:t>define the pair of half-planes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200" i="1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r-T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200" dirty="0"/>
                  <a:t>    </a:t>
                </a:r>
                <a:r>
                  <a:rPr lang="en-US" sz="2200" dirty="0"/>
                  <a:t>and we seek the value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that minimize the equation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tr-TR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Finding the values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that minimize </a:t>
                </a:r>
                <a:r>
                  <a:rPr lang="tr-TR" sz="2200" dirty="0"/>
                  <a:t>the SSE </a:t>
                </a:r>
                <a:r>
                  <a:rPr lang="en-US" sz="2200" dirty="0"/>
                  <a:t>can be done quite quickly,</a:t>
                </a:r>
                <a:r>
                  <a:rPr lang="tr-TR" sz="2200" dirty="0"/>
                  <a:t> </a:t>
                </a:r>
                <a:r>
                  <a:rPr lang="en-US" sz="2200" dirty="0"/>
                  <a:t>when the number of features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 is not too large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2239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Next, we repeat the process, looking for the best predictor and best</a:t>
                </a:r>
                <a:r>
                  <a:rPr lang="tr-TR" sz="2400" dirty="0"/>
                  <a:t> </a:t>
                </a:r>
                <a:r>
                  <a:rPr lang="en-US" sz="2400" dirty="0"/>
                  <a:t>cut</a:t>
                </a:r>
                <a:r>
                  <a:rPr lang="tr-TR" sz="2400" dirty="0"/>
                  <a:t>-</a:t>
                </a:r>
                <a:r>
                  <a:rPr lang="en-US" sz="2400" dirty="0"/>
                  <a:t>point in order to split the data further so as to minimize the </a:t>
                </a:r>
                <a:r>
                  <a:rPr lang="tr-TR" sz="2400" dirty="0"/>
                  <a:t>SSE</a:t>
                </a:r>
                <a:r>
                  <a:rPr lang="en-US" sz="2400" dirty="0"/>
                  <a:t> within</a:t>
                </a:r>
                <a:r>
                  <a:rPr lang="tr-TR" sz="2400" dirty="0"/>
                  <a:t> </a:t>
                </a:r>
                <a:r>
                  <a:rPr lang="en-US" sz="2400" dirty="0"/>
                  <a:t>each of the resulting regions</a:t>
                </a:r>
                <a:endParaRPr lang="tr-TR" sz="2400" dirty="0"/>
              </a:p>
              <a:p>
                <a:r>
                  <a:rPr lang="en-US" sz="2400" dirty="0"/>
                  <a:t>However, this time, instead of splitting the</a:t>
                </a:r>
                <a:r>
                  <a:rPr lang="tr-TR" sz="2400" dirty="0"/>
                  <a:t> </a:t>
                </a:r>
                <a:r>
                  <a:rPr lang="en-US" sz="2400" dirty="0"/>
                  <a:t>entire predictor space, we split one of the two previously identified regions</a:t>
                </a:r>
                <a:endParaRPr lang="tr-TR" sz="2400" dirty="0"/>
              </a:p>
              <a:p>
                <a:r>
                  <a:rPr lang="en-US" sz="2400" dirty="0"/>
                  <a:t>We now have three regions. </a:t>
                </a:r>
                <a:endParaRPr lang="tr-TR" sz="2400" dirty="0"/>
              </a:p>
              <a:p>
                <a:r>
                  <a:rPr lang="en-US" sz="2400" dirty="0"/>
                  <a:t>Again, we look to split one of these three regions</a:t>
                </a:r>
                <a:r>
                  <a:rPr lang="tr-TR" sz="2400" dirty="0"/>
                  <a:t> </a:t>
                </a:r>
                <a:r>
                  <a:rPr lang="en-US" sz="2400" dirty="0"/>
                  <a:t>further, so as to minimize the </a:t>
                </a:r>
                <a:r>
                  <a:rPr lang="tr-TR" sz="2400" dirty="0"/>
                  <a:t>SSE</a:t>
                </a:r>
              </a:p>
              <a:p>
                <a:r>
                  <a:rPr lang="en-US" sz="2400" dirty="0"/>
                  <a:t>The process continues until a stopping</a:t>
                </a:r>
                <a:r>
                  <a:rPr lang="tr-TR" sz="2400" dirty="0"/>
                  <a:t> </a:t>
                </a:r>
                <a:r>
                  <a:rPr lang="en-US" sz="2400" dirty="0"/>
                  <a:t>criterion is reached; for instance, we may continue until no region contains</a:t>
                </a:r>
                <a:r>
                  <a:rPr lang="tr-TR" sz="2400" dirty="0"/>
                  <a:t> </a:t>
                </a:r>
                <a:r>
                  <a:rPr lang="en-US" sz="2400" dirty="0"/>
                  <a:t>more than five observations</a:t>
                </a:r>
                <a:endParaRPr lang="tr-TR" sz="2400" dirty="0"/>
              </a:p>
              <a:p>
                <a:r>
                  <a:rPr lang="en-US" sz="2400" dirty="0"/>
                  <a:t>Once the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have been created, we predict the response</a:t>
                </a:r>
                <a:r>
                  <a:rPr lang="tr-TR" sz="2400" dirty="0"/>
                  <a:t> </a:t>
                </a:r>
                <a:r>
                  <a:rPr lang="en-US" sz="2400" dirty="0"/>
                  <a:t>for a given test observation using the mean of the training observations in</a:t>
                </a:r>
                <a:r>
                  <a:rPr lang="tr-TR" sz="2400" dirty="0"/>
                  <a:t> </a:t>
                </a:r>
                <a:r>
                  <a:rPr lang="en-US" sz="2400" dirty="0"/>
                  <a:t>the region to which that test observation belongs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5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75701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D7898-DBE4-4A75-B12B-48C74BDD2AFC}"/>
              </a:ext>
            </a:extLst>
          </p:cNvPr>
          <p:cNvSpPr/>
          <p:nvPr/>
        </p:nvSpPr>
        <p:spPr>
          <a:xfrm>
            <a:off x="4491990" y="1566672"/>
            <a:ext cx="45719" cy="4114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3303D-6016-4FD9-9FC1-50EED8328656}"/>
              </a:ext>
            </a:extLst>
          </p:cNvPr>
          <p:cNvSpPr/>
          <p:nvPr/>
        </p:nvSpPr>
        <p:spPr>
          <a:xfrm>
            <a:off x="4537709" y="3639312"/>
            <a:ext cx="3667507" cy="45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E6BD-554F-4986-BD58-4DB3F03C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7" y="1709640"/>
            <a:ext cx="6577984" cy="4469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CC94DD-EFF3-4AEA-AB9C-C0DEC157AF0F}"/>
              </a:ext>
            </a:extLst>
          </p:cNvPr>
          <p:cNvCxnSpPr>
            <a:cxnSpLocks/>
          </p:cNvCxnSpPr>
          <p:nvPr/>
        </p:nvCxnSpPr>
        <p:spPr>
          <a:xfrm>
            <a:off x="3620277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99A936-F453-442F-8437-01ED4714966F}"/>
              </a:ext>
            </a:extLst>
          </p:cNvPr>
          <p:cNvCxnSpPr/>
          <p:nvPr/>
        </p:nvCxnSpPr>
        <p:spPr>
          <a:xfrm>
            <a:off x="3828661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4670E-D1DE-4260-945E-AB5F2DAA8198}"/>
              </a:ext>
            </a:extLst>
          </p:cNvPr>
          <p:cNvCxnSpPr/>
          <p:nvPr/>
        </p:nvCxnSpPr>
        <p:spPr>
          <a:xfrm>
            <a:off x="40386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692101-8CDF-4485-A8B0-EEBE2704D448}"/>
              </a:ext>
            </a:extLst>
          </p:cNvPr>
          <p:cNvCxnSpPr/>
          <p:nvPr/>
        </p:nvCxnSpPr>
        <p:spPr>
          <a:xfrm>
            <a:off x="4265645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569BE1-3737-4973-911B-2039EE4079BB}"/>
              </a:ext>
            </a:extLst>
          </p:cNvPr>
          <p:cNvCxnSpPr/>
          <p:nvPr/>
        </p:nvCxnSpPr>
        <p:spPr>
          <a:xfrm>
            <a:off x="449199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5639BD-63C9-4115-9C6D-C698D230B61E}"/>
              </a:ext>
            </a:extLst>
          </p:cNvPr>
          <p:cNvCxnSpPr/>
          <p:nvPr/>
        </p:nvCxnSpPr>
        <p:spPr>
          <a:xfrm>
            <a:off x="4747026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25E4E7-99DC-4EF2-B495-BB60C51227BD}"/>
              </a:ext>
            </a:extLst>
          </p:cNvPr>
          <p:cNvCxnSpPr/>
          <p:nvPr/>
        </p:nvCxnSpPr>
        <p:spPr>
          <a:xfrm>
            <a:off x="4974071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CFF435-3CFB-4A55-BCAD-100B069C52EE}"/>
              </a:ext>
            </a:extLst>
          </p:cNvPr>
          <p:cNvCxnSpPr/>
          <p:nvPr/>
        </p:nvCxnSpPr>
        <p:spPr>
          <a:xfrm>
            <a:off x="5201116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6F562F-AC0C-4019-B2E8-D1CC0C346F65}"/>
              </a:ext>
            </a:extLst>
          </p:cNvPr>
          <p:cNvCxnSpPr/>
          <p:nvPr/>
        </p:nvCxnSpPr>
        <p:spPr>
          <a:xfrm>
            <a:off x="541883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99591B-853D-4ABF-8649-5AD957B3BA12}"/>
              </a:ext>
            </a:extLst>
          </p:cNvPr>
          <p:cNvCxnSpPr/>
          <p:nvPr/>
        </p:nvCxnSpPr>
        <p:spPr>
          <a:xfrm>
            <a:off x="5655205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D5C141-8E7B-4D16-9C21-DFDC16BCEBF2}"/>
              </a:ext>
            </a:extLst>
          </p:cNvPr>
          <p:cNvCxnSpPr/>
          <p:nvPr/>
        </p:nvCxnSpPr>
        <p:spPr>
          <a:xfrm>
            <a:off x="5872919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4F7F8-7290-4524-A8A5-B0441C3E8C36}"/>
              </a:ext>
            </a:extLst>
          </p:cNvPr>
          <p:cNvCxnSpPr/>
          <p:nvPr/>
        </p:nvCxnSpPr>
        <p:spPr>
          <a:xfrm>
            <a:off x="60960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9F526-A487-425F-84E8-997F454C4558}"/>
              </a:ext>
            </a:extLst>
          </p:cNvPr>
          <p:cNvCxnSpPr/>
          <p:nvPr/>
        </p:nvCxnSpPr>
        <p:spPr>
          <a:xfrm>
            <a:off x="6351037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945E9E-3DF8-48BB-BA45-B6321DE2BFA5}"/>
              </a:ext>
            </a:extLst>
          </p:cNvPr>
          <p:cNvCxnSpPr/>
          <p:nvPr/>
        </p:nvCxnSpPr>
        <p:spPr>
          <a:xfrm>
            <a:off x="6606073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0CBCA0-82C7-416E-BBB2-6127A787D14C}"/>
              </a:ext>
            </a:extLst>
          </p:cNvPr>
          <p:cNvCxnSpPr/>
          <p:nvPr/>
        </p:nvCxnSpPr>
        <p:spPr>
          <a:xfrm>
            <a:off x="6833118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E1114F-F326-4F50-ACD6-0FFDD85EE528}"/>
              </a:ext>
            </a:extLst>
          </p:cNvPr>
          <p:cNvCxnSpPr/>
          <p:nvPr/>
        </p:nvCxnSpPr>
        <p:spPr>
          <a:xfrm>
            <a:off x="7078824" y="1780032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D97924-5721-4F2A-8BC0-6CD5334693F7}"/>
              </a:ext>
            </a:extLst>
          </p:cNvPr>
          <p:cNvCxnSpPr/>
          <p:nvPr/>
        </p:nvCxnSpPr>
        <p:spPr>
          <a:xfrm>
            <a:off x="7296538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953657-9C43-4C4F-8D88-022C4E18C13A}"/>
              </a:ext>
            </a:extLst>
          </p:cNvPr>
          <p:cNvCxnSpPr>
            <a:cxnSpLocks/>
          </p:cNvCxnSpPr>
          <p:nvPr/>
        </p:nvCxnSpPr>
        <p:spPr>
          <a:xfrm flipH="1">
            <a:off x="3209731" y="5589037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AD9BE6-C5B0-43B1-BC92-19C611D4726F}"/>
              </a:ext>
            </a:extLst>
          </p:cNvPr>
          <p:cNvCxnSpPr>
            <a:cxnSpLocks/>
          </p:cNvCxnSpPr>
          <p:nvPr/>
        </p:nvCxnSpPr>
        <p:spPr>
          <a:xfrm flipH="1">
            <a:off x="3209731" y="5358881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32A7EC-F3F0-4A52-8B33-AFD49C94A8D9}"/>
              </a:ext>
            </a:extLst>
          </p:cNvPr>
          <p:cNvCxnSpPr>
            <a:cxnSpLocks/>
          </p:cNvCxnSpPr>
          <p:nvPr/>
        </p:nvCxnSpPr>
        <p:spPr>
          <a:xfrm flipH="1">
            <a:off x="3209731" y="5119395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AAFCC3-2865-4B08-AB5D-BB15D41D1A4C}"/>
              </a:ext>
            </a:extLst>
          </p:cNvPr>
          <p:cNvCxnSpPr>
            <a:cxnSpLocks/>
          </p:cNvCxnSpPr>
          <p:nvPr/>
        </p:nvCxnSpPr>
        <p:spPr>
          <a:xfrm flipH="1">
            <a:off x="3234066" y="4861249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12159B-BF9C-4375-9BDE-849638514613}"/>
              </a:ext>
            </a:extLst>
          </p:cNvPr>
          <p:cNvCxnSpPr>
            <a:cxnSpLocks/>
          </p:cNvCxnSpPr>
          <p:nvPr/>
        </p:nvCxnSpPr>
        <p:spPr>
          <a:xfrm flipH="1">
            <a:off x="3209731" y="4603102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108887-DCF8-4758-B0E0-2B1F28A3D93E}"/>
              </a:ext>
            </a:extLst>
          </p:cNvPr>
          <p:cNvCxnSpPr>
            <a:cxnSpLocks/>
          </p:cNvCxnSpPr>
          <p:nvPr/>
        </p:nvCxnSpPr>
        <p:spPr>
          <a:xfrm flipH="1">
            <a:off x="3209731" y="4326294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0828B-C10C-45CD-97FB-8B12723756A3}"/>
              </a:ext>
            </a:extLst>
          </p:cNvPr>
          <p:cNvCxnSpPr>
            <a:cxnSpLocks/>
          </p:cNvCxnSpPr>
          <p:nvPr/>
        </p:nvCxnSpPr>
        <p:spPr>
          <a:xfrm flipH="1">
            <a:off x="3234066" y="4077478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AB1771-024A-4BD9-88D0-0A47191F0A8F}"/>
              </a:ext>
            </a:extLst>
          </p:cNvPr>
          <p:cNvCxnSpPr>
            <a:cxnSpLocks/>
          </p:cNvCxnSpPr>
          <p:nvPr/>
        </p:nvCxnSpPr>
        <p:spPr>
          <a:xfrm flipH="1">
            <a:off x="3234066" y="3782009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A6F0793-66CD-42E5-A544-89AC7E5B0F96}"/>
              </a:ext>
            </a:extLst>
          </p:cNvPr>
          <p:cNvCxnSpPr>
            <a:cxnSpLocks/>
          </p:cNvCxnSpPr>
          <p:nvPr/>
        </p:nvCxnSpPr>
        <p:spPr>
          <a:xfrm flipH="1">
            <a:off x="3209731" y="3523862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2A9010-0326-46FF-A0FB-96B313A15452}"/>
              </a:ext>
            </a:extLst>
          </p:cNvPr>
          <p:cNvCxnSpPr>
            <a:cxnSpLocks/>
          </p:cNvCxnSpPr>
          <p:nvPr/>
        </p:nvCxnSpPr>
        <p:spPr>
          <a:xfrm flipH="1">
            <a:off x="3238577" y="3265717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402184-C3E4-47CB-BF3A-622D613DC651}"/>
              </a:ext>
            </a:extLst>
          </p:cNvPr>
          <p:cNvSpPr txBox="1"/>
          <p:nvPr/>
        </p:nvSpPr>
        <p:spPr>
          <a:xfrm>
            <a:off x="1025885" y="1334680"/>
            <a:ext cx="163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 SSE</a:t>
            </a:r>
          </a:p>
          <a:p>
            <a:pPr algn="ctr"/>
            <a:r>
              <a:rPr lang="en-US" dirty="0"/>
              <a:t>For all possible </a:t>
            </a:r>
          </a:p>
          <a:p>
            <a:pPr algn="ctr"/>
            <a:r>
              <a:rPr lang="en-US" dirty="0"/>
              <a:t>splits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F08952-03AA-4146-AA20-D852561D7F85}"/>
              </a:ext>
            </a:extLst>
          </p:cNvPr>
          <p:cNvCxnSpPr>
            <a:cxnSpLocks/>
          </p:cNvCxnSpPr>
          <p:nvPr/>
        </p:nvCxnSpPr>
        <p:spPr>
          <a:xfrm flipH="1">
            <a:off x="3228393" y="3004456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9A0FCD-1493-4C4F-BB47-624EFF8A357D}"/>
              </a:ext>
            </a:extLst>
          </p:cNvPr>
          <p:cNvCxnSpPr>
            <a:cxnSpLocks/>
          </p:cNvCxnSpPr>
          <p:nvPr/>
        </p:nvCxnSpPr>
        <p:spPr>
          <a:xfrm flipH="1">
            <a:off x="3234066" y="2783633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D4C184-64D6-4BC4-B83A-06050538BEF0}"/>
              </a:ext>
            </a:extLst>
          </p:cNvPr>
          <p:cNvCxnSpPr>
            <a:cxnSpLocks/>
          </p:cNvCxnSpPr>
          <p:nvPr/>
        </p:nvCxnSpPr>
        <p:spPr>
          <a:xfrm flipH="1">
            <a:off x="3234066" y="2525488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41E46D-6F4E-4BE9-9435-76C8C01ACF26}"/>
              </a:ext>
            </a:extLst>
          </p:cNvPr>
          <p:cNvCxnSpPr>
            <a:cxnSpLocks/>
          </p:cNvCxnSpPr>
          <p:nvPr/>
        </p:nvCxnSpPr>
        <p:spPr>
          <a:xfrm flipH="1">
            <a:off x="3209731" y="2258010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36C128-4C67-4F0F-9EB1-B529C4F28820}"/>
              </a:ext>
            </a:extLst>
          </p:cNvPr>
          <p:cNvCxnSpPr>
            <a:cxnSpLocks/>
          </p:cNvCxnSpPr>
          <p:nvPr/>
        </p:nvCxnSpPr>
        <p:spPr>
          <a:xfrm flipH="1">
            <a:off x="3238577" y="2046520"/>
            <a:ext cx="5868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847165-F71A-4A43-8671-DE024916E91F}"/>
              </a:ext>
            </a:extLst>
          </p:cNvPr>
          <p:cNvCxnSpPr/>
          <p:nvPr/>
        </p:nvCxnSpPr>
        <p:spPr>
          <a:xfrm>
            <a:off x="7489371" y="1794588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6E99DD-4D8C-4375-80B4-87D2AC833577}"/>
              </a:ext>
            </a:extLst>
          </p:cNvPr>
          <p:cNvCxnSpPr/>
          <p:nvPr/>
        </p:nvCxnSpPr>
        <p:spPr>
          <a:xfrm>
            <a:off x="7744408" y="1794588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1DE38E-B0C9-4449-A3CD-ABC06047EEE4}"/>
              </a:ext>
            </a:extLst>
          </p:cNvPr>
          <p:cNvCxnSpPr/>
          <p:nvPr/>
        </p:nvCxnSpPr>
        <p:spPr>
          <a:xfrm>
            <a:off x="7999444" y="1794588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635683-29B1-4BD2-9154-3C700D90418A}"/>
              </a:ext>
            </a:extLst>
          </p:cNvPr>
          <p:cNvCxnSpPr/>
          <p:nvPr/>
        </p:nvCxnSpPr>
        <p:spPr>
          <a:xfrm>
            <a:off x="8226489" y="1794588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373FF1-E777-482B-AE26-526CEAD923FE}"/>
              </a:ext>
            </a:extLst>
          </p:cNvPr>
          <p:cNvCxnSpPr/>
          <p:nvPr/>
        </p:nvCxnSpPr>
        <p:spPr>
          <a:xfrm>
            <a:off x="8472195" y="1797137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0DDD5F-EECA-4E54-A1B1-5C805D1B9387}"/>
              </a:ext>
            </a:extLst>
          </p:cNvPr>
          <p:cNvCxnSpPr/>
          <p:nvPr/>
        </p:nvCxnSpPr>
        <p:spPr>
          <a:xfrm>
            <a:off x="8717902" y="1794588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DDD3E8D-1280-450D-A4B5-1B33F7FF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0" y="2258010"/>
            <a:ext cx="1783524" cy="4202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C82C1B-E27A-4CA4-BE6C-9C780EC007C4}"/>
                  </a:ext>
                </a:extLst>
              </p:cNvPr>
              <p:cNvSpPr txBox="1"/>
              <p:nvPr/>
            </p:nvSpPr>
            <p:spPr>
              <a:xfrm>
                <a:off x="2750605" y="1334680"/>
                <a:ext cx="207037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𝑆𝑆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6.201623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C82C1B-E27A-4CA4-BE6C-9C780EC0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05" y="1334680"/>
                <a:ext cx="207037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D7898-DBE4-4A75-B12B-48C74BDD2AFC}"/>
              </a:ext>
            </a:extLst>
          </p:cNvPr>
          <p:cNvSpPr/>
          <p:nvPr/>
        </p:nvSpPr>
        <p:spPr>
          <a:xfrm>
            <a:off x="4491990" y="1566672"/>
            <a:ext cx="45719" cy="4114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3303D-6016-4FD9-9FC1-50EED8328656}"/>
              </a:ext>
            </a:extLst>
          </p:cNvPr>
          <p:cNvSpPr/>
          <p:nvPr/>
        </p:nvSpPr>
        <p:spPr>
          <a:xfrm>
            <a:off x="4537709" y="3639312"/>
            <a:ext cx="3667507" cy="45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E6BD-554F-4986-BD58-4DB3F03C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7" y="1709640"/>
            <a:ext cx="6577984" cy="44693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4670E-D1DE-4260-945E-AB5F2DAA8198}"/>
              </a:ext>
            </a:extLst>
          </p:cNvPr>
          <p:cNvCxnSpPr/>
          <p:nvPr/>
        </p:nvCxnSpPr>
        <p:spPr>
          <a:xfrm>
            <a:off x="40386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402184-C3E4-47CB-BF3A-622D613DC651}"/>
              </a:ext>
            </a:extLst>
          </p:cNvPr>
          <p:cNvSpPr txBox="1"/>
          <p:nvPr/>
        </p:nvSpPr>
        <p:spPr>
          <a:xfrm>
            <a:off x="950909" y="3320344"/>
            <a:ext cx="179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the split </a:t>
            </a:r>
          </a:p>
          <a:p>
            <a:pPr algn="ctr"/>
            <a:r>
              <a:rPr lang="en-US" dirty="0"/>
              <a:t>with the best 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361F2-77E1-4DD0-AD17-621AE8267B87}"/>
              </a:ext>
            </a:extLst>
          </p:cNvPr>
          <p:cNvCxnSpPr/>
          <p:nvPr/>
        </p:nvCxnSpPr>
        <p:spPr>
          <a:xfrm flipV="1">
            <a:off x="4038600" y="1777483"/>
            <a:ext cx="0" cy="3974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3ABD9-6269-4D75-A209-7BE34D3ACC74}"/>
              </a:ext>
            </a:extLst>
          </p:cNvPr>
          <p:cNvCxnSpPr/>
          <p:nvPr/>
        </p:nvCxnSpPr>
        <p:spPr>
          <a:xfrm flipH="1">
            <a:off x="10067731" y="24259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03EE22-AA26-4706-90C1-A9C3724D7340}"/>
              </a:ext>
            </a:extLst>
          </p:cNvPr>
          <p:cNvCxnSpPr>
            <a:cxnSpLocks/>
          </p:cNvCxnSpPr>
          <p:nvPr/>
        </p:nvCxnSpPr>
        <p:spPr>
          <a:xfrm>
            <a:off x="10636898" y="24259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4EBEA4-BB07-42F2-A0AE-CD608809DFBE}"/>
              </a:ext>
            </a:extLst>
          </p:cNvPr>
          <p:cNvSpPr txBox="1"/>
          <p:nvPr/>
        </p:nvSpPr>
        <p:spPr>
          <a:xfrm>
            <a:off x="10097166" y="2056627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Years&lt;4.5</a:t>
            </a:r>
          </a:p>
        </p:txBody>
      </p:sp>
    </p:spTree>
    <p:extLst>
      <p:ext uri="{BB962C8B-B14F-4D97-AF65-F5344CB8AC3E}">
        <p14:creationId xmlns:p14="http://schemas.microsoft.com/office/powerpoint/2010/main" val="30452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D7898-DBE4-4A75-B12B-48C74BDD2AFC}"/>
              </a:ext>
            </a:extLst>
          </p:cNvPr>
          <p:cNvSpPr/>
          <p:nvPr/>
        </p:nvSpPr>
        <p:spPr>
          <a:xfrm>
            <a:off x="4491990" y="1566672"/>
            <a:ext cx="45719" cy="4114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3303D-6016-4FD9-9FC1-50EED8328656}"/>
              </a:ext>
            </a:extLst>
          </p:cNvPr>
          <p:cNvSpPr/>
          <p:nvPr/>
        </p:nvSpPr>
        <p:spPr>
          <a:xfrm>
            <a:off x="4537709" y="3639312"/>
            <a:ext cx="3667507" cy="45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E6BD-554F-4986-BD58-4DB3F03C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7" y="1709640"/>
            <a:ext cx="6577984" cy="4469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CC94DD-EFF3-4AEA-AB9C-C0DEC157AF0F}"/>
              </a:ext>
            </a:extLst>
          </p:cNvPr>
          <p:cNvCxnSpPr>
            <a:cxnSpLocks/>
          </p:cNvCxnSpPr>
          <p:nvPr/>
        </p:nvCxnSpPr>
        <p:spPr>
          <a:xfrm>
            <a:off x="3353297" y="1806780"/>
            <a:ext cx="0" cy="3977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99A936-F453-442F-8437-01ED4714966F}"/>
              </a:ext>
            </a:extLst>
          </p:cNvPr>
          <p:cNvCxnSpPr>
            <a:cxnSpLocks/>
          </p:cNvCxnSpPr>
          <p:nvPr/>
        </p:nvCxnSpPr>
        <p:spPr>
          <a:xfrm>
            <a:off x="3552351" y="1789675"/>
            <a:ext cx="0" cy="3995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4670E-D1DE-4260-945E-AB5F2DAA8198}"/>
              </a:ext>
            </a:extLst>
          </p:cNvPr>
          <p:cNvCxnSpPr/>
          <p:nvPr/>
        </p:nvCxnSpPr>
        <p:spPr>
          <a:xfrm>
            <a:off x="40386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953657-9C43-4C4F-8D88-022C4E18C13A}"/>
              </a:ext>
            </a:extLst>
          </p:cNvPr>
          <p:cNvCxnSpPr>
            <a:cxnSpLocks/>
          </p:cNvCxnSpPr>
          <p:nvPr/>
        </p:nvCxnSpPr>
        <p:spPr>
          <a:xfrm flipH="1">
            <a:off x="3228387" y="5542384"/>
            <a:ext cx="810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402184-C3E4-47CB-BF3A-622D613DC651}"/>
              </a:ext>
            </a:extLst>
          </p:cNvPr>
          <p:cNvSpPr txBox="1"/>
          <p:nvPr/>
        </p:nvSpPr>
        <p:spPr>
          <a:xfrm>
            <a:off x="942286" y="3320344"/>
            <a:ext cx="1816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Repeat the same </a:t>
            </a:r>
          </a:p>
          <a:p>
            <a:pPr algn="ctr"/>
            <a:r>
              <a:rPr lang="en-US" dirty="0"/>
              <a:t>procedure</a:t>
            </a:r>
          </a:p>
          <a:p>
            <a:pPr algn="ctr"/>
            <a:r>
              <a:rPr lang="en-US" dirty="0"/>
              <a:t>for each region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3A004C-BF3C-4EF2-AE5B-C4180014DE1C}"/>
              </a:ext>
            </a:extLst>
          </p:cNvPr>
          <p:cNvCxnSpPr>
            <a:cxnSpLocks/>
          </p:cNvCxnSpPr>
          <p:nvPr/>
        </p:nvCxnSpPr>
        <p:spPr>
          <a:xfrm>
            <a:off x="3723411" y="1789675"/>
            <a:ext cx="0" cy="3995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1959CF-090A-4EC0-887F-1AA104D1F441}"/>
              </a:ext>
            </a:extLst>
          </p:cNvPr>
          <p:cNvCxnSpPr>
            <a:cxnSpLocks/>
          </p:cNvCxnSpPr>
          <p:nvPr/>
        </p:nvCxnSpPr>
        <p:spPr>
          <a:xfrm>
            <a:off x="3894472" y="1806780"/>
            <a:ext cx="0" cy="3977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E9B73C-98A7-4AB0-9ECB-F643BCA71DED}"/>
              </a:ext>
            </a:extLst>
          </p:cNvPr>
          <p:cNvCxnSpPr>
            <a:cxnSpLocks/>
          </p:cNvCxnSpPr>
          <p:nvPr/>
        </p:nvCxnSpPr>
        <p:spPr>
          <a:xfrm flipH="1">
            <a:off x="3228387" y="5340221"/>
            <a:ext cx="810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F04A3B-48F6-477E-B467-469E5F76D228}"/>
              </a:ext>
            </a:extLst>
          </p:cNvPr>
          <p:cNvCxnSpPr>
            <a:cxnSpLocks/>
          </p:cNvCxnSpPr>
          <p:nvPr/>
        </p:nvCxnSpPr>
        <p:spPr>
          <a:xfrm flipH="1">
            <a:off x="3212834" y="5138058"/>
            <a:ext cx="8257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CDA081-D874-44F9-8ABA-0D1DCE19CA06}"/>
              </a:ext>
            </a:extLst>
          </p:cNvPr>
          <p:cNvCxnSpPr>
            <a:cxnSpLocks/>
          </p:cNvCxnSpPr>
          <p:nvPr/>
        </p:nvCxnSpPr>
        <p:spPr>
          <a:xfrm flipH="1">
            <a:off x="3228387" y="4917233"/>
            <a:ext cx="810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3E10AC-8E39-4016-BE48-3A0CA510855C}"/>
              </a:ext>
            </a:extLst>
          </p:cNvPr>
          <p:cNvCxnSpPr>
            <a:cxnSpLocks/>
          </p:cNvCxnSpPr>
          <p:nvPr/>
        </p:nvCxnSpPr>
        <p:spPr>
          <a:xfrm flipH="1">
            <a:off x="3228387" y="4724400"/>
            <a:ext cx="810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09C03D-FCBB-4BB9-9CF3-ADBFFEB72156}"/>
              </a:ext>
            </a:extLst>
          </p:cNvPr>
          <p:cNvCxnSpPr>
            <a:cxnSpLocks/>
          </p:cNvCxnSpPr>
          <p:nvPr/>
        </p:nvCxnSpPr>
        <p:spPr>
          <a:xfrm flipH="1">
            <a:off x="3212834" y="4509794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110242-61D2-4A10-8144-49EBD6229EE3}"/>
              </a:ext>
            </a:extLst>
          </p:cNvPr>
          <p:cNvCxnSpPr>
            <a:cxnSpLocks/>
          </p:cNvCxnSpPr>
          <p:nvPr/>
        </p:nvCxnSpPr>
        <p:spPr>
          <a:xfrm flipH="1">
            <a:off x="3228387" y="4307631"/>
            <a:ext cx="810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A5C90A-044F-40F4-92C6-0FED8A1D5678}"/>
              </a:ext>
            </a:extLst>
          </p:cNvPr>
          <p:cNvCxnSpPr>
            <a:cxnSpLocks/>
          </p:cNvCxnSpPr>
          <p:nvPr/>
        </p:nvCxnSpPr>
        <p:spPr>
          <a:xfrm flipH="1">
            <a:off x="3228387" y="4105468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3E27EE-59DE-4456-B124-F847D7A1D8B0}"/>
              </a:ext>
            </a:extLst>
          </p:cNvPr>
          <p:cNvCxnSpPr>
            <a:cxnSpLocks/>
          </p:cNvCxnSpPr>
          <p:nvPr/>
        </p:nvCxnSpPr>
        <p:spPr>
          <a:xfrm>
            <a:off x="4257869" y="1788361"/>
            <a:ext cx="0" cy="3996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8A27AC-C0CF-4D7E-A2CA-5CA8E353492D}"/>
              </a:ext>
            </a:extLst>
          </p:cNvPr>
          <p:cNvCxnSpPr>
            <a:cxnSpLocks/>
          </p:cNvCxnSpPr>
          <p:nvPr/>
        </p:nvCxnSpPr>
        <p:spPr>
          <a:xfrm>
            <a:off x="4456923" y="1783448"/>
            <a:ext cx="0" cy="4001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6A05FD-D3AE-47A0-A872-AA500F350E52}"/>
              </a:ext>
            </a:extLst>
          </p:cNvPr>
          <p:cNvCxnSpPr>
            <a:cxnSpLocks/>
          </p:cNvCxnSpPr>
          <p:nvPr/>
        </p:nvCxnSpPr>
        <p:spPr>
          <a:xfrm>
            <a:off x="4627983" y="1783448"/>
            <a:ext cx="0" cy="4001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E6BBCA-A68F-44FD-955E-E851EA42B771}"/>
              </a:ext>
            </a:extLst>
          </p:cNvPr>
          <p:cNvCxnSpPr>
            <a:cxnSpLocks/>
          </p:cNvCxnSpPr>
          <p:nvPr/>
        </p:nvCxnSpPr>
        <p:spPr>
          <a:xfrm>
            <a:off x="4817332" y="1797687"/>
            <a:ext cx="0" cy="3996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669DE9-3954-4167-B095-1BA5B0F58F78}"/>
              </a:ext>
            </a:extLst>
          </p:cNvPr>
          <p:cNvCxnSpPr>
            <a:cxnSpLocks/>
          </p:cNvCxnSpPr>
          <p:nvPr/>
        </p:nvCxnSpPr>
        <p:spPr>
          <a:xfrm>
            <a:off x="5032313" y="1786678"/>
            <a:ext cx="0" cy="3998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4B2FFF-81DA-4EB5-B27E-D36CDC7DC60B}"/>
              </a:ext>
            </a:extLst>
          </p:cNvPr>
          <p:cNvCxnSpPr>
            <a:cxnSpLocks/>
          </p:cNvCxnSpPr>
          <p:nvPr/>
        </p:nvCxnSpPr>
        <p:spPr>
          <a:xfrm>
            <a:off x="5231367" y="1786806"/>
            <a:ext cx="0" cy="4007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1BD9D8-D1C4-4E0F-AE0B-5DB1ACBCBCBA}"/>
              </a:ext>
            </a:extLst>
          </p:cNvPr>
          <p:cNvCxnSpPr>
            <a:cxnSpLocks/>
          </p:cNvCxnSpPr>
          <p:nvPr/>
        </p:nvCxnSpPr>
        <p:spPr>
          <a:xfrm>
            <a:off x="5402427" y="1786806"/>
            <a:ext cx="0" cy="3997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AED91C-1EF8-417D-AA62-2801A9A7D69C}"/>
              </a:ext>
            </a:extLst>
          </p:cNvPr>
          <p:cNvCxnSpPr>
            <a:cxnSpLocks/>
          </p:cNvCxnSpPr>
          <p:nvPr/>
        </p:nvCxnSpPr>
        <p:spPr>
          <a:xfrm>
            <a:off x="5573488" y="1788361"/>
            <a:ext cx="0" cy="40056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F44AE6-85CE-4A95-9BB0-A4889C6CD1DA}"/>
              </a:ext>
            </a:extLst>
          </p:cNvPr>
          <p:cNvCxnSpPr>
            <a:cxnSpLocks/>
          </p:cNvCxnSpPr>
          <p:nvPr/>
        </p:nvCxnSpPr>
        <p:spPr>
          <a:xfrm>
            <a:off x="5740941" y="1786678"/>
            <a:ext cx="0" cy="4007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AD5E03-28A8-4EF7-A42F-1D7C87FED624}"/>
              </a:ext>
            </a:extLst>
          </p:cNvPr>
          <p:cNvCxnSpPr>
            <a:cxnSpLocks/>
          </p:cNvCxnSpPr>
          <p:nvPr/>
        </p:nvCxnSpPr>
        <p:spPr>
          <a:xfrm>
            <a:off x="5915611" y="1798870"/>
            <a:ext cx="0" cy="3985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8D1C71-2411-426D-8476-E4ACE5D3B9A2}"/>
              </a:ext>
            </a:extLst>
          </p:cNvPr>
          <p:cNvCxnSpPr>
            <a:cxnSpLocks/>
          </p:cNvCxnSpPr>
          <p:nvPr/>
        </p:nvCxnSpPr>
        <p:spPr>
          <a:xfrm>
            <a:off x="6086671" y="1797687"/>
            <a:ext cx="0" cy="39882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FB6613-3D46-4CBA-BF31-42BDB1DCDABF}"/>
              </a:ext>
            </a:extLst>
          </p:cNvPr>
          <p:cNvCxnSpPr>
            <a:cxnSpLocks/>
          </p:cNvCxnSpPr>
          <p:nvPr/>
        </p:nvCxnSpPr>
        <p:spPr>
          <a:xfrm>
            <a:off x="6257732" y="1797687"/>
            <a:ext cx="0" cy="39931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887AC9-3BB1-4488-AE55-1BC156EF2697}"/>
              </a:ext>
            </a:extLst>
          </p:cNvPr>
          <p:cNvCxnSpPr>
            <a:cxnSpLocks/>
          </p:cNvCxnSpPr>
          <p:nvPr/>
        </p:nvCxnSpPr>
        <p:spPr>
          <a:xfrm flipH="1">
            <a:off x="4038603" y="554238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47760A-F548-4C0B-874C-11EDD13BF7A0}"/>
              </a:ext>
            </a:extLst>
          </p:cNvPr>
          <p:cNvCxnSpPr>
            <a:cxnSpLocks/>
          </p:cNvCxnSpPr>
          <p:nvPr/>
        </p:nvCxnSpPr>
        <p:spPr>
          <a:xfrm flipH="1">
            <a:off x="4064476" y="534022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5A5A9D-05CB-450D-B6DD-D8FCACE80379}"/>
              </a:ext>
            </a:extLst>
          </p:cNvPr>
          <p:cNvCxnSpPr>
            <a:cxnSpLocks/>
          </p:cNvCxnSpPr>
          <p:nvPr/>
        </p:nvCxnSpPr>
        <p:spPr>
          <a:xfrm flipH="1">
            <a:off x="4069951" y="513805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3719C2-830C-4EE8-ACDA-39E4AAB5462B}"/>
              </a:ext>
            </a:extLst>
          </p:cNvPr>
          <p:cNvCxnSpPr>
            <a:cxnSpLocks/>
          </p:cNvCxnSpPr>
          <p:nvPr/>
        </p:nvCxnSpPr>
        <p:spPr>
          <a:xfrm flipH="1">
            <a:off x="4069951" y="4917233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C26DB5-DA25-45BE-910E-6F40686510D8}"/>
              </a:ext>
            </a:extLst>
          </p:cNvPr>
          <p:cNvCxnSpPr>
            <a:cxnSpLocks/>
          </p:cNvCxnSpPr>
          <p:nvPr/>
        </p:nvCxnSpPr>
        <p:spPr>
          <a:xfrm flipH="1">
            <a:off x="4038600" y="4724400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70C8D0-A003-45ED-A84D-9726CAD38444}"/>
              </a:ext>
            </a:extLst>
          </p:cNvPr>
          <p:cNvCxnSpPr>
            <a:cxnSpLocks/>
          </p:cNvCxnSpPr>
          <p:nvPr/>
        </p:nvCxnSpPr>
        <p:spPr>
          <a:xfrm flipH="1">
            <a:off x="4060371" y="450979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0767D2-17C8-4F61-82DA-C9E3D97B3165}"/>
              </a:ext>
            </a:extLst>
          </p:cNvPr>
          <p:cNvCxnSpPr>
            <a:cxnSpLocks/>
          </p:cNvCxnSpPr>
          <p:nvPr/>
        </p:nvCxnSpPr>
        <p:spPr>
          <a:xfrm flipH="1">
            <a:off x="4060368" y="430763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81AF99-3339-46C3-B467-EEE1FE2C09B0}"/>
              </a:ext>
            </a:extLst>
          </p:cNvPr>
          <p:cNvCxnSpPr>
            <a:cxnSpLocks/>
          </p:cNvCxnSpPr>
          <p:nvPr/>
        </p:nvCxnSpPr>
        <p:spPr>
          <a:xfrm flipH="1">
            <a:off x="4063726" y="410546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55FDE59-6039-451C-8EE3-AD9161B2AC78}"/>
              </a:ext>
            </a:extLst>
          </p:cNvPr>
          <p:cNvCxnSpPr>
            <a:cxnSpLocks/>
          </p:cNvCxnSpPr>
          <p:nvPr/>
        </p:nvCxnSpPr>
        <p:spPr>
          <a:xfrm flipH="1">
            <a:off x="4063726" y="3884643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3AD561-0CE8-4BCF-826A-84427EA0C5A4}"/>
              </a:ext>
            </a:extLst>
          </p:cNvPr>
          <p:cNvCxnSpPr>
            <a:cxnSpLocks/>
          </p:cNvCxnSpPr>
          <p:nvPr/>
        </p:nvCxnSpPr>
        <p:spPr>
          <a:xfrm flipH="1">
            <a:off x="4060368" y="3691810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9D78D1-087D-4CE8-83DE-927B9503B849}"/>
              </a:ext>
            </a:extLst>
          </p:cNvPr>
          <p:cNvCxnSpPr/>
          <p:nvPr/>
        </p:nvCxnSpPr>
        <p:spPr>
          <a:xfrm flipH="1">
            <a:off x="10067731" y="24259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9FDDAF-5269-462C-B974-D95FF101F6DC}"/>
              </a:ext>
            </a:extLst>
          </p:cNvPr>
          <p:cNvCxnSpPr>
            <a:cxnSpLocks/>
          </p:cNvCxnSpPr>
          <p:nvPr/>
        </p:nvCxnSpPr>
        <p:spPr>
          <a:xfrm>
            <a:off x="10636898" y="24259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AF71B6E-483A-4DE2-B81D-8305D76FCC88}"/>
              </a:ext>
            </a:extLst>
          </p:cNvPr>
          <p:cNvSpPr txBox="1"/>
          <p:nvPr/>
        </p:nvSpPr>
        <p:spPr>
          <a:xfrm>
            <a:off x="10097166" y="2056627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Years&lt;4.5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7C565-9917-4A5B-93E1-4263A5CE923F}"/>
              </a:ext>
            </a:extLst>
          </p:cNvPr>
          <p:cNvCxnSpPr>
            <a:cxnSpLocks/>
          </p:cNvCxnSpPr>
          <p:nvPr/>
        </p:nvCxnSpPr>
        <p:spPr>
          <a:xfrm flipH="1">
            <a:off x="3234612" y="3880038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A6BCFA-5A0D-4D7B-97BB-476FE923DDA5}"/>
              </a:ext>
            </a:extLst>
          </p:cNvPr>
          <p:cNvCxnSpPr>
            <a:cxnSpLocks/>
          </p:cNvCxnSpPr>
          <p:nvPr/>
        </p:nvCxnSpPr>
        <p:spPr>
          <a:xfrm flipH="1">
            <a:off x="3234612" y="3682480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95B9D4-57F3-42A9-BC5A-01D41BD3E447}"/>
              </a:ext>
            </a:extLst>
          </p:cNvPr>
          <p:cNvCxnSpPr>
            <a:cxnSpLocks/>
          </p:cNvCxnSpPr>
          <p:nvPr/>
        </p:nvCxnSpPr>
        <p:spPr>
          <a:xfrm flipH="1">
            <a:off x="3234612" y="3480317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65C800C-83A1-4C96-A499-1F9880BB03AA}"/>
              </a:ext>
            </a:extLst>
          </p:cNvPr>
          <p:cNvCxnSpPr>
            <a:cxnSpLocks/>
          </p:cNvCxnSpPr>
          <p:nvPr/>
        </p:nvCxnSpPr>
        <p:spPr>
          <a:xfrm flipH="1">
            <a:off x="3234612" y="3259492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1666A2-6BF1-4DF1-AEF6-144059C38F33}"/>
              </a:ext>
            </a:extLst>
          </p:cNvPr>
          <p:cNvCxnSpPr>
            <a:cxnSpLocks/>
          </p:cNvCxnSpPr>
          <p:nvPr/>
        </p:nvCxnSpPr>
        <p:spPr>
          <a:xfrm flipH="1">
            <a:off x="3234612" y="3066659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2E8C5F5-3E6C-4FAF-BE35-89E0EAA440EF}"/>
              </a:ext>
            </a:extLst>
          </p:cNvPr>
          <p:cNvCxnSpPr>
            <a:cxnSpLocks/>
          </p:cNvCxnSpPr>
          <p:nvPr/>
        </p:nvCxnSpPr>
        <p:spPr>
          <a:xfrm flipH="1">
            <a:off x="3234612" y="2836503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100991-9AFD-4B6D-B865-2519F3EFD67A}"/>
              </a:ext>
            </a:extLst>
          </p:cNvPr>
          <p:cNvCxnSpPr>
            <a:cxnSpLocks/>
          </p:cNvCxnSpPr>
          <p:nvPr/>
        </p:nvCxnSpPr>
        <p:spPr>
          <a:xfrm flipH="1">
            <a:off x="3234612" y="2613924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4AACBAB-EB9C-44C7-ADB8-6FD377F26CC1}"/>
              </a:ext>
            </a:extLst>
          </p:cNvPr>
          <p:cNvCxnSpPr>
            <a:cxnSpLocks/>
          </p:cNvCxnSpPr>
          <p:nvPr/>
        </p:nvCxnSpPr>
        <p:spPr>
          <a:xfrm flipH="1">
            <a:off x="3212834" y="2425959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82610C-FFE0-4A6B-985E-0BC2A9578D5D}"/>
              </a:ext>
            </a:extLst>
          </p:cNvPr>
          <p:cNvCxnSpPr>
            <a:cxnSpLocks/>
          </p:cNvCxnSpPr>
          <p:nvPr/>
        </p:nvCxnSpPr>
        <p:spPr>
          <a:xfrm flipH="1">
            <a:off x="4038600" y="348342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7A5367D-5974-422C-AB29-DEC57729F978}"/>
              </a:ext>
            </a:extLst>
          </p:cNvPr>
          <p:cNvCxnSpPr>
            <a:cxnSpLocks/>
          </p:cNvCxnSpPr>
          <p:nvPr/>
        </p:nvCxnSpPr>
        <p:spPr>
          <a:xfrm flipH="1">
            <a:off x="4038597" y="3281265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D4E716-A03F-436B-866E-ABF4623F4A3D}"/>
              </a:ext>
            </a:extLst>
          </p:cNvPr>
          <p:cNvCxnSpPr>
            <a:cxnSpLocks/>
          </p:cNvCxnSpPr>
          <p:nvPr/>
        </p:nvCxnSpPr>
        <p:spPr>
          <a:xfrm flipH="1">
            <a:off x="4063852" y="3079102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D6E6F31-ECA9-4E57-9D71-2E4EF659E872}"/>
              </a:ext>
            </a:extLst>
          </p:cNvPr>
          <p:cNvCxnSpPr>
            <a:cxnSpLocks/>
          </p:cNvCxnSpPr>
          <p:nvPr/>
        </p:nvCxnSpPr>
        <p:spPr>
          <a:xfrm flipH="1">
            <a:off x="4057756" y="2846085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FC496E-1199-4AD6-9BA8-D975933557F7}"/>
              </a:ext>
            </a:extLst>
          </p:cNvPr>
          <p:cNvCxnSpPr>
            <a:cxnSpLocks/>
          </p:cNvCxnSpPr>
          <p:nvPr/>
        </p:nvCxnSpPr>
        <p:spPr>
          <a:xfrm flipH="1">
            <a:off x="4038597" y="266544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1150523-30DF-4E89-B894-EF947E9B0CC0}"/>
              </a:ext>
            </a:extLst>
          </p:cNvPr>
          <p:cNvCxnSpPr>
            <a:cxnSpLocks/>
          </p:cNvCxnSpPr>
          <p:nvPr/>
        </p:nvCxnSpPr>
        <p:spPr>
          <a:xfrm flipH="1">
            <a:off x="4063852" y="243230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5B223F6-1960-4C26-BA37-810D368E5C49}"/>
              </a:ext>
            </a:extLst>
          </p:cNvPr>
          <p:cNvCxnSpPr>
            <a:cxnSpLocks/>
          </p:cNvCxnSpPr>
          <p:nvPr/>
        </p:nvCxnSpPr>
        <p:spPr>
          <a:xfrm flipH="1">
            <a:off x="4060365" y="2248675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01A1515-CEEF-42F9-8B11-0D59EA1A7EAD}"/>
              </a:ext>
            </a:extLst>
          </p:cNvPr>
          <p:cNvCxnSpPr>
            <a:cxnSpLocks/>
          </p:cNvCxnSpPr>
          <p:nvPr/>
        </p:nvCxnSpPr>
        <p:spPr>
          <a:xfrm>
            <a:off x="6463007" y="1786678"/>
            <a:ext cx="0" cy="400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F54F1E4-0322-4BE8-B8CF-0533D10C91B0}"/>
              </a:ext>
            </a:extLst>
          </p:cNvPr>
          <p:cNvCxnSpPr>
            <a:cxnSpLocks/>
          </p:cNvCxnSpPr>
          <p:nvPr/>
        </p:nvCxnSpPr>
        <p:spPr>
          <a:xfrm>
            <a:off x="6662061" y="1786678"/>
            <a:ext cx="0" cy="39961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CF0D07-6527-4AC6-99F1-76F7FAB4DDC6}"/>
              </a:ext>
            </a:extLst>
          </p:cNvPr>
          <p:cNvCxnSpPr>
            <a:cxnSpLocks/>
          </p:cNvCxnSpPr>
          <p:nvPr/>
        </p:nvCxnSpPr>
        <p:spPr>
          <a:xfrm flipH="1">
            <a:off x="6833121" y="1786128"/>
            <a:ext cx="12687" cy="39966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CBC452-66BB-4336-8A4A-2E684D595943}"/>
              </a:ext>
            </a:extLst>
          </p:cNvPr>
          <p:cNvCxnSpPr>
            <a:cxnSpLocks/>
          </p:cNvCxnSpPr>
          <p:nvPr/>
        </p:nvCxnSpPr>
        <p:spPr>
          <a:xfrm>
            <a:off x="7004182" y="1777483"/>
            <a:ext cx="0" cy="4010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54D43B-3A8D-4136-9634-7750E9EC9719}"/>
              </a:ext>
            </a:extLst>
          </p:cNvPr>
          <p:cNvCxnSpPr>
            <a:cxnSpLocks/>
          </p:cNvCxnSpPr>
          <p:nvPr/>
        </p:nvCxnSpPr>
        <p:spPr>
          <a:xfrm>
            <a:off x="7159443" y="1786128"/>
            <a:ext cx="0" cy="4007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0DBAFBC-F0C8-495C-996E-AB99879FC489}"/>
              </a:ext>
            </a:extLst>
          </p:cNvPr>
          <p:cNvCxnSpPr>
            <a:cxnSpLocks/>
          </p:cNvCxnSpPr>
          <p:nvPr/>
        </p:nvCxnSpPr>
        <p:spPr>
          <a:xfrm>
            <a:off x="7334113" y="1775852"/>
            <a:ext cx="0" cy="3996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2ABD49-8F81-498D-8584-44A369291EC7}"/>
              </a:ext>
            </a:extLst>
          </p:cNvPr>
          <p:cNvCxnSpPr>
            <a:cxnSpLocks/>
          </p:cNvCxnSpPr>
          <p:nvPr/>
        </p:nvCxnSpPr>
        <p:spPr>
          <a:xfrm>
            <a:off x="7517365" y="1783448"/>
            <a:ext cx="0" cy="3999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388E6A-601E-4CB1-9959-B70B76B3C4ED}"/>
              </a:ext>
            </a:extLst>
          </p:cNvPr>
          <p:cNvCxnSpPr>
            <a:cxnSpLocks/>
          </p:cNvCxnSpPr>
          <p:nvPr/>
        </p:nvCxnSpPr>
        <p:spPr>
          <a:xfrm>
            <a:off x="7688426" y="1783448"/>
            <a:ext cx="0" cy="4004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A217F22-622D-475B-9C1F-38E0E8E586D7}"/>
              </a:ext>
            </a:extLst>
          </p:cNvPr>
          <p:cNvCxnSpPr>
            <a:cxnSpLocks/>
          </p:cNvCxnSpPr>
          <p:nvPr/>
        </p:nvCxnSpPr>
        <p:spPr>
          <a:xfrm>
            <a:off x="7866207" y="1783448"/>
            <a:ext cx="0" cy="4002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377B98-372F-4C49-AC92-1083B5651B8E}"/>
              </a:ext>
            </a:extLst>
          </p:cNvPr>
          <p:cNvCxnSpPr>
            <a:cxnSpLocks/>
          </p:cNvCxnSpPr>
          <p:nvPr/>
        </p:nvCxnSpPr>
        <p:spPr>
          <a:xfrm>
            <a:off x="8037267" y="1806780"/>
            <a:ext cx="0" cy="39791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EEC876-1AC5-4307-B69C-78A50D99FB40}"/>
              </a:ext>
            </a:extLst>
          </p:cNvPr>
          <p:cNvCxnSpPr/>
          <p:nvPr/>
        </p:nvCxnSpPr>
        <p:spPr>
          <a:xfrm>
            <a:off x="8208328" y="1797687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F55EC75-80FC-4AE8-8211-50992598526B}"/>
              </a:ext>
            </a:extLst>
          </p:cNvPr>
          <p:cNvCxnSpPr>
            <a:cxnSpLocks/>
          </p:cNvCxnSpPr>
          <p:nvPr/>
        </p:nvCxnSpPr>
        <p:spPr>
          <a:xfrm flipH="1">
            <a:off x="3228387" y="2248675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361F2-77E1-4DD0-AD17-621AE8267B87}"/>
              </a:ext>
            </a:extLst>
          </p:cNvPr>
          <p:cNvCxnSpPr>
            <a:cxnSpLocks/>
          </p:cNvCxnSpPr>
          <p:nvPr/>
        </p:nvCxnSpPr>
        <p:spPr>
          <a:xfrm flipV="1">
            <a:off x="4038600" y="1777484"/>
            <a:ext cx="0" cy="39950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D7898-DBE4-4A75-B12B-48C74BDD2AFC}"/>
              </a:ext>
            </a:extLst>
          </p:cNvPr>
          <p:cNvSpPr/>
          <p:nvPr/>
        </p:nvSpPr>
        <p:spPr>
          <a:xfrm>
            <a:off x="4491990" y="1566672"/>
            <a:ext cx="45719" cy="4114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3303D-6016-4FD9-9FC1-50EED8328656}"/>
              </a:ext>
            </a:extLst>
          </p:cNvPr>
          <p:cNvSpPr/>
          <p:nvPr/>
        </p:nvSpPr>
        <p:spPr>
          <a:xfrm>
            <a:off x="4537709" y="3639312"/>
            <a:ext cx="3667507" cy="45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E6BD-554F-4986-BD58-4DB3F03C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7" y="1709640"/>
            <a:ext cx="6577984" cy="4469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CC94DD-EFF3-4AEA-AB9C-C0DEC157AF0F}"/>
              </a:ext>
            </a:extLst>
          </p:cNvPr>
          <p:cNvCxnSpPr>
            <a:cxnSpLocks/>
          </p:cNvCxnSpPr>
          <p:nvPr/>
        </p:nvCxnSpPr>
        <p:spPr>
          <a:xfrm>
            <a:off x="3377681" y="1806780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99A936-F453-442F-8437-01ED4714966F}"/>
              </a:ext>
            </a:extLst>
          </p:cNvPr>
          <p:cNvCxnSpPr/>
          <p:nvPr/>
        </p:nvCxnSpPr>
        <p:spPr>
          <a:xfrm>
            <a:off x="3576735" y="1801867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4670E-D1DE-4260-945E-AB5F2DAA8198}"/>
              </a:ext>
            </a:extLst>
          </p:cNvPr>
          <p:cNvCxnSpPr/>
          <p:nvPr/>
        </p:nvCxnSpPr>
        <p:spPr>
          <a:xfrm>
            <a:off x="40386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953657-9C43-4C4F-8D88-022C4E18C13A}"/>
              </a:ext>
            </a:extLst>
          </p:cNvPr>
          <p:cNvCxnSpPr>
            <a:cxnSpLocks/>
          </p:cNvCxnSpPr>
          <p:nvPr/>
        </p:nvCxnSpPr>
        <p:spPr>
          <a:xfrm flipH="1">
            <a:off x="3234612" y="5542384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402184-C3E4-47CB-BF3A-622D613DC651}"/>
              </a:ext>
            </a:extLst>
          </p:cNvPr>
          <p:cNvSpPr txBox="1"/>
          <p:nvPr/>
        </p:nvSpPr>
        <p:spPr>
          <a:xfrm>
            <a:off x="301418" y="3145979"/>
            <a:ext cx="205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Again pick the</a:t>
            </a:r>
          </a:p>
          <a:p>
            <a:pPr algn="ctr"/>
            <a:r>
              <a:rPr lang="en-US" dirty="0"/>
              <a:t> best split (the one with the minimum SSE) </a:t>
            </a:r>
          </a:p>
          <a:p>
            <a:pPr algn="ctr"/>
            <a:r>
              <a:rPr lang="en-US" dirty="0"/>
              <a:t>Keep repeating the same procedure for each region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3A004C-BF3C-4EF2-AE5B-C4180014DE1C}"/>
              </a:ext>
            </a:extLst>
          </p:cNvPr>
          <p:cNvCxnSpPr/>
          <p:nvPr/>
        </p:nvCxnSpPr>
        <p:spPr>
          <a:xfrm>
            <a:off x="3747795" y="1801867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1959CF-090A-4EC0-887F-1AA104D1F441}"/>
              </a:ext>
            </a:extLst>
          </p:cNvPr>
          <p:cNvCxnSpPr/>
          <p:nvPr/>
        </p:nvCxnSpPr>
        <p:spPr>
          <a:xfrm>
            <a:off x="3918856" y="1800684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E9B73C-98A7-4AB0-9ECB-F643BCA71DED}"/>
              </a:ext>
            </a:extLst>
          </p:cNvPr>
          <p:cNvCxnSpPr>
            <a:cxnSpLocks/>
          </p:cNvCxnSpPr>
          <p:nvPr/>
        </p:nvCxnSpPr>
        <p:spPr>
          <a:xfrm flipH="1">
            <a:off x="3234612" y="5340221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F04A3B-48F6-477E-B467-469E5F76D228}"/>
              </a:ext>
            </a:extLst>
          </p:cNvPr>
          <p:cNvCxnSpPr>
            <a:cxnSpLocks/>
          </p:cNvCxnSpPr>
          <p:nvPr/>
        </p:nvCxnSpPr>
        <p:spPr>
          <a:xfrm flipH="1">
            <a:off x="3234612" y="5138058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CDA081-D874-44F9-8ABA-0D1DCE19CA06}"/>
              </a:ext>
            </a:extLst>
          </p:cNvPr>
          <p:cNvCxnSpPr>
            <a:cxnSpLocks/>
          </p:cNvCxnSpPr>
          <p:nvPr/>
        </p:nvCxnSpPr>
        <p:spPr>
          <a:xfrm flipH="1">
            <a:off x="3234612" y="4917233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3E10AC-8E39-4016-BE48-3A0CA510855C}"/>
              </a:ext>
            </a:extLst>
          </p:cNvPr>
          <p:cNvCxnSpPr>
            <a:cxnSpLocks/>
          </p:cNvCxnSpPr>
          <p:nvPr/>
        </p:nvCxnSpPr>
        <p:spPr>
          <a:xfrm flipH="1">
            <a:off x="3234612" y="4724400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09C03D-FCBB-4BB9-9CF3-ADBFFEB72156}"/>
              </a:ext>
            </a:extLst>
          </p:cNvPr>
          <p:cNvCxnSpPr>
            <a:cxnSpLocks/>
          </p:cNvCxnSpPr>
          <p:nvPr/>
        </p:nvCxnSpPr>
        <p:spPr>
          <a:xfrm flipH="1">
            <a:off x="3234612" y="4494244"/>
            <a:ext cx="80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110242-61D2-4A10-8144-49EBD6229EE3}"/>
              </a:ext>
            </a:extLst>
          </p:cNvPr>
          <p:cNvCxnSpPr>
            <a:cxnSpLocks/>
          </p:cNvCxnSpPr>
          <p:nvPr/>
        </p:nvCxnSpPr>
        <p:spPr>
          <a:xfrm flipH="1">
            <a:off x="3234612" y="4296856"/>
            <a:ext cx="822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A5C90A-044F-40F4-92C6-0FED8A1D5678}"/>
              </a:ext>
            </a:extLst>
          </p:cNvPr>
          <p:cNvCxnSpPr>
            <a:cxnSpLocks/>
          </p:cNvCxnSpPr>
          <p:nvPr/>
        </p:nvCxnSpPr>
        <p:spPr>
          <a:xfrm flipH="1">
            <a:off x="3234612" y="4103246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3E27EE-59DE-4456-B124-F847D7A1D8B0}"/>
              </a:ext>
            </a:extLst>
          </p:cNvPr>
          <p:cNvCxnSpPr>
            <a:cxnSpLocks/>
          </p:cNvCxnSpPr>
          <p:nvPr/>
        </p:nvCxnSpPr>
        <p:spPr>
          <a:xfrm>
            <a:off x="4270062" y="3884643"/>
            <a:ext cx="0" cy="18920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8A27AC-C0CF-4D7E-A2CA-5CA8E353492D}"/>
              </a:ext>
            </a:extLst>
          </p:cNvPr>
          <p:cNvCxnSpPr>
            <a:cxnSpLocks/>
          </p:cNvCxnSpPr>
          <p:nvPr/>
        </p:nvCxnSpPr>
        <p:spPr>
          <a:xfrm>
            <a:off x="4466255" y="3884643"/>
            <a:ext cx="0" cy="18920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6A05FD-D3AE-47A0-A872-AA500F350E52}"/>
              </a:ext>
            </a:extLst>
          </p:cNvPr>
          <p:cNvCxnSpPr>
            <a:cxnSpLocks/>
          </p:cNvCxnSpPr>
          <p:nvPr/>
        </p:nvCxnSpPr>
        <p:spPr>
          <a:xfrm>
            <a:off x="4637315" y="3908279"/>
            <a:ext cx="0" cy="1861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E6BBCA-A68F-44FD-955E-E851EA42B771}"/>
              </a:ext>
            </a:extLst>
          </p:cNvPr>
          <p:cNvCxnSpPr>
            <a:cxnSpLocks/>
          </p:cNvCxnSpPr>
          <p:nvPr/>
        </p:nvCxnSpPr>
        <p:spPr>
          <a:xfrm>
            <a:off x="4822060" y="3898149"/>
            <a:ext cx="0" cy="1878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669DE9-3954-4167-B095-1BA5B0F58F78}"/>
              </a:ext>
            </a:extLst>
          </p:cNvPr>
          <p:cNvCxnSpPr>
            <a:cxnSpLocks/>
          </p:cNvCxnSpPr>
          <p:nvPr/>
        </p:nvCxnSpPr>
        <p:spPr>
          <a:xfrm>
            <a:off x="5032313" y="3884643"/>
            <a:ext cx="0" cy="189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4B2FFF-81DA-4EB5-B27E-D36CDC7DC60B}"/>
              </a:ext>
            </a:extLst>
          </p:cNvPr>
          <p:cNvCxnSpPr>
            <a:cxnSpLocks/>
          </p:cNvCxnSpPr>
          <p:nvPr/>
        </p:nvCxnSpPr>
        <p:spPr>
          <a:xfrm>
            <a:off x="5231367" y="3902931"/>
            <a:ext cx="0" cy="1877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1BD9D8-D1C4-4E0F-AE0B-5DB1ACBCBCBA}"/>
              </a:ext>
            </a:extLst>
          </p:cNvPr>
          <p:cNvCxnSpPr>
            <a:cxnSpLocks/>
          </p:cNvCxnSpPr>
          <p:nvPr/>
        </p:nvCxnSpPr>
        <p:spPr>
          <a:xfrm>
            <a:off x="5402427" y="3884643"/>
            <a:ext cx="0" cy="1877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AED91C-1EF8-417D-AA62-2801A9A7D69C}"/>
              </a:ext>
            </a:extLst>
          </p:cNvPr>
          <p:cNvCxnSpPr>
            <a:cxnSpLocks/>
          </p:cNvCxnSpPr>
          <p:nvPr/>
        </p:nvCxnSpPr>
        <p:spPr>
          <a:xfrm>
            <a:off x="5573488" y="3884643"/>
            <a:ext cx="0" cy="189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F44AE6-85CE-4A95-9BB0-A4889C6CD1DA}"/>
              </a:ext>
            </a:extLst>
          </p:cNvPr>
          <p:cNvCxnSpPr>
            <a:cxnSpLocks/>
          </p:cNvCxnSpPr>
          <p:nvPr/>
        </p:nvCxnSpPr>
        <p:spPr>
          <a:xfrm>
            <a:off x="5748782" y="3887640"/>
            <a:ext cx="0" cy="1887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AD5E03-28A8-4EF7-A42F-1D7C87FED624}"/>
              </a:ext>
            </a:extLst>
          </p:cNvPr>
          <p:cNvCxnSpPr>
            <a:cxnSpLocks/>
          </p:cNvCxnSpPr>
          <p:nvPr/>
        </p:nvCxnSpPr>
        <p:spPr>
          <a:xfrm>
            <a:off x="5924943" y="3898149"/>
            <a:ext cx="0" cy="187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8D1C71-2411-426D-8476-E4ACE5D3B9A2}"/>
              </a:ext>
            </a:extLst>
          </p:cNvPr>
          <p:cNvCxnSpPr>
            <a:cxnSpLocks/>
          </p:cNvCxnSpPr>
          <p:nvPr/>
        </p:nvCxnSpPr>
        <p:spPr>
          <a:xfrm>
            <a:off x="6159823" y="3925384"/>
            <a:ext cx="0" cy="187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FB6613-3D46-4CBA-BF31-42BDB1DCDABF}"/>
              </a:ext>
            </a:extLst>
          </p:cNvPr>
          <p:cNvCxnSpPr>
            <a:cxnSpLocks/>
          </p:cNvCxnSpPr>
          <p:nvPr/>
        </p:nvCxnSpPr>
        <p:spPr>
          <a:xfrm>
            <a:off x="6349172" y="3908279"/>
            <a:ext cx="0" cy="1887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887AC9-3BB1-4488-AE55-1BC156EF2697}"/>
              </a:ext>
            </a:extLst>
          </p:cNvPr>
          <p:cNvCxnSpPr>
            <a:cxnSpLocks/>
          </p:cNvCxnSpPr>
          <p:nvPr/>
        </p:nvCxnSpPr>
        <p:spPr>
          <a:xfrm flipH="1">
            <a:off x="4038603" y="554238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47760A-F548-4C0B-874C-11EDD13BF7A0}"/>
              </a:ext>
            </a:extLst>
          </p:cNvPr>
          <p:cNvCxnSpPr>
            <a:cxnSpLocks/>
          </p:cNvCxnSpPr>
          <p:nvPr/>
        </p:nvCxnSpPr>
        <p:spPr>
          <a:xfrm flipH="1">
            <a:off x="4038600" y="534022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5A5A9D-05CB-450D-B6DD-D8FCACE80379}"/>
              </a:ext>
            </a:extLst>
          </p:cNvPr>
          <p:cNvCxnSpPr>
            <a:cxnSpLocks/>
          </p:cNvCxnSpPr>
          <p:nvPr/>
        </p:nvCxnSpPr>
        <p:spPr>
          <a:xfrm flipH="1">
            <a:off x="4057759" y="513805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3719C2-830C-4EE8-ACDA-39E4AAB5462B}"/>
              </a:ext>
            </a:extLst>
          </p:cNvPr>
          <p:cNvCxnSpPr>
            <a:cxnSpLocks/>
          </p:cNvCxnSpPr>
          <p:nvPr/>
        </p:nvCxnSpPr>
        <p:spPr>
          <a:xfrm flipH="1">
            <a:off x="4063855" y="4917233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C26DB5-DA25-45BE-910E-6F40686510D8}"/>
              </a:ext>
            </a:extLst>
          </p:cNvPr>
          <p:cNvCxnSpPr>
            <a:cxnSpLocks/>
          </p:cNvCxnSpPr>
          <p:nvPr/>
        </p:nvCxnSpPr>
        <p:spPr>
          <a:xfrm flipH="1">
            <a:off x="4038600" y="4724400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70C8D0-A003-45ED-A84D-9726CAD38444}"/>
              </a:ext>
            </a:extLst>
          </p:cNvPr>
          <p:cNvCxnSpPr>
            <a:cxnSpLocks/>
          </p:cNvCxnSpPr>
          <p:nvPr/>
        </p:nvCxnSpPr>
        <p:spPr>
          <a:xfrm flipH="1">
            <a:off x="4060371" y="450979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0767D2-17C8-4F61-82DA-C9E3D97B3165}"/>
              </a:ext>
            </a:extLst>
          </p:cNvPr>
          <p:cNvCxnSpPr>
            <a:cxnSpLocks/>
          </p:cNvCxnSpPr>
          <p:nvPr/>
        </p:nvCxnSpPr>
        <p:spPr>
          <a:xfrm flipH="1">
            <a:off x="4060368" y="430763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81AF99-3339-46C3-B467-EEE1FE2C09B0}"/>
              </a:ext>
            </a:extLst>
          </p:cNvPr>
          <p:cNvCxnSpPr>
            <a:cxnSpLocks/>
          </p:cNvCxnSpPr>
          <p:nvPr/>
        </p:nvCxnSpPr>
        <p:spPr>
          <a:xfrm flipH="1">
            <a:off x="4075918" y="410546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55FDE59-6039-451C-8EE3-AD9161B2AC78}"/>
              </a:ext>
            </a:extLst>
          </p:cNvPr>
          <p:cNvCxnSpPr>
            <a:cxnSpLocks/>
          </p:cNvCxnSpPr>
          <p:nvPr/>
        </p:nvCxnSpPr>
        <p:spPr>
          <a:xfrm flipH="1">
            <a:off x="4075918" y="3884643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1B567C8-B6BD-4A13-81FD-77DB1B6FF740}"/>
              </a:ext>
            </a:extLst>
          </p:cNvPr>
          <p:cNvCxnSpPr>
            <a:cxnSpLocks/>
          </p:cNvCxnSpPr>
          <p:nvPr/>
        </p:nvCxnSpPr>
        <p:spPr>
          <a:xfrm>
            <a:off x="4267201" y="1794588"/>
            <a:ext cx="0" cy="2080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44704B-A840-41FB-B49B-FD6CED9B9E7E}"/>
              </a:ext>
            </a:extLst>
          </p:cNvPr>
          <p:cNvCxnSpPr>
            <a:cxnSpLocks/>
          </p:cNvCxnSpPr>
          <p:nvPr/>
        </p:nvCxnSpPr>
        <p:spPr>
          <a:xfrm>
            <a:off x="4466255" y="1794588"/>
            <a:ext cx="0" cy="2063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406404F-A76E-4778-A57E-E64BCCD55C2D}"/>
              </a:ext>
            </a:extLst>
          </p:cNvPr>
          <p:cNvCxnSpPr>
            <a:cxnSpLocks/>
          </p:cNvCxnSpPr>
          <p:nvPr/>
        </p:nvCxnSpPr>
        <p:spPr>
          <a:xfrm>
            <a:off x="4637315" y="1794588"/>
            <a:ext cx="0" cy="2063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8541CE-C6C7-4343-982B-7A10ADAEDF67}"/>
              </a:ext>
            </a:extLst>
          </p:cNvPr>
          <p:cNvCxnSpPr>
            <a:cxnSpLocks/>
          </p:cNvCxnSpPr>
          <p:nvPr/>
        </p:nvCxnSpPr>
        <p:spPr>
          <a:xfrm>
            <a:off x="4799044" y="1794588"/>
            <a:ext cx="9332" cy="2080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578090-014A-489F-8777-ACE587BD2B3F}"/>
              </a:ext>
            </a:extLst>
          </p:cNvPr>
          <p:cNvCxnSpPr>
            <a:cxnSpLocks/>
          </p:cNvCxnSpPr>
          <p:nvPr/>
        </p:nvCxnSpPr>
        <p:spPr>
          <a:xfrm>
            <a:off x="5041645" y="1794588"/>
            <a:ext cx="0" cy="2096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C995E42-2B87-4AFC-A2FE-6ADDD073B4E5}"/>
              </a:ext>
            </a:extLst>
          </p:cNvPr>
          <p:cNvCxnSpPr>
            <a:cxnSpLocks/>
          </p:cNvCxnSpPr>
          <p:nvPr/>
        </p:nvCxnSpPr>
        <p:spPr>
          <a:xfrm>
            <a:off x="5231367" y="1794588"/>
            <a:ext cx="9332" cy="2079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957641-785B-485F-92E0-54D6DB408CE8}"/>
              </a:ext>
            </a:extLst>
          </p:cNvPr>
          <p:cNvCxnSpPr>
            <a:cxnSpLocks/>
          </p:cNvCxnSpPr>
          <p:nvPr/>
        </p:nvCxnSpPr>
        <p:spPr>
          <a:xfrm>
            <a:off x="5411759" y="1794588"/>
            <a:ext cx="0" cy="2079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363F70-B75C-4FB1-B5B3-2BAC3AD8DB91}"/>
              </a:ext>
            </a:extLst>
          </p:cNvPr>
          <p:cNvCxnSpPr>
            <a:cxnSpLocks/>
          </p:cNvCxnSpPr>
          <p:nvPr/>
        </p:nvCxnSpPr>
        <p:spPr>
          <a:xfrm>
            <a:off x="5580902" y="1802360"/>
            <a:ext cx="9332" cy="2096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19D714-A1F3-4165-8EE3-F79F79888B34}"/>
              </a:ext>
            </a:extLst>
          </p:cNvPr>
          <p:cNvCxnSpPr>
            <a:cxnSpLocks/>
          </p:cNvCxnSpPr>
          <p:nvPr/>
        </p:nvCxnSpPr>
        <p:spPr>
          <a:xfrm>
            <a:off x="5748782" y="1807343"/>
            <a:ext cx="0" cy="209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98C0EB7-8046-4525-B8DB-D97CB5DD9C36}"/>
              </a:ext>
            </a:extLst>
          </p:cNvPr>
          <p:cNvCxnSpPr>
            <a:cxnSpLocks/>
          </p:cNvCxnSpPr>
          <p:nvPr/>
        </p:nvCxnSpPr>
        <p:spPr>
          <a:xfrm>
            <a:off x="5936766" y="1801867"/>
            <a:ext cx="0" cy="2072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88CF14-774F-48FC-AA57-5BCCAD8E0326}"/>
              </a:ext>
            </a:extLst>
          </p:cNvPr>
          <p:cNvCxnSpPr>
            <a:cxnSpLocks/>
          </p:cNvCxnSpPr>
          <p:nvPr/>
        </p:nvCxnSpPr>
        <p:spPr>
          <a:xfrm>
            <a:off x="6148881" y="1787590"/>
            <a:ext cx="9332" cy="2072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C08EA-F537-441B-AA2C-24486A0D96E3}"/>
              </a:ext>
            </a:extLst>
          </p:cNvPr>
          <p:cNvCxnSpPr>
            <a:cxnSpLocks/>
          </p:cNvCxnSpPr>
          <p:nvPr/>
        </p:nvCxnSpPr>
        <p:spPr>
          <a:xfrm>
            <a:off x="6349172" y="1807343"/>
            <a:ext cx="0" cy="209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4EAF2A8-187F-4C24-B079-32B217892B06}"/>
              </a:ext>
            </a:extLst>
          </p:cNvPr>
          <p:cNvCxnSpPr>
            <a:cxnSpLocks/>
          </p:cNvCxnSpPr>
          <p:nvPr/>
        </p:nvCxnSpPr>
        <p:spPr>
          <a:xfrm flipH="1">
            <a:off x="4035360" y="3690881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4197BE0-7C54-46D1-9BE4-8569FF1F0E7F}"/>
              </a:ext>
            </a:extLst>
          </p:cNvPr>
          <p:cNvCxnSpPr>
            <a:cxnSpLocks/>
          </p:cNvCxnSpPr>
          <p:nvPr/>
        </p:nvCxnSpPr>
        <p:spPr>
          <a:xfrm flipH="1">
            <a:off x="4035357" y="348871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C8014C5-B125-40A8-92DD-7A41C8056E80}"/>
              </a:ext>
            </a:extLst>
          </p:cNvPr>
          <p:cNvCxnSpPr>
            <a:cxnSpLocks/>
          </p:cNvCxnSpPr>
          <p:nvPr/>
        </p:nvCxnSpPr>
        <p:spPr>
          <a:xfrm flipH="1">
            <a:off x="4072675" y="3261827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9913A59-C49D-4198-BB1F-A1A1127B2EE9}"/>
              </a:ext>
            </a:extLst>
          </p:cNvPr>
          <p:cNvCxnSpPr>
            <a:cxnSpLocks/>
          </p:cNvCxnSpPr>
          <p:nvPr/>
        </p:nvCxnSpPr>
        <p:spPr>
          <a:xfrm flipH="1">
            <a:off x="4078900" y="3065730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2117690-8EAD-4800-8601-2C80AB2338F3}"/>
              </a:ext>
            </a:extLst>
          </p:cNvPr>
          <p:cNvCxnSpPr>
            <a:cxnSpLocks/>
          </p:cNvCxnSpPr>
          <p:nvPr/>
        </p:nvCxnSpPr>
        <p:spPr>
          <a:xfrm flipH="1">
            <a:off x="4035357" y="2834175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8921203-6831-4466-AFEA-9183EB47E804}"/>
              </a:ext>
            </a:extLst>
          </p:cNvPr>
          <p:cNvCxnSpPr>
            <a:cxnSpLocks/>
          </p:cNvCxnSpPr>
          <p:nvPr/>
        </p:nvCxnSpPr>
        <p:spPr>
          <a:xfrm flipH="1">
            <a:off x="4063855" y="2613924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5B1CDB7-5158-40D3-8FFB-4923CD83395C}"/>
              </a:ext>
            </a:extLst>
          </p:cNvPr>
          <p:cNvCxnSpPr>
            <a:cxnSpLocks/>
          </p:cNvCxnSpPr>
          <p:nvPr/>
        </p:nvCxnSpPr>
        <p:spPr>
          <a:xfrm flipH="1">
            <a:off x="4057125" y="2456128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EA4B394-9840-4E90-891F-85AF519E5F61}"/>
              </a:ext>
            </a:extLst>
          </p:cNvPr>
          <p:cNvCxnSpPr>
            <a:cxnSpLocks/>
          </p:cNvCxnSpPr>
          <p:nvPr/>
        </p:nvCxnSpPr>
        <p:spPr>
          <a:xfrm flipH="1">
            <a:off x="4072675" y="2253965"/>
            <a:ext cx="5030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A75D88D-DB17-4BE2-85C6-510E8EC9D5BA}"/>
              </a:ext>
            </a:extLst>
          </p:cNvPr>
          <p:cNvCxnSpPr/>
          <p:nvPr/>
        </p:nvCxnSpPr>
        <p:spPr>
          <a:xfrm flipH="1">
            <a:off x="10067731" y="24259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380D8DC-2D41-49B5-996D-7730808D0185}"/>
              </a:ext>
            </a:extLst>
          </p:cNvPr>
          <p:cNvCxnSpPr>
            <a:cxnSpLocks/>
          </p:cNvCxnSpPr>
          <p:nvPr/>
        </p:nvCxnSpPr>
        <p:spPr>
          <a:xfrm>
            <a:off x="10636898" y="24259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8A342B6B-AD76-4E0B-8A88-44ECD25168FA}"/>
              </a:ext>
            </a:extLst>
          </p:cNvPr>
          <p:cNvSpPr txBox="1"/>
          <p:nvPr/>
        </p:nvSpPr>
        <p:spPr>
          <a:xfrm>
            <a:off x="10097166" y="2056627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Years&lt;4.5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E8DE5BF-E3BF-419B-80E4-2E39F2E03409}"/>
              </a:ext>
            </a:extLst>
          </p:cNvPr>
          <p:cNvCxnSpPr/>
          <p:nvPr/>
        </p:nvCxnSpPr>
        <p:spPr>
          <a:xfrm flipH="1">
            <a:off x="10636898" y="35998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7FC4C84-8DF7-4330-9611-C1FD588B3DB4}"/>
              </a:ext>
            </a:extLst>
          </p:cNvPr>
          <p:cNvCxnSpPr>
            <a:cxnSpLocks/>
          </p:cNvCxnSpPr>
          <p:nvPr/>
        </p:nvCxnSpPr>
        <p:spPr>
          <a:xfrm>
            <a:off x="11206065" y="35998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EB72CD5E-65DA-4E04-BEB0-093D995D1566}"/>
              </a:ext>
            </a:extLst>
          </p:cNvPr>
          <p:cNvSpPr txBox="1"/>
          <p:nvPr/>
        </p:nvSpPr>
        <p:spPr>
          <a:xfrm>
            <a:off x="10666333" y="32305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Hits&lt;117.5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2F3509-597C-45A5-825D-731B46CBDBD4}"/>
              </a:ext>
            </a:extLst>
          </p:cNvPr>
          <p:cNvCxnSpPr>
            <a:cxnSpLocks/>
          </p:cNvCxnSpPr>
          <p:nvPr/>
        </p:nvCxnSpPr>
        <p:spPr>
          <a:xfrm flipH="1">
            <a:off x="3234612" y="3884643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45370D-0721-4324-801D-830D3C527CAC}"/>
              </a:ext>
            </a:extLst>
          </p:cNvPr>
          <p:cNvCxnSpPr>
            <a:cxnSpLocks/>
          </p:cNvCxnSpPr>
          <p:nvPr/>
        </p:nvCxnSpPr>
        <p:spPr>
          <a:xfrm flipH="1">
            <a:off x="3234612" y="3682480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F05B66-2040-41C0-9473-386785FB92A7}"/>
              </a:ext>
            </a:extLst>
          </p:cNvPr>
          <p:cNvCxnSpPr>
            <a:cxnSpLocks/>
          </p:cNvCxnSpPr>
          <p:nvPr/>
        </p:nvCxnSpPr>
        <p:spPr>
          <a:xfrm flipH="1">
            <a:off x="3234612" y="3480317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21C085-5315-4D79-B72C-BD4A6FC5BBA5}"/>
              </a:ext>
            </a:extLst>
          </p:cNvPr>
          <p:cNvCxnSpPr>
            <a:cxnSpLocks/>
          </p:cNvCxnSpPr>
          <p:nvPr/>
        </p:nvCxnSpPr>
        <p:spPr>
          <a:xfrm flipH="1">
            <a:off x="3234612" y="3259492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98D857-3890-4409-B850-FB57962CEEA8}"/>
              </a:ext>
            </a:extLst>
          </p:cNvPr>
          <p:cNvCxnSpPr>
            <a:cxnSpLocks/>
          </p:cNvCxnSpPr>
          <p:nvPr/>
        </p:nvCxnSpPr>
        <p:spPr>
          <a:xfrm flipH="1">
            <a:off x="3234612" y="3066659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1748D8-CF94-4D9D-AAF4-FB33776B3C2D}"/>
              </a:ext>
            </a:extLst>
          </p:cNvPr>
          <p:cNvCxnSpPr>
            <a:cxnSpLocks/>
          </p:cNvCxnSpPr>
          <p:nvPr/>
        </p:nvCxnSpPr>
        <p:spPr>
          <a:xfrm flipH="1">
            <a:off x="3234612" y="2836503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36CCF81-7A85-4736-B03F-F629983CBF35}"/>
              </a:ext>
            </a:extLst>
          </p:cNvPr>
          <p:cNvCxnSpPr>
            <a:cxnSpLocks/>
          </p:cNvCxnSpPr>
          <p:nvPr/>
        </p:nvCxnSpPr>
        <p:spPr>
          <a:xfrm flipH="1">
            <a:off x="3234612" y="2613924"/>
            <a:ext cx="8475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5AF25C-4D50-4083-B2F5-EB934DF97AC6}"/>
              </a:ext>
            </a:extLst>
          </p:cNvPr>
          <p:cNvCxnSpPr>
            <a:cxnSpLocks/>
          </p:cNvCxnSpPr>
          <p:nvPr/>
        </p:nvCxnSpPr>
        <p:spPr>
          <a:xfrm flipH="1">
            <a:off x="3234612" y="2262782"/>
            <a:ext cx="822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B78336-35D0-4690-B162-674D4E56D4B0}"/>
              </a:ext>
            </a:extLst>
          </p:cNvPr>
          <p:cNvCxnSpPr>
            <a:cxnSpLocks/>
          </p:cNvCxnSpPr>
          <p:nvPr/>
        </p:nvCxnSpPr>
        <p:spPr>
          <a:xfrm>
            <a:off x="6584798" y="3898149"/>
            <a:ext cx="0" cy="1878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D2D674E-E54F-4A24-A296-70F94D8F6FE0}"/>
              </a:ext>
            </a:extLst>
          </p:cNvPr>
          <p:cNvCxnSpPr>
            <a:cxnSpLocks/>
          </p:cNvCxnSpPr>
          <p:nvPr/>
        </p:nvCxnSpPr>
        <p:spPr>
          <a:xfrm>
            <a:off x="6826901" y="3875317"/>
            <a:ext cx="0" cy="189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6C51D1-3CCB-4373-92D9-92DEF4EAEE4C}"/>
              </a:ext>
            </a:extLst>
          </p:cNvPr>
          <p:cNvCxnSpPr>
            <a:cxnSpLocks/>
          </p:cNvCxnSpPr>
          <p:nvPr/>
        </p:nvCxnSpPr>
        <p:spPr>
          <a:xfrm>
            <a:off x="7004683" y="3908279"/>
            <a:ext cx="0" cy="1877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1C87E5-F83D-4335-B40D-E81CC5EE067F}"/>
              </a:ext>
            </a:extLst>
          </p:cNvPr>
          <p:cNvCxnSpPr>
            <a:cxnSpLocks/>
          </p:cNvCxnSpPr>
          <p:nvPr/>
        </p:nvCxnSpPr>
        <p:spPr>
          <a:xfrm>
            <a:off x="7188182" y="3919160"/>
            <a:ext cx="0" cy="1877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E1E48-32E8-4407-B046-CDBFF9F46F52}"/>
              </a:ext>
            </a:extLst>
          </p:cNvPr>
          <p:cNvCxnSpPr>
            <a:cxnSpLocks/>
          </p:cNvCxnSpPr>
          <p:nvPr/>
        </p:nvCxnSpPr>
        <p:spPr>
          <a:xfrm>
            <a:off x="7359242" y="3919160"/>
            <a:ext cx="0" cy="189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6AA153-1F9C-4B89-B649-B0EA52443E71}"/>
              </a:ext>
            </a:extLst>
          </p:cNvPr>
          <p:cNvCxnSpPr>
            <a:cxnSpLocks/>
          </p:cNvCxnSpPr>
          <p:nvPr/>
        </p:nvCxnSpPr>
        <p:spPr>
          <a:xfrm>
            <a:off x="7530303" y="3897398"/>
            <a:ext cx="0" cy="1887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8AE372-CA71-41FE-9118-865AE127240B}"/>
              </a:ext>
            </a:extLst>
          </p:cNvPr>
          <p:cNvCxnSpPr>
            <a:cxnSpLocks/>
          </p:cNvCxnSpPr>
          <p:nvPr/>
        </p:nvCxnSpPr>
        <p:spPr>
          <a:xfrm>
            <a:off x="7673372" y="3898149"/>
            <a:ext cx="0" cy="187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97DAE9-713E-4200-A261-7765CE5F1AD3}"/>
              </a:ext>
            </a:extLst>
          </p:cNvPr>
          <p:cNvCxnSpPr>
            <a:cxnSpLocks/>
          </p:cNvCxnSpPr>
          <p:nvPr/>
        </p:nvCxnSpPr>
        <p:spPr>
          <a:xfrm>
            <a:off x="7872426" y="3919160"/>
            <a:ext cx="0" cy="187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22FEDE-0CC4-4E6D-B802-44011B8935C5}"/>
              </a:ext>
            </a:extLst>
          </p:cNvPr>
          <p:cNvCxnSpPr>
            <a:cxnSpLocks/>
          </p:cNvCxnSpPr>
          <p:nvPr/>
        </p:nvCxnSpPr>
        <p:spPr>
          <a:xfrm>
            <a:off x="8052320" y="3875317"/>
            <a:ext cx="0" cy="1887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B9147B-5982-492F-94B4-FF2B40BC9D83}"/>
              </a:ext>
            </a:extLst>
          </p:cNvPr>
          <p:cNvCxnSpPr>
            <a:cxnSpLocks/>
          </p:cNvCxnSpPr>
          <p:nvPr/>
        </p:nvCxnSpPr>
        <p:spPr>
          <a:xfrm>
            <a:off x="6584798" y="1779038"/>
            <a:ext cx="0" cy="2063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A32777-6A9C-4347-AA56-1D128E30A69B}"/>
              </a:ext>
            </a:extLst>
          </p:cNvPr>
          <p:cNvCxnSpPr>
            <a:cxnSpLocks/>
          </p:cNvCxnSpPr>
          <p:nvPr/>
        </p:nvCxnSpPr>
        <p:spPr>
          <a:xfrm>
            <a:off x="6815738" y="1786035"/>
            <a:ext cx="9332" cy="2080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904F59-B6BB-47F9-8EA7-F49A2A32E089}"/>
              </a:ext>
            </a:extLst>
          </p:cNvPr>
          <p:cNvCxnSpPr>
            <a:cxnSpLocks/>
          </p:cNvCxnSpPr>
          <p:nvPr/>
        </p:nvCxnSpPr>
        <p:spPr>
          <a:xfrm>
            <a:off x="6989128" y="1779038"/>
            <a:ext cx="0" cy="2096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ABA30B-F5C5-4C52-A195-65492B5B6FBF}"/>
              </a:ext>
            </a:extLst>
          </p:cNvPr>
          <p:cNvCxnSpPr>
            <a:cxnSpLocks/>
          </p:cNvCxnSpPr>
          <p:nvPr/>
        </p:nvCxnSpPr>
        <p:spPr>
          <a:xfrm>
            <a:off x="7178850" y="1779038"/>
            <a:ext cx="9332" cy="2079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C8ED03-3608-4E76-B007-6B6EDB583410}"/>
              </a:ext>
            </a:extLst>
          </p:cNvPr>
          <p:cNvCxnSpPr>
            <a:cxnSpLocks/>
          </p:cNvCxnSpPr>
          <p:nvPr/>
        </p:nvCxnSpPr>
        <p:spPr>
          <a:xfrm>
            <a:off x="7359242" y="1779038"/>
            <a:ext cx="0" cy="2079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7AD7D2C-BF6E-489E-BCB1-6CC5BDBB85E3}"/>
              </a:ext>
            </a:extLst>
          </p:cNvPr>
          <p:cNvCxnSpPr>
            <a:cxnSpLocks/>
          </p:cNvCxnSpPr>
          <p:nvPr/>
        </p:nvCxnSpPr>
        <p:spPr>
          <a:xfrm>
            <a:off x="7520971" y="1779038"/>
            <a:ext cx="9332" cy="2096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89F442-814B-4CB0-8575-2AC20FAEDC0C}"/>
              </a:ext>
            </a:extLst>
          </p:cNvPr>
          <p:cNvCxnSpPr>
            <a:cxnSpLocks/>
          </p:cNvCxnSpPr>
          <p:nvPr/>
        </p:nvCxnSpPr>
        <p:spPr>
          <a:xfrm>
            <a:off x="7673372" y="1779038"/>
            <a:ext cx="0" cy="209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6B170A-1EAC-47D5-9E2D-A1D9D4CC18EB}"/>
              </a:ext>
            </a:extLst>
          </p:cNvPr>
          <p:cNvCxnSpPr>
            <a:cxnSpLocks/>
          </p:cNvCxnSpPr>
          <p:nvPr/>
        </p:nvCxnSpPr>
        <p:spPr>
          <a:xfrm>
            <a:off x="7872426" y="1779038"/>
            <a:ext cx="0" cy="2072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7340F60-CC30-49E0-8D7D-C9AB026359A5}"/>
              </a:ext>
            </a:extLst>
          </p:cNvPr>
          <p:cNvCxnSpPr>
            <a:cxnSpLocks/>
          </p:cNvCxnSpPr>
          <p:nvPr/>
        </p:nvCxnSpPr>
        <p:spPr>
          <a:xfrm>
            <a:off x="8034154" y="1779038"/>
            <a:ext cx="9332" cy="2072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361F2-77E1-4DD0-AD17-621AE8267B87}"/>
              </a:ext>
            </a:extLst>
          </p:cNvPr>
          <p:cNvCxnSpPr/>
          <p:nvPr/>
        </p:nvCxnSpPr>
        <p:spPr>
          <a:xfrm flipV="1">
            <a:off x="4038600" y="1777483"/>
            <a:ext cx="0" cy="3974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711249-1719-4C4A-B80C-F617901F66E8}"/>
              </a:ext>
            </a:extLst>
          </p:cNvPr>
          <p:cNvCxnSpPr>
            <a:cxnSpLocks/>
          </p:cNvCxnSpPr>
          <p:nvPr/>
        </p:nvCxnSpPr>
        <p:spPr>
          <a:xfrm>
            <a:off x="4016830" y="3884643"/>
            <a:ext cx="50742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F2F50EF-A33E-4195-81BE-CF06C0B765FF}"/>
              </a:ext>
            </a:extLst>
          </p:cNvPr>
          <p:cNvCxnSpPr>
            <a:cxnSpLocks/>
          </p:cNvCxnSpPr>
          <p:nvPr/>
        </p:nvCxnSpPr>
        <p:spPr>
          <a:xfrm flipH="1">
            <a:off x="3234612" y="2456128"/>
            <a:ext cx="822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6D7898-DBE4-4A75-B12B-48C74BDD2AFC}"/>
              </a:ext>
            </a:extLst>
          </p:cNvPr>
          <p:cNvSpPr/>
          <p:nvPr/>
        </p:nvSpPr>
        <p:spPr>
          <a:xfrm>
            <a:off x="4491990" y="1566672"/>
            <a:ext cx="45719" cy="4114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E6BD-554F-4986-BD58-4DB3F03C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47" y="1709640"/>
            <a:ext cx="6577984" cy="44693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14670E-D1DE-4260-945E-AB5F2DAA8198}"/>
              </a:ext>
            </a:extLst>
          </p:cNvPr>
          <p:cNvCxnSpPr/>
          <p:nvPr/>
        </p:nvCxnSpPr>
        <p:spPr>
          <a:xfrm>
            <a:off x="4038600" y="1777483"/>
            <a:ext cx="0" cy="3974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402184-C3E4-47CB-BF3A-622D613DC651}"/>
              </a:ext>
            </a:extLst>
          </p:cNvPr>
          <p:cNvSpPr txBox="1"/>
          <p:nvPr/>
        </p:nvSpPr>
        <p:spPr>
          <a:xfrm>
            <a:off x="301418" y="3145979"/>
            <a:ext cx="205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 the best one </a:t>
            </a:r>
          </a:p>
          <a:p>
            <a:pPr algn="ctr"/>
            <a:r>
              <a:rPr lang="en-US" dirty="0"/>
              <a:t>Keep repeating the same procedure for each region until a stopping condition met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361F2-77E1-4DD0-AD17-621AE8267B87}"/>
              </a:ext>
            </a:extLst>
          </p:cNvPr>
          <p:cNvCxnSpPr/>
          <p:nvPr/>
        </p:nvCxnSpPr>
        <p:spPr>
          <a:xfrm flipV="1">
            <a:off x="4038600" y="1777483"/>
            <a:ext cx="0" cy="3974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F04086D-B3EB-4F8F-A7D5-15BE593646E7}"/>
              </a:ext>
            </a:extLst>
          </p:cNvPr>
          <p:cNvCxnSpPr>
            <a:cxnSpLocks/>
          </p:cNvCxnSpPr>
          <p:nvPr/>
        </p:nvCxnSpPr>
        <p:spPr>
          <a:xfrm>
            <a:off x="4016830" y="3884643"/>
            <a:ext cx="50742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8176BC-46AF-408B-B5E1-ECBC71DCDBCB}"/>
              </a:ext>
            </a:extLst>
          </p:cNvPr>
          <p:cNvCxnSpPr>
            <a:cxnSpLocks/>
          </p:cNvCxnSpPr>
          <p:nvPr/>
        </p:nvCxnSpPr>
        <p:spPr>
          <a:xfrm flipV="1">
            <a:off x="5893340" y="3884644"/>
            <a:ext cx="0" cy="18676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2D380D-FC92-4EE9-8F15-3858F2B51C48}"/>
              </a:ext>
            </a:extLst>
          </p:cNvPr>
          <p:cNvCxnSpPr/>
          <p:nvPr/>
        </p:nvCxnSpPr>
        <p:spPr>
          <a:xfrm flipH="1">
            <a:off x="10067731" y="24259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80CE91-56E3-4019-A18F-D0DAAE725AE0}"/>
              </a:ext>
            </a:extLst>
          </p:cNvPr>
          <p:cNvCxnSpPr>
            <a:cxnSpLocks/>
          </p:cNvCxnSpPr>
          <p:nvPr/>
        </p:nvCxnSpPr>
        <p:spPr>
          <a:xfrm>
            <a:off x="10636898" y="24259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68C204-1738-4BD1-B0AD-C8490730F25A}"/>
              </a:ext>
            </a:extLst>
          </p:cNvPr>
          <p:cNvSpPr txBox="1"/>
          <p:nvPr/>
        </p:nvSpPr>
        <p:spPr>
          <a:xfrm>
            <a:off x="10097166" y="2056627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Years&lt;4.5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4FBDD7-7C20-48E4-8028-2FFF3191DBAB}"/>
              </a:ext>
            </a:extLst>
          </p:cNvPr>
          <p:cNvCxnSpPr/>
          <p:nvPr/>
        </p:nvCxnSpPr>
        <p:spPr>
          <a:xfrm flipH="1">
            <a:off x="10636898" y="35998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51264B-9A65-40B7-8FBF-C23DB8B42607}"/>
              </a:ext>
            </a:extLst>
          </p:cNvPr>
          <p:cNvCxnSpPr>
            <a:cxnSpLocks/>
          </p:cNvCxnSpPr>
          <p:nvPr/>
        </p:nvCxnSpPr>
        <p:spPr>
          <a:xfrm>
            <a:off x="11206065" y="35998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0230981-7A40-4A3B-90E3-6013DC8CA680}"/>
              </a:ext>
            </a:extLst>
          </p:cNvPr>
          <p:cNvSpPr txBox="1"/>
          <p:nvPr/>
        </p:nvSpPr>
        <p:spPr>
          <a:xfrm>
            <a:off x="10666333" y="32305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Hits&lt;117.5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A99BFD-D648-4A08-8F01-3D7DEE013B04}"/>
              </a:ext>
            </a:extLst>
          </p:cNvPr>
          <p:cNvCxnSpPr/>
          <p:nvPr/>
        </p:nvCxnSpPr>
        <p:spPr>
          <a:xfrm flipH="1">
            <a:off x="10097166" y="4773759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3FDE582-FB0B-435D-99B5-BA84F210EF61}"/>
              </a:ext>
            </a:extLst>
          </p:cNvPr>
          <p:cNvCxnSpPr>
            <a:cxnSpLocks/>
          </p:cNvCxnSpPr>
          <p:nvPr/>
        </p:nvCxnSpPr>
        <p:spPr>
          <a:xfrm>
            <a:off x="10666333" y="4773759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4C037C0-B62B-4254-9D04-2016D05F54EB}"/>
              </a:ext>
            </a:extLst>
          </p:cNvPr>
          <p:cNvSpPr txBox="1"/>
          <p:nvPr/>
        </p:nvSpPr>
        <p:spPr>
          <a:xfrm>
            <a:off x="10126601" y="4404427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Years&lt;12</a:t>
            </a:r>
          </a:p>
        </p:txBody>
      </p:sp>
    </p:spTree>
    <p:extLst>
      <p:ext uri="{BB962C8B-B14F-4D97-AF65-F5344CB8AC3E}">
        <p14:creationId xmlns:p14="http://schemas.microsoft.com/office/powerpoint/2010/main" val="327179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process described may</a:t>
                </a:r>
                <a:r>
                  <a:rPr lang="tr-TR" sz="2400" dirty="0"/>
                  <a:t> overfit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2400" dirty="0"/>
                  <a:t>A </a:t>
                </a:r>
                <a:r>
                  <a:rPr lang="en-US" sz="2400" dirty="0"/>
                  <a:t>smaller tree</a:t>
                </a:r>
                <a:r>
                  <a:rPr lang="tr-TR" sz="2400" dirty="0"/>
                  <a:t> </a:t>
                </a:r>
                <a:r>
                  <a:rPr lang="en-US" sz="2400" dirty="0"/>
                  <a:t>with fewer splits (that is, fewer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2400" dirty="0"/>
                  <a:t>) might lead to lower</a:t>
                </a:r>
                <a:r>
                  <a:rPr lang="tr-TR" sz="2400" dirty="0"/>
                  <a:t> </a:t>
                </a:r>
                <a:r>
                  <a:rPr lang="en-US" sz="2400" dirty="0"/>
                  <a:t>variance and better interpretation at the cost of a little bias</a:t>
                </a:r>
                <a:endParaRPr lang="tr-TR" sz="2400" dirty="0"/>
              </a:p>
              <a:p>
                <a:pPr>
                  <a:lnSpc>
                    <a:spcPct val="100000"/>
                  </a:lnSpc>
                </a:pPr>
                <a:r>
                  <a:rPr lang="tr-TR" sz="2400" dirty="0"/>
                  <a:t>A</a:t>
                </a:r>
                <a:r>
                  <a:rPr lang="en-US" sz="2400" dirty="0"/>
                  <a:t> better strategy is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and then</a:t>
                </a:r>
                <a:r>
                  <a:rPr lang="tr-TR" sz="2400" dirty="0"/>
                  <a:t> </a:t>
                </a:r>
                <a:r>
                  <a:rPr lang="en-US" sz="2400" dirty="0"/>
                  <a:t>prune it back in order to obtain a subtree</a:t>
                </a:r>
                <a:r>
                  <a:rPr lang="tr-TR" sz="2400" dirty="0"/>
                  <a:t> by </a:t>
                </a:r>
                <a:r>
                  <a:rPr lang="en-US" sz="2400" dirty="0"/>
                  <a:t>collapsing any number of its internal (non-terminal)</a:t>
                </a:r>
                <a:r>
                  <a:rPr lang="tr-TR" sz="2400" dirty="0"/>
                  <a:t> </a:t>
                </a:r>
                <a:r>
                  <a:rPr lang="en-US" sz="2400" dirty="0"/>
                  <a:t>nodes</a:t>
                </a:r>
                <a:r>
                  <a:rPr lang="tr-TR" sz="2400" dirty="0"/>
                  <a:t> (pruning)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How do we determine the best prune</a:t>
                </a:r>
                <a:r>
                  <a:rPr lang="tr-TR" sz="2400" dirty="0"/>
                  <a:t> </a:t>
                </a:r>
                <a:r>
                  <a:rPr lang="en-US" sz="2400" dirty="0"/>
                  <a:t>way to prune the tree? </a:t>
                </a:r>
                <a:endParaRPr lang="tr-TR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Intuitively, our goal is to select a subtree that subtree</a:t>
                </a:r>
                <a:r>
                  <a:rPr lang="tr-TR" sz="2400" dirty="0"/>
                  <a:t> </a:t>
                </a:r>
                <a:r>
                  <a:rPr lang="en-US" sz="2400" dirty="0"/>
                  <a:t>leads to the lowest test error rate</a:t>
                </a:r>
                <a:endParaRPr lang="tr-TR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Given a subtree, we can estimate its</a:t>
                </a:r>
                <a:r>
                  <a:rPr lang="tr-TR" sz="2400" dirty="0"/>
                  <a:t> </a:t>
                </a:r>
                <a:r>
                  <a:rPr lang="en-US" sz="2400" dirty="0"/>
                  <a:t>test error using cross-validation or the validation set approach</a:t>
                </a:r>
                <a:r>
                  <a:rPr lang="tr-TR" sz="2400" dirty="0"/>
                  <a:t> (How?)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99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51656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200" dirty="0"/>
                  <a:t>Estimating</a:t>
                </a:r>
                <a:r>
                  <a:rPr lang="en-US" sz="2200" dirty="0"/>
                  <a:t> the cross-validation error for every possible subtree would be too</a:t>
                </a:r>
                <a:r>
                  <a:rPr lang="tr-TR" sz="2200" dirty="0"/>
                  <a:t> </a:t>
                </a:r>
                <a:r>
                  <a:rPr lang="en-US" sz="2200" dirty="0"/>
                  <a:t>cumbersome, since there is an extremely large number of possible subtrees</a:t>
                </a:r>
                <a:endParaRPr lang="tr-TR" sz="2200" dirty="0"/>
              </a:p>
              <a:p>
                <a:r>
                  <a:rPr lang="en-US" sz="2200" i="1" dirty="0"/>
                  <a:t>Cost complexity pruning</a:t>
                </a:r>
                <a:r>
                  <a:rPr lang="en-US" sz="2200" dirty="0"/>
                  <a:t>—also known as </a:t>
                </a:r>
                <a:r>
                  <a:rPr lang="en-US" sz="2200" i="1" dirty="0"/>
                  <a:t>weakest link pruning</a:t>
                </a:r>
                <a:r>
                  <a:rPr lang="en-US" sz="2200" dirty="0"/>
                  <a:t>—gives us</a:t>
                </a:r>
                <a:r>
                  <a:rPr lang="tr-TR" sz="2200" dirty="0"/>
                  <a:t> </a:t>
                </a:r>
                <a:r>
                  <a:rPr lang="en-US" sz="2200" dirty="0"/>
                  <a:t>a way to do just this</a:t>
                </a:r>
                <a:endParaRPr lang="tr-TR" sz="2200" dirty="0"/>
              </a:p>
              <a:p>
                <a:r>
                  <a:rPr lang="en-US" sz="2200" dirty="0"/>
                  <a:t>Rather than considering every possible subtree, we</a:t>
                </a:r>
                <a:r>
                  <a:rPr lang="tr-TR" sz="2200" dirty="0"/>
                  <a:t> </a:t>
                </a:r>
                <a:r>
                  <a:rPr lang="en-US" sz="2200" dirty="0"/>
                  <a:t>consider a sequence of trees indexed by a nonnegative tuning parameter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sz="2200" dirty="0"/>
              </a:p>
              <a:p>
                <a:r>
                  <a:rPr lang="en-US" sz="2200" dirty="0"/>
                  <a:t>For each value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there corresponds a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2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such that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tr-TR" sz="2200" dirty="0"/>
              </a:p>
              <a:p>
                <a:pPr marL="0" indent="0">
                  <a:buNone/>
                </a:pPr>
                <a:r>
                  <a:rPr lang="tr-TR" sz="2200" dirty="0"/>
                  <a:t>    is as small as possible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7" name="Oval Callout 6"/>
          <p:cNvSpPr/>
          <p:nvPr/>
        </p:nvSpPr>
        <p:spPr>
          <a:xfrm>
            <a:off x="7477125" y="4956176"/>
            <a:ext cx="1600200" cy="685800"/>
          </a:xfrm>
          <a:prstGeom prst="wedgeEllipseCallout">
            <a:avLst>
              <a:gd name="adj1" fmla="val -33181"/>
              <a:gd name="adj2" fmla="val -110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# of terminal nodes in the subtree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8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 tuning parameter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controls a trade-off between the subtree’s complexity</a:t>
                </a:r>
                <a:r>
                  <a:rPr lang="tr-TR" sz="2200" dirty="0"/>
                  <a:t> </a:t>
                </a:r>
                <a:r>
                  <a:rPr lang="en-US" sz="2200" dirty="0"/>
                  <a:t>and its fit to the training data</a:t>
                </a:r>
                <a:endParaRPr lang="tr-TR" sz="2200" dirty="0"/>
              </a:p>
              <a:p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, then the subtree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tr-TR" sz="2200" i="1" dirty="0"/>
                  <a:t> </a:t>
                </a:r>
                <a:r>
                  <a:rPr lang="en-US" sz="2200" dirty="0"/>
                  <a:t>will simply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(Why?)</a:t>
                </a:r>
              </a:p>
              <a:p>
                <a:r>
                  <a:rPr lang="en-US" sz="2200" dirty="0"/>
                  <a:t>However, 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increases, there is a price to pay for having a tree with</a:t>
                </a:r>
                <a:r>
                  <a:rPr lang="tr-TR" sz="2200" dirty="0"/>
                  <a:t> </a:t>
                </a:r>
                <a:r>
                  <a:rPr lang="en-US" sz="2200" dirty="0"/>
                  <a:t>many terminal nodes</a:t>
                </a:r>
                <a:r>
                  <a:rPr lang="tr-TR" sz="2200" dirty="0"/>
                  <a:t> (Regularization)</a:t>
                </a:r>
              </a:p>
              <a:p>
                <a:r>
                  <a:rPr lang="tr-TR" sz="2200" dirty="0"/>
                  <a:t>As we increase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branches get pruned</a:t>
                </a:r>
                <a:r>
                  <a:rPr lang="tr-TR" sz="2200" dirty="0"/>
                  <a:t> </a:t>
                </a:r>
                <a:r>
                  <a:rPr lang="en-US" sz="2200" dirty="0"/>
                  <a:t>from the tree in a nested and predictable fashion, so obtaining the whole</a:t>
                </a:r>
                <a:r>
                  <a:rPr lang="tr-TR" sz="2200" dirty="0"/>
                  <a:t> </a:t>
                </a:r>
                <a:r>
                  <a:rPr lang="en-US" sz="2200" dirty="0"/>
                  <a:t>sequence of subtrees as a function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easy</a:t>
                </a:r>
                <a:endParaRPr lang="tr-TR" sz="2200" dirty="0"/>
              </a:p>
              <a:p>
                <a:r>
                  <a:rPr lang="en-US" sz="22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200" dirty="0"/>
                  <a:t> we use weakest link pruning: we successively</a:t>
                </a:r>
                <a:r>
                  <a:rPr lang="tr-TR" sz="2200" dirty="0"/>
                  <a:t> </a:t>
                </a:r>
                <a:r>
                  <a:rPr lang="en-US" sz="2200" dirty="0"/>
                  <a:t>collapse the internal node that produces the smallest per-node increase in</a:t>
                </a:r>
                <a:r>
                  <a:rPr lang="tr-TR" sz="2200" dirty="0"/>
                  <a:t> </a:t>
                </a:r>
                <a:r>
                  <a:rPr lang="en-US" sz="2200" dirty="0"/>
                  <a:t>and continue until we produce the single-node (root) tree.</a:t>
                </a:r>
                <a:endParaRPr lang="tr-TR" sz="2200" dirty="0"/>
              </a:p>
              <a:p>
                <a:r>
                  <a:rPr lang="en-US" sz="2200" dirty="0"/>
                  <a:t>We can select a value of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using a validation set or using cross-validation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390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2517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trees can be applied to both regression and classification problems</a:t>
            </a:r>
            <a:endParaRPr lang="tr-TR" sz="2400" dirty="0"/>
          </a:p>
          <a:p>
            <a:r>
              <a:rPr lang="en-US" sz="2400" dirty="0"/>
              <a:t>The</a:t>
            </a:r>
            <a:r>
              <a:rPr lang="tr-TR" sz="2400" dirty="0"/>
              <a:t>y</a:t>
            </a:r>
            <a:r>
              <a:rPr lang="en-US" sz="2400" dirty="0"/>
              <a:t> involve </a:t>
            </a:r>
            <a:r>
              <a:rPr lang="en-US" sz="2400" i="1" dirty="0"/>
              <a:t>stratifying </a:t>
            </a:r>
            <a:r>
              <a:rPr lang="en-US" sz="2400" dirty="0"/>
              <a:t>or </a:t>
            </a:r>
            <a:r>
              <a:rPr lang="en-US" sz="2400" i="1" dirty="0"/>
              <a:t>segmenting </a:t>
            </a:r>
            <a:r>
              <a:rPr lang="en-US" sz="2400" dirty="0"/>
              <a:t>the predictor space</a:t>
            </a:r>
            <a:r>
              <a:rPr lang="tr-TR" sz="2400" dirty="0"/>
              <a:t> </a:t>
            </a:r>
            <a:r>
              <a:rPr lang="en-US" sz="2400" dirty="0"/>
              <a:t>into a number of simple regions</a:t>
            </a:r>
            <a:endParaRPr lang="tr-TR" sz="2400" dirty="0"/>
          </a:p>
          <a:p>
            <a:r>
              <a:rPr lang="en-US" sz="2400" dirty="0"/>
              <a:t>Tree-based methods are simple and useful for interpretation</a:t>
            </a:r>
            <a:r>
              <a:rPr lang="tr-TR" sz="2400" dirty="0"/>
              <a:t> but not </a:t>
            </a:r>
            <a:r>
              <a:rPr lang="en-US" sz="2400" dirty="0"/>
              <a:t>competitive with the best supervised learning approaches</a:t>
            </a:r>
            <a:endParaRPr lang="tr-TR" sz="2400" dirty="0"/>
          </a:p>
          <a:p>
            <a:r>
              <a:rPr lang="tr-TR" sz="2400" dirty="0"/>
              <a:t>W</a:t>
            </a:r>
            <a:r>
              <a:rPr lang="en-US" sz="2400" dirty="0"/>
              <a:t>e </a:t>
            </a:r>
            <a:r>
              <a:rPr lang="tr-TR" sz="2400" dirty="0"/>
              <a:t>will </a:t>
            </a:r>
            <a:r>
              <a:rPr lang="en-US" sz="2400" dirty="0"/>
              <a:t>also introduce </a:t>
            </a:r>
            <a:r>
              <a:rPr lang="tr-TR" sz="2400" dirty="0"/>
              <a:t>ensemble techniques, </a:t>
            </a:r>
            <a:r>
              <a:rPr lang="en-US" sz="2400" i="1" dirty="0"/>
              <a:t>bagging</a:t>
            </a:r>
            <a:r>
              <a:rPr lang="en-US" sz="2400" dirty="0"/>
              <a:t>, </a:t>
            </a:r>
            <a:r>
              <a:rPr lang="en-US" sz="2400" i="1" dirty="0"/>
              <a:t>random forests</a:t>
            </a:r>
            <a:r>
              <a:rPr lang="en-US" sz="2400" dirty="0"/>
              <a:t>,</a:t>
            </a:r>
            <a:r>
              <a:rPr lang="tr-TR" sz="2400" dirty="0"/>
              <a:t> through trees</a:t>
            </a:r>
          </a:p>
          <a:p>
            <a:r>
              <a:rPr lang="en-US" sz="2400" dirty="0"/>
              <a:t>Each of these approaches involves producing multiple trees</a:t>
            </a:r>
            <a:r>
              <a:rPr lang="tr-TR" sz="2400" dirty="0"/>
              <a:t> </a:t>
            </a:r>
            <a:r>
              <a:rPr lang="en-US" sz="2400" dirty="0"/>
              <a:t>then combined to yield a single consensus prediction</a:t>
            </a:r>
            <a:endParaRPr lang="tr-TR" sz="2400" dirty="0"/>
          </a:p>
          <a:p>
            <a:r>
              <a:rPr lang="tr-TR" sz="2400" dirty="0"/>
              <a:t>Combining </a:t>
            </a:r>
            <a:r>
              <a:rPr lang="en-US" sz="2400" dirty="0"/>
              <a:t>a large number of trees can often result in dramatic</a:t>
            </a:r>
            <a:r>
              <a:rPr lang="tr-TR" sz="2400" dirty="0"/>
              <a:t> </a:t>
            </a:r>
            <a:r>
              <a:rPr lang="en-US" sz="2400" dirty="0"/>
              <a:t>improvements in prediction accuracy, at the expense of some loss in interpretation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05334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Building Regression 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3" y="1447801"/>
            <a:ext cx="7208614" cy="48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classification tree </a:t>
            </a:r>
            <a:r>
              <a:rPr lang="en-US" sz="2400" dirty="0"/>
              <a:t>is very similar to a regression tree</a:t>
            </a:r>
            <a:endParaRPr lang="tr-TR" sz="2400" dirty="0"/>
          </a:p>
          <a:p>
            <a:r>
              <a:rPr lang="en-US" sz="2400" dirty="0"/>
              <a:t>Recall that for a regression tree, the predicted response for an observation is</a:t>
            </a:r>
            <a:r>
              <a:rPr lang="tr-TR" sz="2400" dirty="0"/>
              <a:t> </a:t>
            </a:r>
            <a:r>
              <a:rPr lang="en-US" sz="2400" dirty="0"/>
              <a:t>given by the mean </a:t>
            </a:r>
            <a:r>
              <a:rPr lang="tr-TR" sz="2400" dirty="0"/>
              <a:t>response</a:t>
            </a:r>
          </a:p>
          <a:p>
            <a:r>
              <a:rPr lang="en-US" sz="2400" dirty="0"/>
              <a:t>In contrast, for a classification tree, we predict that</a:t>
            </a:r>
            <a:r>
              <a:rPr lang="tr-TR" sz="2400" dirty="0"/>
              <a:t> </a:t>
            </a:r>
            <a:r>
              <a:rPr lang="en-US" sz="2400" dirty="0"/>
              <a:t>each observation belongs to the </a:t>
            </a:r>
            <a:r>
              <a:rPr lang="en-US" sz="2400" i="1" dirty="0"/>
              <a:t>most commonly occurring class </a:t>
            </a:r>
            <a:r>
              <a:rPr lang="en-US" sz="2400" dirty="0"/>
              <a:t>of training</a:t>
            </a:r>
            <a:r>
              <a:rPr lang="tr-TR" sz="2400" dirty="0"/>
              <a:t> </a:t>
            </a:r>
            <a:r>
              <a:rPr lang="en-US" sz="2400" dirty="0"/>
              <a:t>observations in the region to which it belong</a:t>
            </a:r>
            <a:r>
              <a:rPr lang="tr-TR" sz="2400" dirty="0"/>
              <a:t>s</a:t>
            </a:r>
          </a:p>
          <a:p>
            <a:r>
              <a:rPr lang="en-US" sz="2400" dirty="0"/>
              <a:t>The task of growing a classification tree is quite similar to the task of</a:t>
            </a:r>
            <a:r>
              <a:rPr lang="tr-TR" sz="2400" dirty="0"/>
              <a:t> </a:t>
            </a:r>
            <a:r>
              <a:rPr lang="en-US" sz="2400" dirty="0"/>
              <a:t>growing a regression tree</a:t>
            </a:r>
            <a:endParaRPr lang="tr-TR" sz="2400" dirty="0"/>
          </a:p>
          <a:p>
            <a:r>
              <a:rPr lang="en-US" sz="2400" dirty="0"/>
              <a:t>Just as in the regression setting, we use recursive</a:t>
            </a:r>
            <a:r>
              <a:rPr lang="tr-TR" sz="2400" dirty="0"/>
              <a:t> </a:t>
            </a:r>
            <a:r>
              <a:rPr lang="en-US" sz="2400" dirty="0"/>
              <a:t>binary splitting to grow a classification tree</a:t>
            </a:r>
            <a:endParaRPr lang="tr-TR" sz="2400" dirty="0"/>
          </a:p>
          <a:p>
            <a:r>
              <a:rPr lang="en-US" sz="2400" dirty="0"/>
              <a:t>However, in the classification</a:t>
            </a:r>
            <a:r>
              <a:rPr lang="tr-TR" sz="2400" dirty="0"/>
              <a:t> </a:t>
            </a:r>
            <a:r>
              <a:rPr lang="en-US" sz="2400" dirty="0"/>
              <a:t>setting, </a:t>
            </a:r>
            <a:r>
              <a:rPr lang="tr-TR" sz="2400" dirty="0"/>
              <a:t>SSE</a:t>
            </a:r>
            <a:r>
              <a:rPr lang="en-US" sz="2400" dirty="0"/>
              <a:t> cannot be used as a criterion for making the binary splits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9603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natural alternative to </a:t>
                </a:r>
                <a:r>
                  <a:rPr lang="tr-TR" sz="2000" dirty="0"/>
                  <a:t>SSE</a:t>
                </a:r>
                <a:r>
                  <a:rPr lang="en-US" sz="2000" dirty="0"/>
                  <a:t> is the classification error rate</a:t>
                </a:r>
                <a:endParaRPr lang="tr-TR" sz="2000" dirty="0"/>
              </a:p>
              <a:p>
                <a:r>
                  <a:rPr lang="tr-TR" sz="2000" dirty="0"/>
                  <a:t>T</a:t>
                </a:r>
                <a:r>
                  <a:rPr lang="en-US" sz="2000" dirty="0"/>
                  <a:t>he classification error rate is</a:t>
                </a:r>
                <a:r>
                  <a:rPr lang="tr-TR" sz="2000" dirty="0"/>
                  <a:t> </a:t>
                </a:r>
                <a:r>
                  <a:rPr lang="en-US" sz="2000" dirty="0"/>
                  <a:t>simply the fraction of the training observations in that region that do not</a:t>
                </a:r>
                <a:r>
                  <a:rPr lang="tr-TR" sz="2000" dirty="0"/>
                  <a:t> </a:t>
                </a:r>
                <a:r>
                  <a:rPr lang="en-US" sz="2000" dirty="0"/>
                  <a:t>belong to the most common class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sz="200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000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000" dirty="0"/>
                  <a:t>represents the proportion of training observations in the </a:t>
                </a:r>
                <a:r>
                  <a:rPr lang="en-US" sz="2000" dirty="0" err="1"/>
                  <a:t>mth</a:t>
                </a:r>
                <a:r>
                  <a:rPr lang="tr-TR" sz="2000" dirty="0"/>
                  <a:t> </a:t>
                </a:r>
                <a:r>
                  <a:rPr lang="en-US" sz="2000" dirty="0"/>
                  <a:t>region that are from the kth class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5" name="Rectangle 4"/>
          <p:cNvSpPr/>
          <p:nvPr/>
        </p:nvSpPr>
        <p:spPr>
          <a:xfrm>
            <a:off x="1313629" y="3705225"/>
            <a:ext cx="3010721" cy="2278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5774" y="6010895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584978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X2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313629" y="491298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1889422" y="538815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1568976" y="509771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1878374" y="493902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153142" y="515755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1575622" y="550187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2199392" y="550153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2697882" y="508051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402345" y="492833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2714885" y="55773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2465421" y="571503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336232" y="440315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329435" y="3843518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1657098" y="462162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1657098" y="379000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1708491" y="427228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2563205" y="37717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2544784" y="4546801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2122002" y="438099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2544784" y="4222776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2090984" y="3970515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us 126"/>
          <p:cNvSpPr/>
          <p:nvPr/>
        </p:nvSpPr>
        <p:spPr>
          <a:xfrm>
            <a:off x="3052513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Plus 129"/>
          <p:cNvSpPr/>
          <p:nvPr/>
        </p:nvSpPr>
        <p:spPr>
          <a:xfrm>
            <a:off x="3106964" y="388700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lus 130"/>
          <p:cNvSpPr/>
          <p:nvPr/>
        </p:nvSpPr>
        <p:spPr>
          <a:xfrm>
            <a:off x="3845451" y="391510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lus 134"/>
          <p:cNvSpPr/>
          <p:nvPr/>
        </p:nvSpPr>
        <p:spPr>
          <a:xfrm>
            <a:off x="3390349" y="431064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154"/>
          <p:cNvSpPr/>
          <p:nvPr/>
        </p:nvSpPr>
        <p:spPr>
          <a:xfrm>
            <a:off x="3812392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Plus 158"/>
          <p:cNvSpPr/>
          <p:nvPr/>
        </p:nvSpPr>
        <p:spPr>
          <a:xfrm>
            <a:off x="1364118" y="573236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lus 159"/>
          <p:cNvSpPr/>
          <p:nvPr/>
        </p:nvSpPr>
        <p:spPr>
          <a:xfrm>
            <a:off x="1903011" y="5752265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Plus 160"/>
          <p:cNvSpPr/>
          <p:nvPr/>
        </p:nvSpPr>
        <p:spPr>
          <a:xfrm>
            <a:off x="1333634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lus 161"/>
          <p:cNvSpPr/>
          <p:nvPr/>
        </p:nvSpPr>
        <p:spPr>
          <a:xfrm>
            <a:off x="3312893" y="566453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Plus 162"/>
          <p:cNvSpPr/>
          <p:nvPr/>
        </p:nvSpPr>
        <p:spPr>
          <a:xfrm>
            <a:off x="3254051" y="4964974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lus 163"/>
          <p:cNvSpPr/>
          <p:nvPr/>
        </p:nvSpPr>
        <p:spPr>
          <a:xfrm>
            <a:off x="3674496" y="5655050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Plus 164"/>
          <p:cNvSpPr/>
          <p:nvPr/>
        </p:nvSpPr>
        <p:spPr>
          <a:xfrm>
            <a:off x="3133787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Plus 169"/>
          <p:cNvSpPr/>
          <p:nvPr/>
        </p:nvSpPr>
        <p:spPr>
          <a:xfrm>
            <a:off x="2467028" y="53138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lus 170"/>
          <p:cNvSpPr/>
          <p:nvPr/>
        </p:nvSpPr>
        <p:spPr>
          <a:xfrm>
            <a:off x="4042858" y="56755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y 174"/>
          <p:cNvSpPr/>
          <p:nvPr/>
        </p:nvSpPr>
        <p:spPr>
          <a:xfrm>
            <a:off x="3582314" y="532703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ltiply 177"/>
          <p:cNvSpPr/>
          <p:nvPr/>
        </p:nvSpPr>
        <p:spPr>
          <a:xfrm>
            <a:off x="4079924" y="496497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ltiply 178"/>
          <p:cNvSpPr/>
          <p:nvPr/>
        </p:nvSpPr>
        <p:spPr>
          <a:xfrm>
            <a:off x="4068183" y="534853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ltiply 179"/>
          <p:cNvSpPr/>
          <p:nvPr/>
        </p:nvSpPr>
        <p:spPr>
          <a:xfrm>
            <a:off x="3601025" y="49390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125355" y="5900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000702" y="3499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140628" y="602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5" name="Multiply 184"/>
          <p:cNvSpPr/>
          <p:nvPr/>
        </p:nvSpPr>
        <p:spPr>
          <a:xfrm>
            <a:off x="3831119" y="5186259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BEFD27-5AA2-47E9-B019-B6B65839ADC3}"/>
              </a:ext>
            </a:extLst>
          </p:cNvPr>
          <p:cNvCxnSpPr>
            <a:cxnSpLocks/>
          </p:cNvCxnSpPr>
          <p:nvPr/>
        </p:nvCxnSpPr>
        <p:spPr>
          <a:xfrm>
            <a:off x="2910426" y="3705225"/>
            <a:ext cx="0" cy="1127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679E46-FFC6-4672-A4A1-7B03B9AE8BFB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313629" y="4844392"/>
            <a:ext cx="3010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D12A71-3355-425B-969B-192BA878A36A}"/>
              </a:ext>
            </a:extLst>
          </p:cNvPr>
          <p:cNvCxnSpPr/>
          <p:nvPr/>
        </p:nvCxnSpPr>
        <p:spPr>
          <a:xfrm flipH="1">
            <a:off x="7936621" y="3887008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7B83E9-54E8-422B-9A5B-40B84599D1D1}"/>
              </a:ext>
            </a:extLst>
          </p:cNvPr>
          <p:cNvCxnSpPr>
            <a:cxnSpLocks/>
          </p:cNvCxnSpPr>
          <p:nvPr/>
        </p:nvCxnSpPr>
        <p:spPr>
          <a:xfrm>
            <a:off x="8505788" y="3887008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6620BF-2B6D-4BD6-9071-C697EE88A7C8}"/>
              </a:ext>
            </a:extLst>
          </p:cNvPr>
          <p:cNvSpPr txBox="1"/>
          <p:nvPr/>
        </p:nvSpPr>
        <p:spPr>
          <a:xfrm>
            <a:off x="7966056" y="3517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X2&lt;0.5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0F83787-A69A-4AAA-BCBF-FCBE61BE14EF}"/>
              </a:ext>
            </a:extLst>
          </p:cNvPr>
          <p:cNvCxnSpPr/>
          <p:nvPr/>
        </p:nvCxnSpPr>
        <p:spPr>
          <a:xfrm flipH="1">
            <a:off x="8505788" y="5060908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707AB3-81C1-43B6-BD5F-6D2591234F91}"/>
              </a:ext>
            </a:extLst>
          </p:cNvPr>
          <p:cNvCxnSpPr>
            <a:cxnSpLocks/>
          </p:cNvCxnSpPr>
          <p:nvPr/>
        </p:nvCxnSpPr>
        <p:spPr>
          <a:xfrm>
            <a:off x="9074955" y="5060908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9849804-20EF-40AC-90BF-7D2D98CDB8F9}"/>
              </a:ext>
            </a:extLst>
          </p:cNvPr>
          <p:cNvSpPr txBox="1"/>
          <p:nvPr/>
        </p:nvSpPr>
        <p:spPr>
          <a:xfrm>
            <a:off x="8535223" y="46915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X1&lt;0.6</a:t>
            </a:r>
          </a:p>
        </p:txBody>
      </p:sp>
      <p:sp>
        <p:nvSpPr>
          <p:cNvPr id="64" name="Plus 31">
            <a:extLst>
              <a:ext uri="{FF2B5EF4-FFF2-40B4-BE49-F238E27FC236}">
                <a16:creationId xmlns:a16="http://schemas.microsoft.com/office/drawing/2014/main" id="{0CA8127C-0520-484F-87D8-9EBB195C63CF}"/>
              </a:ext>
            </a:extLst>
          </p:cNvPr>
          <p:cNvSpPr/>
          <p:nvPr/>
        </p:nvSpPr>
        <p:spPr>
          <a:xfrm>
            <a:off x="7838850" y="490270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84">
            <a:extLst>
              <a:ext uri="{FF2B5EF4-FFF2-40B4-BE49-F238E27FC236}">
                <a16:creationId xmlns:a16="http://schemas.microsoft.com/office/drawing/2014/main" id="{F2DB979D-8038-442D-A4EC-4ED5F8C88394}"/>
              </a:ext>
            </a:extLst>
          </p:cNvPr>
          <p:cNvSpPr/>
          <p:nvPr/>
        </p:nvSpPr>
        <p:spPr>
          <a:xfrm>
            <a:off x="8383575" y="5994799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129">
            <a:extLst>
              <a:ext uri="{FF2B5EF4-FFF2-40B4-BE49-F238E27FC236}">
                <a16:creationId xmlns:a16="http://schemas.microsoft.com/office/drawing/2014/main" id="{8E283385-D6C0-40F1-A146-B1D6E5E9F094}"/>
              </a:ext>
            </a:extLst>
          </p:cNvPr>
          <p:cNvSpPr/>
          <p:nvPr/>
        </p:nvSpPr>
        <p:spPr>
          <a:xfrm>
            <a:off x="9462376" y="599479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natural alternative to </a:t>
                </a:r>
                <a:r>
                  <a:rPr lang="tr-TR" sz="2000" dirty="0"/>
                  <a:t>SSE</a:t>
                </a:r>
                <a:r>
                  <a:rPr lang="en-US" sz="2000" dirty="0"/>
                  <a:t> is the classification error rate</a:t>
                </a:r>
                <a:endParaRPr lang="tr-TR" sz="2000" dirty="0"/>
              </a:p>
              <a:p>
                <a:r>
                  <a:rPr lang="tr-TR" sz="2000" dirty="0"/>
                  <a:t>T</a:t>
                </a:r>
                <a:r>
                  <a:rPr lang="en-US" sz="2000" dirty="0"/>
                  <a:t>he classification error rate is</a:t>
                </a:r>
                <a:r>
                  <a:rPr lang="tr-TR" sz="2000" dirty="0"/>
                  <a:t> </a:t>
                </a:r>
                <a:r>
                  <a:rPr lang="en-US" sz="2000" dirty="0"/>
                  <a:t>simply the fraction of the training observations in that region that do not</a:t>
                </a:r>
                <a:r>
                  <a:rPr lang="tr-TR" sz="2000" dirty="0"/>
                  <a:t> </a:t>
                </a:r>
                <a:r>
                  <a:rPr lang="en-US" sz="2000" dirty="0"/>
                  <a:t>belong to the most common class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sz="200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000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000" dirty="0"/>
                  <a:t>represents the proportion of training observations in the </a:t>
                </a:r>
                <a:r>
                  <a:rPr lang="en-US" sz="2000" dirty="0" err="1"/>
                  <a:t>mth</a:t>
                </a:r>
                <a:r>
                  <a:rPr lang="tr-TR" sz="2000" dirty="0"/>
                  <a:t> </a:t>
                </a:r>
                <a:r>
                  <a:rPr lang="en-US" sz="2000" dirty="0"/>
                  <a:t>region that are from the kth class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5" name="Rectangle 4"/>
          <p:cNvSpPr/>
          <p:nvPr/>
        </p:nvSpPr>
        <p:spPr>
          <a:xfrm>
            <a:off x="1313629" y="3705225"/>
            <a:ext cx="3010721" cy="2278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5774" y="6010895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584978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X2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313629" y="491298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1889422" y="538815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1568976" y="509771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1878374" y="493902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153142" y="515755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1575622" y="550187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2199392" y="550153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2697882" y="508051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402345" y="492833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2714885" y="55773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2465421" y="571503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336232" y="440315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329435" y="3843518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1657098" y="462162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1657098" y="379000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1708491" y="427228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2563205" y="37717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2544784" y="4546801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2122002" y="438099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2544784" y="4222776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2090984" y="3970515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us 126"/>
          <p:cNvSpPr/>
          <p:nvPr/>
        </p:nvSpPr>
        <p:spPr>
          <a:xfrm>
            <a:off x="3052513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Plus 129"/>
          <p:cNvSpPr/>
          <p:nvPr/>
        </p:nvSpPr>
        <p:spPr>
          <a:xfrm>
            <a:off x="3106964" y="388700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lus 130"/>
          <p:cNvSpPr/>
          <p:nvPr/>
        </p:nvSpPr>
        <p:spPr>
          <a:xfrm>
            <a:off x="3845451" y="391510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lus 134"/>
          <p:cNvSpPr/>
          <p:nvPr/>
        </p:nvSpPr>
        <p:spPr>
          <a:xfrm>
            <a:off x="3390349" y="431064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154"/>
          <p:cNvSpPr/>
          <p:nvPr/>
        </p:nvSpPr>
        <p:spPr>
          <a:xfrm>
            <a:off x="3812392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Plus 158"/>
          <p:cNvSpPr/>
          <p:nvPr/>
        </p:nvSpPr>
        <p:spPr>
          <a:xfrm>
            <a:off x="1364118" y="573236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lus 159"/>
          <p:cNvSpPr/>
          <p:nvPr/>
        </p:nvSpPr>
        <p:spPr>
          <a:xfrm>
            <a:off x="1903011" y="5752265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Plus 160"/>
          <p:cNvSpPr/>
          <p:nvPr/>
        </p:nvSpPr>
        <p:spPr>
          <a:xfrm>
            <a:off x="1333634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lus 161"/>
          <p:cNvSpPr/>
          <p:nvPr/>
        </p:nvSpPr>
        <p:spPr>
          <a:xfrm>
            <a:off x="3312893" y="566453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Plus 162"/>
          <p:cNvSpPr/>
          <p:nvPr/>
        </p:nvSpPr>
        <p:spPr>
          <a:xfrm>
            <a:off x="3254051" y="4964974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lus 163"/>
          <p:cNvSpPr/>
          <p:nvPr/>
        </p:nvSpPr>
        <p:spPr>
          <a:xfrm>
            <a:off x="3674496" y="5655050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Plus 164"/>
          <p:cNvSpPr/>
          <p:nvPr/>
        </p:nvSpPr>
        <p:spPr>
          <a:xfrm>
            <a:off x="3133787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Plus 169"/>
          <p:cNvSpPr/>
          <p:nvPr/>
        </p:nvSpPr>
        <p:spPr>
          <a:xfrm>
            <a:off x="2467028" y="53138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lus 170"/>
          <p:cNvSpPr/>
          <p:nvPr/>
        </p:nvSpPr>
        <p:spPr>
          <a:xfrm>
            <a:off x="4042858" y="56755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y 174"/>
          <p:cNvSpPr/>
          <p:nvPr/>
        </p:nvSpPr>
        <p:spPr>
          <a:xfrm>
            <a:off x="3582314" y="532703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ltiply 177"/>
          <p:cNvSpPr/>
          <p:nvPr/>
        </p:nvSpPr>
        <p:spPr>
          <a:xfrm>
            <a:off x="4079924" y="496497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ltiply 178"/>
          <p:cNvSpPr/>
          <p:nvPr/>
        </p:nvSpPr>
        <p:spPr>
          <a:xfrm>
            <a:off x="4068183" y="534853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ltiply 179"/>
          <p:cNvSpPr/>
          <p:nvPr/>
        </p:nvSpPr>
        <p:spPr>
          <a:xfrm>
            <a:off x="3601025" y="49390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125355" y="5900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000702" y="3499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140628" y="602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5" name="Multiply 184"/>
          <p:cNvSpPr/>
          <p:nvPr/>
        </p:nvSpPr>
        <p:spPr>
          <a:xfrm>
            <a:off x="3831119" y="5186259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D12A71-3355-425B-969B-192BA878A36A}"/>
              </a:ext>
            </a:extLst>
          </p:cNvPr>
          <p:cNvCxnSpPr/>
          <p:nvPr/>
        </p:nvCxnSpPr>
        <p:spPr>
          <a:xfrm flipH="1">
            <a:off x="7936621" y="3887008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7B83E9-54E8-422B-9A5B-40B84599D1D1}"/>
              </a:ext>
            </a:extLst>
          </p:cNvPr>
          <p:cNvCxnSpPr>
            <a:cxnSpLocks/>
          </p:cNvCxnSpPr>
          <p:nvPr/>
        </p:nvCxnSpPr>
        <p:spPr>
          <a:xfrm>
            <a:off x="8505788" y="3887008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6620BF-2B6D-4BD6-9071-C697EE88A7C8}"/>
              </a:ext>
            </a:extLst>
          </p:cNvPr>
          <p:cNvSpPr txBox="1"/>
          <p:nvPr/>
        </p:nvSpPr>
        <p:spPr>
          <a:xfrm>
            <a:off x="7966056" y="3517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X2&lt;0.5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8283C5-39FB-4479-B6DA-753D13FE52F4}"/>
              </a:ext>
            </a:extLst>
          </p:cNvPr>
          <p:cNvCxnSpPr>
            <a:cxnSpLocks/>
          </p:cNvCxnSpPr>
          <p:nvPr/>
        </p:nvCxnSpPr>
        <p:spPr>
          <a:xfrm>
            <a:off x="1584952" y="3711374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DF6944-48F8-4800-9B6B-D9D90286A0CF}"/>
              </a:ext>
            </a:extLst>
          </p:cNvPr>
          <p:cNvCxnSpPr>
            <a:cxnSpLocks/>
          </p:cNvCxnSpPr>
          <p:nvPr/>
        </p:nvCxnSpPr>
        <p:spPr>
          <a:xfrm>
            <a:off x="1878374" y="3705225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0DEE06-A6C5-40D1-8ED4-A5C2CBB27EF9}"/>
              </a:ext>
            </a:extLst>
          </p:cNvPr>
          <p:cNvCxnSpPr>
            <a:cxnSpLocks/>
          </p:cNvCxnSpPr>
          <p:nvPr/>
        </p:nvCxnSpPr>
        <p:spPr>
          <a:xfrm>
            <a:off x="2109655" y="3705225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00799D-6DFD-42AE-88E1-C00D27526244}"/>
              </a:ext>
            </a:extLst>
          </p:cNvPr>
          <p:cNvCxnSpPr>
            <a:cxnSpLocks/>
          </p:cNvCxnSpPr>
          <p:nvPr/>
        </p:nvCxnSpPr>
        <p:spPr>
          <a:xfrm>
            <a:off x="2394933" y="3705225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409146-2E80-4FCE-9399-E4694837EB70}"/>
              </a:ext>
            </a:extLst>
          </p:cNvPr>
          <p:cNvCxnSpPr>
            <a:cxnSpLocks/>
          </p:cNvCxnSpPr>
          <p:nvPr/>
        </p:nvCxnSpPr>
        <p:spPr>
          <a:xfrm>
            <a:off x="2597886" y="3722614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881653-CF0D-4C53-BB01-042442AFB1F8}"/>
              </a:ext>
            </a:extLst>
          </p:cNvPr>
          <p:cNvCxnSpPr>
            <a:cxnSpLocks/>
          </p:cNvCxnSpPr>
          <p:nvPr/>
        </p:nvCxnSpPr>
        <p:spPr>
          <a:xfrm>
            <a:off x="2805627" y="3708878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903CF0-8DC1-4D81-98AB-1BEF941F9B49}"/>
              </a:ext>
            </a:extLst>
          </p:cNvPr>
          <p:cNvCxnSpPr>
            <a:cxnSpLocks/>
          </p:cNvCxnSpPr>
          <p:nvPr/>
        </p:nvCxnSpPr>
        <p:spPr>
          <a:xfrm>
            <a:off x="2966633" y="3683108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2E4D-5025-4757-BD53-989916551B84}"/>
              </a:ext>
            </a:extLst>
          </p:cNvPr>
          <p:cNvCxnSpPr>
            <a:cxnSpLocks/>
          </p:cNvCxnSpPr>
          <p:nvPr/>
        </p:nvCxnSpPr>
        <p:spPr>
          <a:xfrm>
            <a:off x="3136396" y="3722614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0B524D-DF88-4AEF-87BB-EAD1C32BE9F0}"/>
              </a:ext>
            </a:extLst>
          </p:cNvPr>
          <p:cNvCxnSpPr>
            <a:cxnSpLocks/>
          </p:cNvCxnSpPr>
          <p:nvPr/>
        </p:nvCxnSpPr>
        <p:spPr>
          <a:xfrm>
            <a:off x="3312893" y="3722614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2A63A1-03FC-41CB-8829-1C656FF68AED}"/>
              </a:ext>
            </a:extLst>
          </p:cNvPr>
          <p:cNvCxnSpPr>
            <a:cxnSpLocks/>
          </p:cNvCxnSpPr>
          <p:nvPr/>
        </p:nvCxnSpPr>
        <p:spPr>
          <a:xfrm>
            <a:off x="3508434" y="3697008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322B73-9E4A-4BCA-879E-8C16C57BDDEA}"/>
              </a:ext>
            </a:extLst>
          </p:cNvPr>
          <p:cNvCxnSpPr>
            <a:cxnSpLocks/>
          </p:cNvCxnSpPr>
          <p:nvPr/>
        </p:nvCxnSpPr>
        <p:spPr>
          <a:xfrm>
            <a:off x="3687061" y="3738710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97B1DB-46DD-47CF-89A0-9F33B773D4FA}"/>
              </a:ext>
            </a:extLst>
          </p:cNvPr>
          <p:cNvCxnSpPr>
            <a:cxnSpLocks/>
          </p:cNvCxnSpPr>
          <p:nvPr/>
        </p:nvCxnSpPr>
        <p:spPr>
          <a:xfrm>
            <a:off x="3874616" y="3722614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42F96F-7BEE-4602-A539-E484E062EC23}"/>
              </a:ext>
            </a:extLst>
          </p:cNvPr>
          <p:cNvCxnSpPr>
            <a:cxnSpLocks/>
          </p:cNvCxnSpPr>
          <p:nvPr/>
        </p:nvCxnSpPr>
        <p:spPr>
          <a:xfrm>
            <a:off x="4064375" y="3705225"/>
            <a:ext cx="0" cy="227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B359D9-A125-4A86-B2A8-A10A545344CA}"/>
              </a:ext>
            </a:extLst>
          </p:cNvPr>
          <p:cNvCxnSpPr>
            <a:cxnSpLocks/>
          </p:cNvCxnSpPr>
          <p:nvPr/>
        </p:nvCxnSpPr>
        <p:spPr>
          <a:xfrm flipV="1">
            <a:off x="1329435" y="5732367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95E2E7-BCE4-49B3-A86C-46F01A54126F}"/>
              </a:ext>
            </a:extLst>
          </p:cNvPr>
          <p:cNvCxnSpPr>
            <a:cxnSpLocks/>
          </p:cNvCxnSpPr>
          <p:nvPr/>
        </p:nvCxnSpPr>
        <p:spPr>
          <a:xfrm flipV="1">
            <a:off x="1341609" y="5493027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DE3389-0ADC-4034-83C0-E720EACD7756}"/>
              </a:ext>
            </a:extLst>
          </p:cNvPr>
          <p:cNvCxnSpPr>
            <a:cxnSpLocks/>
          </p:cNvCxnSpPr>
          <p:nvPr/>
        </p:nvCxnSpPr>
        <p:spPr>
          <a:xfrm flipV="1">
            <a:off x="1302136" y="5250795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B1FC36C-6CA7-435A-9E60-A388F72BEC35}"/>
              </a:ext>
            </a:extLst>
          </p:cNvPr>
          <p:cNvCxnSpPr>
            <a:cxnSpLocks/>
          </p:cNvCxnSpPr>
          <p:nvPr/>
        </p:nvCxnSpPr>
        <p:spPr>
          <a:xfrm flipV="1">
            <a:off x="1351724" y="5077753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03F623-7E7A-427E-91A1-0FD903D0EBE3}"/>
              </a:ext>
            </a:extLst>
          </p:cNvPr>
          <p:cNvCxnSpPr>
            <a:cxnSpLocks/>
          </p:cNvCxnSpPr>
          <p:nvPr/>
        </p:nvCxnSpPr>
        <p:spPr>
          <a:xfrm flipV="1">
            <a:off x="1344533" y="4867500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41EE7A7-65E9-4AFE-9188-915302B912E5}"/>
              </a:ext>
            </a:extLst>
          </p:cNvPr>
          <p:cNvCxnSpPr>
            <a:cxnSpLocks/>
          </p:cNvCxnSpPr>
          <p:nvPr/>
        </p:nvCxnSpPr>
        <p:spPr>
          <a:xfrm flipV="1">
            <a:off x="1336984" y="4646792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74A88A-658D-4F2B-88B5-64DC2D4B9CC5}"/>
              </a:ext>
            </a:extLst>
          </p:cNvPr>
          <p:cNvCxnSpPr>
            <a:cxnSpLocks/>
          </p:cNvCxnSpPr>
          <p:nvPr/>
        </p:nvCxnSpPr>
        <p:spPr>
          <a:xfrm flipV="1">
            <a:off x="1329435" y="4397349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58E9509-9B16-4FB0-A071-E729FFB9A5FE}"/>
              </a:ext>
            </a:extLst>
          </p:cNvPr>
          <p:cNvCxnSpPr>
            <a:cxnSpLocks/>
          </p:cNvCxnSpPr>
          <p:nvPr/>
        </p:nvCxnSpPr>
        <p:spPr>
          <a:xfrm flipV="1">
            <a:off x="1313629" y="4185587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C5F96B-5EAF-4254-8410-C020BFC9071A}"/>
              </a:ext>
            </a:extLst>
          </p:cNvPr>
          <p:cNvCxnSpPr>
            <a:cxnSpLocks/>
          </p:cNvCxnSpPr>
          <p:nvPr/>
        </p:nvCxnSpPr>
        <p:spPr>
          <a:xfrm flipV="1">
            <a:off x="1344533" y="3974051"/>
            <a:ext cx="2994915" cy="19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9C917B-EFA4-4586-8593-1306C9A61136}"/>
              </a:ext>
            </a:extLst>
          </p:cNvPr>
          <p:cNvCxnSpPr>
            <a:cxnSpLocks/>
          </p:cNvCxnSpPr>
          <p:nvPr/>
        </p:nvCxnSpPr>
        <p:spPr>
          <a:xfrm flipV="1">
            <a:off x="1329434" y="4879826"/>
            <a:ext cx="2994915" cy="19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31">
            <a:extLst>
              <a:ext uri="{FF2B5EF4-FFF2-40B4-BE49-F238E27FC236}">
                <a16:creationId xmlns:a16="http://schemas.microsoft.com/office/drawing/2014/main" id="{C16FA427-D604-450B-B16A-EF65042D937A}"/>
              </a:ext>
            </a:extLst>
          </p:cNvPr>
          <p:cNvSpPr/>
          <p:nvPr/>
        </p:nvSpPr>
        <p:spPr>
          <a:xfrm>
            <a:off x="7838850" y="490270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84">
            <a:extLst>
              <a:ext uri="{FF2B5EF4-FFF2-40B4-BE49-F238E27FC236}">
                <a16:creationId xmlns:a16="http://schemas.microsoft.com/office/drawing/2014/main" id="{68A8E99C-5CE1-418B-B32E-2D6253436A7E}"/>
              </a:ext>
            </a:extLst>
          </p:cNvPr>
          <p:cNvSpPr/>
          <p:nvPr/>
        </p:nvSpPr>
        <p:spPr>
          <a:xfrm>
            <a:off x="8868767" y="488505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9" grpId="0" animBg="1"/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natural alternative to </a:t>
                </a:r>
                <a:r>
                  <a:rPr lang="tr-TR" sz="2000" dirty="0"/>
                  <a:t>SSE</a:t>
                </a:r>
                <a:r>
                  <a:rPr lang="en-US" sz="2000" dirty="0"/>
                  <a:t> is the classification error rate</a:t>
                </a:r>
                <a:endParaRPr lang="tr-TR" sz="2000" dirty="0"/>
              </a:p>
              <a:p>
                <a:r>
                  <a:rPr lang="tr-TR" sz="2000" dirty="0"/>
                  <a:t>T</a:t>
                </a:r>
                <a:r>
                  <a:rPr lang="en-US" sz="2000" dirty="0"/>
                  <a:t>he classification error rate is</a:t>
                </a:r>
                <a:r>
                  <a:rPr lang="tr-TR" sz="2000" dirty="0"/>
                  <a:t> </a:t>
                </a:r>
                <a:r>
                  <a:rPr lang="en-US" sz="2000" dirty="0"/>
                  <a:t>simply the fraction of the training observations in that region that do not</a:t>
                </a:r>
                <a:r>
                  <a:rPr lang="tr-TR" sz="2000" dirty="0"/>
                  <a:t> </a:t>
                </a:r>
                <a:r>
                  <a:rPr lang="en-US" sz="2000" dirty="0"/>
                  <a:t>belong to the most common class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sz="200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tr-TR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000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000" dirty="0"/>
                  <a:t>represents the proportion of training observations in the </a:t>
                </a:r>
                <a:r>
                  <a:rPr lang="en-US" sz="2000" dirty="0" err="1"/>
                  <a:t>mth</a:t>
                </a:r>
                <a:r>
                  <a:rPr lang="tr-TR" sz="2000" dirty="0"/>
                  <a:t> </a:t>
                </a:r>
                <a:r>
                  <a:rPr lang="en-US" sz="2000" dirty="0"/>
                  <a:t>region that are from the kth class</a:t>
                </a:r>
                <a:endParaRPr lang="tr-TR" sz="2000" dirty="0"/>
              </a:p>
              <a:p>
                <a:pPr marL="0" indent="0">
                  <a:buNone/>
                </a:pP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5" name="Rectangle 4"/>
          <p:cNvSpPr/>
          <p:nvPr/>
        </p:nvSpPr>
        <p:spPr>
          <a:xfrm>
            <a:off x="1313629" y="3705225"/>
            <a:ext cx="3010721" cy="2278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5774" y="6010895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584978"/>
            <a:ext cx="360895" cy="32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X2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313629" y="491298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1889422" y="538815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1568976" y="509771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1878374" y="493902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153142" y="515755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1575622" y="550187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2199392" y="550153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2697882" y="508051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402345" y="492833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39"/>
          <p:cNvSpPr/>
          <p:nvPr/>
        </p:nvSpPr>
        <p:spPr>
          <a:xfrm>
            <a:off x="2714885" y="55773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2465421" y="571503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1336232" y="440315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329435" y="3843518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1657098" y="462162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1657098" y="3790002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1708491" y="427228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2563205" y="37717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2544784" y="4546801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2122002" y="438099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2544784" y="4222776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2090984" y="3970515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us 126"/>
          <p:cNvSpPr/>
          <p:nvPr/>
        </p:nvSpPr>
        <p:spPr>
          <a:xfrm>
            <a:off x="3052513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Plus 129"/>
          <p:cNvSpPr/>
          <p:nvPr/>
        </p:nvSpPr>
        <p:spPr>
          <a:xfrm>
            <a:off x="3106964" y="3887008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lus 130"/>
          <p:cNvSpPr/>
          <p:nvPr/>
        </p:nvSpPr>
        <p:spPr>
          <a:xfrm>
            <a:off x="3845451" y="391510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lus 134"/>
          <p:cNvSpPr/>
          <p:nvPr/>
        </p:nvSpPr>
        <p:spPr>
          <a:xfrm>
            <a:off x="3390349" y="431064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154"/>
          <p:cNvSpPr/>
          <p:nvPr/>
        </p:nvSpPr>
        <p:spPr>
          <a:xfrm>
            <a:off x="3812392" y="4592476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Plus 158"/>
          <p:cNvSpPr/>
          <p:nvPr/>
        </p:nvSpPr>
        <p:spPr>
          <a:xfrm>
            <a:off x="1364118" y="5732367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lus 159"/>
          <p:cNvSpPr/>
          <p:nvPr/>
        </p:nvSpPr>
        <p:spPr>
          <a:xfrm>
            <a:off x="1903011" y="5752265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Plus 160"/>
          <p:cNvSpPr/>
          <p:nvPr/>
        </p:nvSpPr>
        <p:spPr>
          <a:xfrm>
            <a:off x="1333634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Plus 161"/>
          <p:cNvSpPr/>
          <p:nvPr/>
        </p:nvSpPr>
        <p:spPr>
          <a:xfrm>
            <a:off x="3312893" y="5664531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Plus 162"/>
          <p:cNvSpPr/>
          <p:nvPr/>
        </p:nvSpPr>
        <p:spPr>
          <a:xfrm>
            <a:off x="3254051" y="4964974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lus 163"/>
          <p:cNvSpPr/>
          <p:nvPr/>
        </p:nvSpPr>
        <p:spPr>
          <a:xfrm>
            <a:off x="3674496" y="5655050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Plus 164"/>
          <p:cNvSpPr/>
          <p:nvPr/>
        </p:nvSpPr>
        <p:spPr>
          <a:xfrm>
            <a:off x="3133787" y="53135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Plus 169"/>
          <p:cNvSpPr/>
          <p:nvPr/>
        </p:nvSpPr>
        <p:spPr>
          <a:xfrm>
            <a:off x="2467028" y="531384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lus 170"/>
          <p:cNvSpPr/>
          <p:nvPr/>
        </p:nvSpPr>
        <p:spPr>
          <a:xfrm>
            <a:off x="4042858" y="5675562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y 174"/>
          <p:cNvSpPr/>
          <p:nvPr/>
        </p:nvSpPr>
        <p:spPr>
          <a:xfrm>
            <a:off x="3582314" y="5327030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Multiply 177"/>
          <p:cNvSpPr/>
          <p:nvPr/>
        </p:nvSpPr>
        <p:spPr>
          <a:xfrm>
            <a:off x="4079924" y="4964974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Multiply 178"/>
          <p:cNvSpPr/>
          <p:nvPr/>
        </p:nvSpPr>
        <p:spPr>
          <a:xfrm>
            <a:off x="4068183" y="5348537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Multiply 179"/>
          <p:cNvSpPr/>
          <p:nvPr/>
        </p:nvSpPr>
        <p:spPr>
          <a:xfrm>
            <a:off x="3601025" y="4939023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125355" y="5900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000702" y="3499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140628" y="6021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185" name="Multiply 184"/>
          <p:cNvSpPr/>
          <p:nvPr/>
        </p:nvSpPr>
        <p:spPr>
          <a:xfrm>
            <a:off x="3831119" y="5186259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D12A71-3355-425B-969B-192BA878A36A}"/>
              </a:ext>
            </a:extLst>
          </p:cNvPr>
          <p:cNvCxnSpPr/>
          <p:nvPr/>
        </p:nvCxnSpPr>
        <p:spPr>
          <a:xfrm flipH="1">
            <a:off x="7936621" y="3887008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7B83E9-54E8-422B-9A5B-40B84599D1D1}"/>
              </a:ext>
            </a:extLst>
          </p:cNvPr>
          <p:cNvCxnSpPr>
            <a:cxnSpLocks/>
          </p:cNvCxnSpPr>
          <p:nvPr/>
        </p:nvCxnSpPr>
        <p:spPr>
          <a:xfrm>
            <a:off x="8505788" y="3887008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6620BF-2B6D-4BD6-9071-C697EE88A7C8}"/>
              </a:ext>
            </a:extLst>
          </p:cNvPr>
          <p:cNvSpPr txBox="1"/>
          <p:nvPr/>
        </p:nvSpPr>
        <p:spPr>
          <a:xfrm>
            <a:off x="7966056" y="35176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X2&lt;0.5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9C917B-EFA4-4586-8593-1306C9A61136}"/>
              </a:ext>
            </a:extLst>
          </p:cNvPr>
          <p:cNvCxnSpPr>
            <a:cxnSpLocks/>
          </p:cNvCxnSpPr>
          <p:nvPr/>
        </p:nvCxnSpPr>
        <p:spPr>
          <a:xfrm flipV="1">
            <a:off x="1329434" y="4879826"/>
            <a:ext cx="2994915" cy="19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BCF961-07F4-45B6-B897-664CE5BA931B}"/>
              </a:ext>
            </a:extLst>
          </p:cNvPr>
          <p:cNvCxnSpPr>
            <a:cxnSpLocks/>
          </p:cNvCxnSpPr>
          <p:nvPr/>
        </p:nvCxnSpPr>
        <p:spPr>
          <a:xfrm>
            <a:off x="1588560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029DCC9-5255-4C04-ADC5-2F09722863D0}"/>
              </a:ext>
            </a:extLst>
          </p:cNvPr>
          <p:cNvCxnSpPr>
            <a:cxnSpLocks/>
          </p:cNvCxnSpPr>
          <p:nvPr/>
        </p:nvCxnSpPr>
        <p:spPr>
          <a:xfrm>
            <a:off x="1806275" y="491609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44F1A0-E5D1-43BD-836D-B59B557A3641}"/>
              </a:ext>
            </a:extLst>
          </p:cNvPr>
          <p:cNvCxnSpPr>
            <a:cxnSpLocks/>
          </p:cNvCxnSpPr>
          <p:nvPr/>
        </p:nvCxnSpPr>
        <p:spPr>
          <a:xfrm>
            <a:off x="2082492" y="4893167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7AFA34-7D21-43B4-A718-B5B3E2C36B5E}"/>
              </a:ext>
            </a:extLst>
          </p:cNvPr>
          <p:cNvCxnSpPr>
            <a:cxnSpLocks/>
          </p:cNvCxnSpPr>
          <p:nvPr/>
        </p:nvCxnSpPr>
        <p:spPr>
          <a:xfrm>
            <a:off x="2381551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CAD3088-B3B6-4BE1-8844-6582775B3EF3}"/>
              </a:ext>
            </a:extLst>
          </p:cNvPr>
          <p:cNvCxnSpPr>
            <a:cxnSpLocks/>
          </p:cNvCxnSpPr>
          <p:nvPr/>
        </p:nvCxnSpPr>
        <p:spPr>
          <a:xfrm>
            <a:off x="2612572" y="4899724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EFCB9D-3367-43C6-B777-AC7271282957}"/>
              </a:ext>
            </a:extLst>
          </p:cNvPr>
          <p:cNvCxnSpPr>
            <a:cxnSpLocks/>
          </p:cNvCxnSpPr>
          <p:nvPr/>
        </p:nvCxnSpPr>
        <p:spPr>
          <a:xfrm>
            <a:off x="2896534" y="4940318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2992327-BECC-4064-85CB-4858CBCE0145}"/>
              </a:ext>
            </a:extLst>
          </p:cNvPr>
          <p:cNvCxnSpPr>
            <a:cxnSpLocks/>
          </p:cNvCxnSpPr>
          <p:nvPr/>
        </p:nvCxnSpPr>
        <p:spPr>
          <a:xfrm>
            <a:off x="3104788" y="4914087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2E4529-42DF-4D32-A537-18C39951E29B}"/>
              </a:ext>
            </a:extLst>
          </p:cNvPr>
          <p:cNvCxnSpPr>
            <a:cxnSpLocks/>
          </p:cNvCxnSpPr>
          <p:nvPr/>
        </p:nvCxnSpPr>
        <p:spPr>
          <a:xfrm>
            <a:off x="3312893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B61B00D-4D98-4EBB-96AD-2D478E697CC8}"/>
              </a:ext>
            </a:extLst>
          </p:cNvPr>
          <p:cNvCxnSpPr>
            <a:cxnSpLocks/>
          </p:cNvCxnSpPr>
          <p:nvPr/>
        </p:nvCxnSpPr>
        <p:spPr>
          <a:xfrm>
            <a:off x="3512070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69F7B0-680E-490F-B605-F5F6A8EFE675}"/>
              </a:ext>
            </a:extLst>
          </p:cNvPr>
          <p:cNvCxnSpPr>
            <a:cxnSpLocks/>
          </p:cNvCxnSpPr>
          <p:nvPr/>
        </p:nvCxnSpPr>
        <p:spPr>
          <a:xfrm>
            <a:off x="3718688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401DE16-E1BA-4F56-8A50-7EA7F7907D10}"/>
              </a:ext>
            </a:extLst>
          </p:cNvPr>
          <p:cNvCxnSpPr>
            <a:cxnSpLocks/>
          </p:cNvCxnSpPr>
          <p:nvPr/>
        </p:nvCxnSpPr>
        <p:spPr>
          <a:xfrm>
            <a:off x="3870037" y="4912982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358BEA-7098-4447-9C61-6F770D6E5CA0}"/>
              </a:ext>
            </a:extLst>
          </p:cNvPr>
          <p:cNvCxnSpPr>
            <a:cxnSpLocks/>
          </p:cNvCxnSpPr>
          <p:nvPr/>
        </p:nvCxnSpPr>
        <p:spPr>
          <a:xfrm>
            <a:off x="4068183" y="4899724"/>
            <a:ext cx="0" cy="1070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7E45C7-7635-42F5-8E75-8167722EC13B}"/>
              </a:ext>
            </a:extLst>
          </p:cNvPr>
          <p:cNvCxnSpPr>
            <a:cxnSpLocks/>
          </p:cNvCxnSpPr>
          <p:nvPr/>
        </p:nvCxnSpPr>
        <p:spPr>
          <a:xfrm flipV="1">
            <a:off x="1344533" y="5713015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0FEA7FF-145B-4B5D-9737-756AB0A88B11}"/>
              </a:ext>
            </a:extLst>
          </p:cNvPr>
          <p:cNvCxnSpPr>
            <a:cxnSpLocks/>
          </p:cNvCxnSpPr>
          <p:nvPr/>
        </p:nvCxnSpPr>
        <p:spPr>
          <a:xfrm flipV="1">
            <a:off x="1298531" y="5509415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2FD2995-A8D4-4879-A0FC-F6D66799D7C4}"/>
              </a:ext>
            </a:extLst>
          </p:cNvPr>
          <p:cNvCxnSpPr>
            <a:cxnSpLocks/>
          </p:cNvCxnSpPr>
          <p:nvPr/>
        </p:nvCxnSpPr>
        <p:spPr>
          <a:xfrm flipV="1">
            <a:off x="1310173" y="5297386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CBE6DB-B2AC-42F2-8E54-7B49306BBDB7}"/>
              </a:ext>
            </a:extLst>
          </p:cNvPr>
          <p:cNvCxnSpPr>
            <a:cxnSpLocks/>
          </p:cNvCxnSpPr>
          <p:nvPr/>
        </p:nvCxnSpPr>
        <p:spPr>
          <a:xfrm flipV="1">
            <a:off x="1341069" y="5113311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F4BB09-94CF-4EED-8120-458F5797B5A4}"/>
              </a:ext>
            </a:extLst>
          </p:cNvPr>
          <p:cNvCxnSpPr>
            <a:cxnSpLocks/>
          </p:cNvCxnSpPr>
          <p:nvPr/>
        </p:nvCxnSpPr>
        <p:spPr>
          <a:xfrm flipH="1">
            <a:off x="1588560" y="3702342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F8FA41-B1B4-42E9-B6D7-3970195E3B2C}"/>
              </a:ext>
            </a:extLst>
          </p:cNvPr>
          <p:cNvCxnSpPr>
            <a:cxnSpLocks/>
          </p:cNvCxnSpPr>
          <p:nvPr/>
        </p:nvCxnSpPr>
        <p:spPr>
          <a:xfrm flipH="1">
            <a:off x="1816139" y="3706702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24D0BD-A2F8-4EF3-AA95-3A0F1D571068}"/>
              </a:ext>
            </a:extLst>
          </p:cNvPr>
          <p:cNvCxnSpPr>
            <a:cxnSpLocks/>
          </p:cNvCxnSpPr>
          <p:nvPr/>
        </p:nvCxnSpPr>
        <p:spPr>
          <a:xfrm flipH="1">
            <a:off x="2082492" y="3690740"/>
            <a:ext cx="12501" cy="118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BA4D1E-8BF6-4CED-BC6A-7DF520E7FF99}"/>
              </a:ext>
            </a:extLst>
          </p:cNvPr>
          <p:cNvCxnSpPr>
            <a:cxnSpLocks/>
          </p:cNvCxnSpPr>
          <p:nvPr/>
        </p:nvCxnSpPr>
        <p:spPr>
          <a:xfrm flipH="1">
            <a:off x="2372922" y="3712291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96F6AF5-EE7F-4118-ACDA-6A77FCD9BF04}"/>
              </a:ext>
            </a:extLst>
          </p:cNvPr>
          <p:cNvCxnSpPr>
            <a:cxnSpLocks/>
          </p:cNvCxnSpPr>
          <p:nvPr/>
        </p:nvCxnSpPr>
        <p:spPr>
          <a:xfrm flipH="1">
            <a:off x="2590103" y="3714668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4CA1E-EB86-4287-942E-799D59173C83}"/>
              </a:ext>
            </a:extLst>
          </p:cNvPr>
          <p:cNvCxnSpPr>
            <a:cxnSpLocks/>
          </p:cNvCxnSpPr>
          <p:nvPr/>
        </p:nvCxnSpPr>
        <p:spPr>
          <a:xfrm flipH="1">
            <a:off x="2880441" y="3717614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A4F3598-4665-435A-98A9-BE541292C6BD}"/>
              </a:ext>
            </a:extLst>
          </p:cNvPr>
          <p:cNvCxnSpPr>
            <a:cxnSpLocks/>
          </p:cNvCxnSpPr>
          <p:nvPr/>
        </p:nvCxnSpPr>
        <p:spPr>
          <a:xfrm flipH="1">
            <a:off x="3083570" y="3722513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3BAF6DE-259E-493A-BA32-BC832FDA1945}"/>
              </a:ext>
            </a:extLst>
          </p:cNvPr>
          <p:cNvCxnSpPr>
            <a:cxnSpLocks/>
          </p:cNvCxnSpPr>
          <p:nvPr/>
        </p:nvCxnSpPr>
        <p:spPr>
          <a:xfrm flipH="1">
            <a:off x="3320515" y="3706978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C96B1F6-547E-4AFA-B38C-E628F3107205}"/>
              </a:ext>
            </a:extLst>
          </p:cNvPr>
          <p:cNvCxnSpPr>
            <a:cxnSpLocks/>
          </p:cNvCxnSpPr>
          <p:nvPr/>
        </p:nvCxnSpPr>
        <p:spPr>
          <a:xfrm flipH="1">
            <a:off x="3517594" y="3717614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5357B49-7384-4C56-B005-2A144999CF39}"/>
              </a:ext>
            </a:extLst>
          </p:cNvPr>
          <p:cNvCxnSpPr>
            <a:cxnSpLocks/>
          </p:cNvCxnSpPr>
          <p:nvPr/>
        </p:nvCxnSpPr>
        <p:spPr>
          <a:xfrm flipH="1">
            <a:off x="3716493" y="3702282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3BB9DFC-8675-45E9-A527-AA36E5C9ACF8}"/>
              </a:ext>
            </a:extLst>
          </p:cNvPr>
          <p:cNvCxnSpPr>
            <a:cxnSpLocks/>
          </p:cNvCxnSpPr>
          <p:nvPr/>
        </p:nvCxnSpPr>
        <p:spPr>
          <a:xfrm flipH="1">
            <a:off x="4060332" y="3712291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2B7DBB-37F5-42C5-B990-7EF9CC8296D1}"/>
              </a:ext>
            </a:extLst>
          </p:cNvPr>
          <p:cNvCxnSpPr>
            <a:cxnSpLocks/>
          </p:cNvCxnSpPr>
          <p:nvPr/>
        </p:nvCxnSpPr>
        <p:spPr>
          <a:xfrm flipH="1">
            <a:off x="3868562" y="3703277"/>
            <a:ext cx="14797" cy="11751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D769BD-17A5-4CA5-8987-400659314914}"/>
              </a:ext>
            </a:extLst>
          </p:cNvPr>
          <p:cNvCxnSpPr>
            <a:cxnSpLocks/>
          </p:cNvCxnSpPr>
          <p:nvPr/>
        </p:nvCxnSpPr>
        <p:spPr>
          <a:xfrm flipV="1">
            <a:off x="1329433" y="4671122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50BF41-295F-47C1-9264-6EAF297B0D16}"/>
              </a:ext>
            </a:extLst>
          </p:cNvPr>
          <p:cNvCxnSpPr>
            <a:cxnSpLocks/>
          </p:cNvCxnSpPr>
          <p:nvPr/>
        </p:nvCxnSpPr>
        <p:spPr>
          <a:xfrm flipV="1">
            <a:off x="1317408" y="4449873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F2952DC-6726-4C8C-9F37-7E4B3BFC4344}"/>
              </a:ext>
            </a:extLst>
          </p:cNvPr>
          <p:cNvCxnSpPr>
            <a:cxnSpLocks/>
          </p:cNvCxnSpPr>
          <p:nvPr/>
        </p:nvCxnSpPr>
        <p:spPr>
          <a:xfrm flipV="1">
            <a:off x="1329433" y="4256323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40A7AC-82AE-425A-8028-1A89D0460EC7}"/>
              </a:ext>
            </a:extLst>
          </p:cNvPr>
          <p:cNvCxnSpPr>
            <a:cxnSpLocks/>
          </p:cNvCxnSpPr>
          <p:nvPr/>
        </p:nvCxnSpPr>
        <p:spPr>
          <a:xfrm flipV="1">
            <a:off x="1291752" y="4101137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00B0C5F-19BA-4883-B2C1-AF9F84F73E04}"/>
              </a:ext>
            </a:extLst>
          </p:cNvPr>
          <p:cNvCxnSpPr>
            <a:cxnSpLocks/>
          </p:cNvCxnSpPr>
          <p:nvPr/>
        </p:nvCxnSpPr>
        <p:spPr>
          <a:xfrm flipV="1">
            <a:off x="1310172" y="3943921"/>
            <a:ext cx="2994915" cy="19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3FBA20-5336-470D-8364-741174CE8F4A}"/>
              </a:ext>
            </a:extLst>
          </p:cNvPr>
          <p:cNvCxnSpPr>
            <a:cxnSpLocks/>
          </p:cNvCxnSpPr>
          <p:nvPr/>
        </p:nvCxnSpPr>
        <p:spPr>
          <a:xfrm flipH="1">
            <a:off x="2892796" y="3702025"/>
            <a:ext cx="14797" cy="1175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0844214-EDA9-4D8E-95AC-118B610FEC6D}"/>
              </a:ext>
            </a:extLst>
          </p:cNvPr>
          <p:cNvCxnSpPr/>
          <p:nvPr/>
        </p:nvCxnSpPr>
        <p:spPr>
          <a:xfrm flipH="1">
            <a:off x="8505788" y="5060908"/>
            <a:ext cx="569167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1CEBA5F-8959-4536-BA38-8FDF6830E12F}"/>
              </a:ext>
            </a:extLst>
          </p:cNvPr>
          <p:cNvCxnSpPr>
            <a:cxnSpLocks/>
          </p:cNvCxnSpPr>
          <p:nvPr/>
        </p:nvCxnSpPr>
        <p:spPr>
          <a:xfrm>
            <a:off x="9074955" y="5060908"/>
            <a:ext cx="485192" cy="89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05D3453-FADC-49B8-9FE4-EA17E7803366}"/>
              </a:ext>
            </a:extLst>
          </p:cNvPr>
          <p:cNvSpPr txBox="1"/>
          <p:nvPr/>
        </p:nvSpPr>
        <p:spPr>
          <a:xfrm>
            <a:off x="8535223" y="46915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X1&lt;0.6</a:t>
            </a:r>
          </a:p>
        </p:txBody>
      </p:sp>
      <p:sp>
        <p:nvSpPr>
          <p:cNvPr id="144" name="Multiply 84">
            <a:extLst>
              <a:ext uri="{FF2B5EF4-FFF2-40B4-BE49-F238E27FC236}">
                <a16:creationId xmlns:a16="http://schemas.microsoft.com/office/drawing/2014/main" id="{0CB835BE-5A16-4028-8105-716A7B5979DB}"/>
              </a:ext>
            </a:extLst>
          </p:cNvPr>
          <p:cNvSpPr/>
          <p:nvPr/>
        </p:nvSpPr>
        <p:spPr>
          <a:xfrm>
            <a:off x="8383575" y="5994799"/>
            <a:ext cx="244426" cy="2114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Plus 129">
            <a:extLst>
              <a:ext uri="{FF2B5EF4-FFF2-40B4-BE49-F238E27FC236}">
                <a16:creationId xmlns:a16="http://schemas.microsoft.com/office/drawing/2014/main" id="{0A006848-7EE4-4CBB-B4D7-4B93D3EB224A}"/>
              </a:ext>
            </a:extLst>
          </p:cNvPr>
          <p:cNvSpPr/>
          <p:nvPr/>
        </p:nvSpPr>
        <p:spPr>
          <a:xfrm>
            <a:off x="9462376" y="5994799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31">
            <a:extLst>
              <a:ext uri="{FF2B5EF4-FFF2-40B4-BE49-F238E27FC236}">
                <a16:creationId xmlns:a16="http://schemas.microsoft.com/office/drawing/2014/main" id="{626DF3A8-CE1C-4A6D-AC55-0020DF5E0CEE}"/>
              </a:ext>
            </a:extLst>
          </p:cNvPr>
          <p:cNvSpPr/>
          <p:nvPr/>
        </p:nvSpPr>
        <p:spPr>
          <a:xfrm>
            <a:off x="7838850" y="4902703"/>
            <a:ext cx="195541" cy="2114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 animBg="1"/>
      <p:bldP spid="145" grpId="0" animBg="1"/>
      <p:bldP spid="1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However, it turns out that classification</a:t>
                </a:r>
                <a:r>
                  <a:rPr lang="tr-TR" sz="2200" dirty="0"/>
                  <a:t> </a:t>
                </a:r>
                <a:r>
                  <a:rPr lang="en-US" sz="2200" dirty="0"/>
                  <a:t>error is not sufficiently sensitive for tree-growing</a:t>
                </a:r>
                <a:endParaRPr lang="tr-TR" sz="2200" dirty="0"/>
              </a:p>
              <a:p>
                <a:r>
                  <a:rPr lang="en-US" sz="2200" dirty="0"/>
                  <a:t>For example, in</a:t>
                </a:r>
                <a:r>
                  <a:rPr lang="tr-TR" sz="2200" dirty="0"/>
                  <a:t> </a:t>
                </a:r>
                <a:r>
                  <a:rPr lang="en-US" sz="2200" dirty="0"/>
                  <a:t>a two-class problem with 400 observations in each class (denote this by</a:t>
                </a:r>
                <a:r>
                  <a:rPr lang="tr-TR" sz="2200" dirty="0"/>
                  <a:t> </a:t>
                </a:r>
                <a:r>
                  <a:rPr lang="en-US" sz="2200" dirty="0"/>
                  <a:t>(400, 400)), suppose one split created nodes (300, 100) and (100, 300), while</a:t>
                </a:r>
                <a:r>
                  <a:rPr lang="tr-TR" sz="2200" dirty="0"/>
                  <a:t> </a:t>
                </a:r>
                <a:r>
                  <a:rPr lang="en-US" sz="2200" dirty="0"/>
                  <a:t>the other created nodes (200, 400) and (200, 0).</a:t>
                </a:r>
                <a:endParaRPr lang="tr-TR" sz="2200" dirty="0"/>
              </a:p>
              <a:p>
                <a:r>
                  <a:rPr lang="en-US" sz="2200" dirty="0"/>
                  <a:t>Both splits produce a </a:t>
                </a:r>
                <a:r>
                  <a:rPr lang="en-US" sz="2200" dirty="0" err="1"/>
                  <a:t>mis</a:t>
                </a:r>
                <a:r>
                  <a:rPr lang="en-US" sz="2200" dirty="0"/>
                  <a:t>-classification rate of 0.25, but the second split produces a pure node and is</a:t>
                </a:r>
                <a:r>
                  <a:rPr lang="tr-TR" sz="2200" dirty="0"/>
                  <a:t> </a:t>
                </a:r>
                <a:r>
                  <a:rPr lang="en-US" sz="2200" dirty="0"/>
                  <a:t>probably preferable</a:t>
                </a:r>
                <a:endParaRPr lang="tr-TR" sz="2200" dirty="0"/>
              </a:p>
              <a:p>
                <a:r>
                  <a:rPr lang="en-US" sz="2200" dirty="0"/>
                  <a:t>The </a:t>
                </a:r>
                <a:r>
                  <a:rPr lang="en-US" sz="2200" i="1" dirty="0"/>
                  <a:t>Gini index </a:t>
                </a:r>
                <a:r>
                  <a:rPr lang="en-US" sz="2200" dirty="0"/>
                  <a:t>is defined by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200" dirty="0"/>
              </a:p>
              <a:p>
                <a:pPr marL="0" indent="0">
                  <a:buNone/>
                </a:pPr>
                <a:r>
                  <a:rPr lang="tr-TR" sz="2200" dirty="0"/>
                  <a:t>   </a:t>
                </a:r>
                <a:r>
                  <a:rPr lang="en-US" sz="2200" dirty="0"/>
                  <a:t>a measure of total variance across the </a:t>
                </a:r>
                <a:r>
                  <a:rPr lang="en-US" sz="2200" i="1" dirty="0"/>
                  <a:t>K </a:t>
                </a:r>
                <a:r>
                  <a:rPr lang="en-US" sz="2200" dirty="0"/>
                  <a:t>classes</a:t>
                </a:r>
                <a:endParaRPr lang="tr-TR" sz="2200" dirty="0"/>
              </a:p>
              <a:p>
                <a:r>
                  <a:rPr lang="en-US" sz="2200" dirty="0"/>
                  <a:t>It is not hard to see</a:t>
                </a:r>
                <a:r>
                  <a:rPr lang="tr-TR" sz="2200" dirty="0"/>
                  <a:t> </a:t>
                </a:r>
                <a:r>
                  <a:rPr lang="en-US" sz="2200" dirty="0"/>
                  <a:t>that the Gini index takes on a small value if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tr-TR" sz="2200" dirty="0"/>
                  <a:t>’s </a:t>
                </a:r>
                <a:r>
                  <a:rPr lang="en-US" sz="2200" dirty="0"/>
                  <a:t>are close to</a:t>
                </a:r>
                <a:r>
                  <a:rPr lang="tr-TR" sz="2200" dirty="0"/>
                  <a:t> </a:t>
                </a:r>
                <a:r>
                  <a:rPr lang="en-US" sz="2200" dirty="0"/>
                  <a:t>zero or one</a:t>
                </a:r>
                <a:endParaRPr lang="tr-TR" sz="2200" dirty="0"/>
              </a:p>
              <a:p>
                <a:r>
                  <a:rPr lang="en-US" sz="2200" dirty="0"/>
                  <a:t>Gini index is referred to as a measure of</a:t>
                </a:r>
                <a:r>
                  <a:rPr lang="tr-TR" sz="2200" dirty="0"/>
                  <a:t> </a:t>
                </a:r>
                <a:r>
                  <a:rPr lang="en-US" sz="2200" dirty="0"/>
                  <a:t>node </a:t>
                </a:r>
                <a:r>
                  <a:rPr lang="en-US" sz="2200" i="1" dirty="0"/>
                  <a:t>purity</a:t>
                </a:r>
                <a:r>
                  <a:rPr lang="en-US" sz="2200" dirty="0"/>
                  <a:t>—a small value indicates that a node contains predominantly</a:t>
                </a:r>
                <a:r>
                  <a:rPr lang="tr-TR" sz="2200" dirty="0"/>
                  <a:t> </a:t>
                </a:r>
                <a:r>
                  <a:rPr lang="en-US" sz="2200" dirty="0"/>
                  <a:t>observations from a single class</a:t>
                </a:r>
                <a:endParaRPr lang="tr-TR" sz="2200" dirty="0"/>
              </a:p>
              <a:p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107" r="-522" b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91954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An alternative to the Gini index is </a:t>
                </a:r>
                <a:r>
                  <a:rPr lang="en-US" sz="2200" i="1" dirty="0"/>
                  <a:t>entropy</a:t>
                </a:r>
                <a:r>
                  <a:rPr lang="en-US" sz="2200" dirty="0"/>
                  <a:t>, given by</a:t>
                </a:r>
                <a:endParaRPr lang="tr-T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tr-TR" sz="2200" i="1" dirty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tr-TR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One can show that</a:t>
                </a:r>
                <a:r>
                  <a:rPr lang="tr-TR" sz="2200" dirty="0"/>
                  <a:t> </a:t>
                </a:r>
                <a:r>
                  <a:rPr lang="en-US" sz="2200" dirty="0"/>
                  <a:t>the entropy will take on a value near zero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tr-TR" sz="2200" dirty="0"/>
                  <a:t>’s </a:t>
                </a:r>
                <a:r>
                  <a:rPr lang="en-US" sz="2200" dirty="0"/>
                  <a:t>are all near</a:t>
                </a:r>
                <a:r>
                  <a:rPr lang="tr-TR" sz="2200" dirty="0"/>
                  <a:t> </a:t>
                </a:r>
                <a:r>
                  <a:rPr lang="en-US" sz="2200" dirty="0"/>
                  <a:t>zero or near one</a:t>
                </a:r>
                <a:endParaRPr lang="tr-TR" sz="2200" dirty="0"/>
              </a:p>
              <a:p>
                <a:r>
                  <a:rPr lang="en-US" sz="2200" dirty="0"/>
                  <a:t>Therefore, like the Gini index, the entropy will take</a:t>
                </a:r>
                <a:r>
                  <a:rPr lang="tr-TR" sz="2200" dirty="0"/>
                  <a:t> </a:t>
                </a:r>
                <a:r>
                  <a:rPr lang="en-US" sz="2200" dirty="0"/>
                  <a:t>on a small value if the </a:t>
                </a:r>
                <a:r>
                  <a:rPr lang="en-US" sz="2200" i="1" dirty="0" err="1"/>
                  <a:t>m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node is pure</a:t>
                </a:r>
                <a:endParaRPr lang="tr-TR" sz="22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64999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07"/>
          <a:stretch/>
        </p:blipFill>
        <p:spPr>
          <a:xfrm>
            <a:off x="6400801" y="1399187"/>
            <a:ext cx="4188279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Models vs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562601" cy="4921102"/>
          </a:xfrm>
        </p:spPr>
        <p:txBody>
          <a:bodyPr>
            <a:normAutofit/>
          </a:bodyPr>
          <a:lstStyle/>
          <a:p>
            <a:r>
              <a:rPr lang="en-US" sz="2200" dirty="0"/>
              <a:t>If the</a:t>
            </a:r>
            <a:r>
              <a:rPr lang="tr-TR" sz="2200" dirty="0"/>
              <a:t> </a:t>
            </a:r>
            <a:r>
              <a:rPr lang="en-US" sz="2200" dirty="0"/>
              <a:t>relationship between the features and the response is well approximated</a:t>
            </a:r>
            <a:r>
              <a:rPr lang="tr-TR" sz="2200" dirty="0"/>
              <a:t> </a:t>
            </a:r>
            <a:r>
              <a:rPr lang="en-US" sz="2200" dirty="0"/>
              <a:t>by a linear model</a:t>
            </a:r>
            <a:r>
              <a:rPr lang="tr-TR" sz="2200" dirty="0"/>
              <a:t> </a:t>
            </a:r>
            <a:r>
              <a:rPr lang="en-US" sz="2200" dirty="0"/>
              <a:t>then an approach such as linear regression</a:t>
            </a:r>
            <a:r>
              <a:rPr lang="tr-TR" sz="2200" dirty="0"/>
              <a:t> </a:t>
            </a:r>
            <a:r>
              <a:rPr lang="en-US" sz="2200" dirty="0"/>
              <a:t>will likely work well</a:t>
            </a:r>
            <a:endParaRPr lang="tr-TR" sz="2200" dirty="0"/>
          </a:p>
          <a:p>
            <a:r>
              <a:rPr lang="en-US" sz="2200" dirty="0"/>
              <a:t>If instead there is a highly</a:t>
            </a:r>
            <a:r>
              <a:rPr lang="tr-TR" sz="2200" dirty="0"/>
              <a:t> </a:t>
            </a:r>
            <a:r>
              <a:rPr lang="en-US" sz="2200" dirty="0"/>
              <a:t>non-linear and complex relationship between the features and the response</a:t>
            </a:r>
            <a:r>
              <a:rPr lang="tr-TR" sz="2200" dirty="0"/>
              <a:t> </a:t>
            </a:r>
            <a:r>
              <a:rPr lang="en-US" sz="2200" dirty="0"/>
              <a:t>then decision trees may outperform classical</a:t>
            </a:r>
            <a:r>
              <a:rPr lang="tr-TR" sz="2200" dirty="0"/>
              <a:t> </a:t>
            </a:r>
            <a:r>
              <a:rPr lang="en-US" sz="2200" dirty="0"/>
              <a:t>approaches</a:t>
            </a:r>
            <a:endParaRPr lang="tr-TR" sz="2200" dirty="0"/>
          </a:p>
          <a:p>
            <a:r>
              <a:rPr lang="en-US" sz="2200" dirty="0"/>
              <a:t>The relative</a:t>
            </a:r>
            <a:r>
              <a:rPr lang="tr-TR" sz="2200" dirty="0"/>
              <a:t> </a:t>
            </a:r>
            <a:r>
              <a:rPr lang="en-US" sz="2200" dirty="0"/>
              <a:t>performances of tree-based and classical approaches can be assessed by</a:t>
            </a:r>
            <a:r>
              <a:rPr lang="tr-TR" sz="2200" dirty="0"/>
              <a:t> </a:t>
            </a:r>
            <a:r>
              <a:rPr lang="en-US" sz="2200" dirty="0"/>
              <a:t>estimating the </a:t>
            </a:r>
            <a:r>
              <a:rPr lang="tr-TR" sz="2200" dirty="0"/>
              <a:t>cross validation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5" y="5481864"/>
            <a:ext cx="3970564" cy="8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and 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Trees are very easy to explain to people. In fact, they are even easier</a:t>
            </a:r>
            <a:r>
              <a:rPr lang="tr-TR" dirty="0"/>
              <a:t> </a:t>
            </a:r>
            <a:r>
              <a:rPr lang="en-US" dirty="0"/>
              <a:t>to explain than linear regression!</a:t>
            </a:r>
          </a:p>
          <a:p>
            <a:r>
              <a:rPr lang="en-US" dirty="0"/>
              <a:t>Some people believe that decision trees more closely mirror human</a:t>
            </a:r>
            <a:r>
              <a:rPr lang="tr-TR" dirty="0"/>
              <a:t> </a:t>
            </a:r>
            <a:r>
              <a:rPr lang="en-US" dirty="0"/>
              <a:t>decision-making than do the regression and classification approaches</a:t>
            </a:r>
          </a:p>
          <a:p>
            <a:r>
              <a:rPr lang="en-US" dirty="0"/>
              <a:t>Trees can be displayed graphically, and are easily interpreted even by</a:t>
            </a:r>
            <a:r>
              <a:rPr lang="tr-TR" dirty="0"/>
              <a:t> </a:t>
            </a:r>
            <a:r>
              <a:rPr lang="en-US" dirty="0"/>
              <a:t>a non-expert (especially if they are small)</a:t>
            </a:r>
          </a:p>
          <a:p>
            <a:r>
              <a:rPr lang="en-US" dirty="0"/>
              <a:t>Trees can easily handle qualitative predictors without the need to</a:t>
            </a:r>
            <a:r>
              <a:rPr lang="tr-TR" dirty="0"/>
              <a:t> </a:t>
            </a:r>
            <a:r>
              <a:rPr lang="en-US" dirty="0"/>
              <a:t>create dummy variables (not true for </a:t>
            </a:r>
            <a:r>
              <a:rPr lang="en-US" dirty="0" err="1"/>
              <a:t>sklearn</a:t>
            </a:r>
            <a:r>
              <a:rPr lang="en-US" dirty="0"/>
              <a:t>, but there are some libraries that can handle this (</a:t>
            </a:r>
            <a:r>
              <a:rPr lang="en-US" dirty="0" err="1"/>
              <a:t>catboost</a:t>
            </a:r>
            <a:r>
              <a:rPr lang="en-US" dirty="0"/>
              <a:t>))</a:t>
            </a:r>
            <a:endParaRPr lang="tr-TR" dirty="0"/>
          </a:p>
          <a:p>
            <a:r>
              <a:rPr lang="en-US" dirty="0">
                <a:solidFill>
                  <a:srgbClr val="FF0000"/>
                </a:solidFill>
              </a:rPr>
              <a:t>Unfortunately, trees generally do not have the same level of predictive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accuracy as some of the other regression and classification approaches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Additionally, trees can be very non-robust. In other words, a small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change in the data can cause a large change in the final estimated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endParaRPr lang="tr-TR" sz="22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7332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Decision Trees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47801"/>
            <a:ext cx="7086600" cy="45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To build regression </a:t>
                </a:r>
                <a:r>
                  <a:rPr lang="en-US" dirty="0"/>
                  <a:t>there are </a:t>
                </a:r>
                <a:r>
                  <a:rPr lang="tr-TR" dirty="0"/>
                  <a:t>basically </a:t>
                </a:r>
                <a:r>
                  <a:rPr lang="en-US" dirty="0"/>
                  <a:t>two</a:t>
                </a:r>
                <a:r>
                  <a:rPr lang="tr-TR" dirty="0"/>
                  <a:t> main</a:t>
                </a:r>
                <a:r>
                  <a:rPr lang="en-US" dirty="0"/>
                  <a:t> steps</a:t>
                </a:r>
                <a:endParaRPr lang="tr-TR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We divide the predictor space—that is, the set of possible values for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into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distinct and non-overlapping regions</a:t>
                </a:r>
                <a:r>
                  <a:rPr lang="en-US" sz="2800" dirty="0"/>
                  <a:t>,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tr-TR" sz="2800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For every observation that falls into the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we</a:t>
                </a:r>
                <a:r>
                  <a:rPr lang="tr-TR" sz="2800" dirty="0"/>
                  <a:t> </a:t>
                </a:r>
                <a:r>
                  <a:rPr lang="en-US" sz="2800" dirty="0"/>
                  <a:t>make the same</a:t>
                </a:r>
                <a:r>
                  <a:rPr lang="tr-TR" sz="2800" dirty="0"/>
                  <a:t> </a:t>
                </a:r>
                <a:r>
                  <a:rPr lang="en-US" sz="2800" dirty="0"/>
                  <a:t>prediction, which is simply the mean of the response values for the</a:t>
                </a:r>
                <a:r>
                  <a:rPr lang="tr-TR" sz="2800" dirty="0"/>
                  <a:t> </a:t>
                </a:r>
                <a:r>
                  <a:rPr lang="en-US" sz="2800" dirty="0"/>
                  <a:t>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tr-TR" sz="2800" dirty="0"/>
              </a:p>
              <a:p>
                <a:endParaRPr lang="tr-TR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41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61323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As an example </a:t>
            </a:r>
            <a:r>
              <a:rPr lang="en-US" sz="2200" dirty="0"/>
              <a:t>Hitters data set</a:t>
            </a:r>
            <a:r>
              <a:rPr lang="tr-TR" sz="2200" dirty="0"/>
              <a:t> </a:t>
            </a:r>
            <a:r>
              <a:rPr lang="en-US" sz="2200" dirty="0"/>
              <a:t>to predict a baseball player’s </a:t>
            </a:r>
            <a:r>
              <a:rPr lang="tr-TR" sz="2200" dirty="0"/>
              <a:t>log(</a:t>
            </a:r>
            <a:r>
              <a:rPr lang="en-US" sz="2200" dirty="0"/>
              <a:t>Salary</a:t>
            </a:r>
            <a:r>
              <a:rPr lang="tr-TR" sz="2200" dirty="0"/>
              <a:t>)</a:t>
            </a:r>
            <a:r>
              <a:rPr lang="en-US" sz="2200" dirty="0"/>
              <a:t> based on</a:t>
            </a:r>
            <a:r>
              <a:rPr lang="tr-TR" sz="2200" dirty="0"/>
              <a:t> </a:t>
            </a:r>
            <a:r>
              <a:rPr lang="en-US" sz="2200" dirty="0"/>
              <a:t>Years and</a:t>
            </a:r>
            <a:r>
              <a:rPr lang="tr-TR" sz="2200" dirty="0"/>
              <a:t> </a:t>
            </a:r>
            <a:r>
              <a:rPr lang="en-US" sz="2200" dirty="0"/>
              <a:t>Hits (the number of hits that he made in the previous year)</a:t>
            </a:r>
            <a:endParaRPr lang="tr-TR" sz="2200" dirty="0"/>
          </a:p>
          <a:p>
            <a:r>
              <a:rPr lang="tr-TR" sz="2200" dirty="0"/>
              <a:t>Following figures </a:t>
            </a:r>
            <a:r>
              <a:rPr lang="en-US" sz="2200" dirty="0"/>
              <a:t>show a regression tree fit to this data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40" y="3186374"/>
            <a:ext cx="3846760" cy="3193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24201"/>
            <a:ext cx="3396988" cy="3186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EB100E-F569-4AD7-A788-A31C4621A589}"/>
              </a:ext>
            </a:extLst>
          </p:cNvPr>
          <p:cNvSpPr/>
          <p:nvPr/>
        </p:nvSpPr>
        <p:spPr>
          <a:xfrm>
            <a:off x="2420112" y="3300539"/>
            <a:ext cx="505968" cy="27284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679C5-4223-4FB0-9B25-B23249AF3C41}"/>
              </a:ext>
            </a:extLst>
          </p:cNvPr>
          <p:cNvSpPr txBox="1"/>
          <p:nvPr/>
        </p:nvSpPr>
        <p:spPr>
          <a:xfrm>
            <a:off x="499687" y="3538299"/>
            <a:ext cx="1818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average of the y values of the observations falling in the region as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F6D70E-3214-4369-88D2-FCC769EC5A27}"/>
                  </a:ext>
                </a:extLst>
              </p:cNvPr>
              <p:cNvSpPr txBox="1"/>
              <p:nvPr/>
            </p:nvSpPr>
            <p:spPr>
              <a:xfrm>
                <a:off x="2332648" y="2862063"/>
                <a:ext cx="183306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F6D70E-3214-4369-88D2-FCC769E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48" y="2862063"/>
                <a:ext cx="1833066" cy="393121"/>
              </a:xfrm>
              <a:prstGeom prst="rect">
                <a:avLst/>
              </a:prstGeom>
              <a:blipFill>
                <a:blip r:embed="rId4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4440E35-9CF5-4B82-B8C7-27C2AD459FCC}"/>
              </a:ext>
            </a:extLst>
          </p:cNvPr>
          <p:cNvSpPr/>
          <p:nvPr/>
        </p:nvSpPr>
        <p:spPr>
          <a:xfrm>
            <a:off x="2926080" y="4703928"/>
            <a:ext cx="2476344" cy="13250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BC5040-1BE7-4C92-BB0D-5C8566B12AEB}"/>
                  </a:ext>
                </a:extLst>
              </p:cNvPr>
              <p:cNvSpPr txBox="1"/>
              <p:nvPr/>
            </p:nvSpPr>
            <p:spPr>
              <a:xfrm>
                <a:off x="4448779" y="5365644"/>
                <a:ext cx="190729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BC5040-1BE7-4C92-BB0D-5C8566B1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79" y="5365644"/>
                <a:ext cx="1907290" cy="404213"/>
              </a:xfrm>
              <a:prstGeom prst="rect">
                <a:avLst/>
              </a:prstGeom>
              <a:blipFill>
                <a:blip r:embed="rId5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FEA4F8-21EF-46BF-81D6-0D058BA39EAF}"/>
              </a:ext>
            </a:extLst>
          </p:cNvPr>
          <p:cNvSpPr/>
          <p:nvPr/>
        </p:nvSpPr>
        <p:spPr>
          <a:xfrm>
            <a:off x="2926080" y="3300539"/>
            <a:ext cx="2476344" cy="14030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FBB207-5111-4148-9553-9B0C077E2833}"/>
                  </a:ext>
                </a:extLst>
              </p:cNvPr>
              <p:cNvSpPr txBox="1"/>
              <p:nvPr/>
            </p:nvSpPr>
            <p:spPr>
              <a:xfrm>
                <a:off x="4389878" y="3686328"/>
                <a:ext cx="190729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FBB207-5111-4148-9553-9B0C077E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78" y="3686328"/>
                <a:ext cx="1907290" cy="404213"/>
              </a:xfrm>
              <a:prstGeom prst="rect">
                <a:avLst/>
              </a:prstGeom>
              <a:blipFill>
                <a:blip r:embed="rId6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1266B8F-D006-4D45-BEE5-51182CAF78CB}"/>
              </a:ext>
            </a:extLst>
          </p:cNvPr>
          <p:cNvSpPr/>
          <p:nvPr/>
        </p:nvSpPr>
        <p:spPr>
          <a:xfrm>
            <a:off x="2572704" y="3845778"/>
            <a:ext cx="220980" cy="2266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392F948-8743-4540-9A7F-6B947E442ECD}"/>
              </a:ext>
            </a:extLst>
          </p:cNvPr>
          <p:cNvSpPr/>
          <p:nvPr/>
        </p:nvSpPr>
        <p:spPr>
          <a:xfrm>
            <a:off x="4248150" y="4218163"/>
            <a:ext cx="220980" cy="2266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EA5DB691-F57D-451F-B0CB-07157A8D26C9}"/>
              </a:ext>
            </a:extLst>
          </p:cNvPr>
          <p:cNvSpPr/>
          <p:nvPr/>
        </p:nvSpPr>
        <p:spPr>
          <a:xfrm>
            <a:off x="3883910" y="5231248"/>
            <a:ext cx="220980" cy="2266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6858000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 keeping with the </a:t>
                </a:r>
                <a:r>
                  <a:rPr lang="en-US" sz="2200" i="1" dirty="0"/>
                  <a:t>tree </a:t>
                </a:r>
                <a:r>
                  <a:rPr lang="en-US" sz="2200" dirty="0"/>
                  <a:t>analogy, the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are known</a:t>
                </a:r>
                <a:r>
                  <a:rPr lang="tr-TR" sz="2200" dirty="0"/>
                  <a:t> </a:t>
                </a:r>
                <a:r>
                  <a:rPr lang="en-US" sz="2200" dirty="0"/>
                  <a:t>as </a:t>
                </a:r>
                <a:r>
                  <a:rPr lang="en-US" sz="2200" i="1" dirty="0"/>
                  <a:t>terminal nodes </a:t>
                </a:r>
                <a:r>
                  <a:rPr lang="en-US" sz="2200" dirty="0"/>
                  <a:t>or </a:t>
                </a:r>
                <a:r>
                  <a:rPr lang="en-US" sz="2200" i="1" dirty="0"/>
                  <a:t>leaves </a:t>
                </a:r>
                <a:r>
                  <a:rPr lang="en-US" sz="2200" dirty="0"/>
                  <a:t>of the tree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1 ={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𝑌𝑒𝑎𝑟𝑠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&lt;4.5}</m:t>
                      </m:r>
                    </m:oMath>
                    <m:oMath xmlns:m="http://schemas.openxmlformats.org/officeDocument/2006/math"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2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𝑌𝑒𝑎𝑟𝑠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&gt;=4.5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𝐻𝑖𝑡𝑠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&lt;117.5}</m:t>
                      </m:r>
                    </m:oMath>
                    <m:oMath xmlns:m="http://schemas.openxmlformats.org/officeDocument/2006/math"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3 ={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𝑌𝑒𝑎𝑟𝑠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&gt;=4.5,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𝐻𝑖𝑡𝑠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&gt;=117.5}.</m:t>
                      </m:r>
                    </m:oMath>
                  </m:oMathPara>
                </a14:m>
                <a:endParaRPr lang="tr-TR" sz="1800" dirty="0"/>
              </a:p>
              <a:p>
                <a:r>
                  <a:rPr lang="tr-TR" sz="2200" dirty="0"/>
                  <a:t>For players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200" dirty="0"/>
                  <a:t> the mean log salary was 5.11,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200" dirty="0"/>
                  <a:t> the mean log salary was 6.00 and 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2200" dirty="0"/>
                  <a:t> the mean log salary was 6.74</a:t>
                </a:r>
              </a:p>
              <a:p>
                <a:r>
                  <a:rPr lang="en-US" sz="2200" dirty="0"/>
                  <a:t>Decision</a:t>
                </a:r>
                <a:r>
                  <a:rPr lang="tr-TR" sz="2200" dirty="0"/>
                  <a:t> </a:t>
                </a:r>
                <a:r>
                  <a:rPr lang="en-US" sz="2200" dirty="0"/>
                  <a:t>trees are typically drawn </a:t>
                </a:r>
                <a:r>
                  <a:rPr lang="en-US" sz="2200" i="1" dirty="0"/>
                  <a:t>upside down</a:t>
                </a:r>
                <a:r>
                  <a:rPr lang="en-US" sz="2200" dirty="0"/>
                  <a:t>, in the sense that the leaves are at</a:t>
                </a:r>
                <a:r>
                  <a:rPr lang="tr-TR" sz="2200" dirty="0"/>
                  <a:t> </a:t>
                </a:r>
                <a:r>
                  <a:rPr lang="en-US" sz="2200" dirty="0"/>
                  <a:t>the bottom</a:t>
                </a:r>
                <a:endParaRPr lang="tr-TR" sz="2200" dirty="0"/>
              </a:p>
              <a:p>
                <a:r>
                  <a:rPr lang="en-US" sz="2200" dirty="0"/>
                  <a:t>The points along the tree where the predictor space</a:t>
                </a:r>
                <a:r>
                  <a:rPr lang="tr-TR" sz="2200" dirty="0"/>
                  <a:t> </a:t>
                </a:r>
                <a:r>
                  <a:rPr lang="en-US" sz="2200" dirty="0"/>
                  <a:t>is split are referred to as </a:t>
                </a:r>
                <a:r>
                  <a:rPr lang="en-US" sz="2200" i="1" dirty="0"/>
                  <a:t>internal nodes</a:t>
                </a:r>
                <a:endParaRPr lang="tr-TR" sz="2200" i="1" dirty="0"/>
              </a:p>
              <a:p>
                <a:r>
                  <a:rPr lang="tr-TR" sz="2200" dirty="0"/>
                  <a:t>There are</a:t>
                </a:r>
                <a:r>
                  <a:rPr lang="en-US" sz="2200" dirty="0"/>
                  <a:t> two internal</a:t>
                </a:r>
                <a:r>
                  <a:rPr lang="tr-TR" sz="2200" dirty="0"/>
                  <a:t> </a:t>
                </a:r>
                <a:r>
                  <a:rPr lang="en-US" sz="2200" dirty="0"/>
                  <a:t>nodes </a:t>
                </a:r>
                <a:r>
                  <a:rPr lang="tr-TR" sz="2200" dirty="0"/>
                  <a:t>in the example that </a:t>
                </a:r>
                <a:r>
                  <a:rPr lang="en-US" sz="2200" dirty="0"/>
                  <a:t>are indicated by the text Years&lt;4.5 and Hits&lt;117.5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6858000" cy="4921102"/>
              </a:xfrm>
              <a:blipFill>
                <a:blip r:embed="rId2"/>
                <a:stretch>
                  <a:fillRect l="-1067" t="-148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122"/>
          <a:stretch/>
        </p:blipFill>
        <p:spPr>
          <a:xfrm>
            <a:off x="8153400" y="1389529"/>
            <a:ext cx="3121090" cy="3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654367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predicted salaries for these</a:t>
                </a:r>
                <a:r>
                  <a:rPr lang="tr-TR" sz="2200" dirty="0"/>
                  <a:t> </a:t>
                </a:r>
                <a:r>
                  <a:rPr lang="en-US" sz="2200" dirty="0"/>
                  <a:t>three groups are </a:t>
                </a:r>
                <a14:m>
                  <m:oMath xmlns:m="http://schemas.openxmlformats.org/officeDocument/2006/math">
                    <m:r>
                      <a:rPr lang="tr-TR" sz="2200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tr-TR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$1,000×</m:t>
                      </m:r>
                      <m:sSup>
                        <m:sSup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5.107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=$165,174</m:t>
                      </m:r>
                    </m:oMath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$1,000×</m:t>
                      </m:r>
                      <m:sSup>
                        <m:sSup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5.999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=$402,834</m:t>
                      </m:r>
                    </m:oMath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$1,000×</m:t>
                      </m:r>
                      <m:sSup>
                        <m:sSupPr>
                          <m:ctrlPr>
                            <a:rPr lang="tr-T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6.740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=$845,346</m:t>
                      </m:r>
                    </m:oMath>
                  </m:oMathPara>
                </a14:m>
                <a:endParaRPr lang="tr-TR" sz="2200" dirty="0"/>
              </a:p>
              <a:p>
                <a:r>
                  <a:rPr lang="tr-TR" sz="2200" dirty="0"/>
                  <a:t>Regression trees are easy to interpret although they most likely oversimplify the true relation between the predictors and the response</a:t>
                </a:r>
              </a:p>
              <a:p>
                <a:r>
                  <a:rPr lang="tr-TR" sz="2200" dirty="0"/>
                  <a:t>An interpretation can be given as follows</a:t>
                </a:r>
              </a:p>
              <a:p>
                <a:r>
                  <a:rPr lang="en-US" sz="2400" dirty="0"/>
                  <a:t>Years is the most important factor in determining Salary, and players with</a:t>
                </a:r>
                <a:r>
                  <a:rPr lang="tr-TR" sz="2400" dirty="0"/>
                  <a:t> </a:t>
                </a:r>
                <a:r>
                  <a:rPr lang="en-US" sz="2400" dirty="0"/>
                  <a:t>less experience earn lower salaries than more experienced players</a:t>
                </a:r>
                <a:endParaRPr lang="tr-TR" sz="2400" dirty="0"/>
              </a:p>
              <a:p>
                <a:endParaRPr lang="tr-TR" sz="22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6543675" cy="4921102"/>
              </a:xfrm>
              <a:blipFill>
                <a:blip r:embed="rId2"/>
                <a:stretch>
                  <a:fillRect l="-1305" t="-1487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22"/>
          <a:stretch/>
        </p:blipFill>
        <p:spPr>
          <a:xfrm>
            <a:off x="8153400" y="1389529"/>
            <a:ext cx="3121090" cy="3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7115175" cy="4921102"/>
          </a:xfrm>
        </p:spPr>
        <p:txBody>
          <a:bodyPr>
            <a:normAutofit/>
          </a:bodyPr>
          <a:lstStyle/>
          <a:p>
            <a:r>
              <a:rPr lang="en-US" sz="2600" dirty="0"/>
              <a:t>Given</a:t>
            </a:r>
            <a:r>
              <a:rPr lang="tr-TR" sz="2600" dirty="0"/>
              <a:t> </a:t>
            </a:r>
            <a:r>
              <a:rPr lang="en-US" sz="2600" dirty="0"/>
              <a:t>that a player is less experienced, the number of hits that he made in the</a:t>
            </a:r>
            <a:r>
              <a:rPr lang="tr-TR" sz="2600" dirty="0"/>
              <a:t> </a:t>
            </a:r>
            <a:r>
              <a:rPr lang="en-US" sz="2600" dirty="0"/>
              <a:t>previous year seems to play little role in his salary</a:t>
            </a:r>
            <a:endParaRPr lang="tr-TR" sz="2600" dirty="0"/>
          </a:p>
          <a:p>
            <a:r>
              <a:rPr lang="tr-TR" sz="2600" dirty="0"/>
              <a:t>Among </a:t>
            </a:r>
            <a:r>
              <a:rPr lang="en-US" sz="2600" dirty="0"/>
              <a:t>players who</a:t>
            </a:r>
            <a:r>
              <a:rPr lang="tr-TR" sz="2600" dirty="0"/>
              <a:t> </a:t>
            </a:r>
            <a:r>
              <a:rPr lang="en-US" sz="2600" dirty="0"/>
              <a:t>have been in the major leagues for five or more years, the number of hits</a:t>
            </a:r>
            <a:r>
              <a:rPr lang="tr-TR" sz="2600" dirty="0"/>
              <a:t> </a:t>
            </a:r>
            <a:r>
              <a:rPr lang="en-US" sz="2600" dirty="0"/>
              <a:t>made in the previous year does affect salary, and players who made more</a:t>
            </a:r>
            <a:r>
              <a:rPr lang="tr-TR" sz="2600" dirty="0"/>
              <a:t> </a:t>
            </a:r>
            <a:r>
              <a:rPr lang="en-US" sz="2600" dirty="0"/>
              <a:t>hits last year tend to have higher salaries</a:t>
            </a:r>
            <a:r>
              <a:rPr lang="en-US" dirty="0"/>
              <a:t>.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122"/>
          <a:stretch/>
        </p:blipFill>
        <p:spPr>
          <a:xfrm>
            <a:off x="8153400" y="1389529"/>
            <a:ext cx="3121090" cy="3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Regression Trees: Constructing Regions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How do we construct the regions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2200" dirty="0"/>
                  <a:t>?</a:t>
                </a:r>
                <a:endParaRPr lang="tr-TR" sz="2200" dirty="0"/>
              </a:p>
              <a:p>
                <a:r>
                  <a:rPr lang="en-US" sz="2200" dirty="0"/>
                  <a:t>In theory, the regions could have any shape</a:t>
                </a:r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</a:t>
                </a:r>
                <a:r>
                  <a:rPr lang="tr-TR" sz="2200" dirty="0"/>
                  <a:t> </a:t>
                </a:r>
                <a:r>
                  <a:rPr lang="en-US" sz="2200" dirty="0"/>
                  <a:t>choose to divide the predictor space into high-dimensional rectangles, or</a:t>
                </a:r>
                <a:r>
                  <a:rPr lang="tr-TR" sz="2200" dirty="0"/>
                  <a:t> </a:t>
                </a:r>
                <a:r>
                  <a:rPr lang="en-US" sz="2200" i="1" dirty="0"/>
                  <a:t>boxes</a:t>
                </a:r>
                <a:r>
                  <a:rPr lang="en-US" sz="2200" dirty="0"/>
                  <a:t>, for simplicity and for ease of interpretation of the resulting </a:t>
                </a:r>
                <a:r>
                  <a:rPr lang="tr-TR" sz="2200" dirty="0"/>
                  <a:t>model</a:t>
                </a:r>
              </a:p>
              <a:p>
                <a:r>
                  <a:rPr lang="tr-TR" sz="2200" dirty="0"/>
                  <a:t>Goal</a:t>
                </a:r>
                <a:r>
                  <a:rPr lang="en-US" sz="2200" dirty="0"/>
                  <a:t> is to find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that minimize the </a:t>
                </a:r>
                <a:r>
                  <a:rPr lang="tr-TR" sz="2200" dirty="0"/>
                  <a:t>SSE</a:t>
                </a:r>
                <a:r>
                  <a:rPr lang="en-US" sz="2200" dirty="0"/>
                  <a:t>,</a:t>
                </a:r>
                <a:r>
                  <a:rPr lang="tr-TR" sz="2200" dirty="0"/>
                  <a:t> </a:t>
                </a:r>
                <a:r>
                  <a:rPr lang="en-US" sz="2200" dirty="0"/>
                  <a:t>given by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tr-TR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sz="22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/>
                  <a:t>is the mean response for the training</a:t>
                </a:r>
                <a:r>
                  <a:rPr lang="tr-TR" sz="2200" dirty="0"/>
                  <a:t> observations </a:t>
                </a:r>
                <a:r>
                  <a:rPr lang="en-US" sz="2200" dirty="0"/>
                  <a:t>within the</a:t>
                </a:r>
                <a:r>
                  <a:rPr lang="tr-TR" sz="2200" dirty="0"/>
                  <a:t> </a:t>
                </a:r>
                <a:r>
                  <a:rPr lang="en-US" sz="2200" dirty="0" err="1"/>
                  <a:t>jth</a:t>
                </a:r>
                <a:r>
                  <a:rPr lang="en-US" sz="2200" dirty="0"/>
                  <a:t> box</a:t>
                </a:r>
                <a:endParaRPr lang="tr-TR" sz="2200" dirty="0"/>
              </a:p>
              <a:p>
                <a:r>
                  <a:rPr lang="en-US" sz="2200" dirty="0"/>
                  <a:t>Unfortunately, it is computationally infeasible to consider every</a:t>
                </a:r>
                <a:r>
                  <a:rPr lang="tr-TR" sz="2200" dirty="0"/>
                  <a:t> </a:t>
                </a:r>
                <a:r>
                  <a:rPr lang="en-US" sz="2200" dirty="0"/>
                  <a:t>possible partition of the feature space into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boxes</a:t>
                </a:r>
                <a:endParaRPr lang="tr-TR" sz="2200" dirty="0"/>
              </a:p>
              <a:p>
                <a:endParaRPr lang="tr-TR" dirty="0"/>
              </a:p>
              <a:p>
                <a:pPr marL="457200"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355408039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2345</Words>
  <Application>Microsoft Office PowerPoint</Application>
  <PresentationFormat>Widescreen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ITU Layout</vt:lpstr>
      <vt:lpstr>Decision Trees</vt:lpstr>
      <vt:lpstr>Decision Trees</vt:lpstr>
      <vt:lpstr>Decision Trees</vt:lpstr>
      <vt:lpstr>Regression Trees</vt:lpstr>
      <vt:lpstr>Regression Trees</vt:lpstr>
      <vt:lpstr>Regression Trees</vt:lpstr>
      <vt:lpstr>Regression Trees</vt:lpstr>
      <vt:lpstr>Regression Trees</vt:lpstr>
      <vt:lpstr>Regression Trees: Constructing Regions</vt:lpstr>
      <vt:lpstr>Regression Trees: Constructing Regions</vt:lpstr>
      <vt:lpstr>Regression Trees: Constructing Regions</vt:lpstr>
      <vt:lpstr>Regression Trees: Constructing Regions</vt:lpstr>
      <vt:lpstr>Regression Trees: Constructing Regions</vt:lpstr>
      <vt:lpstr>Regression Trees: Constructing Regions</vt:lpstr>
      <vt:lpstr>Regression Trees: Constructing Regions</vt:lpstr>
      <vt:lpstr>Regression Trees: Constructing Regions</vt:lpstr>
      <vt:lpstr>Regression Trees: Pruning</vt:lpstr>
      <vt:lpstr>Regression Trees: Pruning</vt:lpstr>
      <vt:lpstr>Regression Trees: Pruning</vt:lpstr>
      <vt:lpstr>Building Regression Tree</vt:lpstr>
      <vt:lpstr>Classification Trees</vt:lpstr>
      <vt:lpstr>Classification Trees</vt:lpstr>
      <vt:lpstr>Classification Trees</vt:lpstr>
      <vt:lpstr>Classification Trees</vt:lpstr>
      <vt:lpstr>Classification Trees</vt:lpstr>
      <vt:lpstr>Classification Trees</vt:lpstr>
      <vt:lpstr>Linear Models vs Tree Models</vt:lpstr>
      <vt:lpstr>Advantages and 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163</cp:revision>
  <dcterms:created xsi:type="dcterms:W3CDTF">2020-10-15T19:58:41Z</dcterms:created>
  <dcterms:modified xsi:type="dcterms:W3CDTF">2022-10-26T07:46:10Z</dcterms:modified>
</cp:coreProperties>
</file>