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02265-1F21-4BE8-AE87-4F76FEDB1F7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3A208-E792-499F-9D6D-AC8FC94E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6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926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9274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asin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4B0-B4FD-470E-9F94-D0A011F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AB8B-4994-4C71-8D45-4CD65A31D1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103632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96C7-E505-44D6-B1D8-B942E2771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3006-5145-4CA3-840D-F763F6748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426F-2674-44A3-BDE8-AFE74A7FD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E47A-8363-4036-90DE-956001968EA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A3947-35DA-44C0-8632-B6A13D2C2431}"/>
              </a:ext>
            </a:extLst>
          </p:cNvPr>
          <p:cNvSpPr/>
          <p:nvPr userDrawn="1"/>
        </p:nvSpPr>
        <p:spPr>
          <a:xfrm>
            <a:off x="711200" y="1295401"/>
            <a:ext cx="10058400" cy="45719"/>
          </a:xfrm>
          <a:prstGeom prst="rect">
            <a:avLst/>
          </a:prstGeom>
          <a:solidFill>
            <a:srgbClr val="12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54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29"/>
            <a:ext cx="10515600" cy="478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37A"/>
                </a:solidFill>
              </a:defRPr>
            </a:lvl1pPr>
          </a:lstStyle>
          <a:p>
            <a:r>
              <a:rPr lang="en-US"/>
              <a:t>Mindset Institute - Mehmet Yasin Ulukuş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25" y="6176963"/>
            <a:ext cx="1082869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3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Feature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Mehmet Yasin Ulukuş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Mindset Institute</a:t>
            </a:r>
            <a:r>
              <a:rPr lang="tr-TR" dirty="0"/>
              <a:t> </a:t>
            </a:r>
            <a:r>
              <a:rPr lang="en-US" dirty="0"/>
              <a:t>- Mehmet </a:t>
            </a:r>
            <a:r>
              <a:rPr lang="en-US" dirty="0" err="1"/>
              <a:t>Yasin</a:t>
            </a:r>
            <a:r>
              <a:rPr lang="en-US" dirty="0"/>
              <a:t> </a:t>
            </a:r>
            <a:r>
              <a:rPr lang="en-US" dirty="0" err="1"/>
              <a:t>Ulukuş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Backward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18" name="Right Brace 17"/>
          <p:cNvSpPr/>
          <p:nvPr/>
        </p:nvSpPr>
        <p:spPr>
          <a:xfrm>
            <a:off x="6296025" y="2066924"/>
            <a:ext cx="117348" cy="3209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48462" y="2314513"/>
            <a:ext cx="4367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Fit p different models by only highlighted variables (exclude every feature once) and evaluate them with CV.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Pick the one that has the highest score (remove the variable that contributes least to the model)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28850" y="2066925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67000" y="2066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05150" y="2066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43550" y="2066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28850" y="2828925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7000" y="2828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05150" y="2828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43550" y="2828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28850" y="4953000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4952999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05150" y="4952999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43550" y="3507741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43550" y="4952997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43300" y="2066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43300" y="2828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8850" y="3511381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67000" y="3511380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05150" y="3511380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43300" y="3511380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28850" y="1401127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67000" y="1401126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05150" y="1401126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43550" y="1401126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43300" y="1401126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296025" y="1389529"/>
            <a:ext cx="117348" cy="4402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77025" y="1311131"/>
            <a:ext cx="49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Start with full model that includes all features and evaluate it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43300" y="4952998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1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Backward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18" name="Right Brace 17"/>
          <p:cNvSpPr/>
          <p:nvPr/>
        </p:nvSpPr>
        <p:spPr>
          <a:xfrm>
            <a:off x="6296025" y="2066924"/>
            <a:ext cx="117348" cy="3209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48462" y="2314513"/>
            <a:ext cx="4367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Fit p-1 different models by only highlighted variables and evaluate them with CV.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Pick the one that has the highest score (remove the variable that contributes least to the model)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28850" y="2066925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67000" y="2066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05150" y="2066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43550" y="2066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28850" y="2828925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7000" y="2828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05150" y="2828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43550" y="2828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28850" y="4953000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4952999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05150" y="4952999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43550" y="3507741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43550" y="4952997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43300" y="2066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43300" y="2828924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8850" y="3511381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67000" y="3511380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05150" y="3511380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43300" y="3511380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43300" y="4952998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450" y="1374874"/>
            <a:ext cx="92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Suppose that model with excludes feature X1 provides the highest Cross Validated score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09650" y="5609074"/>
            <a:ext cx="9239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Repeat the process until you reach the model with </a:t>
            </a:r>
            <a:r>
              <a:rPr lang="en-US" dirty="0"/>
              <a:t>no</a:t>
            </a:r>
            <a:r>
              <a:rPr lang="tr-TR" dirty="0"/>
              <a:t> features. Finally pick the model that has the highest score</a:t>
            </a:r>
          </a:p>
        </p:txBody>
      </p:sp>
    </p:spTree>
    <p:extLst>
      <p:ext uri="{BB962C8B-B14F-4D97-AF65-F5344CB8AC3E}">
        <p14:creationId xmlns:p14="http://schemas.microsoft.com/office/powerpoint/2010/main" val="28168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often the case that some or many of the</a:t>
            </a:r>
            <a:r>
              <a:rPr lang="tr-TR" dirty="0"/>
              <a:t> </a:t>
            </a:r>
            <a:r>
              <a:rPr lang="en-US" dirty="0"/>
              <a:t>variables used in a multiple regression model are in fact not associated</a:t>
            </a:r>
            <a:r>
              <a:rPr lang="tr-TR" dirty="0"/>
              <a:t> </a:t>
            </a:r>
            <a:r>
              <a:rPr lang="en-US" dirty="0"/>
              <a:t>with the response</a:t>
            </a:r>
            <a:r>
              <a:rPr lang="tr-TR" dirty="0"/>
              <a:t>.</a:t>
            </a:r>
          </a:p>
          <a:p>
            <a:r>
              <a:rPr lang="en-US" dirty="0"/>
              <a:t>Including such </a:t>
            </a:r>
            <a:r>
              <a:rPr lang="en-US" i="1" dirty="0"/>
              <a:t>irrelevant </a:t>
            </a:r>
            <a:r>
              <a:rPr lang="en-US" dirty="0"/>
              <a:t>variables leads to</a:t>
            </a:r>
            <a:r>
              <a:rPr lang="tr-TR" dirty="0"/>
              <a:t> </a:t>
            </a:r>
            <a:r>
              <a:rPr lang="en-US" dirty="0"/>
              <a:t>unnecessary complexity in the resulting model</a:t>
            </a:r>
            <a:r>
              <a:rPr lang="tr-TR" dirty="0"/>
              <a:t>.</a:t>
            </a:r>
          </a:p>
          <a:p>
            <a:r>
              <a:rPr lang="tr-TR" dirty="0"/>
              <a:t>This may lead to overfitting.</a:t>
            </a:r>
          </a:p>
          <a:p>
            <a:r>
              <a:rPr lang="tr-TR" dirty="0"/>
              <a:t>We might also want to make a</a:t>
            </a:r>
            <a:r>
              <a:rPr lang="en-US" dirty="0"/>
              <a:t> choice between a linear model and a nonlinear model, </a:t>
            </a:r>
            <a:r>
              <a:rPr lang="tr-TR" dirty="0"/>
              <a:t>or choose</a:t>
            </a:r>
            <a:r>
              <a:rPr lang="en-US" dirty="0"/>
              <a:t> </a:t>
            </a:r>
            <a:r>
              <a:rPr lang="tr-TR" dirty="0"/>
              <a:t>the </a:t>
            </a:r>
            <a:r>
              <a:rPr lang="en-US" dirty="0"/>
              <a:t>order of polynomial in a model</a:t>
            </a:r>
            <a:r>
              <a:rPr lang="tr-TR" dirty="0"/>
              <a:t> etc.</a:t>
            </a:r>
          </a:p>
          <a:p>
            <a:r>
              <a:rPr lang="tr-TR" dirty="0"/>
              <a:t>We should always be worried about overfitting when choosing the best model.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25653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W</a:t>
            </a:r>
            <a:r>
              <a:rPr lang="en-US" dirty="0"/>
              <a:t>e </a:t>
            </a:r>
            <a:r>
              <a:rPr lang="tr-TR" dirty="0"/>
              <a:t>will </a:t>
            </a:r>
            <a:r>
              <a:rPr lang="en-US" dirty="0"/>
              <a:t>see some approaches for automatically</a:t>
            </a:r>
            <a:r>
              <a:rPr lang="tr-TR" dirty="0"/>
              <a:t> </a:t>
            </a:r>
            <a:r>
              <a:rPr lang="en-US" dirty="0"/>
              <a:t>performing </a:t>
            </a:r>
            <a:r>
              <a:rPr lang="en-US" i="1" dirty="0"/>
              <a:t>feature selection </a:t>
            </a:r>
            <a:r>
              <a:rPr lang="en-US" dirty="0"/>
              <a:t>or </a:t>
            </a:r>
            <a:r>
              <a:rPr lang="en-US" i="1" dirty="0"/>
              <a:t>variable selection</a:t>
            </a:r>
            <a:r>
              <a:rPr lang="en-US" dirty="0"/>
              <a:t>—that is,</a:t>
            </a:r>
            <a:r>
              <a:rPr lang="tr-TR" dirty="0"/>
              <a:t> </a:t>
            </a:r>
            <a:r>
              <a:rPr lang="en-US" dirty="0"/>
              <a:t>for excluding irrelevant variables from a model</a:t>
            </a:r>
            <a:endParaRPr lang="tr-TR" i="1" dirty="0"/>
          </a:p>
          <a:p>
            <a:pPr marL="514350" indent="-514350">
              <a:buAutoNum type="arabicPeriod"/>
            </a:pPr>
            <a:r>
              <a:rPr lang="en-US" i="1" dirty="0"/>
              <a:t>Subset Selection</a:t>
            </a:r>
            <a:r>
              <a:rPr lang="tr-TR" dirty="0"/>
              <a:t> Methods</a:t>
            </a:r>
          </a:p>
          <a:p>
            <a:pPr marL="514350" indent="-514350">
              <a:buAutoNum type="arabicPeriod"/>
            </a:pPr>
            <a:r>
              <a:rPr lang="en-US" i="1" dirty="0"/>
              <a:t>Shrinkage</a:t>
            </a:r>
            <a:r>
              <a:rPr lang="tr-TR" dirty="0"/>
              <a:t> Method (Regularization)</a:t>
            </a:r>
          </a:p>
          <a:p>
            <a:pPr marL="514350" indent="-514350">
              <a:buAutoNum type="arabicPeriod"/>
            </a:pP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36248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Best Subset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To perform </a:t>
                </a:r>
                <a:r>
                  <a:rPr lang="en-US" sz="2200" i="1" dirty="0"/>
                  <a:t>best subset selection</a:t>
                </a:r>
                <a:r>
                  <a:rPr lang="en-US" sz="2200" dirty="0"/>
                  <a:t>, we fit </a:t>
                </a:r>
                <a:r>
                  <a:rPr lang="tr-TR" sz="2200" dirty="0"/>
                  <a:t>models </a:t>
                </a:r>
                <a:r>
                  <a:rPr lang="en-US" sz="2200" dirty="0"/>
                  <a:t>for each possible combination of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predictors</a:t>
                </a:r>
                <a:r>
                  <a:rPr lang="tr-TR" sz="2200" dirty="0"/>
                  <a:t>.</a:t>
                </a:r>
              </a:p>
              <a:p>
                <a:r>
                  <a:rPr lang="en-US" sz="2200" dirty="0"/>
                  <a:t>We then look at all of the resulting</a:t>
                </a:r>
                <a:r>
                  <a:rPr lang="tr-TR" sz="2200" dirty="0"/>
                  <a:t> </a:t>
                </a:r>
                <a:r>
                  <a:rPr lang="en-US" sz="2200" dirty="0"/>
                  <a:t>models, with the goal of identifying the one that is the </a:t>
                </a:r>
                <a:r>
                  <a:rPr lang="en-US" sz="2200" i="1" dirty="0"/>
                  <a:t>best</a:t>
                </a:r>
                <a:r>
                  <a:rPr lang="tr-TR" sz="2200" i="1" dirty="0"/>
                  <a:t>.</a:t>
                </a:r>
              </a:p>
              <a:p>
                <a:r>
                  <a:rPr lang="en-US" sz="2200" dirty="0"/>
                  <a:t>While best subset selection is a simple and conceptually appealing approach,</a:t>
                </a:r>
                <a:r>
                  <a:rPr lang="tr-TR" sz="2200" dirty="0"/>
                  <a:t> </a:t>
                </a:r>
                <a:r>
                  <a:rPr lang="en-US" sz="2200" dirty="0"/>
                  <a:t>it suffers from computational limitations</a:t>
                </a:r>
                <a:endParaRPr lang="tr-TR" sz="2200" dirty="0"/>
              </a:p>
              <a:p>
                <a:r>
                  <a:rPr lang="tr-TR" sz="2200" dirty="0"/>
                  <a:t>We need to 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tr-TR" sz="2200" dirty="0"/>
                  <a:t> different models.</a:t>
                </a:r>
              </a:p>
              <a:p>
                <a:r>
                  <a:rPr lang="en-US" sz="2200" dirty="0"/>
                  <a:t>Best subset selection may also suffer from statistical problems</a:t>
                </a:r>
                <a:r>
                  <a:rPr lang="tr-TR" sz="2200" dirty="0"/>
                  <a:t> </a:t>
                </a:r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is large</a:t>
                </a:r>
                <a:endParaRPr lang="tr-TR" sz="2200" dirty="0"/>
              </a:p>
              <a:p>
                <a:r>
                  <a:rPr lang="en-US" sz="2200" dirty="0"/>
                  <a:t>The larger the search space, the higher the chance of finding</a:t>
                </a:r>
                <a:r>
                  <a:rPr lang="tr-TR" sz="2200" dirty="0"/>
                  <a:t> </a:t>
                </a:r>
                <a:r>
                  <a:rPr lang="en-US" sz="2200" dirty="0"/>
                  <a:t>models that look good on the training data, even though they might not</a:t>
                </a:r>
                <a:r>
                  <a:rPr lang="tr-TR" sz="2200" dirty="0"/>
                  <a:t> </a:t>
                </a:r>
                <a:r>
                  <a:rPr lang="en-US" sz="2200" dirty="0"/>
                  <a:t>have any predictive power on future data</a:t>
                </a:r>
                <a:endParaRPr lang="tr-TR" sz="2200" dirty="0"/>
              </a:p>
              <a:p>
                <a:r>
                  <a:rPr lang="en-US" sz="2200" dirty="0"/>
                  <a:t>Thus an enormous search space</a:t>
                </a:r>
                <a:r>
                  <a:rPr lang="tr-TR" sz="2200" dirty="0"/>
                  <a:t> </a:t>
                </a:r>
                <a:r>
                  <a:rPr lang="en-US" sz="2200" dirty="0"/>
                  <a:t>can lead to overfitting and high variance of the coefficient estimates</a:t>
                </a:r>
                <a:endParaRPr lang="tr-TR" sz="2200" dirty="0"/>
              </a:p>
              <a:p>
                <a:r>
                  <a:rPr lang="en-US" sz="2200" dirty="0"/>
                  <a:t>For both of these reasons, </a:t>
                </a:r>
                <a:r>
                  <a:rPr lang="en-US" sz="2200" i="1" dirty="0"/>
                  <a:t>stepwise </a:t>
                </a:r>
                <a:r>
                  <a:rPr lang="en-US" sz="2200" dirty="0"/>
                  <a:t>methods, which explore a far more</a:t>
                </a:r>
                <a:r>
                  <a:rPr lang="tr-TR" sz="2200" dirty="0"/>
                  <a:t> </a:t>
                </a:r>
                <a:r>
                  <a:rPr lang="en-US" sz="2200" dirty="0"/>
                  <a:t>restricted set of models, are attractive alternatives to best subset selection</a:t>
                </a:r>
                <a:endParaRPr lang="tr-TR" sz="2200" i="1" dirty="0"/>
              </a:p>
              <a:p>
                <a:pPr lvl="1"/>
                <a:endParaRPr lang="tr-T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79500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Sequential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Forward Stepwise Selection:</a:t>
            </a:r>
          </a:p>
          <a:p>
            <a:pPr lvl="1"/>
            <a:r>
              <a:rPr lang="en-US" dirty="0"/>
              <a:t>Forward stepwise selection</a:t>
            </a:r>
            <a:r>
              <a:rPr lang="tr-TR" dirty="0"/>
              <a:t> </a:t>
            </a:r>
            <a:r>
              <a:rPr lang="en-US" dirty="0"/>
              <a:t>begins with a model containing no predictors, and then adds predictors</a:t>
            </a:r>
            <a:r>
              <a:rPr lang="tr-TR" dirty="0"/>
              <a:t> </a:t>
            </a:r>
            <a:r>
              <a:rPr lang="en-US" dirty="0"/>
              <a:t>to the model, one-at-a-time, until all of the predictors are in the model.</a:t>
            </a:r>
          </a:p>
          <a:p>
            <a:pPr lvl="1"/>
            <a:r>
              <a:rPr lang="en-US" dirty="0"/>
              <a:t>In particular, at each step the variable that gives the greatest </a:t>
            </a:r>
            <a:r>
              <a:rPr lang="en-US" i="1" dirty="0"/>
              <a:t>additional</a:t>
            </a:r>
            <a:r>
              <a:rPr lang="tr-TR" i="1" dirty="0"/>
              <a:t> </a:t>
            </a:r>
            <a:r>
              <a:rPr lang="en-US" dirty="0"/>
              <a:t>improvement to the fit is added to the model</a:t>
            </a:r>
            <a:r>
              <a:rPr lang="tr-TR" dirty="0"/>
              <a:t>.</a:t>
            </a:r>
          </a:p>
          <a:p>
            <a:r>
              <a:rPr lang="tr-TR" sz="2400" dirty="0">
                <a:solidFill>
                  <a:srgbClr val="FF0000"/>
                </a:solidFill>
              </a:rPr>
              <a:t>Bacward Stepwise Selection:</a:t>
            </a:r>
          </a:p>
          <a:p>
            <a:pPr lvl="1"/>
            <a:r>
              <a:rPr lang="en-US" dirty="0"/>
              <a:t>Unlike forward selection, it begins with the full model containing all p predictors, and then iteratively removes the least useful predictor, one-at-a-time</a:t>
            </a:r>
            <a:r>
              <a:rPr lang="tr-TR" dirty="0"/>
              <a:t>.</a:t>
            </a:r>
            <a:endParaRPr lang="en-US" dirty="0"/>
          </a:p>
          <a:p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6625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Choosing the 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select the best model with respect to test error, we need to</a:t>
            </a:r>
            <a:r>
              <a:rPr lang="tr-TR" sz="2400" dirty="0"/>
              <a:t> </a:t>
            </a:r>
            <a:r>
              <a:rPr lang="en-US" sz="2400" dirty="0"/>
              <a:t>estimate this test error. </a:t>
            </a:r>
            <a:endParaRPr lang="tr-TR" sz="2400" dirty="0"/>
          </a:p>
          <a:p>
            <a:r>
              <a:rPr lang="en-US" sz="2400" dirty="0"/>
              <a:t>There are </a:t>
            </a:r>
            <a:r>
              <a:rPr lang="tr-TR" sz="2400" dirty="0"/>
              <a:t>some</a:t>
            </a:r>
            <a:r>
              <a:rPr lang="en-US" sz="2400" dirty="0"/>
              <a:t> common approaches</a:t>
            </a:r>
            <a:endParaRPr lang="tr-TR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can indirectly estimate test error by making an adjustment to the</a:t>
            </a:r>
            <a:r>
              <a:rPr lang="tr-TR" dirty="0"/>
              <a:t> </a:t>
            </a:r>
            <a:r>
              <a:rPr lang="en-US" dirty="0"/>
              <a:t>training error to account for the bias due to overfitting</a:t>
            </a:r>
            <a:r>
              <a:rPr lang="tr-TR"/>
              <a:t> (e.g., using </a:t>
            </a:r>
            <a:r>
              <a:rPr lang="tr-TR" dirty="0"/>
              <a:t>adjusted R2 instead of R2)</a:t>
            </a:r>
            <a:r>
              <a:rPr lang="en-US" dirty="0"/>
              <a:t>.</a:t>
            </a: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can directly estimate the test error, using either a validation set</a:t>
            </a:r>
            <a:r>
              <a:rPr lang="tr-TR" dirty="0"/>
              <a:t> </a:t>
            </a:r>
            <a:r>
              <a:rPr lang="en-US" dirty="0"/>
              <a:t>approach or a cross-validation approach.</a:t>
            </a:r>
            <a:endParaRPr lang="tr-TR" dirty="0"/>
          </a:p>
          <a:p>
            <a:r>
              <a:rPr lang="en-US" sz="2400" dirty="0"/>
              <a:t>We compute the validation set error or the cross-validation error for each model under consideration, and then select the model for which the resulting error is the smallest</a:t>
            </a:r>
          </a:p>
          <a:p>
            <a:pPr marL="0" indent="0">
              <a:buNone/>
            </a:pP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96654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Validation</a:t>
            </a:r>
            <a:r>
              <a:rPr lang="en-US" dirty="0"/>
              <a:t> -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T</a:t>
            </a:r>
            <a:r>
              <a:rPr lang="en-US" sz="2400" dirty="0"/>
              <a:t>he best approach for both problems is</a:t>
            </a:r>
            <a:r>
              <a:rPr lang="tr-TR" sz="2400" dirty="0"/>
              <a:t> </a:t>
            </a:r>
            <a:r>
              <a:rPr lang="en-US" sz="2400" dirty="0"/>
              <a:t>to randomly divide the dataset into three parts:</a:t>
            </a:r>
            <a:r>
              <a:rPr lang="tr-TR" sz="2400" dirty="0"/>
              <a:t> </a:t>
            </a:r>
            <a:r>
              <a:rPr lang="en-US" sz="2400" dirty="0"/>
              <a:t>training set, a </a:t>
            </a:r>
            <a:r>
              <a:rPr lang="en-US" sz="2400" dirty="0" err="1"/>
              <a:t>validatio</a:t>
            </a:r>
            <a:r>
              <a:rPr lang="tr-TR" sz="2400" dirty="0"/>
              <a:t>n </a:t>
            </a:r>
            <a:r>
              <a:rPr lang="en-US" sz="2400" dirty="0"/>
              <a:t>set, and a test set. </a:t>
            </a:r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r>
              <a:rPr lang="en-US" sz="2400" dirty="0"/>
              <a:t>The training set is used to fit the models; the validation</a:t>
            </a:r>
            <a:r>
              <a:rPr lang="tr-TR" sz="2400" dirty="0"/>
              <a:t> </a:t>
            </a:r>
            <a:r>
              <a:rPr lang="en-US" sz="2400" dirty="0"/>
              <a:t>set is used to estimate prediction error for model selection; the test set is</a:t>
            </a:r>
            <a:r>
              <a:rPr lang="tr-TR" sz="2400" dirty="0"/>
              <a:t> </a:t>
            </a:r>
            <a:r>
              <a:rPr lang="en-US" sz="2400" dirty="0"/>
              <a:t>used for assessment of the generalization error of the final chosen model.</a:t>
            </a:r>
            <a:endParaRPr lang="tr-TR" sz="2400" dirty="0"/>
          </a:p>
          <a:p>
            <a:r>
              <a:rPr lang="en-US" sz="2400" dirty="0"/>
              <a:t>Ideally, the test set should be kept in a “vault,” and be brought out only</a:t>
            </a:r>
            <a:r>
              <a:rPr lang="tr-TR" sz="2400" dirty="0"/>
              <a:t> </a:t>
            </a:r>
            <a:r>
              <a:rPr lang="en-US" sz="2400" dirty="0"/>
              <a:t>at the end of the data analysis</a:t>
            </a:r>
            <a:endParaRPr lang="tr-TR" sz="2400" dirty="0"/>
          </a:p>
          <a:p>
            <a:pPr marL="0" indent="0">
              <a:buNone/>
            </a:pPr>
            <a:endParaRPr lang="tr-T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877" b="11111"/>
          <a:stretch/>
        </p:blipFill>
        <p:spPr>
          <a:xfrm>
            <a:off x="3933825" y="2352675"/>
            <a:ext cx="4324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Forward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18" name="Right Brace 17"/>
          <p:cNvSpPr/>
          <p:nvPr/>
        </p:nvSpPr>
        <p:spPr>
          <a:xfrm>
            <a:off x="6296025" y="2066924"/>
            <a:ext cx="117348" cy="3209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99123" y="3154917"/>
            <a:ext cx="3845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Fit p different models using only highlighted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Evaluate them with CV, pick the one that has the highest score and add to your model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28850" y="2066925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67000" y="2066924"/>
            <a:ext cx="4381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05150" y="2066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43550" y="2066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28850" y="2828925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7000" y="2828924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05150" y="2828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43550" y="2828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28850" y="4953000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4952999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05150" y="4952999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43550" y="4952999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43550" y="3507739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43300" y="2066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43300" y="2828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8850" y="3511381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67000" y="3511380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05150" y="3511380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43300" y="3511380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Forward Selection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5" name="Rectangle 4"/>
          <p:cNvSpPr/>
          <p:nvPr/>
        </p:nvSpPr>
        <p:spPr>
          <a:xfrm>
            <a:off x="2228850" y="2066925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066924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05150" y="2066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43550" y="2066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8850" y="2828925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2828924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5150" y="2828924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3550" y="2828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8850" y="4953000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4952999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05150" y="4952999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43550" y="4952999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296025" y="2066924"/>
            <a:ext cx="117348" cy="3209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99123" y="3154917"/>
            <a:ext cx="3692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Now fit p-1 different models using only highlighted variables and evaluate them with CV, pick the variable that contributes highest and add to your model.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43550" y="3507739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43300" y="2066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43300" y="2828924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28850" y="3511381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7000" y="3511380"/>
            <a:ext cx="438150" cy="4286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05150" y="3511380"/>
            <a:ext cx="438150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3300" y="3511380"/>
            <a:ext cx="438150" cy="428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3402" y="1374874"/>
            <a:ext cx="756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Suppose that model with feature X2 provides the highest Cross Validated score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4875" y="5764231"/>
            <a:ext cx="10633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Repeat the process until you reach the model with all features. Finally pick the model that has the highest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ITU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853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ITU Layout</vt:lpstr>
      <vt:lpstr>Feature Selection</vt:lpstr>
      <vt:lpstr>Model Selection</vt:lpstr>
      <vt:lpstr>Model Selection</vt:lpstr>
      <vt:lpstr>Best Subset Selection</vt:lpstr>
      <vt:lpstr>Sequential Selection Methods</vt:lpstr>
      <vt:lpstr>Choosing the Best Model</vt:lpstr>
      <vt:lpstr>Validation - Reminder</vt:lpstr>
      <vt:lpstr>Forward Selection</vt:lpstr>
      <vt:lpstr>Forward Selection</vt:lpstr>
      <vt:lpstr>Backward Selection</vt:lpstr>
      <vt:lpstr>Backward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</dc:title>
  <dc:creator>MEHMET YASİN ULUKUŞ</dc:creator>
  <cp:lastModifiedBy>MEHMET YASİN ULUKUŞ</cp:lastModifiedBy>
  <cp:revision>120</cp:revision>
  <dcterms:created xsi:type="dcterms:W3CDTF">2020-10-15T19:58:41Z</dcterms:created>
  <dcterms:modified xsi:type="dcterms:W3CDTF">2021-06-05T05:48:48Z</dcterms:modified>
</cp:coreProperties>
</file>