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495" r:id="rId3"/>
    <p:sldId id="496" r:id="rId4"/>
    <p:sldId id="497" r:id="rId5"/>
    <p:sldId id="498" r:id="rId6"/>
    <p:sldId id="499" r:id="rId7"/>
    <p:sldId id="500" r:id="rId8"/>
    <p:sldId id="501" r:id="rId9"/>
    <p:sldId id="502" r:id="rId10"/>
    <p:sldId id="545" r:id="rId11"/>
    <p:sldId id="546" r:id="rId12"/>
    <p:sldId id="547" r:id="rId13"/>
    <p:sldId id="548" r:id="rId14"/>
    <p:sldId id="503" r:id="rId15"/>
    <p:sldId id="504" r:id="rId16"/>
    <p:sldId id="505" r:id="rId17"/>
    <p:sldId id="517" r:id="rId18"/>
    <p:sldId id="518" r:id="rId19"/>
    <p:sldId id="519" r:id="rId20"/>
    <p:sldId id="520" r:id="rId21"/>
    <p:sldId id="521" r:id="rId22"/>
    <p:sldId id="522" r:id="rId23"/>
    <p:sldId id="523" r:id="rId24"/>
    <p:sldId id="524" r:id="rId25"/>
    <p:sldId id="525" r:id="rId26"/>
    <p:sldId id="526" r:id="rId27"/>
    <p:sldId id="537" r:id="rId28"/>
    <p:sldId id="549" r:id="rId29"/>
    <p:sldId id="540" r:id="rId30"/>
    <p:sldId id="541" r:id="rId31"/>
    <p:sldId id="542" r:id="rId32"/>
    <p:sldId id="543" r:id="rId33"/>
    <p:sldId id="544" r:id="rId3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3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02265-1F21-4BE8-AE87-4F76FEDB1F7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3A208-E792-499F-9D6D-AC8FC94E1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14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7601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99261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</p:spTree>
    <p:extLst>
      <p:ext uri="{BB962C8B-B14F-4D97-AF65-F5344CB8AC3E}">
        <p14:creationId xmlns:p14="http://schemas.microsoft.com/office/powerpoint/2010/main" val="3927406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8CEC50-FB80-41CE-A79E-F7845887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74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8CEC50-FB80-41CE-A79E-F7845887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10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Yasin Cou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104B0-B4FD-470E-9F94-D0A011F15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28600"/>
            <a:ext cx="10363200" cy="1219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0AB8B-4994-4C71-8D45-4CD65A31D1B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14400" y="1524000"/>
            <a:ext cx="1036320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E96C7-E505-44D6-B1D8-B942E2771F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0D3006-5145-4CA3-840D-F763F67481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0426F-2674-44A3-BDE8-AFE74A7FD6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B4E47A-8363-4036-90DE-956001968EA4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5A3947-35DA-44C0-8632-B6A13D2C2431}"/>
              </a:ext>
            </a:extLst>
          </p:cNvPr>
          <p:cNvSpPr/>
          <p:nvPr userDrawn="1"/>
        </p:nvSpPr>
        <p:spPr>
          <a:xfrm>
            <a:off x="711200" y="1295401"/>
            <a:ext cx="10058400" cy="45719"/>
          </a:xfrm>
          <a:prstGeom prst="rect">
            <a:avLst/>
          </a:prstGeom>
          <a:solidFill>
            <a:srgbClr val="12E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95431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9529"/>
            <a:ext cx="10515600" cy="49211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838200" y="1272988"/>
            <a:ext cx="1051560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02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8CEC50-FB80-41CE-A79E-F7845887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28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52375"/>
            <a:ext cx="5181600" cy="472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2375"/>
            <a:ext cx="5181600" cy="472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38200" y="1272988"/>
            <a:ext cx="1051560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90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8CEC50-FB80-41CE-A79E-F7845887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47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8CEC50-FB80-41CE-A79E-F7845887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2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8CEC50-FB80-41CE-A79E-F7845887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23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8CEC50-FB80-41CE-A79E-F7845887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58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8CEC50-FB80-41CE-A79E-F7845887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76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89529"/>
            <a:ext cx="10515600" cy="4787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437A"/>
                </a:solidFill>
              </a:defRPr>
            </a:lvl1pPr>
          </a:lstStyle>
          <a:p>
            <a:r>
              <a:rPr lang="en-US"/>
              <a:t>Mindset Institute - Mehmet Yasin Ulukuş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25" y="6176963"/>
            <a:ext cx="1082869" cy="60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35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437A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7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Linear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Dr. Mehmet Yasin Ulukuş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Mindset Institute</a:t>
            </a:r>
            <a:r>
              <a:rPr lang="tr-TR" dirty="0"/>
              <a:t> </a:t>
            </a:r>
            <a:r>
              <a:rPr lang="en-US" dirty="0"/>
              <a:t>- Mehmet </a:t>
            </a:r>
            <a:r>
              <a:rPr lang="en-US" dirty="0" err="1"/>
              <a:t>Yasin</a:t>
            </a:r>
            <a:r>
              <a:rPr lang="en-US" dirty="0"/>
              <a:t> </a:t>
            </a:r>
            <a:r>
              <a:rPr lang="en-US" dirty="0" err="1"/>
              <a:t>Ulukuş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089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Gradient Descent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9529"/>
            <a:ext cx="5457826" cy="4921102"/>
          </a:xfrm>
        </p:spPr>
        <p:txBody>
          <a:bodyPr>
            <a:normAutofit/>
          </a:bodyPr>
          <a:lstStyle/>
          <a:p>
            <a:r>
              <a:rPr lang="tr-TR" sz="2000" dirty="0"/>
              <a:t>This problem can also be solved iteratively using an algorithm called gradient descent algorithm.</a:t>
            </a:r>
          </a:p>
          <a:p>
            <a:r>
              <a:rPr lang="tr-TR" sz="2000" dirty="0"/>
              <a:t>This is a general purpose optimization algorithm. </a:t>
            </a:r>
          </a:p>
          <a:p>
            <a:r>
              <a:rPr lang="tr-TR" sz="2000" dirty="0"/>
              <a:t>A blind person finds himself in a valley and wants to get into the bottom of the valley</a:t>
            </a:r>
          </a:p>
          <a:p>
            <a:r>
              <a:rPr lang="tr-TR" sz="2000" dirty="0"/>
              <a:t>He checks his neighborhood, and takes a step in the direction of downward</a:t>
            </a:r>
          </a:p>
          <a:p>
            <a:r>
              <a:rPr lang="tr-TR" sz="2000" dirty="0"/>
              <a:t>Again he checks his neighborhood and finds the direction of downward and takes a step in that direction</a:t>
            </a:r>
          </a:p>
          <a:p>
            <a:r>
              <a:rPr lang="tr-TR" sz="2000" dirty="0"/>
              <a:t>He goes down until no neighborhood is has a downward direction</a:t>
            </a:r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endParaRPr lang="tr-TR" sz="1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  <p:grpSp>
        <p:nvGrpSpPr>
          <p:cNvPr id="15" name="Group 14"/>
          <p:cNvGrpSpPr/>
          <p:nvPr/>
        </p:nvGrpSpPr>
        <p:grpSpPr>
          <a:xfrm>
            <a:off x="6494257" y="1594287"/>
            <a:ext cx="4354718" cy="3297119"/>
            <a:chOff x="1112632" y="2952750"/>
            <a:chExt cx="4354718" cy="3297119"/>
          </a:xfrm>
        </p:grpSpPr>
        <p:grpSp>
          <p:nvGrpSpPr>
            <p:cNvPr id="11" name="Group 10"/>
            <p:cNvGrpSpPr/>
            <p:nvPr/>
          </p:nvGrpSpPr>
          <p:grpSpPr>
            <a:xfrm>
              <a:off x="2085975" y="2952750"/>
              <a:ext cx="3381375" cy="2867026"/>
              <a:chOff x="2085975" y="2952750"/>
              <a:chExt cx="3381375" cy="2867026"/>
            </a:xfrm>
          </p:grpSpPr>
          <p:cxnSp>
            <p:nvCxnSpPr>
              <p:cNvPr id="6" name="Straight Arrow Connector 5"/>
              <p:cNvCxnSpPr/>
              <p:nvPr/>
            </p:nvCxnSpPr>
            <p:spPr>
              <a:xfrm flipV="1">
                <a:off x="2085975" y="5819775"/>
                <a:ext cx="3381375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V="1">
                <a:off x="2085975" y="2952750"/>
                <a:ext cx="0" cy="28670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3584654" y="5880537"/>
                  <a:ext cx="3840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4654" y="5880537"/>
                  <a:ext cx="384016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112632" y="4016931"/>
                  <a:ext cx="6345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𝑆𝑆𝐸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2632" y="4016931"/>
                  <a:ext cx="634533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Freeform 13"/>
            <p:cNvSpPr/>
            <p:nvPr/>
          </p:nvSpPr>
          <p:spPr>
            <a:xfrm>
              <a:off x="2352675" y="3133724"/>
              <a:ext cx="3067050" cy="2220545"/>
            </a:xfrm>
            <a:custGeom>
              <a:avLst/>
              <a:gdLst>
                <a:gd name="connsiteX0" fmla="*/ 0 w 3067050"/>
                <a:gd name="connsiteY0" fmla="*/ 0 h 2221368"/>
                <a:gd name="connsiteX1" fmla="*/ 142875 w 3067050"/>
                <a:gd name="connsiteY1" fmla="*/ 1133475 h 2221368"/>
                <a:gd name="connsiteX2" fmla="*/ 723900 w 3067050"/>
                <a:gd name="connsiteY2" fmla="*/ 1943100 h 2221368"/>
                <a:gd name="connsiteX3" fmla="*/ 1428750 w 3067050"/>
                <a:gd name="connsiteY3" fmla="*/ 2219325 h 2221368"/>
                <a:gd name="connsiteX4" fmla="*/ 2114550 w 3067050"/>
                <a:gd name="connsiteY4" fmla="*/ 2028825 h 2221368"/>
                <a:gd name="connsiteX5" fmla="*/ 2628900 w 3067050"/>
                <a:gd name="connsiteY5" fmla="*/ 1352550 h 2221368"/>
                <a:gd name="connsiteX6" fmla="*/ 2981325 w 3067050"/>
                <a:gd name="connsiteY6" fmla="*/ 428625 h 2221368"/>
                <a:gd name="connsiteX7" fmla="*/ 3067050 w 3067050"/>
                <a:gd name="connsiteY7" fmla="*/ 57150 h 2221368"/>
                <a:gd name="connsiteX0" fmla="*/ 0 w 3067050"/>
                <a:gd name="connsiteY0" fmla="*/ 0 h 2221368"/>
                <a:gd name="connsiteX1" fmla="*/ 190500 w 3067050"/>
                <a:gd name="connsiteY1" fmla="*/ 1152525 h 2221368"/>
                <a:gd name="connsiteX2" fmla="*/ 723900 w 3067050"/>
                <a:gd name="connsiteY2" fmla="*/ 1943100 h 2221368"/>
                <a:gd name="connsiteX3" fmla="*/ 1428750 w 3067050"/>
                <a:gd name="connsiteY3" fmla="*/ 2219325 h 2221368"/>
                <a:gd name="connsiteX4" fmla="*/ 2114550 w 3067050"/>
                <a:gd name="connsiteY4" fmla="*/ 2028825 h 2221368"/>
                <a:gd name="connsiteX5" fmla="*/ 2628900 w 3067050"/>
                <a:gd name="connsiteY5" fmla="*/ 1352550 h 2221368"/>
                <a:gd name="connsiteX6" fmla="*/ 2981325 w 3067050"/>
                <a:gd name="connsiteY6" fmla="*/ 428625 h 2221368"/>
                <a:gd name="connsiteX7" fmla="*/ 3067050 w 3067050"/>
                <a:gd name="connsiteY7" fmla="*/ 57150 h 2221368"/>
                <a:gd name="connsiteX0" fmla="*/ 0 w 3067050"/>
                <a:gd name="connsiteY0" fmla="*/ 0 h 2220055"/>
                <a:gd name="connsiteX1" fmla="*/ 190500 w 3067050"/>
                <a:gd name="connsiteY1" fmla="*/ 1152525 h 2220055"/>
                <a:gd name="connsiteX2" fmla="*/ 723900 w 3067050"/>
                <a:gd name="connsiteY2" fmla="*/ 1943100 h 2220055"/>
                <a:gd name="connsiteX3" fmla="*/ 1428750 w 3067050"/>
                <a:gd name="connsiteY3" fmla="*/ 2219325 h 2220055"/>
                <a:gd name="connsiteX4" fmla="*/ 2095500 w 3067050"/>
                <a:gd name="connsiteY4" fmla="*/ 2000250 h 2220055"/>
                <a:gd name="connsiteX5" fmla="*/ 2628900 w 3067050"/>
                <a:gd name="connsiteY5" fmla="*/ 1352550 h 2220055"/>
                <a:gd name="connsiteX6" fmla="*/ 2981325 w 3067050"/>
                <a:gd name="connsiteY6" fmla="*/ 428625 h 2220055"/>
                <a:gd name="connsiteX7" fmla="*/ 3067050 w 3067050"/>
                <a:gd name="connsiteY7" fmla="*/ 57150 h 2220055"/>
                <a:gd name="connsiteX0" fmla="*/ 0 w 3067050"/>
                <a:gd name="connsiteY0" fmla="*/ 0 h 2220545"/>
                <a:gd name="connsiteX1" fmla="*/ 190500 w 3067050"/>
                <a:gd name="connsiteY1" fmla="*/ 1152525 h 2220545"/>
                <a:gd name="connsiteX2" fmla="*/ 762000 w 3067050"/>
                <a:gd name="connsiteY2" fmla="*/ 1924050 h 2220545"/>
                <a:gd name="connsiteX3" fmla="*/ 1428750 w 3067050"/>
                <a:gd name="connsiteY3" fmla="*/ 2219325 h 2220545"/>
                <a:gd name="connsiteX4" fmla="*/ 2095500 w 3067050"/>
                <a:gd name="connsiteY4" fmla="*/ 2000250 h 2220545"/>
                <a:gd name="connsiteX5" fmla="*/ 2628900 w 3067050"/>
                <a:gd name="connsiteY5" fmla="*/ 1352550 h 2220545"/>
                <a:gd name="connsiteX6" fmla="*/ 2981325 w 3067050"/>
                <a:gd name="connsiteY6" fmla="*/ 428625 h 2220545"/>
                <a:gd name="connsiteX7" fmla="*/ 3067050 w 3067050"/>
                <a:gd name="connsiteY7" fmla="*/ 57150 h 2220545"/>
                <a:gd name="connsiteX0" fmla="*/ 0 w 3067050"/>
                <a:gd name="connsiteY0" fmla="*/ 0 h 2220545"/>
                <a:gd name="connsiteX1" fmla="*/ 266700 w 3067050"/>
                <a:gd name="connsiteY1" fmla="*/ 1162050 h 2220545"/>
                <a:gd name="connsiteX2" fmla="*/ 762000 w 3067050"/>
                <a:gd name="connsiteY2" fmla="*/ 1924050 h 2220545"/>
                <a:gd name="connsiteX3" fmla="*/ 1428750 w 3067050"/>
                <a:gd name="connsiteY3" fmla="*/ 2219325 h 2220545"/>
                <a:gd name="connsiteX4" fmla="*/ 2095500 w 3067050"/>
                <a:gd name="connsiteY4" fmla="*/ 2000250 h 2220545"/>
                <a:gd name="connsiteX5" fmla="*/ 2628900 w 3067050"/>
                <a:gd name="connsiteY5" fmla="*/ 1352550 h 2220545"/>
                <a:gd name="connsiteX6" fmla="*/ 2981325 w 3067050"/>
                <a:gd name="connsiteY6" fmla="*/ 428625 h 2220545"/>
                <a:gd name="connsiteX7" fmla="*/ 3067050 w 3067050"/>
                <a:gd name="connsiteY7" fmla="*/ 57150 h 2220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67050" h="2220545">
                  <a:moveTo>
                    <a:pt x="0" y="0"/>
                  </a:moveTo>
                  <a:cubicBezTo>
                    <a:pt x="11112" y="404812"/>
                    <a:pt x="139700" y="841375"/>
                    <a:pt x="266700" y="1162050"/>
                  </a:cubicBezTo>
                  <a:cubicBezTo>
                    <a:pt x="393700" y="1482725"/>
                    <a:pt x="568325" y="1747838"/>
                    <a:pt x="762000" y="1924050"/>
                  </a:cubicBezTo>
                  <a:cubicBezTo>
                    <a:pt x="955675" y="2100262"/>
                    <a:pt x="1206500" y="2206625"/>
                    <a:pt x="1428750" y="2219325"/>
                  </a:cubicBezTo>
                  <a:cubicBezTo>
                    <a:pt x="1651000" y="2232025"/>
                    <a:pt x="1895475" y="2144713"/>
                    <a:pt x="2095500" y="2000250"/>
                  </a:cubicBezTo>
                  <a:cubicBezTo>
                    <a:pt x="2295525" y="1855788"/>
                    <a:pt x="2481263" y="1614487"/>
                    <a:pt x="2628900" y="1352550"/>
                  </a:cubicBezTo>
                  <a:cubicBezTo>
                    <a:pt x="2776537" y="1090613"/>
                    <a:pt x="2908300" y="644525"/>
                    <a:pt x="2981325" y="428625"/>
                  </a:cubicBezTo>
                  <a:cubicBezTo>
                    <a:pt x="3054350" y="212725"/>
                    <a:pt x="3057525" y="138112"/>
                    <a:pt x="3067050" y="5715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3" name="Picture 22" descr="Hans Moleman - Wikisimpsons, the Simpsons Wiki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339" y="2092138"/>
            <a:ext cx="435746" cy="614362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>
            <a:off x="8092815" y="2399319"/>
            <a:ext cx="2245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3" idx="1"/>
          </p:cNvCxnSpPr>
          <p:nvPr/>
        </p:nvCxnSpPr>
        <p:spPr>
          <a:xfrm flipH="1">
            <a:off x="7534275" y="2399319"/>
            <a:ext cx="235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862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Gradient Descent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9529"/>
                <a:ext cx="5457826" cy="4921102"/>
              </a:xfrm>
            </p:spPr>
            <p:txBody>
              <a:bodyPr>
                <a:normAutofit/>
              </a:bodyPr>
              <a:lstStyle/>
              <a:p>
                <a:r>
                  <a:rPr lang="tr-TR" sz="2000" dirty="0"/>
                  <a:t>Now consider SSE, note that this function is a convex function of </a:t>
                </a:r>
                <a14:m>
                  <m:oMath xmlns:m="http://schemas.openxmlformats.org/officeDocument/2006/math">
                    <m:r>
                      <a:rPr lang="tr-TR" sz="20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tr-TR" sz="2000" dirty="0"/>
                  <a:t> values, hence has a shape of </a:t>
                </a:r>
              </a:p>
              <a:p>
                <a:r>
                  <a:rPr lang="tr-TR" sz="2000" dirty="0"/>
                  <a:t>Recall the definition of derivative.</a:t>
                </a:r>
              </a:p>
              <a:p>
                <a:r>
                  <a:rPr lang="tr-TR" sz="2000" dirty="0"/>
                  <a:t>Derivative is the change in </a:t>
                </a:r>
                <a14:m>
                  <m:oMath xmlns:m="http://schemas.openxmlformats.org/officeDocument/2006/math">
                    <m:r>
                      <a:rPr lang="tr-TR" sz="2000" b="0" i="1" smtClean="0">
                        <a:latin typeface="Cambria Math" panose="02040503050406030204" pitchFamily="18" charset="0"/>
                      </a:rPr>
                      <m:t>𝑆𝑆𝐸</m:t>
                    </m:r>
                    <m:r>
                      <a:rPr lang="tr-T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tr-TR" sz="20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tr-T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tr-TR" sz="2000" dirty="0"/>
                  <a:t> as you increase the </a:t>
                </a:r>
                <a14:m>
                  <m:oMath xmlns:m="http://schemas.openxmlformats.org/officeDocument/2006/math">
                    <m:r>
                      <a:rPr lang="tr-TR" sz="20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tr-TR" sz="2000" dirty="0"/>
                  <a:t> by </a:t>
                </a:r>
                <a14:m>
                  <m:oMath xmlns:m="http://schemas.openxmlformats.org/officeDocument/2006/math">
                    <m:r>
                      <a:rPr lang="tr-TR" sz="20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tr-TR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tr-TR" sz="2000" dirty="0"/>
              </a:p>
              <a:p>
                <a:r>
                  <a:rPr lang="tr-TR" sz="2000" dirty="0"/>
                  <a:t>If he goes in the opposite direction of the derivative, he will go downwards.</a:t>
                </a:r>
              </a:p>
              <a:p>
                <a:r>
                  <a:rPr lang="tr-TR" sz="2000" dirty="0"/>
                  <a:t>Let </a:t>
                </a:r>
                <a14:m>
                  <m:oMath xmlns:m="http://schemas.openxmlformats.org/officeDocument/2006/math">
                    <m:r>
                      <a:rPr lang="tr-TR" sz="20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tr-TR" sz="2000" dirty="0"/>
                  <a:t> be his step size, then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tr-TR" sz="20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tr-T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tr-TR" sz="2000" b="0" i="1" smtClean="0"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  <m:r>
                        <a:rPr lang="tr-T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sz="2000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tr-T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tr-TR" sz="20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tr-TR" sz="2000" b="0" i="1" smtClean="0">
                              <a:latin typeface="Cambria Math" panose="02040503050406030204" pitchFamily="18" charset="0"/>
                            </a:rPr>
                            <m:t>𝜕𝛽</m:t>
                          </m:r>
                        </m:den>
                      </m:f>
                    </m:oMath>
                  </m:oMathPara>
                </a14:m>
                <a:endParaRPr lang="tr-TR" sz="2000" dirty="0"/>
              </a:p>
              <a:p>
                <a:pPr marL="0" indent="0">
                  <a:buNone/>
                </a:pPr>
                <a:endParaRPr lang="tr-TR" sz="17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9529"/>
                <a:ext cx="5457826" cy="4921102"/>
              </a:xfrm>
              <a:blipFill>
                <a:blip r:embed="rId2"/>
                <a:stretch>
                  <a:fillRect l="-1006" t="-13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  <p:grpSp>
        <p:nvGrpSpPr>
          <p:cNvPr id="15" name="Group 14"/>
          <p:cNvGrpSpPr/>
          <p:nvPr/>
        </p:nvGrpSpPr>
        <p:grpSpPr>
          <a:xfrm>
            <a:off x="6494257" y="1594287"/>
            <a:ext cx="4354718" cy="3297119"/>
            <a:chOff x="1112632" y="2952750"/>
            <a:chExt cx="4354718" cy="3297119"/>
          </a:xfrm>
        </p:grpSpPr>
        <p:grpSp>
          <p:nvGrpSpPr>
            <p:cNvPr id="11" name="Group 10"/>
            <p:cNvGrpSpPr/>
            <p:nvPr/>
          </p:nvGrpSpPr>
          <p:grpSpPr>
            <a:xfrm>
              <a:off x="2085975" y="2952750"/>
              <a:ext cx="3381375" cy="2867026"/>
              <a:chOff x="2085975" y="2952750"/>
              <a:chExt cx="3381375" cy="2867026"/>
            </a:xfrm>
          </p:grpSpPr>
          <p:cxnSp>
            <p:nvCxnSpPr>
              <p:cNvPr id="6" name="Straight Arrow Connector 5"/>
              <p:cNvCxnSpPr/>
              <p:nvPr/>
            </p:nvCxnSpPr>
            <p:spPr>
              <a:xfrm flipV="1">
                <a:off x="2085975" y="5819775"/>
                <a:ext cx="3381375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V="1">
                <a:off x="2085975" y="2952750"/>
                <a:ext cx="0" cy="28670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3584654" y="5880537"/>
                  <a:ext cx="3840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4654" y="5880537"/>
                  <a:ext cx="384016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112632" y="4016931"/>
                  <a:ext cx="6345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𝑆𝑆𝐸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2632" y="4016931"/>
                  <a:ext cx="63453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Freeform 13"/>
            <p:cNvSpPr/>
            <p:nvPr/>
          </p:nvSpPr>
          <p:spPr>
            <a:xfrm>
              <a:off x="2352675" y="3133724"/>
              <a:ext cx="3067050" cy="2220545"/>
            </a:xfrm>
            <a:custGeom>
              <a:avLst/>
              <a:gdLst>
                <a:gd name="connsiteX0" fmla="*/ 0 w 3067050"/>
                <a:gd name="connsiteY0" fmla="*/ 0 h 2221368"/>
                <a:gd name="connsiteX1" fmla="*/ 142875 w 3067050"/>
                <a:gd name="connsiteY1" fmla="*/ 1133475 h 2221368"/>
                <a:gd name="connsiteX2" fmla="*/ 723900 w 3067050"/>
                <a:gd name="connsiteY2" fmla="*/ 1943100 h 2221368"/>
                <a:gd name="connsiteX3" fmla="*/ 1428750 w 3067050"/>
                <a:gd name="connsiteY3" fmla="*/ 2219325 h 2221368"/>
                <a:gd name="connsiteX4" fmla="*/ 2114550 w 3067050"/>
                <a:gd name="connsiteY4" fmla="*/ 2028825 h 2221368"/>
                <a:gd name="connsiteX5" fmla="*/ 2628900 w 3067050"/>
                <a:gd name="connsiteY5" fmla="*/ 1352550 h 2221368"/>
                <a:gd name="connsiteX6" fmla="*/ 2981325 w 3067050"/>
                <a:gd name="connsiteY6" fmla="*/ 428625 h 2221368"/>
                <a:gd name="connsiteX7" fmla="*/ 3067050 w 3067050"/>
                <a:gd name="connsiteY7" fmla="*/ 57150 h 2221368"/>
                <a:gd name="connsiteX0" fmla="*/ 0 w 3067050"/>
                <a:gd name="connsiteY0" fmla="*/ 0 h 2221368"/>
                <a:gd name="connsiteX1" fmla="*/ 190500 w 3067050"/>
                <a:gd name="connsiteY1" fmla="*/ 1152525 h 2221368"/>
                <a:gd name="connsiteX2" fmla="*/ 723900 w 3067050"/>
                <a:gd name="connsiteY2" fmla="*/ 1943100 h 2221368"/>
                <a:gd name="connsiteX3" fmla="*/ 1428750 w 3067050"/>
                <a:gd name="connsiteY3" fmla="*/ 2219325 h 2221368"/>
                <a:gd name="connsiteX4" fmla="*/ 2114550 w 3067050"/>
                <a:gd name="connsiteY4" fmla="*/ 2028825 h 2221368"/>
                <a:gd name="connsiteX5" fmla="*/ 2628900 w 3067050"/>
                <a:gd name="connsiteY5" fmla="*/ 1352550 h 2221368"/>
                <a:gd name="connsiteX6" fmla="*/ 2981325 w 3067050"/>
                <a:gd name="connsiteY6" fmla="*/ 428625 h 2221368"/>
                <a:gd name="connsiteX7" fmla="*/ 3067050 w 3067050"/>
                <a:gd name="connsiteY7" fmla="*/ 57150 h 2221368"/>
                <a:gd name="connsiteX0" fmla="*/ 0 w 3067050"/>
                <a:gd name="connsiteY0" fmla="*/ 0 h 2220055"/>
                <a:gd name="connsiteX1" fmla="*/ 190500 w 3067050"/>
                <a:gd name="connsiteY1" fmla="*/ 1152525 h 2220055"/>
                <a:gd name="connsiteX2" fmla="*/ 723900 w 3067050"/>
                <a:gd name="connsiteY2" fmla="*/ 1943100 h 2220055"/>
                <a:gd name="connsiteX3" fmla="*/ 1428750 w 3067050"/>
                <a:gd name="connsiteY3" fmla="*/ 2219325 h 2220055"/>
                <a:gd name="connsiteX4" fmla="*/ 2095500 w 3067050"/>
                <a:gd name="connsiteY4" fmla="*/ 2000250 h 2220055"/>
                <a:gd name="connsiteX5" fmla="*/ 2628900 w 3067050"/>
                <a:gd name="connsiteY5" fmla="*/ 1352550 h 2220055"/>
                <a:gd name="connsiteX6" fmla="*/ 2981325 w 3067050"/>
                <a:gd name="connsiteY6" fmla="*/ 428625 h 2220055"/>
                <a:gd name="connsiteX7" fmla="*/ 3067050 w 3067050"/>
                <a:gd name="connsiteY7" fmla="*/ 57150 h 2220055"/>
                <a:gd name="connsiteX0" fmla="*/ 0 w 3067050"/>
                <a:gd name="connsiteY0" fmla="*/ 0 h 2220545"/>
                <a:gd name="connsiteX1" fmla="*/ 190500 w 3067050"/>
                <a:gd name="connsiteY1" fmla="*/ 1152525 h 2220545"/>
                <a:gd name="connsiteX2" fmla="*/ 762000 w 3067050"/>
                <a:gd name="connsiteY2" fmla="*/ 1924050 h 2220545"/>
                <a:gd name="connsiteX3" fmla="*/ 1428750 w 3067050"/>
                <a:gd name="connsiteY3" fmla="*/ 2219325 h 2220545"/>
                <a:gd name="connsiteX4" fmla="*/ 2095500 w 3067050"/>
                <a:gd name="connsiteY4" fmla="*/ 2000250 h 2220545"/>
                <a:gd name="connsiteX5" fmla="*/ 2628900 w 3067050"/>
                <a:gd name="connsiteY5" fmla="*/ 1352550 h 2220545"/>
                <a:gd name="connsiteX6" fmla="*/ 2981325 w 3067050"/>
                <a:gd name="connsiteY6" fmla="*/ 428625 h 2220545"/>
                <a:gd name="connsiteX7" fmla="*/ 3067050 w 3067050"/>
                <a:gd name="connsiteY7" fmla="*/ 57150 h 2220545"/>
                <a:gd name="connsiteX0" fmla="*/ 0 w 3067050"/>
                <a:gd name="connsiteY0" fmla="*/ 0 h 2220545"/>
                <a:gd name="connsiteX1" fmla="*/ 266700 w 3067050"/>
                <a:gd name="connsiteY1" fmla="*/ 1162050 h 2220545"/>
                <a:gd name="connsiteX2" fmla="*/ 762000 w 3067050"/>
                <a:gd name="connsiteY2" fmla="*/ 1924050 h 2220545"/>
                <a:gd name="connsiteX3" fmla="*/ 1428750 w 3067050"/>
                <a:gd name="connsiteY3" fmla="*/ 2219325 h 2220545"/>
                <a:gd name="connsiteX4" fmla="*/ 2095500 w 3067050"/>
                <a:gd name="connsiteY4" fmla="*/ 2000250 h 2220545"/>
                <a:gd name="connsiteX5" fmla="*/ 2628900 w 3067050"/>
                <a:gd name="connsiteY5" fmla="*/ 1352550 h 2220545"/>
                <a:gd name="connsiteX6" fmla="*/ 2981325 w 3067050"/>
                <a:gd name="connsiteY6" fmla="*/ 428625 h 2220545"/>
                <a:gd name="connsiteX7" fmla="*/ 3067050 w 3067050"/>
                <a:gd name="connsiteY7" fmla="*/ 57150 h 2220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67050" h="2220545">
                  <a:moveTo>
                    <a:pt x="0" y="0"/>
                  </a:moveTo>
                  <a:cubicBezTo>
                    <a:pt x="11112" y="404812"/>
                    <a:pt x="139700" y="841375"/>
                    <a:pt x="266700" y="1162050"/>
                  </a:cubicBezTo>
                  <a:cubicBezTo>
                    <a:pt x="393700" y="1482725"/>
                    <a:pt x="568325" y="1747838"/>
                    <a:pt x="762000" y="1924050"/>
                  </a:cubicBezTo>
                  <a:cubicBezTo>
                    <a:pt x="955675" y="2100262"/>
                    <a:pt x="1206500" y="2206625"/>
                    <a:pt x="1428750" y="2219325"/>
                  </a:cubicBezTo>
                  <a:cubicBezTo>
                    <a:pt x="1651000" y="2232025"/>
                    <a:pt x="1895475" y="2144713"/>
                    <a:pt x="2095500" y="2000250"/>
                  </a:cubicBezTo>
                  <a:cubicBezTo>
                    <a:pt x="2295525" y="1855788"/>
                    <a:pt x="2481263" y="1614487"/>
                    <a:pt x="2628900" y="1352550"/>
                  </a:cubicBezTo>
                  <a:cubicBezTo>
                    <a:pt x="2776537" y="1090613"/>
                    <a:pt x="2908300" y="644525"/>
                    <a:pt x="2981325" y="428625"/>
                  </a:cubicBezTo>
                  <a:cubicBezTo>
                    <a:pt x="3054350" y="212725"/>
                    <a:pt x="3057525" y="138112"/>
                    <a:pt x="3067050" y="5715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7" name="Straight Connector 16"/>
          <p:cNvCxnSpPr/>
          <p:nvPr/>
        </p:nvCxnSpPr>
        <p:spPr>
          <a:xfrm flipH="1" flipV="1">
            <a:off x="7665831" y="2107296"/>
            <a:ext cx="539254" cy="147410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Hans Moleman - Wikisimpsons, the Simpsons Wiki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339" y="2092138"/>
            <a:ext cx="435746" cy="614362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>
            <a:off x="8092815" y="2399319"/>
            <a:ext cx="2245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3" idx="1"/>
          </p:cNvCxnSpPr>
          <p:nvPr/>
        </p:nvCxnSpPr>
        <p:spPr>
          <a:xfrm flipH="1">
            <a:off x="7534275" y="2399319"/>
            <a:ext cx="235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7674223" y="2481324"/>
            <a:ext cx="719567" cy="1252476"/>
            <a:chOff x="7674223" y="2481324"/>
            <a:chExt cx="719567" cy="1252476"/>
          </a:xfrm>
        </p:grpSpPr>
        <p:pic>
          <p:nvPicPr>
            <p:cNvPr id="32" name="Picture 31" descr="Hans Moleman - Wikisimpsons, the Simpsons Wiki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8044" y="2481324"/>
              <a:ext cx="435746" cy="614362"/>
            </a:xfrm>
            <a:prstGeom prst="rect">
              <a:avLst/>
            </a:prstGeom>
          </p:spPr>
        </p:pic>
        <p:cxnSp>
          <p:nvCxnSpPr>
            <p:cNvPr id="34" name="Straight Connector 33"/>
            <p:cNvCxnSpPr/>
            <p:nvPr/>
          </p:nvCxnSpPr>
          <p:spPr>
            <a:xfrm flipH="1" flipV="1">
              <a:off x="7674223" y="2481324"/>
              <a:ext cx="683262" cy="125247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7769339" y="2790919"/>
            <a:ext cx="819807" cy="1097663"/>
            <a:chOff x="7769339" y="2790919"/>
            <a:chExt cx="819807" cy="1097663"/>
          </a:xfrm>
        </p:grpSpPr>
        <p:pic>
          <p:nvPicPr>
            <p:cNvPr id="33" name="Picture 32" descr="Hans Moleman - Wikisimpsons, the Simpsons Wiki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3400" y="2836769"/>
              <a:ext cx="435746" cy="614362"/>
            </a:xfrm>
            <a:prstGeom prst="rect">
              <a:avLst/>
            </a:prstGeom>
          </p:spPr>
        </p:pic>
        <p:cxnSp>
          <p:nvCxnSpPr>
            <p:cNvPr id="36" name="Straight Connector 35"/>
            <p:cNvCxnSpPr/>
            <p:nvPr/>
          </p:nvCxnSpPr>
          <p:spPr>
            <a:xfrm flipH="1" flipV="1">
              <a:off x="7769339" y="2790919"/>
              <a:ext cx="813156" cy="109766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8615362" y="3426619"/>
            <a:ext cx="1304925" cy="614362"/>
            <a:chOff x="8615362" y="3426619"/>
            <a:chExt cx="1304925" cy="614362"/>
          </a:xfrm>
        </p:grpSpPr>
        <p:pic>
          <p:nvPicPr>
            <p:cNvPr id="40" name="Picture 39" descr="Hans Moleman - Wikisimpsons, the Simpsons Wiki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7841" y="3426619"/>
              <a:ext cx="435746" cy="614362"/>
            </a:xfrm>
            <a:prstGeom prst="rect">
              <a:avLst/>
            </a:prstGeom>
          </p:spPr>
        </p:pic>
        <p:cxnSp>
          <p:nvCxnSpPr>
            <p:cNvPr id="45" name="Straight Connector 44"/>
            <p:cNvCxnSpPr/>
            <p:nvPr/>
          </p:nvCxnSpPr>
          <p:spPr>
            <a:xfrm>
              <a:off x="8615362" y="4024312"/>
              <a:ext cx="1304925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423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Gradient Descent for Least Square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9529"/>
                <a:ext cx="10515600" cy="4921102"/>
              </a:xfrm>
            </p:spPr>
            <p:txBody>
              <a:bodyPr>
                <a:normAutofit/>
              </a:bodyPr>
              <a:lstStyle/>
              <a:p>
                <a:r>
                  <a:rPr lang="tr-TR" sz="1800" dirty="0"/>
                  <a:t>Compute gradients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sz="1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18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tr-TR" sz="1800" b="0" i="1" dirty="0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tr-TR" sz="18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tr-TR" sz="1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800" i="1" dirty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tr-TR" sz="1800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m:rPr>
                          <m:aln/>
                        </m:rPr>
                        <a:rPr lang="tr-TR" sz="180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1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tr-TR" sz="1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tr-TR" sz="18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1800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tr-TR" sz="1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tr-TR" sz="18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tr-TR" sz="18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tr-TR" sz="18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sz="18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tr-TR" sz="18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tr-TR" sz="18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sz="18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tr-TR" sz="1800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𝑖𝑝</m:t>
                                  </m:r>
                                </m:sub>
                              </m:sSub>
                              <m:r>
                                <a:rPr lang="tr-TR" sz="1800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tr-TR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8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tr-TR" sz="1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tr-TR" sz="1800" dirty="0">
                          <a:latin typeface="Cambria Math" panose="02040503050406030204" pitchFamily="18" charset="0"/>
                        </a:rPr>
                        <m:t>⋅1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tr-TR" sz="1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18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tr-TR" sz="1800" b="0" i="1" dirty="0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tr-TR" sz="18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tr-TR" sz="1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800" i="1" dirty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8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m:rPr>
                          <m:aln/>
                        </m:rPr>
                        <a:rPr lang="tr-TR" sz="180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1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tr-TR" sz="1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tr-TR" sz="18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1800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tr-TR" sz="1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tr-TR" sz="18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tr-TR" sz="18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tr-TR" sz="18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sz="18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tr-TR" sz="18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tr-TR" sz="18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sz="18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tr-TR" sz="1800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𝑖𝑝</m:t>
                                  </m:r>
                                </m:sub>
                              </m:sSub>
                              <m:r>
                                <a:rPr lang="tr-TR" sz="1800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tr-TR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8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tr-TR" sz="1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tr-TR" sz="1800" dirty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800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tr-TR" sz="18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tr-TR" sz="1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18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tr-TR" sz="1800" b="0" i="1" dirty="0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tr-TR" sz="18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tr-TR" sz="1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800" i="1" dirty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tr-TR" sz="18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a:rPr lang="tr-TR" sz="180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1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tr-TR" sz="1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tr-TR" sz="18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1800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tr-TR" sz="1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tr-TR" sz="18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tr-TR" sz="18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tr-TR" sz="18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sz="18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tr-TR" sz="18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tr-TR" sz="18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sz="18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tr-TR" sz="1800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tr-TR" sz="1800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tr-TR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8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tr-TR" sz="1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tr-TR" sz="1800" dirty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800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tr-TR" sz="1800" dirty="0"/>
              </a:p>
              <a:p>
                <a:r>
                  <a:rPr lang="tr-TR" sz="1800" dirty="0"/>
                  <a:t>Hence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tr-TR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  <m:r>
                        <a:rPr lang="tr-TR" sz="1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sz="1800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tr-TR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tr-T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tr-T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  <m:oMath xmlns:m="http://schemas.openxmlformats.org/officeDocument/2006/math">
                      <m:r>
                        <a:rPr lang="tr-TR" sz="1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tr-T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tr-TR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  <m:r>
                        <a:rPr lang="tr-TR" sz="1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sz="1800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tr-TR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tr-T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tr-TR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  <m:oMath xmlns:m="http://schemas.openxmlformats.org/officeDocument/2006/math">
                      <m:r>
                        <a:rPr lang="tr-TR" sz="18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tr-T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tr-TR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  <m:r>
                        <a:rPr lang="tr-TR" sz="1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sz="1800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tr-TR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tr-T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tr-TR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tr-TR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9529"/>
                <a:ext cx="10515600" cy="4921102"/>
              </a:xfrm>
              <a:blipFill>
                <a:blip r:embed="rId2"/>
                <a:stretch>
                  <a:fillRect l="-406" t="-1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  <p:grpSp>
        <p:nvGrpSpPr>
          <p:cNvPr id="30" name="Group 29"/>
          <p:cNvGrpSpPr/>
          <p:nvPr/>
        </p:nvGrpSpPr>
        <p:grpSpPr>
          <a:xfrm>
            <a:off x="800100" y="1950765"/>
            <a:ext cx="3352800" cy="1418465"/>
            <a:chOff x="800100" y="1950765"/>
            <a:chExt cx="3352800" cy="14184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800100" y="2199226"/>
                  <a:ext cx="1495425" cy="954107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tr-TR" sz="1400" dirty="0"/>
                    <a:t>Note that we can ignore 2 as we can adjust </a:t>
                  </a:r>
                  <a14:m>
                    <m:oMath xmlns:m="http://schemas.openxmlformats.org/officeDocument/2006/math">
                      <m:r>
                        <a:rPr lang="tr-TR" sz="1400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a14:m>
                  <a:r>
                    <a:rPr lang="tr-TR" sz="1400" dirty="0"/>
                    <a:t> to get rid of it</a:t>
                  </a: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100" y="2199226"/>
                  <a:ext cx="1495425" cy="954107"/>
                </a:xfrm>
                <a:prstGeom prst="rect">
                  <a:avLst/>
                </a:prstGeom>
                <a:blipFill>
                  <a:blip r:embed="rId3"/>
                  <a:stretch>
                    <a:fillRect t="-633" r="-806" b="-5063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5" idx="3"/>
            </p:cNvCxnSpPr>
            <p:nvPr/>
          </p:nvCxnSpPr>
          <p:spPr>
            <a:xfrm flipV="1">
              <a:off x="2295525" y="1950765"/>
              <a:ext cx="1857375" cy="72551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V="1">
              <a:off x="2295525" y="2505217"/>
              <a:ext cx="1857375" cy="171063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3"/>
            </p:cNvCxnSpPr>
            <p:nvPr/>
          </p:nvCxnSpPr>
          <p:spPr>
            <a:xfrm>
              <a:off x="2295525" y="2676280"/>
              <a:ext cx="1857375" cy="69295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9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Gradient Descent for Least Square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9529"/>
            <a:ext cx="10515600" cy="492110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Randomly initialize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Calculate </a:t>
            </a:r>
            <a:r>
              <a:rPr lang="tr-TR" sz="2400" dirty="0"/>
              <a:t>SSE</a:t>
            </a:r>
            <a:r>
              <a:rPr lang="en-US" sz="2400" dirty="0"/>
              <a:t> values with given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Calculate gradients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Update parameters given gradients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Repeat steps 2-4</a:t>
            </a:r>
            <a:endParaRPr lang="tr-TR" sz="2400" dirty="0"/>
          </a:p>
          <a:p>
            <a:pPr marL="0" indent="0">
              <a:buNone/>
            </a:pPr>
            <a:endParaRPr lang="tr-TR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</p:spTree>
    <p:extLst>
      <p:ext uri="{BB962C8B-B14F-4D97-AF65-F5344CB8AC3E}">
        <p14:creationId xmlns:p14="http://schemas.microsoft.com/office/powerpoint/2010/main" val="3365951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664" y="3404521"/>
            <a:ext cx="5041323" cy="25517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Simple Linear Regression:Estimating Coefficients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800" dirty="0"/>
                  <a:t>Contour and three-dimensional plots of the RSS on the</a:t>
                </a:r>
                <a:r>
                  <a:rPr lang="tr-TR" sz="1800" dirty="0"/>
                  <a:t> </a:t>
                </a:r>
                <a:r>
                  <a:rPr lang="en-US" sz="1800" dirty="0"/>
                  <a:t>Advertising data, using sales as the response and TV as the predictor. </a:t>
                </a:r>
                <a:r>
                  <a:rPr lang="tr-TR" sz="1800" dirty="0"/>
                  <a:t>(Convex)</a:t>
                </a:r>
              </a:p>
              <a:p>
                <a:r>
                  <a:rPr lang="en-US" sz="1800" dirty="0"/>
                  <a:t>The</a:t>
                </a:r>
                <a:r>
                  <a:rPr lang="tr-TR" sz="1800" dirty="0"/>
                  <a:t> S</a:t>
                </a:r>
                <a:r>
                  <a:rPr lang="en-US" sz="1800" dirty="0" err="1"/>
                  <a:t>imple</a:t>
                </a:r>
                <a:r>
                  <a:rPr lang="en-US" sz="1800" dirty="0"/>
                  <a:t> linear regression fit to the Advertising</a:t>
                </a:r>
                <a:r>
                  <a:rPr lang="tr-TR" sz="1800" dirty="0"/>
                  <a:t> </a:t>
                </a:r>
                <a:r>
                  <a:rPr lang="en-US" sz="1800" dirty="0"/>
                  <a:t>data,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1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18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18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tr-TR" sz="1800" i="1" dirty="0">
                        <a:latin typeface="Cambria Math" panose="02040503050406030204" pitchFamily="18" charset="0"/>
                      </a:rPr>
                      <m:t>=7.03</m:t>
                    </m:r>
                  </m:oMath>
                </a14:m>
                <a:r>
                  <a:rPr lang="tr-TR" sz="1800" dirty="0"/>
                  <a:t> and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1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18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1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sz="1800" i="1" dirty="0">
                        <a:latin typeface="Cambria Math" panose="02040503050406030204" pitchFamily="18" charset="0"/>
                      </a:rPr>
                      <m:t>=0.0475</m:t>
                    </m:r>
                  </m:oMath>
                </a14:m>
                <a:endParaRPr lang="tr-TR" sz="1800" dirty="0"/>
              </a:p>
              <a:p>
                <a:r>
                  <a:rPr lang="en-US" sz="1800" dirty="0"/>
                  <a:t>These values clearly minimize the </a:t>
                </a:r>
                <a:r>
                  <a:rPr lang="tr-TR" sz="1800" dirty="0"/>
                  <a:t>SSE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06" t="-1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650" y="3463927"/>
            <a:ext cx="3851852" cy="249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82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Simple Linear Regression:</a:t>
            </a:r>
            <a:br>
              <a:rPr lang="tr-TR" dirty="0"/>
            </a:br>
            <a:r>
              <a:rPr lang="tr-TR" dirty="0"/>
              <a:t>Accuracy of Coefficients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9529"/>
                <a:ext cx="6286500" cy="4921102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Recall that we assume that the </a:t>
                </a:r>
                <a:r>
                  <a:rPr lang="en-US" sz="2000" i="1" dirty="0"/>
                  <a:t>true </a:t>
                </a:r>
                <a:r>
                  <a:rPr lang="en-US" sz="2000" dirty="0"/>
                  <a:t>relationship between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i="1" dirty="0"/>
                  <a:t> </a:t>
                </a:r>
                <a:r>
                  <a:rPr lang="en-US" sz="2000" dirty="0"/>
                  <a:t>and</a:t>
                </a:r>
                <a:r>
                  <a:rPr lang="tr-TR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000" i="1" dirty="0"/>
                  <a:t> </a:t>
                </a:r>
                <a:r>
                  <a:rPr lang="en-US" sz="2000" dirty="0"/>
                  <a:t>takes the form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tr-TR" sz="2000" i="1" dirty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tr-TR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where is a mean-zero random error term. </a:t>
                </a:r>
                <a:endParaRPr lang="tr-TR" sz="2000" dirty="0"/>
              </a:p>
              <a:p>
                <a:r>
                  <a:rPr lang="en-US" sz="2000" dirty="0"/>
                  <a:t>We create 100 random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 err="1"/>
                  <a:t>s</a:t>
                </a:r>
                <a:r>
                  <a:rPr lang="en-US" sz="2000" dirty="0"/>
                  <a:t>, and</a:t>
                </a:r>
                <a:r>
                  <a:rPr lang="tr-TR" sz="2000" dirty="0"/>
                  <a:t> </a:t>
                </a:r>
                <a:r>
                  <a:rPr lang="en-US" sz="2000" dirty="0"/>
                  <a:t>generated 100 corresponding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000" dirty="0"/>
                  <a:t>s from the mode</a:t>
                </a:r>
                <a:endParaRPr lang="tr-TR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0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tr-TR" sz="2000" i="1">
                          <a:latin typeface="Cambria Math" panose="02040503050406030204" pitchFamily="18" charset="0"/>
                        </a:rPr>
                        <m:t>=2+3</m:t>
                      </m:r>
                      <m:r>
                        <a:rPr lang="tr-TR" sz="20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tr-TR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sz="2000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tr-TR" sz="2000" dirty="0"/>
              </a:p>
              <a:p>
                <a:r>
                  <a:rPr lang="tr-TR" sz="2000" dirty="0"/>
                  <a:t>Then fit the regression using least squares (blue)</a:t>
                </a:r>
              </a:p>
              <a:p>
                <a:r>
                  <a:rPr lang="tr-TR" sz="2000" dirty="0"/>
                  <a:t>Fitted line (blue) is different from the population line (red)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9529"/>
                <a:ext cx="6286500" cy="4921102"/>
              </a:xfrm>
              <a:blipFill>
                <a:blip r:embed="rId2"/>
                <a:stretch>
                  <a:fillRect l="-873" t="-1363" r="-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9475" y="1587501"/>
            <a:ext cx="379095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57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Simple Linear Regression:</a:t>
            </a:r>
            <a:br>
              <a:rPr lang="tr-TR" dirty="0"/>
            </a:br>
            <a:r>
              <a:rPr lang="tr-TR" dirty="0"/>
              <a:t>Accuracy of Coefficients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9529"/>
            <a:ext cx="5715000" cy="4921102"/>
          </a:xfrm>
        </p:spPr>
        <p:txBody>
          <a:bodyPr>
            <a:normAutofit/>
          </a:bodyPr>
          <a:lstStyle/>
          <a:p>
            <a:r>
              <a:rPr lang="tr-TR" sz="2200" dirty="0"/>
              <a:t>We repeat the procedure ten times</a:t>
            </a:r>
          </a:p>
          <a:p>
            <a:r>
              <a:rPr lang="en-US" sz="2200" dirty="0"/>
              <a:t>Notice that different data sets generated from the same true</a:t>
            </a:r>
            <a:r>
              <a:rPr lang="tr-TR" sz="2200" dirty="0"/>
              <a:t> </a:t>
            </a:r>
            <a:r>
              <a:rPr lang="en-US" sz="2200" dirty="0"/>
              <a:t>model result in slightly different least squares lines, but the unobserved</a:t>
            </a:r>
            <a:r>
              <a:rPr lang="tr-TR" sz="2200" dirty="0"/>
              <a:t> </a:t>
            </a:r>
            <a:r>
              <a:rPr lang="en-US" sz="2200" dirty="0"/>
              <a:t>population regression line does not change</a:t>
            </a:r>
            <a:endParaRPr lang="tr-TR" sz="2200" dirty="0"/>
          </a:p>
          <a:p>
            <a:r>
              <a:rPr lang="en-US" sz="2200" dirty="0"/>
              <a:t>Fundamentally, the</a:t>
            </a:r>
            <a:r>
              <a:rPr lang="tr-TR" sz="2200" dirty="0"/>
              <a:t> </a:t>
            </a:r>
            <a:r>
              <a:rPr lang="en-US" sz="2200" dirty="0"/>
              <a:t>concept of these two lines is a natural extension of the standard statistical</a:t>
            </a:r>
            <a:r>
              <a:rPr lang="tr-TR" sz="2200" dirty="0"/>
              <a:t> </a:t>
            </a:r>
            <a:r>
              <a:rPr lang="en-US" sz="2200" dirty="0"/>
              <a:t>approach of using information from a sample to estimate characteristics of a</a:t>
            </a:r>
            <a:r>
              <a:rPr lang="tr-TR" sz="2200" dirty="0"/>
              <a:t> </a:t>
            </a:r>
            <a:r>
              <a:rPr lang="en-US" sz="2200" dirty="0"/>
              <a:t>large population</a:t>
            </a:r>
            <a:endParaRPr lang="tr-TR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1371600"/>
            <a:ext cx="390525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274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Simple Linear Regression:</a:t>
            </a:r>
            <a:br>
              <a:rPr lang="tr-TR" dirty="0"/>
            </a:br>
            <a:r>
              <a:rPr lang="tr-TR" dirty="0"/>
              <a:t>Accuracy of 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200" dirty="0"/>
                  <a:t>The MSE provides an absolute measure of lack of fit of the model to the data. </a:t>
                </a:r>
                <a:endParaRPr lang="tr-TR" sz="2200" dirty="0"/>
              </a:p>
              <a:p>
                <a:r>
                  <a:rPr lang="en-US" sz="2200" dirty="0"/>
                  <a:t>But since it is measured in the units of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200" dirty="0"/>
                  <a:t>, it is not always</a:t>
                </a:r>
                <a:r>
                  <a:rPr lang="tr-TR" sz="2200" dirty="0"/>
                  <a:t> </a:t>
                </a:r>
                <a:r>
                  <a:rPr lang="en-US" sz="2200" dirty="0"/>
                  <a:t>clear what constitutes a good MSE</a:t>
                </a:r>
                <a:r>
                  <a:rPr lang="tr-TR" sz="2200" dirty="0"/>
                  <a:t>.</a:t>
                </a:r>
              </a:p>
              <a:p>
                <a:r>
                  <a:rPr lang="en-US" sz="2200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statistic provides an alternative</a:t>
                </a:r>
                <a:r>
                  <a:rPr lang="tr-TR" sz="2200" dirty="0"/>
                  <a:t> </a:t>
                </a:r>
                <a:r>
                  <a:rPr lang="en-US" sz="2200" dirty="0"/>
                  <a:t>measure of fit. </a:t>
                </a:r>
                <a:endParaRPr lang="tr-TR" sz="2200" dirty="0"/>
              </a:p>
              <a:p>
                <a:r>
                  <a:rPr lang="en-US" sz="2200" dirty="0"/>
                  <a:t>It takes the form of a </a:t>
                </a:r>
                <a:r>
                  <a:rPr lang="en-US" sz="2200" i="1" dirty="0"/>
                  <a:t>proportion</a:t>
                </a:r>
                <a:r>
                  <a:rPr lang="en-US" sz="2200" dirty="0"/>
                  <a:t>—the proportion of variance</a:t>
                </a:r>
                <a:r>
                  <a:rPr lang="tr-TR" sz="2200" dirty="0"/>
                  <a:t> </a:t>
                </a:r>
                <a:r>
                  <a:rPr lang="en-US" sz="2200" dirty="0"/>
                  <a:t>explained—and so it always takes on a value between 0 and 1, and is</a:t>
                </a:r>
                <a:r>
                  <a:rPr lang="tr-TR" sz="2200" dirty="0"/>
                  <a:t> </a:t>
                </a:r>
                <a:r>
                  <a:rPr lang="en-US" sz="2200" dirty="0"/>
                  <a:t>independent of the scale of </a:t>
                </a:r>
                <a:r>
                  <a:rPr lang="en-US" sz="2200" i="1" dirty="0"/>
                  <a:t>Y</a:t>
                </a:r>
                <a:endParaRPr lang="tr-TR" sz="2200" i="1" dirty="0"/>
              </a:p>
              <a:p>
                <a:r>
                  <a:rPr lang="en-US" sz="2200" dirty="0"/>
                  <a:t>To 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dirty="0"/>
                  <a:t>, we use the formula</a:t>
                </a:r>
                <a:endParaRPr lang="tr-TR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𝑇𝑆𝑆</m:t>
                          </m:r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sz="20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𝑇𝑆𝑆</m:t>
                          </m:r>
                        </m:den>
                      </m:f>
                      <m:r>
                        <a:rPr lang="tr-TR" sz="2000" i="1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tr-T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20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𝑇𝑆𝑆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𝑀𝑆𝐸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𝑇𝑆𝑆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tr-TR" sz="2000" dirty="0"/>
              </a:p>
              <a:p>
                <a:pPr marL="0" indent="0">
                  <a:buNone/>
                </a:pPr>
                <a:r>
                  <a:rPr lang="tr-TR" sz="2200" dirty="0"/>
                  <a:t>    where </a:t>
                </a:r>
                <a14:m>
                  <m:oMath xmlns:m="http://schemas.openxmlformats.org/officeDocument/2006/math">
                    <m:r>
                      <a:rPr lang="tr-TR" sz="2200" i="1">
                        <a:latin typeface="Cambria Math" panose="02040503050406030204" pitchFamily="18" charset="0"/>
                      </a:rPr>
                      <m:t>𝑇𝑆𝑆</m:t>
                    </m:r>
                    <m:r>
                      <a:rPr lang="tr-TR" sz="2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tr-T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tr-TR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tr-TR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tr-TR" sz="2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tr-T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tr-T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sz="2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tr-TR" sz="2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tr-TR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tr-T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tr-TR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tr-TR" sz="2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tr-TR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tr-T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tr-TR" sz="2200" dirty="0"/>
                  <a:t> is total sum of squares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611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</p:spTree>
    <p:extLst>
      <p:ext uri="{BB962C8B-B14F-4D97-AF65-F5344CB8AC3E}">
        <p14:creationId xmlns:p14="http://schemas.microsoft.com/office/powerpoint/2010/main" val="3651675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Simple Linear Regression:Accuracy of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200" dirty="0"/>
                  <a:t>TSS measures the total variance in the response </a:t>
                </a:r>
                <a:r>
                  <a:rPr lang="en-US" sz="2200" i="1" dirty="0"/>
                  <a:t>Y </a:t>
                </a:r>
                <a:endParaRPr lang="tr-TR" sz="2200" dirty="0"/>
              </a:p>
              <a:p>
                <a:r>
                  <a:rPr lang="tr-TR" sz="2200" dirty="0"/>
                  <a:t>It </a:t>
                </a:r>
                <a:r>
                  <a:rPr lang="en-US" sz="2200" dirty="0"/>
                  <a:t>can be thought of as the amount of variability inherent in the response before the</a:t>
                </a:r>
                <a:r>
                  <a:rPr lang="tr-TR" sz="2200" dirty="0"/>
                  <a:t> </a:t>
                </a:r>
                <a:r>
                  <a:rPr lang="en-US" sz="2200" dirty="0"/>
                  <a:t>regression is performed. </a:t>
                </a:r>
                <a:endParaRPr lang="tr-TR" sz="2200" dirty="0"/>
              </a:p>
              <a:p>
                <a:r>
                  <a:rPr lang="en-US" sz="2200" dirty="0"/>
                  <a:t>In contrast, RSS measures the amount of variability</a:t>
                </a:r>
                <a:r>
                  <a:rPr lang="tr-TR" sz="2200" dirty="0"/>
                  <a:t> </a:t>
                </a:r>
                <a:r>
                  <a:rPr lang="en-US" sz="2200" dirty="0"/>
                  <a:t>that is left unexplained after performing the regression. </a:t>
                </a:r>
                <a:endParaRPr lang="tr-TR" sz="2200" dirty="0"/>
              </a:p>
              <a:p>
                <a:r>
                  <a:rPr lang="en-US" sz="2200" dirty="0"/>
                  <a:t>Hence, TSS</a:t>
                </a:r>
                <a:r>
                  <a:rPr lang="en-US" sz="2200" i="1" dirty="0"/>
                  <a:t>−</a:t>
                </a:r>
                <a:r>
                  <a:rPr lang="en-US" sz="2200" dirty="0"/>
                  <a:t>RSS</a:t>
                </a:r>
                <a:r>
                  <a:rPr lang="tr-TR" sz="2200" dirty="0"/>
                  <a:t> </a:t>
                </a:r>
                <a:r>
                  <a:rPr lang="en-US" sz="2200" dirty="0"/>
                  <a:t>measures the amount of</a:t>
                </a:r>
                <a:r>
                  <a:rPr lang="tr-TR" sz="2200" dirty="0"/>
                  <a:t> </a:t>
                </a:r>
                <a:r>
                  <a:rPr lang="en-US" sz="2200" dirty="0"/>
                  <a:t>variability in the response that is explained (or</a:t>
                </a:r>
                <a:r>
                  <a:rPr lang="tr-TR" sz="2200" dirty="0"/>
                  <a:t> </a:t>
                </a:r>
                <a:r>
                  <a:rPr lang="en-US" sz="2200" dirty="0"/>
                  <a:t>removed) by performing the regression</a:t>
                </a:r>
                <a:r>
                  <a:rPr lang="tr-TR" sz="2200" dirty="0"/>
                  <a:t>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tr-TR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22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tr-TR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tr-TR" sz="22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measures the </a:t>
                </a:r>
                <a:r>
                  <a:rPr lang="en-US" sz="2200" i="1" dirty="0"/>
                  <a:t>proportion</a:t>
                </a:r>
                <a:r>
                  <a:rPr lang="tr-TR" sz="2200" i="1" dirty="0"/>
                  <a:t> </a:t>
                </a:r>
                <a:r>
                  <a:rPr lang="en-US" sz="2200" i="1" dirty="0"/>
                  <a:t>of variability in Y that can be explained using X</a:t>
                </a:r>
                <a:r>
                  <a:rPr lang="en-US" sz="2200" dirty="0"/>
                  <a:t>.</a:t>
                </a:r>
                <a:endParaRPr lang="tr-TR" sz="2200" dirty="0"/>
              </a:p>
              <a:p>
                <a:r>
                  <a:rPr lang="en-US" sz="2200" dirty="0"/>
                  <a:t>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dirty="0"/>
                  <a:t> statistic that is</a:t>
                </a:r>
                <a:r>
                  <a:rPr lang="tr-TR" sz="2200" dirty="0"/>
                  <a:t> </a:t>
                </a:r>
                <a:r>
                  <a:rPr lang="en-US" sz="2200" dirty="0"/>
                  <a:t>close to 1 indicates that a large proportion of the variability in the response</a:t>
                </a:r>
                <a:r>
                  <a:rPr lang="tr-TR" sz="2200" dirty="0"/>
                  <a:t> </a:t>
                </a:r>
                <a:r>
                  <a:rPr lang="en-US" sz="2200" dirty="0"/>
                  <a:t>has been explained by the regression. </a:t>
                </a:r>
                <a:endParaRPr lang="tr-TR" sz="2200" dirty="0"/>
              </a:p>
              <a:p>
                <a:endParaRPr lang="tr-TR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</p:spTree>
    <p:extLst>
      <p:ext uri="{BB962C8B-B14F-4D97-AF65-F5344CB8AC3E}">
        <p14:creationId xmlns:p14="http://schemas.microsoft.com/office/powerpoint/2010/main" val="3917472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Simple Linear Regression:Accuracy of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200" dirty="0"/>
                  <a:t>A number near 0 indicates that the</a:t>
                </a:r>
                <a:r>
                  <a:rPr lang="tr-TR" sz="2200" dirty="0"/>
                  <a:t> </a:t>
                </a:r>
                <a:r>
                  <a:rPr lang="en-US" sz="2200" dirty="0"/>
                  <a:t>regression did not explain much of the variability in the response; </a:t>
                </a:r>
                <a:endParaRPr lang="tr-TR" sz="2200" dirty="0"/>
              </a:p>
              <a:p>
                <a:r>
                  <a:rPr lang="tr-TR" sz="2200" dirty="0"/>
                  <a:t>T</a:t>
                </a:r>
                <a:r>
                  <a:rPr lang="en-US" sz="2200" dirty="0"/>
                  <a:t>his might</a:t>
                </a:r>
                <a:r>
                  <a:rPr lang="tr-TR" sz="2200" dirty="0"/>
                  <a:t> </a:t>
                </a:r>
                <a:r>
                  <a:rPr lang="en-US" sz="2200" dirty="0"/>
                  <a:t>occur because the linear model is wrong, or the inherent error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dirty="0"/>
                  <a:t> is high,</a:t>
                </a:r>
                <a:r>
                  <a:rPr lang="tr-TR" sz="2200" dirty="0"/>
                  <a:t> </a:t>
                </a:r>
                <a:r>
                  <a:rPr lang="en-US" sz="2200" dirty="0"/>
                  <a:t>or both</a:t>
                </a:r>
                <a:endParaRPr lang="tr-TR" sz="2200" dirty="0"/>
              </a:p>
              <a:p>
                <a:r>
                  <a:rPr lang="tr-TR" sz="2200" dirty="0"/>
                  <a:t>T</a:t>
                </a:r>
                <a:r>
                  <a:rPr lang="en-US" sz="2200" dirty="0"/>
                  <a:t>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dirty="0"/>
                  <a:t> </a:t>
                </a:r>
                <a:r>
                  <a:rPr lang="tr-TR" sz="2200" dirty="0"/>
                  <a:t>is for advertisement problem</a:t>
                </a:r>
                <a:r>
                  <a:rPr lang="en-US" sz="2200" dirty="0"/>
                  <a:t> 0.61, and so just under two-thirds of the</a:t>
                </a:r>
                <a:r>
                  <a:rPr lang="tr-TR" sz="2200" dirty="0"/>
                  <a:t> </a:t>
                </a:r>
                <a:r>
                  <a:rPr lang="en-US" sz="2200" dirty="0"/>
                  <a:t>variability in sales is explained by a linear regression on TV</a:t>
                </a:r>
                <a:endParaRPr lang="tr-TR" sz="2200" dirty="0"/>
              </a:p>
              <a:p>
                <a:r>
                  <a:rPr lang="tr-TR" sz="2200" dirty="0"/>
                  <a:t>W</a:t>
                </a:r>
                <a:r>
                  <a:rPr lang="en-US" sz="2200" dirty="0"/>
                  <a:t>hat is a good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dirty="0"/>
                  <a:t> value, and in general,</a:t>
                </a:r>
                <a:r>
                  <a:rPr lang="tr-TR" sz="2200" dirty="0"/>
                  <a:t> </a:t>
                </a:r>
                <a:r>
                  <a:rPr lang="en-US" sz="2200" dirty="0"/>
                  <a:t>will depend on the application</a:t>
                </a:r>
                <a:endParaRPr lang="tr-TR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</p:spTree>
    <p:extLst>
      <p:ext uri="{BB962C8B-B14F-4D97-AF65-F5344CB8AC3E}">
        <p14:creationId xmlns:p14="http://schemas.microsoft.com/office/powerpoint/2010/main" val="2352192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600" dirty="0"/>
              <a:t>A</a:t>
            </a:r>
            <a:r>
              <a:rPr lang="en-US" sz="2600" dirty="0"/>
              <a:t> very simple approach for</a:t>
            </a:r>
            <a:r>
              <a:rPr lang="tr-TR" sz="2600" dirty="0"/>
              <a:t> </a:t>
            </a:r>
            <a:r>
              <a:rPr lang="en-US" sz="2600" dirty="0"/>
              <a:t>supervised learning</a:t>
            </a:r>
            <a:endParaRPr lang="tr-TR" sz="2600" dirty="0"/>
          </a:p>
          <a:p>
            <a:r>
              <a:rPr lang="tr-TR" sz="2600" dirty="0"/>
              <a:t>S</a:t>
            </a:r>
            <a:r>
              <a:rPr lang="en-US" sz="2600" dirty="0"/>
              <a:t>till</a:t>
            </a:r>
            <a:r>
              <a:rPr lang="tr-TR" sz="2600" dirty="0"/>
              <a:t> </a:t>
            </a:r>
            <a:r>
              <a:rPr lang="en-US" sz="2600" dirty="0"/>
              <a:t>a useful and widely used statistical learning method</a:t>
            </a:r>
            <a:r>
              <a:rPr lang="tr-TR" sz="2600" dirty="0"/>
              <a:t> although it </a:t>
            </a:r>
            <a:r>
              <a:rPr lang="en-US" sz="2600" dirty="0"/>
              <a:t>may seem</a:t>
            </a:r>
            <a:r>
              <a:rPr lang="tr-TR" sz="2600" dirty="0"/>
              <a:t> </a:t>
            </a:r>
            <a:r>
              <a:rPr lang="en-US" sz="2600" dirty="0"/>
              <a:t>somewhat dull compared to some of the more modern statistical learning</a:t>
            </a:r>
            <a:r>
              <a:rPr lang="tr-TR" sz="2600" dirty="0"/>
              <a:t> </a:t>
            </a:r>
            <a:r>
              <a:rPr lang="en-US" sz="2600" dirty="0"/>
              <a:t>approaches</a:t>
            </a:r>
            <a:r>
              <a:rPr lang="tr-TR" sz="2600" dirty="0"/>
              <a:t> </a:t>
            </a:r>
          </a:p>
          <a:p>
            <a:r>
              <a:rPr lang="tr-TR" sz="2600" dirty="0"/>
              <a:t>M</a:t>
            </a:r>
            <a:r>
              <a:rPr lang="en-US" sz="2600" dirty="0"/>
              <a:t>any fancy statistical learning approaches can be seen as generalizations</a:t>
            </a:r>
            <a:r>
              <a:rPr lang="tr-TR" sz="2600" dirty="0"/>
              <a:t> </a:t>
            </a:r>
            <a:r>
              <a:rPr lang="en-US" sz="2600" dirty="0"/>
              <a:t>or extensions of linear regression</a:t>
            </a:r>
            <a:endParaRPr lang="tr-TR" sz="2600" dirty="0"/>
          </a:p>
          <a:p>
            <a:r>
              <a:rPr lang="tr-TR" sz="2600" dirty="0"/>
              <a:t>A </a:t>
            </a:r>
            <a:r>
              <a:rPr lang="en-US" sz="2600" dirty="0"/>
              <a:t>good understanding of linear regression before studying more</a:t>
            </a:r>
            <a:r>
              <a:rPr lang="tr-TR" sz="2600" dirty="0"/>
              <a:t> </a:t>
            </a:r>
            <a:r>
              <a:rPr lang="en-US" sz="2600" dirty="0"/>
              <a:t>complex learning methods</a:t>
            </a:r>
            <a:r>
              <a:rPr lang="tr-TR" sz="2600" dirty="0"/>
              <a:t> is vital</a:t>
            </a:r>
          </a:p>
          <a:p>
            <a:r>
              <a:rPr lang="tr-TR" sz="2600" dirty="0"/>
              <a:t>Results are more interpretable compared to other approaches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</p:spTree>
    <p:extLst>
      <p:ext uri="{BB962C8B-B14F-4D97-AF65-F5344CB8AC3E}">
        <p14:creationId xmlns:p14="http://schemas.microsoft.com/office/powerpoint/2010/main" val="461434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Multiple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Simple linear regression is a useful approach for predicting a response on the</a:t>
            </a:r>
            <a:r>
              <a:rPr lang="tr-TR" sz="2200" dirty="0"/>
              <a:t> </a:t>
            </a:r>
            <a:r>
              <a:rPr lang="en-US" sz="2200" dirty="0"/>
              <a:t>basis of a single predictor variable. </a:t>
            </a:r>
            <a:endParaRPr lang="tr-TR" sz="2200" dirty="0"/>
          </a:p>
          <a:p>
            <a:r>
              <a:rPr lang="en-US" sz="2200" dirty="0"/>
              <a:t>However, in practice we often have more</a:t>
            </a:r>
            <a:r>
              <a:rPr lang="tr-TR" sz="2200" dirty="0"/>
              <a:t> </a:t>
            </a:r>
            <a:r>
              <a:rPr lang="en-US" sz="2200" dirty="0"/>
              <a:t>than one predictor</a:t>
            </a:r>
            <a:endParaRPr lang="tr-TR" sz="2200" dirty="0"/>
          </a:p>
          <a:p>
            <a:r>
              <a:rPr lang="en-US" sz="2200" dirty="0"/>
              <a:t>We also have data for</a:t>
            </a:r>
            <a:r>
              <a:rPr lang="tr-TR" sz="2200" dirty="0"/>
              <a:t> </a:t>
            </a:r>
            <a:r>
              <a:rPr lang="en-US" sz="2200" dirty="0"/>
              <a:t>the amount of money spent advertising on the radio and in newspapers,</a:t>
            </a:r>
            <a:r>
              <a:rPr lang="tr-TR" sz="2200" dirty="0"/>
              <a:t> </a:t>
            </a:r>
            <a:r>
              <a:rPr lang="en-US" sz="2200" dirty="0"/>
              <a:t>and we may want to know whether either of these two media is associated</a:t>
            </a:r>
            <a:r>
              <a:rPr lang="tr-TR" sz="2200" dirty="0"/>
              <a:t> </a:t>
            </a:r>
            <a:r>
              <a:rPr lang="en-US" sz="2200" dirty="0"/>
              <a:t>with sales.</a:t>
            </a:r>
            <a:endParaRPr lang="tr-TR" sz="2200" dirty="0"/>
          </a:p>
          <a:p>
            <a:r>
              <a:rPr lang="en-US" sz="2200" dirty="0"/>
              <a:t>One option is to run three separate simple linear regressions, each of</a:t>
            </a:r>
            <a:r>
              <a:rPr lang="tr-TR" sz="2200" dirty="0"/>
              <a:t> </a:t>
            </a:r>
            <a:r>
              <a:rPr lang="en-US" sz="2200" dirty="0"/>
              <a:t>which uses a different advertising medium as a predictor</a:t>
            </a:r>
            <a:endParaRPr lang="tr-TR" sz="2200" dirty="0"/>
          </a:p>
          <a:p>
            <a:r>
              <a:rPr lang="tr-TR" sz="2200" dirty="0"/>
              <a:t>However</a:t>
            </a:r>
            <a:r>
              <a:rPr lang="en-US" sz="2200" dirty="0"/>
              <a:t>, it is unclear how to</a:t>
            </a:r>
            <a:r>
              <a:rPr lang="tr-TR" sz="2200" dirty="0"/>
              <a:t> </a:t>
            </a:r>
            <a:r>
              <a:rPr lang="en-US" sz="2200" dirty="0"/>
              <a:t>make a single prediction of sales given levels of the three advertising media</a:t>
            </a:r>
            <a:r>
              <a:rPr lang="tr-TR" sz="2200" dirty="0"/>
              <a:t> </a:t>
            </a:r>
            <a:r>
              <a:rPr lang="en-US" sz="2200" dirty="0"/>
              <a:t>budgets</a:t>
            </a:r>
            <a:r>
              <a:rPr lang="tr-TR" sz="2200" dirty="0"/>
              <a:t>.</a:t>
            </a:r>
          </a:p>
          <a:p>
            <a:r>
              <a:rPr lang="tr-TR" sz="2200" dirty="0"/>
              <a:t>Also</a:t>
            </a:r>
            <a:r>
              <a:rPr lang="en-US" sz="2200" dirty="0"/>
              <a:t>, each of the three regression equations ignores the other</a:t>
            </a:r>
            <a:r>
              <a:rPr lang="tr-TR" sz="2200" dirty="0"/>
              <a:t> </a:t>
            </a:r>
            <a:r>
              <a:rPr lang="en-US" sz="2200" dirty="0"/>
              <a:t>two media in forming estimates for the regression coefficients. </a:t>
            </a:r>
            <a:endParaRPr lang="tr-TR" sz="22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</p:spTree>
    <p:extLst>
      <p:ext uri="{BB962C8B-B14F-4D97-AF65-F5344CB8AC3E}">
        <p14:creationId xmlns:p14="http://schemas.microsoft.com/office/powerpoint/2010/main" val="3002559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Multiple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We will see</a:t>
            </a:r>
            <a:r>
              <a:rPr lang="tr-TR" sz="2200" dirty="0"/>
              <a:t> </a:t>
            </a:r>
            <a:r>
              <a:rPr lang="en-US" sz="2200" dirty="0"/>
              <a:t>shortly that if the media budgets are correlated with each other in the 200</a:t>
            </a:r>
            <a:r>
              <a:rPr lang="tr-TR" sz="2200" dirty="0"/>
              <a:t> </a:t>
            </a:r>
            <a:r>
              <a:rPr lang="en-US" sz="2200" dirty="0"/>
              <a:t>markets that constitute our data set, then this can lead to very misleading</a:t>
            </a:r>
            <a:r>
              <a:rPr lang="tr-TR" sz="2200" dirty="0"/>
              <a:t> </a:t>
            </a:r>
            <a:r>
              <a:rPr lang="en-US" sz="2200" dirty="0"/>
              <a:t>estimates of the individual media effects on sales</a:t>
            </a:r>
            <a:endParaRPr lang="tr-TR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662" y="2686050"/>
            <a:ext cx="692467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345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Multiple Linear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tr-TR" sz="2400" dirty="0"/>
                  <a:t>A </a:t>
                </a:r>
                <a:r>
                  <a:rPr lang="en-US" sz="2400" dirty="0"/>
                  <a:t>better approach is to extend the simple linear regression model so that it can directly accommodate multiple predictors</a:t>
                </a:r>
                <a:endParaRPr lang="tr-TR" sz="2400" dirty="0"/>
              </a:p>
              <a:p>
                <a:r>
                  <a:rPr lang="en-US" sz="2400" dirty="0"/>
                  <a:t>We can do</a:t>
                </a:r>
                <a:r>
                  <a:rPr lang="tr-TR" sz="2400" dirty="0"/>
                  <a:t> </a:t>
                </a:r>
                <a:r>
                  <a:rPr lang="en-US" sz="2400" dirty="0"/>
                  <a:t>this by giving each predictor a separate slope coefficient in a single model.</a:t>
                </a:r>
              </a:p>
              <a:p>
                <a:r>
                  <a:rPr lang="en-US" sz="2400" dirty="0"/>
                  <a:t>In general, suppose that we have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distinct predictors. Then the multiple</a:t>
                </a:r>
                <a:r>
                  <a:rPr lang="tr-TR" sz="2400" dirty="0"/>
                  <a:t> </a:t>
                </a:r>
                <a:r>
                  <a:rPr lang="en-US" sz="2400" dirty="0"/>
                  <a:t>linear regression model takes the form</a:t>
                </a:r>
                <a:endParaRPr lang="tr-TR" sz="2400" dirty="0"/>
              </a:p>
              <a:p>
                <a:pPr marL="0" indent="0">
                  <a:buNone/>
                </a:pPr>
                <a:endParaRPr lang="tr-TR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tr-TR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tr-T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2400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tr-TR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sz="2400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tr-TR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</p:spTree>
    <p:extLst>
      <p:ext uri="{BB962C8B-B14F-4D97-AF65-F5344CB8AC3E}">
        <p14:creationId xmlns:p14="http://schemas.microsoft.com/office/powerpoint/2010/main" val="1283341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Multiple Linear Regression: Estimating Coefficients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000" dirty="0"/>
                  <a:t>As was the case in the simple linear regression setting, the regression coefficients</a:t>
                </a:r>
                <a:r>
                  <a:rPr lang="tr-T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tr-TR" sz="20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tr-T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. . . , </m:t>
                    </m:r>
                    <m:sSub>
                      <m:sSubPr>
                        <m:ctrlPr>
                          <a:rPr lang="tr-T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000" i="1" dirty="0"/>
                  <a:t> </a:t>
                </a:r>
                <a:r>
                  <a:rPr lang="en-US" sz="2000" dirty="0"/>
                  <a:t>are unknown, and must be estimated. </a:t>
                </a:r>
                <a:endParaRPr lang="tr-TR" sz="2000" dirty="0"/>
              </a:p>
              <a:p>
                <a:r>
                  <a:rPr lang="en-US" sz="2000" dirty="0"/>
                  <a:t>Given</a:t>
                </a:r>
                <a:r>
                  <a:rPr lang="tr-TR" sz="2000" dirty="0"/>
                  <a:t> </a:t>
                </a:r>
                <a:r>
                  <a:rPr lang="en-US" sz="2000" dirty="0"/>
                  <a:t>estimates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tr-T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. . . ,</m:t>
                    </m:r>
                    <m:sSub>
                      <m:sSubPr>
                        <m:ctrlPr>
                          <a:rPr lang="tr-T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000" dirty="0"/>
                  <a:t>, we can make predictions using the formula</a:t>
                </a:r>
                <a:endParaRPr lang="tr-TR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tr-TR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tr-TR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tr-TR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tr-TR" sz="2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tr-TR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tr-TR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tr-TR" sz="2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tr-TR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tr-TR" sz="2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2000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tr-T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tr-TR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tr-TR" sz="2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tr-T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tr-TR" sz="2000" dirty="0"/>
              </a:p>
              <a:p>
                <a:r>
                  <a:rPr lang="en-US" sz="2000" dirty="0"/>
                  <a:t>The parameters are estimated using the same least squares approach </a:t>
                </a:r>
                <a:endParaRPr lang="tr-TR" sz="2000" dirty="0"/>
              </a:p>
              <a:p>
                <a:r>
                  <a:rPr lang="en-US" sz="2000" dirty="0"/>
                  <a:t>We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tr-TR" sz="20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tr-T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. . . , </m:t>
                    </m:r>
                    <m:sSub>
                      <m:sSubPr>
                        <m:ctrlPr>
                          <a:rPr lang="tr-T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000" dirty="0"/>
                  <a:t>to minimize the sum of squared residuals</a:t>
                </a:r>
                <a:endParaRPr lang="tr-TR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m:rPr>
                          <m:aln/>
                        </m:rPr>
                        <a:rPr lang="tr-TR" sz="1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tr-TR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tr-TR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tr-TR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tr-T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sz="1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tr-TR" sz="1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tr-T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tr-T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tr-TR" sz="1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tr-TR" sz="1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tr-TR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r>
                        <a:rPr lang="tr-TR" sz="18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tr-TR" sz="1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tr-TR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tr-TR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tr-TR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tr-T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sz="1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tr-TR" sz="1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tr-TR" sz="1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tr-TR" sz="1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800" i="1" dirty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800" i="1" dirty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tr-TR" sz="18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tr-TR" sz="1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tr-TR" sz="1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800" i="1" dirty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tr-TR" sz="1800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tr-TR" sz="1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sz="1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tr-TR" sz="18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tr-TR" sz="1800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tr-TR" sz="18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tr-TR" sz="1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tr-TR" sz="1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tr-TR" sz="1800" i="1" dirty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tr-TR" sz="18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tr-TR" sz="1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sz="1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tr-TR" sz="18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tr-TR" sz="18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tr-TR" sz="18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  <m:t>. . . </m:t>
                                  </m:r>
                                  <m:r>
                                    <a:rPr lang="tr-TR" sz="18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tr-TR" sz="1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tr-TR" sz="1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800" i="1" dirty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tr-TR" sz="1800" i="1" dirty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tr-TR" sz="1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sz="1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tr-TR" sz="1800" i="1" dirty="0">
                                          <a:latin typeface="Cambria Math" panose="02040503050406030204" pitchFamily="18" charset="0"/>
                                        </a:rPr>
                                        <m:t>𝑖𝑝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tr-TR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tr-TR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</p:spTree>
    <p:extLst>
      <p:ext uri="{BB962C8B-B14F-4D97-AF65-F5344CB8AC3E}">
        <p14:creationId xmlns:p14="http://schemas.microsoft.com/office/powerpoint/2010/main" val="15348399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Multiple Linear Regression: Estimating Coefficients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/>
                  <a:t>Denote by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2400" dirty="0"/>
                  <a:t> the N × (p + 1) matrix with</a:t>
                </a:r>
                <a:r>
                  <a:rPr lang="tr-TR" sz="2400" dirty="0"/>
                  <a:t> </a:t>
                </a:r>
                <a:r>
                  <a:rPr lang="en-US" sz="2400" dirty="0"/>
                  <a:t>each row an input vector (with a 1 in the first position), and similarly let</a:t>
                </a:r>
                <a:r>
                  <a:rPr lang="tr-TR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be the N-vector of outputs in the training set. </a:t>
                </a:r>
                <a:endParaRPr lang="tr-TR" sz="2400" dirty="0"/>
              </a:p>
              <a:p>
                <a:r>
                  <a:rPr lang="en-US" sz="2400" dirty="0"/>
                  <a:t>Then we can write the</a:t>
                </a:r>
                <a:r>
                  <a:rPr lang="tr-TR" sz="2400" dirty="0"/>
                  <a:t> </a:t>
                </a:r>
                <a:r>
                  <a:rPr lang="en-US" sz="2400" dirty="0"/>
                  <a:t>residual sum-of-squares as</a:t>
                </a:r>
                <a:endParaRPr lang="tr-TR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d>
                        <m:d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tr-TR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tr-TR" sz="2400" b="1" dirty="0"/>
                                <m:t> </m:t>
                              </m:r>
                              <m:r>
                                <a:rPr lang="tr-TR" sz="2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tr-TR" sz="240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tr-TR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tr-TR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tr-TR" sz="2400" b="1" dirty="0"/>
                        <m:t> </m:t>
                      </m:r>
                      <m:r>
                        <a:rPr lang="tr-TR" sz="2400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tr-TR" sz="24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tr-TR" sz="24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r-TR" sz="2400" dirty="0"/>
              </a:p>
              <a:p>
                <a:r>
                  <a:rPr lang="en-US" sz="2400" dirty="0"/>
                  <a:t>This is a quadratic function in the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+ 1 </m:t>
                    </m:r>
                  </m:oMath>
                </a14:m>
                <a:r>
                  <a:rPr lang="en-US" sz="2400" dirty="0"/>
                  <a:t>parameters. Differentiating with</a:t>
                </a:r>
                <a:r>
                  <a:rPr lang="tr-TR" sz="2400" dirty="0"/>
                  <a:t> </a:t>
                </a:r>
                <a:r>
                  <a:rPr lang="en-US" sz="2400" dirty="0"/>
                  <a:t>respect to β we obtain</a:t>
                </a:r>
                <a:endParaRPr lang="tr-TR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tr-T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tr-T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𝜕𝛽</m:t>
                          </m:r>
                        </m:den>
                      </m:f>
                      <m:r>
                        <a:rPr lang="tr-TR" sz="2400" i="1">
                          <a:latin typeface="Cambria Math" panose="02040503050406030204" pitchFamily="18" charset="0"/>
                        </a:rPr>
                        <m:t>=−2</m:t>
                      </m:r>
                      <m:sSup>
                        <m:sSupPr>
                          <m:ctrlPr>
                            <a:rPr lang="tr-TR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2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tr-TR" sz="24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tr-TR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tr-TR" sz="2400" b="1" dirty="0"/>
                        <m:t> </m:t>
                      </m:r>
                      <m:r>
                        <a:rPr lang="tr-TR" sz="2400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tr-TR" sz="24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tr-TR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r-TR" sz="2400" dirty="0"/>
              </a:p>
              <a:p>
                <a:r>
                  <a:rPr lang="tr-TR" sz="2400" dirty="0"/>
                  <a:t>W</a:t>
                </a:r>
                <a:r>
                  <a:rPr lang="en-US" sz="2400" dirty="0"/>
                  <a:t>e set the first derivative to zero</a:t>
                </a:r>
                <a:endParaRPr lang="tr-TR" sz="24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tr-TR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tr-TR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tr-TR" sz="24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tr-TR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tr-TR" sz="2400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tr-TR" sz="2400" b="1" dirty="0"/>
                  <a:t> </a:t>
                </a:r>
                <a14:m>
                  <m:oMath xmlns:m="http://schemas.openxmlformats.org/officeDocument/2006/math">
                    <m:r>
                      <a:rPr lang="tr-TR" sz="2400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tr-TR" sz="24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tr-TR" sz="2400" i="1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endParaRPr lang="tr-TR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735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</p:spTree>
    <p:extLst>
      <p:ext uri="{BB962C8B-B14F-4D97-AF65-F5344CB8AC3E}">
        <p14:creationId xmlns:p14="http://schemas.microsoft.com/office/powerpoint/2010/main" val="2263638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Multiple Linear Regression: Estimating Coefficients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tr-TR" sz="2400" dirty="0"/>
                  <a:t>We obtain the unique solution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tr-TR" sz="2400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tr-TR" sz="2400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tr-TR" sz="24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tr-T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24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tr-TR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tr-TR" sz="2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tr-TR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2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tr-TR" sz="24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tr-TR" sz="2400" dirty="0"/>
              </a:p>
              <a:p>
                <a:r>
                  <a:rPr lang="tr-TR" sz="2400" dirty="0"/>
                  <a:t>Predicted values are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tr-TR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2400" b="1" i="1">
                          <a:latin typeface="Cambria Math" panose="02040503050406030204" pitchFamily="18" charset="0"/>
                        </a:rPr>
                        <m:t>𝑿</m:t>
                      </m:r>
                      <m:acc>
                        <m:accPr>
                          <m:chr m:val="̂"/>
                          <m:ctrlPr>
                            <a:rPr lang="tr-TR" sz="2400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tr-TR" sz="2400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tr-TR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2400" b="1" i="1">
                          <a:latin typeface="Cambria Math" panose="02040503050406030204" pitchFamily="18" charset="0"/>
                        </a:rPr>
                        <m:t>𝑿</m:t>
                      </m:r>
                      <m:sSup>
                        <m:sSupPr>
                          <m:ctrlPr>
                            <a:rPr lang="tr-TR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tr-T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24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tr-TR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tr-TR" sz="2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tr-TR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2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tr-TR" sz="24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tr-TR" sz="2400" dirty="0"/>
              </a:p>
              <a:p>
                <a:endParaRPr lang="tr-TR" sz="2400" dirty="0"/>
              </a:p>
              <a:p>
                <a:pPr marL="0" indent="0">
                  <a:buNone/>
                </a:pPr>
                <a:endParaRPr lang="tr-TR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1" y="3347120"/>
            <a:ext cx="3083791" cy="29214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21928" y="3899922"/>
            <a:ext cx="38030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In a three-dimensional setting, with two predictors and one response,</a:t>
            </a:r>
          </a:p>
          <a:p>
            <a:r>
              <a:rPr lang="en-US" sz="1600" i="1" dirty="0"/>
              <a:t>the least squares regression line becomes a plane. The plane is chosen</a:t>
            </a:r>
          </a:p>
          <a:p>
            <a:r>
              <a:rPr lang="en-US" sz="1600" i="1" dirty="0"/>
              <a:t>to minimize the sum of the squared vertical distances between each observation</a:t>
            </a:r>
          </a:p>
          <a:p>
            <a:r>
              <a:rPr lang="en-US" sz="1600" i="1" dirty="0"/>
              <a:t>(shown in red) and the plane.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03248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Multiple Linear Regression: Estimating Coefficients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Table 3.4 displays the multiple regression coefficient estimates when TV,</a:t>
            </a:r>
            <a:r>
              <a:rPr lang="tr-TR" dirty="0"/>
              <a:t> </a:t>
            </a:r>
            <a:r>
              <a:rPr lang="en-US" dirty="0"/>
              <a:t>radio, and newspaper advertising budgets are used</a:t>
            </a:r>
            <a:endParaRPr lang="tr-TR" dirty="0"/>
          </a:p>
          <a:p>
            <a:endParaRPr lang="tr-TR" sz="2400" dirty="0"/>
          </a:p>
          <a:p>
            <a:endParaRPr lang="tr-TR" sz="2400" dirty="0"/>
          </a:p>
          <a:p>
            <a:endParaRPr lang="tr-TR" sz="2400" dirty="0"/>
          </a:p>
          <a:p>
            <a:endParaRPr lang="tr-TR" dirty="0"/>
          </a:p>
          <a:p>
            <a:r>
              <a:rPr lang="en-US" dirty="0"/>
              <a:t>We interpret these results as follows: for a given</a:t>
            </a:r>
            <a:r>
              <a:rPr lang="tr-TR" dirty="0"/>
              <a:t> </a:t>
            </a:r>
            <a:r>
              <a:rPr lang="en-US" dirty="0"/>
              <a:t>amount of TV and newspaper advertising, spending an additional $1</a:t>
            </a:r>
            <a:r>
              <a:rPr lang="en-US" i="1" dirty="0"/>
              <a:t>,</a:t>
            </a:r>
            <a:r>
              <a:rPr lang="en-US" dirty="0"/>
              <a:t>000</a:t>
            </a:r>
            <a:r>
              <a:rPr lang="tr-TR" dirty="0"/>
              <a:t> </a:t>
            </a:r>
            <a:r>
              <a:rPr lang="en-US" dirty="0"/>
              <a:t>on radio advertising leads to an increase in sales by approximately 189</a:t>
            </a:r>
            <a:r>
              <a:rPr lang="tr-TR" dirty="0"/>
              <a:t> </a:t>
            </a:r>
            <a:r>
              <a:rPr lang="en-US" dirty="0"/>
              <a:t>units. </a:t>
            </a:r>
            <a:endParaRPr lang="tr-TR" dirty="0"/>
          </a:p>
          <a:p>
            <a:endParaRPr lang="tr-TR" sz="2400" dirty="0"/>
          </a:p>
          <a:p>
            <a:pPr marL="0" indent="0">
              <a:buNone/>
            </a:pPr>
            <a:endParaRPr lang="tr-TR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826" y="2514600"/>
            <a:ext cx="4533037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7384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Linear Regression Extensions: Qualitative Predictors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tr-TR" sz="2000" dirty="0"/>
                  <a:t>We can have qualitative predictors</a:t>
                </a:r>
              </a:p>
              <a:p>
                <a:r>
                  <a:rPr lang="en-US" sz="2000" dirty="0"/>
                  <a:t>Suppose that we wish to investigate differences in credit card balance between</a:t>
                </a:r>
                <a:r>
                  <a:rPr lang="tr-TR" sz="2000" dirty="0"/>
                  <a:t> </a:t>
                </a:r>
                <a:r>
                  <a:rPr lang="en-US" sz="2000" dirty="0"/>
                  <a:t>males and females. </a:t>
                </a:r>
                <a:endParaRPr lang="tr-TR" sz="2000" dirty="0"/>
              </a:p>
              <a:p>
                <a:r>
                  <a:rPr lang="en-US" sz="2000" dirty="0"/>
                  <a:t>We simply create an indicator or dummy variable that takes on two possible</a:t>
                </a:r>
                <a:r>
                  <a:rPr lang="tr-TR" sz="2000" dirty="0"/>
                  <a:t> </a:t>
                </a:r>
                <a:r>
                  <a:rPr lang="en-US" sz="2000" dirty="0"/>
                  <a:t>numerical values</a:t>
                </a:r>
                <a:r>
                  <a:rPr lang="tr-TR" sz="2000" dirty="0"/>
                  <a:t> and </a:t>
                </a:r>
                <a:r>
                  <a:rPr lang="en-US" sz="2000" dirty="0"/>
                  <a:t>and use this variable as a predictor in the regression equation</a:t>
                </a:r>
                <a:endParaRPr lang="tr-TR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tr-TR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  <m:eqArr>
                            <m:eqArrPr>
                              <m:ctrlPr>
                                <a:rPr lang="tr-TR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tr-TR" sz="2000" i="1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tr-TR" sz="20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tr-TR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tr-TR" sz="2000" i="1">
                                  <a:latin typeface="Cambria Math" panose="02040503050406030204" pitchFamily="18" charset="0"/>
                                </a:rPr>
                                <m:t>𝑖𝑡h</m:t>
                              </m:r>
                              <m:r>
                                <a:rPr lang="tr-TR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tr-TR" sz="2000" i="1">
                                  <a:latin typeface="Cambria Math" panose="02040503050406030204" pitchFamily="18" charset="0"/>
                                </a:rPr>
                                <m:t>𝑝𝑒𝑟𝑠𝑜𝑛</m:t>
                              </m:r>
                              <m:r>
                                <a:rPr lang="tr-TR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tr-TR" sz="2000" i="1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tr-TR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tr-TR" sz="2000" i="1">
                                  <a:latin typeface="Cambria Math" panose="02040503050406030204" pitchFamily="18" charset="0"/>
                                </a:rPr>
                                <m:t>𝑓𝑒𝑚𝑎𝑙𝑒</m:t>
                              </m:r>
                            </m:e>
                            <m:e>
                              <m:r>
                                <a:rPr lang="tr-TR" sz="20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tr-TR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tr-TR" sz="2000" i="1">
                                  <a:latin typeface="Cambria Math" panose="02040503050406030204" pitchFamily="18" charset="0"/>
                                </a:rPr>
                                <m:t>𝑖𝑡h</m:t>
                              </m:r>
                              <m:r>
                                <a:rPr lang="tr-TR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tr-TR" sz="2000" i="1">
                                  <a:latin typeface="Cambria Math" panose="02040503050406030204" pitchFamily="18" charset="0"/>
                                </a:rPr>
                                <m:t>𝑝𝑒𝑟𝑠𝑜𝑛</m:t>
                              </m:r>
                              <m:r>
                                <a:rPr lang="tr-TR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tr-TR" sz="2000" i="1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tr-TR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tr-TR" sz="2000" i="1">
                                  <a:latin typeface="Cambria Math" panose="02040503050406030204" pitchFamily="18" charset="0"/>
                                </a:rPr>
                                <m:t>𝑚𝑎𝑙𝑒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sz="2000" dirty="0"/>
              </a:p>
              <a:p>
                <a:r>
                  <a:rPr lang="en-US" sz="2000" dirty="0"/>
                  <a:t>This results</a:t>
                </a:r>
                <a:r>
                  <a:rPr lang="tr-TR" sz="2000" dirty="0"/>
                  <a:t> </a:t>
                </a:r>
                <a:r>
                  <a:rPr lang="en-US" sz="2000" dirty="0"/>
                  <a:t>in the model</a:t>
                </a:r>
                <a:endParaRPr lang="tr-TR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tr-TR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tr-TR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tr-TR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tr-TR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r-T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20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tr-TR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tr-TR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tr-T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20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tr-TR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tr-TR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tr-T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2000" i="1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tr-T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r-T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20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tr-TR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tr-TR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tr-T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2000" i="1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tr-T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  <m:eqArr>
                            <m:eqArrPr>
                              <m:ctrlPr>
                                <a:rPr lang="tr-TR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tr-TR" sz="2000" i="1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tr-TR" sz="20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tr-TR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tr-TR" sz="2000" i="1">
                                  <a:latin typeface="Cambria Math" panose="02040503050406030204" pitchFamily="18" charset="0"/>
                                </a:rPr>
                                <m:t>𝑖𝑡h</m:t>
                              </m:r>
                              <m:r>
                                <a:rPr lang="tr-TR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tr-TR" sz="2000" i="1">
                                  <a:latin typeface="Cambria Math" panose="02040503050406030204" pitchFamily="18" charset="0"/>
                                </a:rPr>
                                <m:t>𝑝𝑒𝑟𝑠𝑜𝑛</m:t>
                              </m:r>
                              <m:r>
                                <a:rPr lang="tr-TR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tr-TR" sz="2000" i="1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tr-TR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tr-TR" sz="2000" i="1">
                                  <a:latin typeface="Cambria Math" panose="02040503050406030204" pitchFamily="18" charset="0"/>
                                </a:rPr>
                                <m:t>𝑓𝑒𝑚𝑎𝑙𝑒</m:t>
                              </m:r>
                            </m:e>
                            <m:e>
                              <m:r>
                                <a:rPr lang="tr-TR" sz="20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tr-TR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tr-TR" sz="2000" i="1">
                                  <a:latin typeface="Cambria Math" panose="02040503050406030204" pitchFamily="18" charset="0"/>
                                </a:rPr>
                                <m:t>𝑖𝑡h</m:t>
                              </m:r>
                              <m:r>
                                <a:rPr lang="tr-TR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tr-TR" sz="2000" i="1">
                                  <a:latin typeface="Cambria Math" panose="02040503050406030204" pitchFamily="18" charset="0"/>
                                </a:rPr>
                                <m:t>𝑝𝑒𝑟𝑠𝑜𝑛</m:t>
                              </m:r>
                              <m:r>
                                <a:rPr lang="tr-TR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tr-TR" sz="2000" i="1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tr-TR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tr-TR" sz="2000" i="1">
                                  <a:latin typeface="Cambria Math" panose="02040503050406030204" pitchFamily="18" charset="0"/>
                                </a:rPr>
                                <m:t>𝑚𝑎𝑙𝑒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sz="2000" dirty="0"/>
              </a:p>
              <a:p>
                <a:r>
                  <a:rPr lang="tr-TR" sz="2000" dirty="0"/>
                  <a:t>What does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tr-TR" sz="2000" dirty="0"/>
                  <a:t> represent now?</a:t>
                </a:r>
              </a:p>
              <a:p>
                <a:r>
                  <a:rPr lang="tr-TR" sz="2000" dirty="0"/>
                  <a:t>What if more than two levels?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63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</p:spTree>
    <p:extLst>
      <p:ext uri="{BB962C8B-B14F-4D97-AF65-F5344CB8AC3E}">
        <p14:creationId xmlns:p14="http://schemas.microsoft.com/office/powerpoint/2010/main" val="38112399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Performance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DA0A15-6F1E-48E6-AEEE-EE6066FB20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000" dirty="0"/>
                  <a:t>Mean Absolute Error is the mean of the absolute value of the errors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Mean Squared Error is the mean of the squared errors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Root Mean Squared Error is the mean of the squared errors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Comparing these metrics:</a:t>
                </a:r>
              </a:p>
              <a:p>
                <a:pPr lvl="1"/>
                <a:r>
                  <a:rPr lang="en-US" sz="2000" dirty="0"/>
                  <a:t>MAE is the easiest to understand</a:t>
                </a:r>
              </a:p>
              <a:p>
                <a:pPr lvl="1"/>
                <a:r>
                  <a:rPr lang="en-US" sz="2000" dirty="0"/>
                  <a:t>MSE is more popular than MAE, because it punishes larger errors</a:t>
                </a:r>
              </a:p>
              <a:p>
                <a:pPr lvl="1"/>
                <a:r>
                  <a:rPr lang="en-US" sz="2000" dirty="0"/>
                  <a:t>RMSE is more interpretable than MSE, because it is in the units of y</a:t>
                </a:r>
              </a:p>
              <a:p>
                <a:r>
                  <a:rPr lang="en-US" sz="2000" dirty="0"/>
                  <a:t>These functions are also called loss functions, because we want to minimize them</a:t>
                </a:r>
                <a:r>
                  <a:rPr lang="en-US" sz="2200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DA0A15-6F1E-48E6-AEEE-EE6066FB20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</p:spTree>
    <p:extLst>
      <p:ext uri="{BB962C8B-B14F-4D97-AF65-F5344CB8AC3E}">
        <p14:creationId xmlns:p14="http://schemas.microsoft.com/office/powerpoint/2010/main" val="40959479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Linear Regression Extensions: Non-Linear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As discussed previously, the linear regression model assumes a linear</a:t>
            </a:r>
            <a:r>
              <a:rPr lang="tr-TR" dirty="0"/>
              <a:t> </a:t>
            </a:r>
            <a:r>
              <a:rPr lang="en-US" dirty="0"/>
              <a:t>relationship between the response and predictors</a:t>
            </a:r>
            <a:endParaRPr lang="tr-TR" dirty="0"/>
          </a:p>
          <a:p>
            <a:r>
              <a:rPr lang="tr-TR" dirty="0"/>
              <a:t>I</a:t>
            </a:r>
            <a:r>
              <a:rPr lang="en-US" dirty="0"/>
              <a:t>n some cases, the</a:t>
            </a:r>
            <a:r>
              <a:rPr lang="tr-TR" dirty="0"/>
              <a:t> </a:t>
            </a:r>
            <a:r>
              <a:rPr lang="en-US" dirty="0"/>
              <a:t>true relationship between the response and the predictors may be nonlinear</a:t>
            </a:r>
            <a:endParaRPr lang="tr-TR" dirty="0"/>
          </a:p>
          <a:p>
            <a:r>
              <a:rPr lang="en-US" dirty="0"/>
              <a:t>Here we present a very simple way to directly extend the linear model</a:t>
            </a:r>
            <a:r>
              <a:rPr lang="tr-TR" dirty="0"/>
              <a:t> </a:t>
            </a:r>
            <a:r>
              <a:rPr lang="en-US" dirty="0"/>
              <a:t>to accommodate non-linear relationships, using </a:t>
            </a:r>
            <a:r>
              <a:rPr lang="en-US" i="1" dirty="0"/>
              <a:t>polynomial regression</a:t>
            </a:r>
            <a:endParaRPr lang="tr-TR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</p:spTree>
    <p:extLst>
      <p:ext uri="{BB962C8B-B14F-4D97-AF65-F5344CB8AC3E}">
        <p14:creationId xmlns:p14="http://schemas.microsoft.com/office/powerpoint/2010/main" val="1565931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Advertising data</a:t>
            </a:r>
            <a:r>
              <a:rPr lang="tr-TR" sz="2000" dirty="0"/>
              <a:t> that </a:t>
            </a:r>
            <a:r>
              <a:rPr lang="en-US" sz="2000" dirty="0"/>
              <a:t>consists of the sales of that product in 200 different</a:t>
            </a:r>
            <a:r>
              <a:rPr lang="tr-TR" sz="2000" dirty="0"/>
              <a:t> </a:t>
            </a:r>
            <a:r>
              <a:rPr lang="en-US" sz="2000" dirty="0"/>
              <a:t>markets, along with advertising budgets for the product in each of those</a:t>
            </a:r>
            <a:r>
              <a:rPr lang="tr-TR" sz="2000" dirty="0"/>
              <a:t> </a:t>
            </a:r>
            <a:r>
              <a:rPr lang="en-US" sz="2000" dirty="0"/>
              <a:t>markets for three different media: TV, radio, and newspaper</a:t>
            </a:r>
            <a:endParaRPr lang="tr-TR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508" y="2842578"/>
            <a:ext cx="6394246" cy="2327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183" y="2426653"/>
            <a:ext cx="374332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4970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Linear Regression Extensions: Non-Linear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Consider</a:t>
            </a:r>
            <a:r>
              <a:rPr lang="tr-TR" dirty="0"/>
              <a:t> Car example</a:t>
            </a:r>
            <a:r>
              <a:rPr lang="en-US" dirty="0"/>
              <a:t>, in which the mpg (gas mileage in miles per gallon)</a:t>
            </a:r>
            <a:r>
              <a:rPr lang="tr-TR" dirty="0"/>
              <a:t> </a:t>
            </a:r>
            <a:r>
              <a:rPr lang="en-US" dirty="0"/>
              <a:t>versus horsepower is shown for a number of cars in the Auto data set</a:t>
            </a:r>
            <a:endParaRPr lang="tr-TR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790" y="2800352"/>
            <a:ext cx="5426421" cy="349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7200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271" y="1371601"/>
            <a:ext cx="5426421" cy="34933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Linear Regression Extensions: Non-Linear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9529"/>
            <a:ext cx="4276725" cy="4921102"/>
          </a:xfrm>
        </p:spPr>
        <p:txBody>
          <a:bodyPr>
            <a:noAutofit/>
          </a:bodyPr>
          <a:lstStyle/>
          <a:p>
            <a:r>
              <a:rPr lang="en-US" sz="2200" dirty="0"/>
              <a:t>Consider</a:t>
            </a:r>
            <a:r>
              <a:rPr lang="tr-TR" sz="2200" dirty="0"/>
              <a:t> Car example</a:t>
            </a:r>
            <a:r>
              <a:rPr lang="en-US" sz="2200" dirty="0"/>
              <a:t>, in which the mpg (gas mileage in miles per gallon)</a:t>
            </a:r>
            <a:r>
              <a:rPr lang="tr-TR" sz="2200" dirty="0"/>
              <a:t> </a:t>
            </a:r>
            <a:r>
              <a:rPr lang="en-US" sz="2200" dirty="0"/>
              <a:t>versus horsepower is shown for a number of cars in the Auto data set</a:t>
            </a:r>
            <a:endParaRPr lang="tr-TR" sz="2200" dirty="0"/>
          </a:p>
          <a:p>
            <a:r>
              <a:rPr lang="tr-TR" sz="2200" dirty="0"/>
              <a:t>T</a:t>
            </a:r>
            <a:r>
              <a:rPr lang="en-US" sz="2200" dirty="0"/>
              <a:t>he data suggest a curved relationship</a:t>
            </a:r>
            <a:endParaRPr lang="tr-TR" sz="2200" dirty="0"/>
          </a:p>
          <a:p>
            <a:r>
              <a:rPr lang="en-US" sz="2200" dirty="0"/>
              <a:t>A simple</a:t>
            </a:r>
            <a:r>
              <a:rPr lang="tr-TR" sz="2200" dirty="0"/>
              <a:t> </a:t>
            </a:r>
            <a:r>
              <a:rPr lang="en-US" sz="2200" dirty="0"/>
              <a:t>approach for incorporating non-linear associations in a linear model is to</a:t>
            </a:r>
            <a:r>
              <a:rPr lang="tr-TR" sz="2200" dirty="0"/>
              <a:t> </a:t>
            </a:r>
            <a:r>
              <a:rPr lang="en-US" sz="2200" dirty="0"/>
              <a:t>include transformed versions of the predictors in the model</a:t>
            </a:r>
            <a:endParaRPr lang="tr-TR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345" y="5373400"/>
            <a:ext cx="41529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34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271" y="1371601"/>
            <a:ext cx="5426421" cy="34933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Linear Regression Extensions: Non-Linear Relationship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9529"/>
                <a:ext cx="4276725" cy="4921102"/>
              </a:xfrm>
            </p:spPr>
            <p:txBody>
              <a:bodyPr>
                <a:noAutofit/>
              </a:bodyPr>
              <a:lstStyle/>
              <a:p>
                <a:r>
                  <a:rPr lang="tr-TR" sz="2200" dirty="0"/>
                  <a:t>Quadratic model is still linear in terms of coefficients</a:t>
                </a:r>
              </a:p>
              <a:p>
                <a:r>
                  <a:rPr lang="tr-TR" sz="2200" dirty="0"/>
                  <a:t>The model </a:t>
                </a:r>
                <a:r>
                  <a:rPr lang="en-US" sz="2200" dirty="0"/>
                  <a:t>is simply a multiple linear regression model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h𝑜𝑟𝑠𝑒𝑝𝑜𝑤𝑒𝑟</m:t>
                    </m:r>
                  </m:oMath>
                </a14:m>
                <a:r>
                  <a:rPr lang="en-US" sz="2200" dirty="0"/>
                  <a:t> </a:t>
                </a:r>
                <a:endParaRPr lang="tr-TR" sz="2200" dirty="0"/>
              </a:p>
              <a:p>
                <a:pPr marL="0" indent="0">
                  <a:buNone/>
                </a:pPr>
                <a:r>
                  <a:rPr lang="tr-TR" sz="2200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h𝑜𝑟𝑠𝑒𝑝𝑜𝑤𝑒</m:t>
                    </m:r>
                    <m:sSup>
                      <m:sSupPr>
                        <m:ctrlPr>
                          <a:rPr lang="tr-T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22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tr-TR" sz="22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dirty="0"/>
                  <a:t>.</a:t>
                </a:r>
                <a:endParaRPr lang="tr-TR" sz="2200" dirty="0"/>
              </a:p>
              <a:p>
                <a:r>
                  <a:rPr lang="en-US" sz="2200" dirty="0"/>
                  <a:t>So we can use standard linear regression software to</a:t>
                </a:r>
                <a:r>
                  <a:rPr lang="tr-TR" sz="2200" dirty="0"/>
                  <a:t> </a:t>
                </a:r>
                <a:r>
                  <a:rPr lang="en-US" sz="2200" dirty="0"/>
                  <a:t>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tr-TR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tr-TR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tr-TR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 in order to produce a non-linear fit</a:t>
                </a:r>
                <a:endParaRPr lang="tr-TR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9529"/>
                <a:ext cx="4276725" cy="4921102"/>
              </a:xfrm>
              <a:blipFill>
                <a:blip r:embed="rId3"/>
                <a:stretch>
                  <a:fillRect l="-1712" t="-1611" r="-29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4345" y="5373400"/>
            <a:ext cx="41529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2904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271" y="1371601"/>
            <a:ext cx="5426421" cy="34933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Linear Regression Extensions: Non-Linear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9529"/>
            <a:ext cx="4229100" cy="4921102"/>
          </a:xfrm>
        </p:spPr>
        <p:txBody>
          <a:bodyPr>
            <a:noAutofit/>
          </a:bodyPr>
          <a:lstStyle/>
          <a:p>
            <a:r>
              <a:rPr lang="en-US" sz="2200"/>
              <a:t>If </a:t>
            </a:r>
            <a:r>
              <a:rPr lang="en-US" sz="2200" dirty="0"/>
              <a:t>including horsepower</a:t>
            </a:r>
            <a:r>
              <a:rPr lang="tr-TR" sz="2200" dirty="0"/>
              <a:t>^</a:t>
            </a:r>
            <a:r>
              <a:rPr lang="en-US" sz="2200" dirty="0"/>
              <a:t>2 led to such a big improvement in the</a:t>
            </a:r>
            <a:r>
              <a:rPr lang="tr-TR" sz="2200" dirty="0"/>
              <a:t> </a:t>
            </a:r>
            <a:r>
              <a:rPr lang="en-US" sz="2200" dirty="0"/>
              <a:t>model, why</a:t>
            </a:r>
            <a:r>
              <a:rPr lang="tr-TR" sz="2200" dirty="0"/>
              <a:t> </a:t>
            </a:r>
            <a:r>
              <a:rPr lang="en-US" sz="2200" dirty="0"/>
              <a:t>not include </a:t>
            </a:r>
            <a:r>
              <a:rPr lang="en-US" sz="2200" dirty="0" err="1"/>
              <a:t>horsepowe</a:t>
            </a:r>
            <a:r>
              <a:rPr lang="tr-TR" sz="2200" dirty="0"/>
              <a:t>r^</a:t>
            </a:r>
            <a:r>
              <a:rPr lang="en-US" sz="2200" dirty="0"/>
              <a:t>3, horsepower</a:t>
            </a:r>
            <a:r>
              <a:rPr lang="tr-TR" sz="2200" dirty="0"/>
              <a:t>^</a:t>
            </a:r>
            <a:r>
              <a:rPr lang="en-US" sz="2200" dirty="0"/>
              <a:t>4, or even horsepower</a:t>
            </a:r>
            <a:r>
              <a:rPr lang="tr-TR" sz="2200" dirty="0"/>
              <a:t>^5?</a:t>
            </a:r>
          </a:p>
          <a:p>
            <a:r>
              <a:rPr lang="tr-TR" sz="2200" dirty="0"/>
              <a:t>Overfitting </a:t>
            </a:r>
            <a:r>
              <a:rPr lang="tr-TR" sz="2200" dirty="0">
                <a:sym typeface="Wingdings" panose="05000000000000000000" pitchFamily="2" charset="2"/>
              </a:rPr>
              <a:t></a:t>
            </a:r>
            <a:endParaRPr lang="tr-TR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634" y="4927600"/>
            <a:ext cx="539115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211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Here are a few important questions that we </a:t>
            </a:r>
            <a:r>
              <a:rPr lang="tr-TR" dirty="0"/>
              <a:t>will be able </a:t>
            </a:r>
            <a:r>
              <a:rPr lang="en-US" dirty="0"/>
              <a:t>to address</a:t>
            </a:r>
            <a:r>
              <a:rPr lang="tr-TR" dirty="0"/>
              <a:t> using Linear Regression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Is there a relationship between advertising budget and sales?</a:t>
            </a:r>
            <a:endParaRPr lang="tr-TR" b="1" i="1" dirty="0">
              <a:solidFill>
                <a:srgbClr val="FF0000"/>
              </a:solidFill>
            </a:endParaRP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How strong is the relationship between advertising budget and sales?</a:t>
            </a:r>
            <a:endParaRPr lang="tr-TR" b="1" i="1" dirty="0">
              <a:solidFill>
                <a:srgbClr val="FF0000"/>
              </a:solidFill>
            </a:endParaRP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Which media contribute to sales?</a:t>
            </a:r>
            <a:endParaRPr lang="tr-TR" b="1" i="1" dirty="0">
              <a:solidFill>
                <a:srgbClr val="FF0000"/>
              </a:solidFill>
            </a:endParaRP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How accurately can we estimate the effect of each medium on sales?</a:t>
            </a:r>
            <a:endParaRPr lang="tr-TR" b="1" i="1" dirty="0">
              <a:solidFill>
                <a:srgbClr val="FF0000"/>
              </a:solidFill>
            </a:endParaRP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How accurately can we predict future sales?</a:t>
            </a:r>
            <a:endParaRPr lang="tr-TR" b="1" i="1" dirty="0">
              <a:solidFill>
                <a:srgbClr val="FF0000"/>
              </a:solidFill>
            </a:endParaRP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Is the relationship linear?</a:t>
            </a:r>
            <a:endParaRPr lang="tr-TR" b="1" i="1" dirty="0">
              <a:solidFill>
                <a:srgbClr val="FF0000"/>
              </a:solidFill>
            </a:endParaRP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Is there synergy among the advertising media?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</p:spTree>
    <p:extLst>
      <p:ext uri="{BB962C8B-B14F-4D97-AF65-F5344CB8AC3E}">
        <p14:creationId xmlns:p14="http://schemas.microsoft.com/office/powerpoint/2010/main" val="2236884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Simple Linear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r-TR" sz="2400" dirty="0"/>
                  <a:t>I</a:t>
                </a:r>
                <a:r>
                  <a:rPr lang="en-US" sz="2400" dirty="0"/>
                  <a:t>t is a very straightforward</a:t>
                </a:r>
                <a:r>
                  <a:rPr lang="tr-TR" sz="2400" dirty="0"/>
                  <a:t> </a:t>
                </a:r>
                <a:r>
                  <a:rPr lang="en-US" sz="2400" dirty="0"/>
                  <a:t>approach for predicting a quantitative response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on the basis of a single predictor variable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tr-TR" sz="2400" i="1" dirty="0"/>
              </a:p>
              <a:p>
                <a:r>
                  <a:rPr lang="en-US" sz="2400" dirty="0"/>
                  <a:t>It assumes that there is approximately a linear</a:t>
                </a:r>
                <a:r>
                  <a:rPr lang="tr-TR" sz="2400" dirty="0"/>
                  <a:t> </a:t>
                </a:r>
                <a:r>
                  <a:rPr lang="en-US" sz="2400" dirty="0"/>
                  <a:t>relationship between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tr-TR" sz="2400" i="1" dirty="0"/>
              </a:p>
              <a:p>
                <a:r>
                  <a:rPr lang="en-US" sz="2400" dirty="0"/>
                  <a:t>Mathematically</a:t>
                </a:r>
                <a:endParaRPr lang="tr-TR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tr-T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tr-T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tr-T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tr-T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tr-T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tr-TR" sz="2400" dirty="0"/>
              </a:p>
              <a:p>
                <a:r>
                  <a:rPr lang="en-US" sz="2400" dirty="0"/>
                  <a:t>For example,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may represent TV advertising and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may represent sales</a:t>
                </a:r>
                <a:endParaRPr lang="tr-TR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𝑺𝒂𝒍𝒆𝒔</m:t>
                      </m:r>
                      <m:r>
                        <a:rPr lang="tr-T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tr-T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tr-T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tr-T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tr-T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𝑻𝑽</m:t>
                      </m:r>
                    </m:oMath>
                  </m:oMathPara>
                </a14:m>
                <a:endParaRPr lang="tr-TR" sz="2400" b="1" dirty="0">
                  <a:solidFill>
                    <a:srgbClr val="FF0000"/>
                  </a:solidFill>
                </a:endParaRPr>
              </a:p>
              <a:p>
                <a:endParaRPr lang="tr-TR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blipFill>
                <a:blip r:embed="rId2"/>
                <a:stretch>
                  <a:fillRect l="-1098" t="-1622" r="-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</p:spTree>
    <p:extLst>
      <p:ext uri="{BB962C8B-B14F-4D97-AF65-F5344CB8AC3E}">
        <p14:creationId xmlns:p14="http://schemas.microsoft.com/office/powerpoint/2010/main" val="1858465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Simple Linear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tr-TR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are two unknown constants that represent</a:t>
                </a:r>
                <a:r>
                  <a:rPr lang="tr-TR" sz="2400" dirty="0"/>
                  <a:t> </a:t>
                </a:r>
                <a:r>
                  <a:rPr lang="en-US" sz="2400" dirty="0"/>
                  <a:t>the </a:t>
                </a:r>
                <a:r>
                  <a:rPr lang="en-US" sz="2400" i="1" dirty="0"/>
                  <a:t>intercept </a:t>
                </a:r>
                <a:r>
                  <a:rPr lang="en-US" sz="2400" dirty="0"/>
                  <a:t>and </a:t>
                </a:r>
                <a:r>
                  <a:rPr lang="en-US" sz="2400" i="1" dirty="0"/>
                  <a:t>slope </a:t>
                </a:r>
                <a:r>
                  <a:rPr lang="en-US" sz="2400" dirty="0"/>
                  <a:t>terms in the linear model.</a:t>
                </a:r>
                <a:r>
                  <a:rPr lang="tr-TR" sz="2400" dirty="0"/>
                  <a:t> </a:t>
                </a:r>
              </a:p>
              <a:p>
                <a:r>
                  <a:rPr lang="tr-TR" sz="2400" dirty="0"/>
                  <a:t>They are also called </a:t>
                </a:r>
                <a:r>
                  <a:rPr lang="en-US" sz="2400" dirty="0"/>
                  <a:t>as the model </a:t>
                </a:r>
                <a:r>
                  <a:rPr lang="en-US" sz="2400" i="1" dirty="0"/>
                  <a:t>coefficients </a:t>
                </a:r>
                <a:r>
                  <a:rPr lang="en-US" sz="2400" dirty="0"/>
                  <a:t>or </a:t>
                </a:r>
                <a:r>
                  <a:rPr lang="en-US" sz="2400" i="1" dirty="0"/>
                  <a:t>parameters</a:t>
                </a:r>
                <a:r>
                  <a:rPr lang="en-US" sz="2400" dirty="0"/>
                  <a:t>. </a:t>
                </a:r>
                <a:endParaRPr lang="tr-TR" sz="2400" dirty="0"/>
              </a:p>
              <a:p>
                <a:r>
                  <a:rPr lang="tr-TR" sz="2400" dirty="0"/>
                  <a:t>We use </a:t>
                </a:r>
                <a:r>
                  <a:rPr lang="en-US" sz="2400" dirty="0"/>
                  <a:t>training data to produce estimates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4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4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tr-TR" sz="2400" dirty="0"/>
                  <a:t> and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4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for the model coefficients</a:t>
                </a:r>
                <a:endParaRPr lang="tr-TR" sz="2400" dirty="0"/>
              </a:p>
              <a:p>
                <a:r>
                  <a:rPr lang="tr-TR" sz="2400" dirty="0"/>
                  <a:t>W</a:t>
                </a:r>
                <a:r>
                  <a:rPr lang="en-US" sz="2400" dirty="0"/>
                  <a:t>e</a:t>
                </a:r>
                <a:r>
                  <a:rPr lang="tr-TR" sz="2400" dirty="0"/>
                  <a:t> </a:t>
                </a:r>
                <a:r>
                  <a:rPr lang="en-US" sz="2400" dirty="0"/>
                  <a:t>can predict future sales on the basis of a particular value of TV advertising</a:t>
                </a:r>
                <a:r>
                  <a:rPr lang="tr-TR" sz="2400" dirty="0"/>
                  <a:t> </a:t>
                </a:r>
                <a:r>
                  <a:rPr lang="en-US" sz="2400" dirty="0"/>
                  <a:t>by computing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tr-TR" sz="24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tr-TR" sz="24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tr-T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tr-TR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tr-TR" sz="24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tr-TR" sz="2400" i="1" dirty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tr-TR" sz="24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tr-T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tr-TR" sz="24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tr-TR" sz="2400" i="1" dirty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tr-TR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tr-TR" sz="24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tr-TR" sz="2400" dirty="0"/>
                  <a:t>    </a:t>
                </a: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tr-TR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tr-TR" sz="2400" dirty="0"/>
                  <a:t> </a:t>
                </a:r>
                <a:r>
                  <a:rPr lang="en-US" sz="2400" dirty="0"/>
                  <a:t>indicates a prediction of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on the basis of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tr-TR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tr-TR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blipFill>
                <a:blip r:embed="rId2"/>
                <a:stretch>
                  <a:fillRect l="-1098" t="-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</p:spTree>
    <p:extLst>
      <p:ext uri="{BB962C8B-B14F-4D97-AF65-F5344CB8AC3E}">
        <p14:creationId xmlns:p14="http://schemas.microsoft.com/office/powerpoint/2010/main" val="2979239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3124201"/>
            <a:ext cx="4995142" cy="32321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Simple Linear Regression:Estimating Coefficients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200" dirty="0"/>
                  <a:t>Our</a:t>
                </a:r>
                <a:r>
                  <a:rPr lang="tr-TR" sz="2200" dirty="0"/>
                  <a:t> </a:t>
                </a:r>
                <a:r>
                  <a:rPr lang="en-US" sz="2200" dirty="0"/>
                  <a:t>goal is to obtain coefficient estimates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2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2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2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tr-TR" sz="2200" dirty="0"/>
                  <a:t> and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2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2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such that the linear model</a:t>
                </a:r>
                <a:r>
                  <a:rPr lang="tr-TR" sz="2200" dirty="0"/>
                  <a:t> </a:t>
                </a:r>
                <a:r>
                  <a:rPr lang="en-US" sz="2200" dirty="0"/>
                  <a:t>fits the available data </a:t>
                </a:r>
                <a:r>
                  <a:rPr lang="tr-TR" sz="2200" dirty="0"/>
                  <a:t>‘</a:t>
                </a:r>
                <a:r>
                  <a:rPr lang="en-US" sz="2200" dirty="0" err="1"/>
                  <a:t>wel</a:t>
                </a:r>
                <a:r>
                  <a:rPr lang="tr-TR" sz="2200" dirty="0"/>
                  <a:t>l’</a:t>
                </a:r>
              </a:p>
              <a:p>
                <a:r>
                  <a:rPr lang="en-US" sz="2200" dirty="0"/>
                  <a:t>In other words, we want to find an intercept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2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2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2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/>
                  <a:t>and a 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2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2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tr-TR" sz="2200" dirty="0"/>
                  <a:t> </a:t>
                </a:r>
                <a:r>
                  <a:rPr lang="en-US" sz="2200" dirty="0"/>
                  <a:t>such</a:t>
                </a:r>
                <a:r>
                  <a:rPr lang="tr-TR" sz="2200" dirty="0"/>
                  <a:t> </a:t>
                </a:r>
                <a:r>
                  <a:rPr lang="en-US" sz="2200" dirty="0"/>
                  <a:t>that the resulting line is as close as possible to the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=200</m:t>
                    </m:r>
                  </m:oMath>
                </a14:m>
                <a:r>
                  <a:rPr lang="en-US" sz="2200" dirty="0"/>
                  <a:t> data points</a:t>
                </a:r>
                <a:endParaRPr lang="tr-TR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blipFill>
                <a:blip r:embed="rId3"/>
                <a:stretch>
                  <a:fillRect l="-941" t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</p:spTree>
    <p:extLst>
      <p:ext uri="{BB962C8B-B14F-4D97-AF65-F5344CB8AC3E}">
        <p14:creationId xmlns:p14="http://schemas.microsoft.com/office/powerpoint/2010/main" val="1872667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Simple Linear Regression:Estimating Coefficients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200" dirty="0"/>
                  <a:t>There are a number of ways of measuring </a:t>
                </a:r>
                <a:r>
                  <a:rPr lang="en-US" sz="2200" i="1" dirty="0"/>
                  <a:t>closeness</a:t>
                </a:r>
                <a:r>
                  <a:rPr lang="en-US" sz="2200" dirty="0"/>
                  <a:t>. </a:t>
                </a:r>
                <a:endParaRPr lang="tr-TR" sz="2200" dirty="0"/>
              </a:p>
              <a:p>
                <a:r>
                  <a:rPr lang="en-US" sz="2200" dirty="0"/>
                  <a:t>However, by far the</a:t>
                </a:r>
                <a:r>
                  <a:rPr lang="tr-TR" sz="2200" dirty="0"/>
                  <a:t> </a:t>
                </a:r>
                <a:r>
                  <a:rPr lang="en-US" sz="2200" dirty="0"/>
                  <a:t>most common approach involves minimizing the </a:t>
                </a:r>
                <a:r>
                  <a:rPr lang="en-US" sz="2200" i="1" dirty="0"/>
                  <a:t>least squares </a:t>
                </a:r>
                <a:r>
                  <a:rPr lang="en-US" sz="2200" dirty="0"/>
                  <a:t>criterion</a:t>
                </a:r>
                <a:endParaRPr lang="tr-TR" sz="2200" dirty="0"/>
              </a:p>
              <a:p>
                <a:r>
                  <a:rPr lang="en-US" sz="2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2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2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tr-TR" sz="2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sz="22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tr-TR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2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2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2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tr-TR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2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2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tr-TR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be the prediction for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200" i="1" dirty="0"/>
                  <a:t> </a:t>
                </a:r>
                <a:r>
                  <a:rPr lang="en-US" sz="2200" dirty="0"/>
                  <a:t>based on the </a:t>
                </a:r>
                <a:r>
                  <a:rPr lang="en-US" sz="2200" i="1" dirty="0" err="1"/>
                  <a:t>i</a:t>
                </a:r>
                <a:r>
                  <a:rPr lang="en-US" sz="2200" dirty="0" err="1"/>
                  <a:t>th</a:t>
                </a:r>
                <a:r>
                  <a:rPr lang="en-US" sz="2200" dirty="0"/>
                  <a:t> value of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200" dirty="0"/>
                  <a:t>.</a:t>
                </a:r>
              </a:p>
              <a:p>
                <a:r>
                  <a:rPr lang="en-US" sz="2200" dirty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tr-TR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tr-TR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2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2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tr-TR" sz="2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represents the </a:t>
                </a:r>
                <a:r>
                  <a:rPr lang="en-US" sz="2200" i="1" dirty="0" err="1"/>
                  <a:t>i</a:t>
                </a:r>
                <a:r>
                  <a:rPr lang="en-US" sz="2200" dirty="0" err="1"/>
                  <a:t>th</a:t>
                </a:r>
                <a:r>
                  <a:rPr lang="en-US" sz="2200" dirty="0"/>
                  <a:t> </a:t>
                </a:r>
                <a:r>
                  <a:rPr lang="en-US" sz="2200" i="1" dirty="0"/>
                  <a:t>residual</a:t>
                </a:r>
                <a:r>
                  <a:rPr lang="en-US" sz="2200" dirty="0"/>
                  <a:t>—this is the difference between</a:t>
                </a:r>
                <a:r>
                  <a:rPr lang="tr-TR" sz="2200" dirty="0"/>
                  <a:t> </a:t>
                </a:r>
                <a:r>
                  <a:rPr lang="en-US" sz="2200" dirty="0"/>
                  <a:t>residual</a:t>
                </a:r>
                <a:r>
                  <a:rPr lang="tr-TR" sz="2200" dirty="0"/>
                  <a:t> </a:t>
                </a:r>
                <a:r>
                  <a:rPr lang="en-US" sz="2200" dirty="0"/>
                  <a:t>the </a:t>
                </a:r>
                <a:r>
                  <a:rPr lang="en-US" sz="2200" i="1" dirty="0" err="1"/>
                  <a:t>i</a:t>
                </a:r>
                <a:r>
                  <a:rPr lang="en-US" sz="2200" dirty="0" err="1"/>
                  <a:t>th</a:t>
                </a:r>
                <a:r>
                  <a:rPr lang="en-US" sz="2200" dirty="0"/>
                  <a:t> observed response value and the </a:t>
                </a:r>
                <a:r>
                  <a:rPr lang="en-US" sz="2200" i="1" dirty="0" err="1"/>
                  <a:t>i</a:t>
                </a:r>
                <a:r>
                  <a:rPr lang="en-US" sz="2200" dirty="0" err="1"/>
                  <a:t>th</a:t>
                </a:r>
                <a:r>
                  <a:rPr lang="en-US" sz="2200" dirty="0"/>
                  <a:t> response value that is predicted</a:t>
                </a:r>
                <a:r>
                  <a:rPr lang="tr-TR" sz="2200" dirty="0"/>
                  <a:t> </a:t>
                </a:r>
                <a:r>
                  <a:rPr lang="en-US" sz="2200" dirty="0"/>
                  <a:t>by our linear model. </a:t>
                </a:r>
                <a:endParaRPr lang="tr-TR" sz="2200" dirty="0"/>
              </a:p>
              <a:p>
                <a:r>
                  <a:rPr lang="en-US" sz="2200" dirty="0"/>
                  <a:t>We define the </a:t>
                </a:r>
                <a:r>
                  <a:rPr lang="en-US" sz="2200" i="1" dirty="0"/>
                  <a:t>sum of squares </a:t>
                </a:r>
                <a:r>
                  <a:rPr lang="tr-TR" sz="2200" i="1" dirty="0"/>
                  <a:t>error </a:t>
                </a:r>
                <a:r>
                  <a:rPr lang="en-US" sz="2200" dirty="0"/>
                  <a:t>(SS</a:t>
                </a:r>
                <a:r>
                  <a:rPr lang="tr-TR" sz="2200" dirty="0"/>
                  <a:t>E</a:t>
                </a:r>
                <a:r>
                  <a:rPr lang="en-US" sz="2200" dirty="0"/>
                  <a:t>) as</a:t>
                </a:r>
                <a:r>
                  <a:rPr lang="tr-TR" sz="22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 sz="2200" b="0" i="0" dirty="0" smtClean="0">
                        <a:latin typeface="Cambria Math" panose="02040503050406030204" pitchFamily="18" charset="0"/>
                      </a:rPr>
                      <m:t>SSE</m:t>
                    </m:r>
                    <m:r>
                      <a:rPr lang="en-US" sz="2200" dirty="0">
                        <a:latin typeface="Cambria Math" panose="02040503050406030204" pitchFamily="18" charset="0"/>
                      </a:rPr>
                      <m:t> = </m:t>
                    </m:r>
                    <m:sSubSup>
                      <m:sSubSupPr>
                        <m:ctrlPr>
                          <a:rPr lang="tr-TR" sz="22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20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tr-TR" sz="220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200" dirty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tr-TR" sz="22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tr-TR" sz="220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tr-TR" sz="220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200" dirty="0">
                        <a:latin typeface="Cambria Math" panose="02040503050406030204" pitchFamily="18" charset="0"/>
                      </a:rPr>
                      <m:t>+ · · · + </m:t>
                    </m:r>
                    <m:sSubSup>
                      <m:sSubSupPr>
                        <m:ctrlPr>
                          <a:rPr lang="tr-TR" sz="22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 sz="2200" dirty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  <m:sup>
                        <m:r>
                          <a:rPr lang="en-US" sz="220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tr-TR" sz="2200" dirty="0"/>
                  <a:t>, or equivalently</a:t>
                </a:r>
              </a:p>
              <a:p>
                <a:endParaRPr lang="tr-TR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latin typeface="Cambria Math" panose="02040503050406030204" pitchFamily="18" charset="0"/>
                        </a:rPr>
                        <m:t>𝑆𝑆</m:t>
                      </m:r>
                      <m:r>
                        <a:rPr lang="tr-TR" sz="1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tr-TR" sz="1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tr-TR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tr-T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tr-TR" sz="1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tr-TR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tr-T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tr-TR" sz="1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tr-TR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tr-TR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tr-T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tr-TR" sz="1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tr-TR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tr-T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tr-TR" sz="1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latin typeface="Cambria Math" panose="02040503050406030204" pitchFamily="18" charset="0"/>
                        </a:rPr>
                        <m:t>+…</m:t>
                      </m:r>
                      <m:r>
                        <m:rPr>
                          <m:nor/>
                        </m:rPr>
                        <a:rPr lang="tr-TR" sz="180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tr-TR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tr-TR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tr-T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tr-TR" sz="1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tr-TR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tr-T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tr-TR" sz="1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r-TR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61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</p:spTree>
    <p:extLst>
      <p:ext uri="{BB962C8B-B14F-4D97-AF65-F5344CB8AC3E}">
        <p14:creationId xmlns:p14="http://schemas.microsoft.com/office/powerpoint/2010/main" val="1967812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Simple Linear Regression:Estimating Coefficients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Using</a:t>
                </a:r>
                <a:r>
                  <a:rPr lang="tr-TR" sz="2400" dirty="0"/>
                  <a:t> </a:t>
                </a:r>
                <a:r>
                  <a:rPr lang="en-US" sz="2400" dirty="0"/>
                  <a:t>some calculus</a:t>
                </a:r>
                <a:r>
                  <a:rPr lang="tr-TR" sz="2400" dirty="0"/>
                  <a:t> (?)</a:t>
                </a:r>
                <a:r>
                  <a:rPr lang="en-US" sz="2400" dirty="0"/>
                  <a:t>, one can show that the minimizers are</a:t>
                </a:r>
                <a:endParaRPr lang="tr-TR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tr-T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tr-T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tr-T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tr-T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tr-T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tr-T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tr-T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tr-T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tr-T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tr-TR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tr-T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tr-T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5"/>
                                </m:rPr>
                                <a:rPr lang="tr-T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tr-T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tr-T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tr-T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tr-TR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tr-T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tr-T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tr-T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tr-TR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tr-T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  <m:oMath xmlns:m="http://schemas.openxmlformats.org/officeDocument/2006/math">
                      <m:r>
                        <a:rPr lang="tr-TR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tr-T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tr-TR" sz="240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tr-TR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tr-T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tr-TR" sz="2400" dirty="0"/>
              </a:p>
              <a:p>
                <a:pPr marL="0" indent="0">
                  <a:buNone/>
                </a:pPr>
                <a:r>
                  <a:rPr lang="tr-TR" sz="2400" dirty="0"/>
                  <a:t>    where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tr-TR" sz="2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tr-TR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tr-TR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tr-TR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tr-TR" sz="24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tr-TR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tr-TR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2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tr-TR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tr-TR" sz="24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tr-TR" sz="2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tr-TR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tr-TR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tr-TR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tr-TR" sz="24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tr-TR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tr-TR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tr-TR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tr-TR" sz="2400" dirty="0"/>
                  <a:t> are sample means</a:t>
                </a:r>
              </a:p>
              <a:p>
                <a:r>
                  <a:rPr lang="tr-TR" sz="2400" dirty="0"/>
                  <a:t>Simple</a:t>
                </a:r>
                <a:r>
                  <a:rPr lang="en-US" sz="2400" dirty="0"/>
                  <a:t> linear regression fit to the Advertising</a:t>
                </a:r>
                <a:r>
                  <a:rPr lang="tr-TR" sz="2400" dirty="0"/>
                  <a:t> </a:t>
                </a:r>
                <a:r>
                  <a:rPr lang="en-US" sz="2400" dirty="0"/>
                  <a:t>data,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4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4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tr-TR" sz="2400" i="1" dirty="0">
                        <a:latin typeface="Cambria Math" panose="02040503050406030204" pitchFamily="18" charset="0"/>
                      </a:rPr>
                      <m:t>=7.03</m:t>
                    </m:r>
                  </m:oMath>
                </a14:m>
                <a:r>
                  <a:rPr lang="tr-TR" sz="2400" dirty="0"/>
                  <a:t> and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4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tr-TR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sz="2400" i="1" dirty="0">
                        <a:latin typeface="Cambria Math" panose="02040503050406030204" pitchFamily="18" charset="0"/>
                      </a:rPr>
                      <m:t>=0.0475</m:t>
                    </m:r>
                  </m:oMath>
                </a14:m>
                <a:endParaRPr lang="tr-TR" sz="2400" dirty="0"/>
              </a:p>
              <a:p>
                <a:r>
                  <a:rPr lang="tr-TR" sz="2400" dirty="0"/>
                  <a:t>A</a:t>
                </a:r>
                <a:r>
                  <a:rPr lang="en-US" sz="2400" dirty="0"/>
                  <a:t>n additional $1</a:t>
                </a:r>
                <a:r>
                  <a:rPr lang="en-US" sz="2400" i="1" dirty="0"/>
                  <a:t>,</a:t>
                </a:r>
                <a:r>
                  <a:rPr lang="en-US" sz="2400" dirty="0"/>
                  <a:t>000 spent on TV advertising is associated</a:t>
                </a:r>
                <a:r>
                  <a:rPr lang="tr-TR" sz="2400" dirty="0"/>
                  <a:t> </a:t>
                </a:r>
                <a:r>
                  <a:rPr lang="en-US" sz="2400" dirty="0"/>
                  <a:t>with selling approximately 47</a:t>
                </a:r>
                <a:r>
                  <a:rPr lang="en-US" sz="2400" i="1" dirty="0"/>
                  <a:t>.</a:t>
                </a:r>
                <a:r>
                  <a:rPr lang="en-US" sz="2400" dirty="0"/>
                  <a:t>5 additional units of the product</a:t>
                </a:r>
                <a:endParaRPr lang="tr-TR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blipFill>
                <a:blip r:embed="rId2"/>
                <a:stretch>
                  <a:fillRect l="-1098" t="-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</p:spTree>
    <p:extLst>
      <p:ext uri="{BB962C8B-B14F-4D97-AF65-F5344CB8AC3E}">
        <p14:creationId xmlns:p14="http://schemas.microsoft.com/office/powerpoint/2010/main" val="4076033406"/>
      </p:ext>
    </p:extLst>
  </p:cSld>
  <p:clrMapOvr>
    <a:masterClrMapping/>
  </p:clrMapOvr>
</p:sld>
</file>

<file path=ppt/theme/theme1.xml><?xml version="1.0" encoding="utf-8"?>
<a:theme xmlns:a="http://schemas.openxmlformats.org/drawingml/2006/main" name="ITU Layou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879</TotalTime>
  <Words>2647</Words>
  <Application>Microsoft Office PowerPoint</Application>
  <PresentationFormat>Widescreen</PresentationFormat>
  <Paragraphs>232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Wingdings</vt:lpstr>
      <vt:lpstr>ITU Layout</vt:lpstr>
      <vt:lpstr>Linear Regression</vt:lpstr>
      <vt:lpstr>Linear Regression</vt:lpstr>
      <vt:lpstr>Linear Regression</vt:lpstr>
      <vt:lpstr>Linear Regression</vt:lpstr>
      <vt:lpstr>Simple Linear Regression</vt:lpstr>
      <vt:lpstr>Simple Linear Regression</vt:lpstr>
      <vt:lpstr>Simple Linear Regression:Estimating Coefficients</vt:lpstr>
      <vt:lpstr>Simple Linear Regression:Estimating Coefficients</vt:lpstr>
      <vt:lpstr>Simple Linear Regression:Estimating Coefficients</vt:lpstr>
      <vt:lpstr>Gradient Descent</vt:lpstr>
      <vt:lpstr>Gradient Descent</vt:lpstr>
      <vt:lpstr>Gradient Descent for Least Square</vt:lpstr>
      <vt:lpstr>Gradient Descent for Least Square</vt:lpstr>
      <vt:lpstr>Simple Linear Regression:Estimating Coefficients</vt:lpstr>
      <vt:lpstr>Simple Linear Regression: Accuracy of Coefficients</vt:lpstr>
      <vt:lpstr>Simple Linear Regression: Accuracy of Coefficients</vt:lpstr>
      <vt:lpstr>Simple Linear Regression: Accuracy of Model</vt:lpstr>
      <vt:lpstr>Simple Linear Regression:Accuracy of Model</vt:lpstr>
      <vt:lpstr>Simple Linear Regression:Accuracy of Model</vt:lpstr>
      <vt:lpstr>Multiple Linear Regression</vt:lpstr>
      <vt:lpstr>Multiple Linear Regression</vt:lpstr>
      <vt:lpstr>Multiple Linear Regression</vt:lpstr>
      <vt:lpstr>Multiple Linear Regression: Estimating Coefficients</vt:lpstr>
      <vt:lpstr>Multiple Linear Regression: Estimating Coefficients</vt:lpstr>
      <vt:lpstr>Multiple Linear Regression: Estimating Coefficients</vt:lpstr>
      <vt:lpstr>Multiple Linear Regression: Estimating Coefficients</vt:lpstr>
      <vt:lpstr>Linear Regression Extensions: Qualitative Predictors</vt:lpstr>
      <vt:lpstr>Other Performance Metrics</vt:lpstr>
      <vt:lpstr>Linear Regression Extensions: Non-Linear Relationship</vt:lpstr>
      <vt:lpstr>Linear Regression Extensions: Non-Linear Relationship</vt:lpstr>
      <vt:lpstr>Linear Regression Extensions: Non-Linear Relationship</vt:lpstr>
      <vt:lpstr>Linear Regression Extensions: Non-Linear Relationship</vt:lpstr>
      <vt:lpstr>Linear Regression Extensions: Non-Linear Relationship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Engineering</dc:title>
  <dc:creator>MEHMET YASİN ULUKUŞ</dc:creator>
  <cp:lastModifiedBy>YasinHP</cp:lastModifiedBy>
  <cp:revision>126</cp:revision>
  <dcterms:created xsi:type="dcterms:W3CDTF">2020-10-15T19:58:41Z</dcterms:created>
  <dcterms:modified xsi:type="dcterms:W3CDTF">2021-12-14T08:27:33Z</dcterms:modified>
</cp:coreProperties>
</file>