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20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5" r:id="rId17"/>
    <p:sldId id="336" r:id="rId18"/>
    <p:sldId id="337" r:id="rId19"/>
    <p:sldId id="338" r:id="rId20"/>
    <p:sldId id="339" r:id="rId21"/>
    <p:sldId id="340" r:id="rId22"/>
    <p:sldId id="545" r:id="rId23"/>
    <p:sldId id="342" r:id="rId24"/>
    <p:sldId id="343" r:id="rId25"/>
    <p:sldId id="344" r:id="rId26"/>
    <p:sldId id="546" r:id="rId27"/>
    <p:sldId id="346" r:id="rId28"/>
    <p:sldId id="347" r:id="rId29"/>
    <p:sldId id="348" r:id="rId30"/>
    <p:sldId id="349" r:id="rId31"/>
    <p:sldId id="350" r:id="rId32"/>
    <p:sldId id="351" r:id="rId3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3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02265-1F21-4BE8-AE87-4F76FEDB1F7C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3A208-E792-499F-9D6D-AC8FC94E1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14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760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99261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</p:spTree>
    <p:extLst>
      <p:ext uri="{BB962C8B-B14F-4D97-AF65-F5344CB8AC3E}">
        <p14:creationId xmlns:p14="http://schemas.microsoft.com/office/powerpoint/2010/main" val="392740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7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10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Yasin Cou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04B0-B4FD-470E-9F94-D0A011F15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219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0AB8B-4994-4C71-8D45-4CD65A31D1B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1036320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E96C7-E505-44D6-B1D8-B942E2771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0D3006-5145-4CA3-840D-F763F67481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0426F-2674-44A3-BDE8-AFE74A7FD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4E47A-8363-4036-90DE-956001968EA4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5A3947-35DA-44C0-8632-B6A13D2C2431}"/>
              </a:ext>
            </a:extLst>
          </p:cNvPr>
          <p:cNvSpPr/>
          <p:nvPr userDrawn="1"/>
        </p:nvSpPr>
        <p:spPr>
          <a:xfrm>
            <a:off x="711200" y="1295401"/>
            <a:ext cx="10058400" cy="45719"/>
          </a:xfrm>
          <a:prstGeom prst="rect">
            <a:avLst/>
          </a:prstGeom>
          <a:solidFill>
            <a:srgbClr val="12E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9543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529"/>
            <a:ext cx="10515600" cy="49211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38200" y="1272988"/>
            <a:ext cx="105156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0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2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2375"/>
            <a:ext cx="5181600" cy="472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2375"/>
            <a:ext cx="5181600" cy="472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38200" y="1272988"/>
            <a:ext cx="105156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9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4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2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2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5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7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89529"/>
            <a:ext cx="10515600" cy="4787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37A"/>
                </a:solidFill>
              </a:defRPr>
            </a:lvl1pPr>
          </a:lstStyle>
          <a:p>
            <a:r>
              <a:rPr lang="en-US"/>
              <a:t>Mindset Institute - Mehmet Yasin Ulukuş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25" y="6176963"/>
            <a:ext cx="1082869" cy="60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3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437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Classification – Logistic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Dr. Mehmet Yasin Ulukuş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Mindset Institute</a:t>
            </a:r>
            <a:r>
              <a:rPr lang="tr-TR" dirty="0"/>
              <a:t> </a:t>
            </a:r>
            <a:r>
              <a:rPr lang="en-US" dirty="0"/>
              <a:t>- Mehmet </a:t>
            </a:r>
            <a:r>
              <a:rPr lang="en-US" dirty="0" err="1"/>
              <a:t>Yasin</a:t>
            </a:r>
            <a:r>
              <a:rPr lang="en-US" dirty="0"/>
              <a:t> </a:t>
            </a:r>
            <a:r>
              <a:rPr lang="en-US" dirty="0" err="1"/>
              <a:t>Ulukuş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89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600" dirty="0"/>
                  <a:t>After a bit of manipulation, we find that</a:t>
                </a:r>
                <a:endParaRPr lang="tr-TR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6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tr-T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2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tr-TR" sz="26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tr-TR" sz="26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sz="26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tr-TR" sz="2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tr-TR" sz="2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</m:oMath>
                  </m:oMathPara>
                </a14:m>
                <a:endParaRPr lang="tr-TR" sz="2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tr-TR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6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tr-T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sz="2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num>
                      <m:den>
                        <m:r>
                          <a:rPr lang="tr-TR" sz="26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tr-TR" sz="2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tr-TR" sz="2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sz="2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tr-TR" sz="26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tr-TR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sz="2600" i="1" dirty="0"/>
                  <a:t>is called  </a:t>
                </a:r>
                <a:r>
                  <a:rPr lang="en-US" sz="2600" i="1" dirty="0"/>
                  <a:t>odds</a:t>
                </a:r>
                <a:r>
                  <a:rPr lang="tr-TR" sz="2600" dirty="0"/>
                  <a:t> which </a:t>
                </a:r>
                <a:r>
                  <a:rPr lang="en-US" sz="2600" dirty="0"/>
                  <a:t>can take on any value</a:t>
                </a:r>
                <a:r>
                  <a:rPr lang="tr-TR" sz="2600" dirty="0"/>
                  <a:t> </a:t>
                </a:r>
                <a:r>
                  <a:rPr lang="en-US" sz="2600" dirty="0"/>
                  <a:t>between 0 and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600" dirty="0"/>
                  <a:t>.</a:t>
                </a:r>
                <a:endParaRPr lang="tr-TR" sz="2600" dirty="0"/>
              </a:p>
              <a:p>
                <a:r>
                  <a:rPr lang="tr-TR" sz="2600" dirty="0"/>
                  <a:t>Terminology is used in gambling</a:t>
                </a:r>
              </a:p>
              <a:p>
                <a:r>
                  <a:rPr lang="tr-TR" sz="2600" dirty="0"/>
                  <a:t>O</a:t>
                </a:r>
                <a:r>
                  <a:rPr lang="en-US" sz="2600" dirty="0"/>
                  <a:t>n average nine out of every ten people with</a:t>
                </a:r>
                <a:r>
                  <a:rPr lang="tr-TR" sz="2600" dirty="0"/>
                  <a:t> </a:t>
                </a:r>
                <a:r>
                  <a:rPr lang="en-US" sz="2600" dirty="0"/>
                  <a:t>an odds of 9 will default, since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)=0.9 </m:t>
                    </m:r>
                  </m:oMath>
                </a14:m>
                <a:r>
                  <a:rPr lang="en-US" sz="2600" dirty="0"/>
                  <a:t>implies an odds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600" i="1">
                            <a:latin typeface="Cambria Math" panose="02040503050406030204" pitchFamily="18" charset="0"/>
                          </a:rPr>
                          <m:t>0.9</m:t>
                        </m:r>
                      </m:num>
                      <m:den>
                        <m:r>
                          <a:rPr lang="tr-TR" sz="2600" i="1">
                            <a:latin typeface="Cambria Math" panose="02040503050406030204" pitchFamily="18" charset="0"/>
                          </a:rPr>
                          <m:t>1−0.9</m:t>
                        </m:r>
                      </m:den>
                    </m:f>
                    <m:r>
                      <a:rPr lang="tr-TR" sz="2600" i="1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endParaRPr lang="tr-TR" sz="2600" dirty="0"/>
              </a:p>
              <a:p>
                <a:pPr marL="0" indent="0">
                  <a:buNone/>
                </a:pPr>
                <a:endParaRPr lang="tr-TR" sz="24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556467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600" dirty="0"/>
                  <a:t>By taking the logarithm, we arrive 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600" dirty="0"/>
              </a:p>
              <a:p>
                <a:r>
                  <a:rPr lang="en-US" sz="2600" dirty="0"/>
                  <a:t>So logarithm of odds are modeled by a linear function</a:t>
                </a:r>
              </a:p>
              <a:p>
                <a:r>
                  <a:rPr lang="en-US" sz="2600" dirty="0"/>
                  <a:t>One unit increase on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600" dirty="0"/>
                  <a:t> will multiply the odds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endParaRPr lang="en-US" sz="2600" dirty="0"/>
              </a:p>
              <a:p>
                <a:r>
                  <a:rPr lang="en-US" sz="2600" dirty="0"/>
                  <a:t>Higher odds means higher probabilities</a:t>
                </a:r>
              </a:p>
              <a:p>
                <a:r>
                  <a:rPr lang="en-US" sz="26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/>
                  <a:t>is positive then increasing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600" i="1" dirty="0"/>
                  <a:t> </a:t>
                </a:r>
                <a:r>
                  <a:rPr lang="en-US" sz="2600" dirty="0"/>
                  <a:t>will be associated with increasing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, and is negative then increasing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600" i="1" dirty="0"/>
                  <a:t> </a:t>
                </a:r>
                <a:r>
                  <a:rPr lang="en-US" sz="2600" dirty="0"/>
                  <a:t>will be associated with decreasing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1636808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Logistic Regression: Estimating Coefficients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are unknown, and must be estimated</a:t>
                </a:r>
                <a:r>
                  <a:rPr lang="tr-TR" dirty="0"/>
                  <a:t> </a:t>
                </a:r>
                <a:r>
                  <a:rPr lang="en-US" dirty="0"/>
                  <a:t>based on the available training data</a:t>
                </a:r>
                <a:endParaRPr lang="tr-TR" dirty="0"/>
              </a:p>
              <a:p>
                <a:r>
                  <a:rPr lang="tr-TR" sz="2600" dirty="0"/>
                  <a:t>We </a:t>
                </a:r>
                <a:r>
                  <a:rPr lang="tr-TR" dirty="0"/>
                  <a:t>prefer </a:t>
                </a:r>
                <a:r>
                  <a:rPr lang="en-US" dirty="0"/>
                  <a:t>general method </a:t>
                </a:r>
                <a:r>
                  <a:rPr lang="tr-TR" dirty="0"/>
                  <a:t>called</a:t>
                </a:r>
                <a:r>
                  <a:rPr lang="en-US" dirty="0"/>
                  <a:t> </a:t>
                </a:r>
                <a:r>
                  <a:rPr lang="en-US" i="1" dirty="0"/>
                  <a:t>maximum likelihood</a:t>
                </a:r>
                <a:endParaRPr lang="tr-TR" i="1" dirty="0"/>
              </a:p>
              <a:p>
                <a:r>
                  <a:rPr lang="en-US" dirty="0"/>
                  <a:t>The basic intuition behind using maximum likelihood</a:t>
                </a:r>
                <a:r>
                  <a:rPr lang="tr-TR" dirty="0"/>
                  <a:t> for logistic regression is as follows:</a:t>
                </a:r>
              </a:p>
              <a:p>
                <a:r>
                  <a:rPr lang="tr-TR" dirty="0"/>
                  <a:t>W</a:t>
                </a:r>
                <a:r>
                  <a:rPr lang="en-US" dirty="0"/>
                  <a:t>e seek estimates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such that the predicted probability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of default for each individual, corresponds as closely as possible to the individual’s observed</a:t>
                </a:r>
                <a:r>
                  <a:rPr lang="tr-TR" dirty="0"/>
                  <a:t> </a:t>
                </a:r>
                <a:r>
                  <a:rPr lang="en-US" dirty="0"/>
                  <a:t>default status.</a:t>
                </a:r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7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1886786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Logistic Regression: Estimating Coefficients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2400" dirty="0"/>
                  <a:t>In other words, </a:t>
                </a:r>
                <a:r>
                  <a:rPr lang="en-US" sz="2400" dirty="0"/>
                  <a:t>we try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4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400" dirty="0"/>
                  <a:t> </a:t>
                </a:r>
                <a:r>
                  <a:rPr lang="en-US" sz="2400" dirty="0"/>
                  <a:t>and</a:t>
                </a:r>
                <a:r>
                  <a:rPr lang="tr-T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4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sz="2400" dirty="0"/>
                  <a:t> </a:t>
                </a:r>
                <a:r>
                  <a:rPr lang="en-US" sz="2400" dirty="0"/>
                  <a:t>such that plugging</a:t>
                </a:r>
                <a:r>
                  <a:rPr lang="tr-TR" sz="2400" dirty="0"/>
                  <a:t> </a:t>
                </a:r>
                <a:r>
                  <a:rPr lang="en-US" sz="2400" dirty="0"/>
                  <a:t>these estimates into the model for </a:t>
                </a:r>
                <a:endParaRPr lang="tr-TR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tr-TR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tr-T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tr-TR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tr-TR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2400" i="1" dirty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tr-TR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tr-TR" sz="24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tr-TR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tr-TR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2400" i="1" dirty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tr-TR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tr-TR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tr-TR" sz="2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tr-T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tr-TR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tr-TR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2400" i="1" dirty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tr-TR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tr-TR" sz="24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tr-TR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tr-TR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2400" i="1" dirty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tr-TR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tr-TR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tr-TR" sz="2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r>
                  <a:rPr lang="tr-TR" sz="2400" dirty="0"/>
                  <a:t> </a:t>
                </a:r>
                <a:r>
                  <a:rPr lang="en-US" sz="2400" dirty="0"/>
                  <a:t> </a:t>
                </a:r>
                <a:endParaRPr lang="tr-TR" sz="2400" dirty="0"/>
              </a:p>
              <a:p>
                <a:pPr marL="266700" indent="0">
                  <a:buNone/>
                </a:pPr>
                <a:r>
                  <a:rPr lang="en-US" sz="2400" dirty="0"/>
                  <a:t>yields a number</a:t>
                </a:r>
                <a:r>
                  <a:rPr lang="tr-TR" sz="2400" dirty="0"/>
                  <a:t> </a:t>
                </a:r>
                <a:r>
                  <a:rPr lang="en-US" sz="2400" dirty="0"/>
                  <a:t>close to one for all individuals who defaulted, and a number close to zero</a:t>
                </a:r>
                <a:r>
                  <a:rPr lang="tr-TR" sz="2400" dirty="0"/>
                  <a:t> </a:t>
                </a:r>
                <a:r>
                  <a:rPr lang="en-US" sz="2400" dirty="0"/>
                  <a:t>for all individuals who did not</a:t>
                </a:r>
                <a:endParaRPr lang="tr-TR" sz="2400" dirty="0"/>
              </a:p>
              <a:p>
                <a:r>
                  <a:rPr lang="en-US" sz="2400" dirty="0"/>
                  <a:t>This intuition can be formalized using a</a:t>
                </a:r>
                <a:r>
                  <a:rPr lang="tr-TR" sz="2400" dirty="0"/>
                  <a:t> </a:t>
                </a:r>
                <a:r>
                  <a:rPr lang="en-US" sz="2400" dirty="0"/>
                  <a:t>mathematical equation called a </a:t>
                </a:r>
                <a:r>
                  <a:rPr lang="en-US" sz="2400" i="1" dirty="0"/>
                  <a:t>likelihood function</a:t>
                </a:r>
                <a:endParaRPr lang="tr-TR" sz="24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i="1">
                          <a:latin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tr-TR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: </m:t>
                          </m:r>
                          <m:sSub>
                            <m:sSub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tr-T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nary>
                        <m:naryPr>
                          <m:chr m:val="∏"/>
                          <m:supHide m:val="on"/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: </m:t>
                          </m:r>
                          <m:sSub>
                            <m:sSub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tr-T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/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tr-TR" sz="2400" i="1" dirty="0"/>
              </a:p>
              <a:p>
                <a:r>
                  <a:rPr lang="en-US" sz="2400" dirty="0"/>
                  <a:t>The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4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400" dirty="0"/>
                  <a:t> </a:t>
                </a:r>
                <a:r>
                  <a:rPr lang="en-US" sz="2400" dirty="0"/>
                  <a:t>and</a:t>
                </a:r>
                <a:r>
                  <a:rPr lang="tr-T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4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are chosen to </a:t>
                </a:r>
                <a:r>
                  <a:rPr lang="en-US" sz="2400" i="1" dirty="0"/>
                  <a:t>maximize </a:t>
                </a:r>
                <a:r>
                  <a:rPr lang="en-US" sz="2400" dirty="0"/>
                  <a:t>this likelihood function</a:t>
                </a:r>
                <a:r>
                  <a:rPr lang="tr-TR" sz="2400" dirty="0"/>
                  <a:t>. </a:t>
                </a:r>
              </a:p>
              <a:p>
                <a:endParaRPr lang="tr-TR" sz="7200" i="1" dirty="0"/>
              </a:p>
              <a:p>
                <a:endParaRPr lang="tr-TR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363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2698616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Logistic Regression: Estimating Coefficients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2400" dirty="0"/>
                  <a:t>Instead of maximizing likelihood, we can maximize the log-likelihood (true for any increasing function) to get rid of multiplications. </a:t>
                </a:r>
              </a:p>
              <a:p>
                <a:r>
                  <a:rPr lang="en-US" sz="2400" dirty="0"/>
                  <a:t>The log-likelihood can be written</a:t>
                </a:r>
                <a:r>
                  <a:rPr lang="tr-TR" sz="2400" dirty="0"/>
                  <a:t> as</a:t>
                </a:r>
                <a:endParaRPr lang="tr-TR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tr-TR" sz="24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tr-TR" sz="2400" i="1">
                          <a:latin typeface="Cambria Math" panose="02040503050406030204" pitchFamily="18" charset="0"/>
                        </a:rPr>
                        <m:t>⁡(ℓ</m:t>
                      </m:r>
                      <m:d>
                        <m:d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tr-TR" sz="2400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tr-T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tr-T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tr-T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tr-TR" sz="2400" i="1" dirty="0"/>
              </a:p>
              <a:p>
                <a:r>
                  <a:rPr lang="en-US" sz="2400" dirty="0"/>
                  <a:t>The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400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40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400" dirty="0"/>
                  <a:t> </a:t>
                </a:r>
                <a:r>
                  <a:rPr lang="en-US" sz="2400" dirty="0"/>
                  <a:t>and</a:t>
                </a:r>
                <a:r>
                  <a:rPr lang="tr-T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400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4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are chosen to maximize </a:t>
                </a:r>
                <a:r>
                  <a:rPr lang="tr-TR" sz="2400" dirty="0"/>
                  <a:t>log-</a:t>
                </a:r>
                <a:r>
                  <a:rPr lang="en-US" sz="2400" dirty="0"/>
                  <a:t>likelihood function</a:t>
                </a:r>
                <a:r>
                  <a:rPr lang="tr-TR" sz="2400" dirty="0"/>
                  <a:t>. </a:t>
                </a:r>
              </a:p>
              <a:p>
                <a:r>
                  <a:rPr lang="tr-TR" sz="2400" dirty="0"/>
                  <a:t>Log-likelihood function is concave.</a:t>
                </a:r>
              </a:p>
              <a:p>
                <a:r>
                  <a:rPr lang="tr-TR" sz="2400" dirty="0"/>
                  <a:t>Take derivatives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sz="2400" dirty="0"/>
                  <a:t>and set to zero and solve the equation system.</a:t>
                </a:r>
              </a:p>
              <a:p>
                <a:r>
                  <a:rPr lang="tr-TR" sz="2400" dirty="0"/>
                  <a:t>Equation system is non-linear but there are iterative algorithms that can solve this system (Newton-Raphson). </a:t>
                </a:r>
                <a:endParaRPr lang="tr-TR" sz="2400" i="1" dirty="0"/>
              </a:p>
              <a:p>
                <a:endParaRPr lang="tr-TR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735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2002912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Logistic Regression: Default Data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dirty="0"/>
                  <a:t>For the Default Data the logistic regression parameters are as follows: </a:t>
                </a:r>
              </a:p>
              <a:p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  <a:p>
                <a:r>
                  <a:rPr lang="en-US" dirty="0"/>
                  <a:t>We see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l-G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0.0055</m:t>
                    </m:r>
                  </m:oMath>
                </a14:m>
                <a:r>
                  <a:rPr lang="en-US" dirty="0"/>
                  <a:t>; this indicates that an increase in balance is associated with an</a:t>
                </a:r>
                <a:r>
                  <a:rPr lang="tr-TR" dirty="0"/>
                  <a:t> </a:t>
                </a:r>
                <a:r>
                  <a:rPr lang="en-US" dirty="0"/>
                  <a:t>increase in the probability of default</a:t>
                </a:r>
                <a:endParaRPr lang="tr-TR" dirty="0"/>
              </a:p>
              <a:p>
                <a:r>
                  <a:rPr lang="en-US" dirty="0"/>
                  <a:t>To be precise, a one-unit increase in</a:t>
                </a:r>
                <a:r>
                  <a:rPr lang="tr-TR" dirty="0"/>
                  <a:t> </a:t>
                </a:r>
                <a:r>
                  <a:rPr lang="en-US" dirty="0"/>
                  <a:t>balance is associated with an increase in the log odds of default by 0</a:t>
                </a:r>
                <a:r>
                  <a:rPr lang="en-US" i="1" dirty="0"/>
                  <a:t>.</a:t>
                </a:r>
                <a:r>
                  <a:rPr lang="en-US" dirty="0"/>
                  <a:t>0055</a:t>
                </a:r>
                <a:r>
                  <a:rPr lang="tr-TR" dirty="0"/>
                  <a:t> </a:t>
                </a:r>
                <a:r>
                  <a:rPr lang="en-US" dirty="0"/>
                  <a:t>units</a:t>
                </a:r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87" y="2390776"/>
            <a:ext cx="7522023" cy="12953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00875" y="2466975"/>
            <a:ext cx="2724150" cy="12192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456999" y="1867556"/>
            <a:ext cx="1896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R provides these values</a:t>
            </a:r>
            <a:br>
              <a:rPr lang="tr-TR" sz="1400" dirty="0"/>
            </a:br>
            <a:r>
              <a:rPr lang="tr-TR" sz="1400" dirty="0"/>
              <a:t>Scikit Learn does not.</a:t>
            </a:r>
            <a:endParaRPr lang="en-US" sz="1400" dirty="0"/>
          </a:p>
        </p:txBody>
      </p:sp>
      <p:cxnSp>
        <p:nvCxnSpPr>
          <p:cNvPr id="9" name="Straight Arrow Connector 8"/>
          <p:cNvCxnSpPr>
            <a:stCxn id="7" idx="2"/>
            <a:endCxn id="5" idx="3"/>
          </p:cNvCxnSpPr>
          <p:nvPr/>
        </p:nvCxnSpPr>
        <p:spPr>
          <a:xfrm flipH="1">
            <a:off x="9725025" y="2390776"/>
            <a:ext cx="680375" cy="6857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172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Logistic Regression: Predictions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600" dirty="0"/>
                  <a:t>Once the coefficients have been estimated, it is a simple matter to compute</a:t>
                </a:r>
                <a:r>
                  <a:rPr lang="tr-TR" sz="2600" dirty="0"/>
                  <a:t> </a:t>
                </a:r>
                <a:r>
                  <a:rPr lang="en-US" sz="2600" dirty="0"/>
                  <a:t>the probability of default for any given credit card balance</a:t>
                </a:r>
                <a:endParaRPr lang="tr-TR" sz="2600" dirty="0"/>
              </a:p>
              <a:p>
                <a:r>
                  <a:rPr lang="tr-TR" sz="2600" dirty="0"/>
                  <a:t>W</a:t>
                </a:r>
                <a:r>
                  <a:rPr lang="en-US" sz="2600" dirty="0"/>
                  <a:t>e predict that the default</a:t>
                </a:r>
                <a:r>
                  <a:rPr lang="tr-TR" sz="2600" dirty="0"/>
                  <a:t> </a:t>
                </a:r>
                <a:r>
                  <a:rPr lang="en-US" sz="2600" dirty="0"/>
                  <a:t>probability for an individual with a balance of $1</a:t>
                </a:r>
                <a:r>
                  <a:rPr lang="en-US" sz="2600" i="1" dirty="0"/>
                  <a:t>,</a:t>
                </a:r>
                <a:r>
                  <a:rPr lang="en-US" sz="2600" dirty="0"/>
                  <a:t>000 is</a:t>
                </a:r>
                <a:endParaRPr lang="tr-TR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tr-TR" sz="2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sz="2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tr-TR" sz="2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6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26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tr-TR" sz="2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tr-TR" sz="2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tr-TR" sz="2600" i="1" dirty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tr-TR" sz="26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tr-TR" sz="26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tr-TR" sz="2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tr-TR" sz="2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tr-TR" sz="2600" i="1" dirty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tr-TR" sz="26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sz="2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6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sz="26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tr-TR" sz="26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tr-T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tr-TR" sz="2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tr-TR" sz="2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tr-TR" sz="2600" i="1" dirty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tr-TR" sz="26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tr-TR" sz="26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tr-TR" sz="2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tr-TR" sz="2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tr-TR" sz="2600" i="1" dirty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tr-TR" sz="26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sz="2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6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sz="26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tr-TR" sz="26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2600" i="1">
                                  <a:latin typeface="Cambria Math" panose="02040503050406030204" pitchFamily="18" charset="0"/>
                                </a:rPr>
                                <m:t>−10.6513</m:t>
                              </m:r>
                              <m:r>
                                <a:rPr lang="tr-TR" sz="2600" i="1" dirty="0">
                                  <a:latin typeface="Cambria Math" panose="02040503050406030204" pitchFamily="18" charset="0"/>
                                </a:rPr>
                                <m:t>+0.0055</m:t>
                              </m:r>
                              <m:r>
                                <a:rPr lang="tr-TR" sz="2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×1000</m:t>
                              </m:r>
                            </m:sup>
                          </m:sSup>
                        </m:num>
                        <m:den>
                          <m:r>
                            <a:rPr lang="tr-TR" sz="26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tr-T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2600" i="1">
                                  <a:latin typeface="Cambria Math" panose="02040503050406030204" pitchFamily="18" charset="0"/>
                                </a:rPr>
                                <m:t>−10.6513</m:t>
                              </m:r>
                              <m:r>
                                <a:rPr lang="tr-TR" sz="2600" i="1" dirty="0">
                                  <a:latin typeface="Cambria Math" panose="02040503050406030204" pitchFamily="18" charset="0"/>
                                </a:rPr>
                                <m:t>+0.0055</m:t>
                              </m:r>
                              <m:r>
                                <a:rPr lang="tr-TR" sz="2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×1000</m:t>
                              </m:r>
                            </m:sup>
                          </m:sSup>
                        </m:den>
                      </m:f>
                      <m:r>
                        <a:rPr lang="en-US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=0.005759</m:t>
                      </m:r>
                    </m:oMath>
                  </m:oMathPara>
                </a14:m>
                <a:endParaRPr lang="tr-TR" sz="2600" dirty="0"/>
              </a:p>
              <a:p>
                <a:r>
                  <a:rPr lang="en-US" sz="2600" dirty="0"/>
                  <a:t>In contrast, the predicted probability of default for an</a:t>
                </a:r>
                <a:r>
                  <a:rPr lang="tr-TR" sz="2600" dirty="0"/>
                  <a:t> </a:t>
                </a:r>
                <a:r>
                  <a:rPr lang="en-US" sz="2600" dirty="0"/>
                  <a:t>individual with a balance of $2</a:t>
                </a:r>
                <a:r>
                  <a:rPr lang="en-US" sz="2600" i="1" dirty="0"/>
                  <a:t>,</a:t>
                </a:r>
                <a:r>
                  <a:rPr lang="en-US" sz="2600" dirty="0"/>
                  <a:t>000 is much higher, and equals 0</a:t>
                </a:r>
                <a:r>
                  <a:rPr lang="en-US" sz="2600" i="1" dirty="0"/>
                  <a:t>.</a:t>
                </a:r>
                <a:r>
                  <a:rPr lang="en-US" sz="2600" dirty="0"/>
                  <a:t>586 or</a:t>
                </a:r>
                <a:r>
                  <a:rPr lang="tr-TR" sz="2600" dirty="0"/>
                  <a:t> </a:t>
                </a:r>
                <a:r>
                  <a:rPr lang="en-US" sz="2600" dirty="0"/>
                  <a:t>58</a:t>
                </a:r>
                <a:r>
                  <a:rPr lang="en-US" sz="2600" i="1" dirty="0"/>
                  <a:t>.</a:t>
                </a:r>
                <a:r>
                  <a:rPr lang="en-US" sz="2600" dirty="0"/>
                  <a:t>6%</a:t>
                </a:r>
                <a:endParaRPr lang="tr-TR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3072525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Logistic Regression: Qualitative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One can use qualitative predictors with the logistic regression model</a:t>
            </a:r>
            <a:r>
              <a:rPr lang="tr-TR" sz="2400" dirty="0"/>
              <a:t> </a:t>
            </a:r>
            <a:r>
              <a:rPr lang="en-US" sz="2400" dirty="0"/>
              <a:t>using the dummy variable approach</a:t>
            </a:r>
            <a:r>
              <a:rPr lang="tr-TR" sz="2400" dirty="0"/>
              <a:t> we have seen in linear regression</a:t>
            </a:r>
          </a:p>
          <a:p>
            <a:r>
              <a:rPr lang="en-US" sz="2400" dirty="0"/>
              <a:t>As an example,</a:t>
            </a:r>
            <a:r>
              <a:rPr lang="tr-TR" sz="2400" dirty="0"/>
              <a:t> </a:t>
            </a:r>
            <a:r>
              <a:rPr lang="en-US" sz="2400" dirty="0"/>
              <a:t>the Default data set contains the qualitative variable student</a:t>
            </a:r>
            <a:endParaRPr lang="tr-TR" sz="2400" dirty="0"/>
          </a:p>
          <a:p>
            <a:r>
              <a:rPr lang="en-US" sz="2400" dirty="0"/>
              <a:t>To fit the</a:t>
            </a:r>
            <a:r>
              <a:rPr lang="tr-TR" sz="2400" dirty="0"/>
              <a:t> </a:t>
            </a:r>
            <a:r>
              <a:rPr lang="en-US" sz="2400" dirty="0"/>
              <a:t>model we simply create a dummy variable that takes on a value of 1 for</a:t>
            </a:r>
            <a:r>
              <a:rPr lang="tr-TR" sz="2400" dirty="0"/>
              <a:t> </a:t>
            </a:r>
            <a:r>
              <a:rPr lang="en-US" sz="2400" dirty="0"/>
              <a:t>students and 0 for non-students</a:t>
            </a:r>
            <a:endParaRPr lang="tr-TR" sz="2400" dirty="0"/>
          </a:p>
          <a:p>
            <a:r>
              <a:rPr lang="tr-TR" sz="2400" dirty="0"/>
              <a:t>Fitted model is as follows</a:t>
            </a:r>
          </a:p>
          <a:p>
            <a:endParaRPr lang="tr-TR" sz="2400" dirty="0"/>
          </a:p>
          <a:p>
            <a:endParaRPr lang="tr-TR" sz="2400" dirty="0"/>
          </a:p>
          <a:p>
            <a:r>
              <a:rPr lang="tr-TR" sz="2400" dirty="0"/>
              <a:t>Predictions are as follows: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1" y="3823735"/>
            <a:ext cx="6355747" cy="9959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313" y="5256546"/>
            <a:ext cx="6240321" cy="11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77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Multiple 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We now consider the problem of predicting a binary response using multiple predictors</a:t>
                </a:r>
              </a:p>
              <a:p>
                <a:r>
                  <a:rPr lang="en-US" sz="2400" dirty="0"/>
                  <a:t>Our model is now is a generalization of the single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where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 . . .,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are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predictors</a:t>
                </a:r>
              </a:p>
              <a:p>
                <a:r>
                  <a:rPr lang="en-US" sz="2400" dirty="0"/>
                  <a:t>Probabilities are computed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We use the maximum likelihood method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tr-TR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1564463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Multiple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Table </a:t>
            </a:r>
            <a:r>
              <a:rPr lang="tr-TR" sz="2200" dirty="0"/>
              <a:t>below</a:t>
            </a:r>
            <a:r>
              <a:rPr lang="en-US" sz="2200" dirty="0"/>
              <a:t> shows the coefficient estimates for a logistic regression model</a:t>
            </a:r>
            <a:r>
              <a:rPr lang="tr-TR" sz="2200" dirty="0"/>
              <a:t> </a:t>
            </a:r>
            <a:r>
              <a:rPr lang="en-US" sz="2200" dirty="0"/>
              <a:t>that uses balance, income (in thousands of dollars), and student status to</a:t>
            </a:r>
            <a:r>
              <a:rPr lang="tr-TR" sz="2200" dirty="0"/>
              <a:t> </a:t>
            </a:r>
            <a:r>
              <a:rPr lang="en-US" sz="2200" dirty="0"/>
              <a:t>predict probability of default</a:t>
            </a:r>
            <a:endParaRPr lang="tr-TR" sz="2200" dirty="0"/>
          </a:p>
          <a:p>
            <a:endParaRPr lang="tr-TR" sz="2200" dirty="0"/>
          </a:p>
          <a:p>
            <a:endParaRPr lang="tr-TR" sz="2200" dirty="0"/>
          </a:p>
          <a:p>
            <a:endParaRPr lang="tr-TR" sz="2200" dirty="0"/>
          </a:p>
          <a:p>
            <a:r>
              <a:rPr lang="en-US" sz="2200" dirty="0"/>
              <a:t>The p</a:t>
            </a:r>
            <a:r>
              <a:rPr lang="tr-TR" sz="2200" dirty="0"/>
              <a:t>-</a:t>
            </a:r>
            <a:r>
              <a:rPr lang="en-US" sz="2200" dirty="0"/>
              <a:t>values</a:t>
            </a:r>
            <a:r>
              <a:rPr lang="tr-TR" sz="2200" dirty="0"/>
              <a:t> </a:t>
            </a:r>
            <a:r>
              <a:rPr lang="en-US" sz="2200" dirty="0"/>
              <a:t>associated with balance and the dummy variable for student status</a:t>
            </a:r>
            <a:r>
              <a:rPr lang="tr-TR" sz="2200" dirty="0"/>
              <a:t> a</a:t>
            </a:r>
            <a:r>
              <a:rPr lang="en-US" sz="2200" dirty="0"/>
              <a:t>re very small, indicating that each of these variables is associated with</a:t>
            </a:r>
            <a:r>
              <a:rPr lang="tr-TR" sz="2200" dirty="0"/>
              <a:t> </a:t>
            </a:r>
            <a:r>
              <a:rPr lang="en-US" sz="2200" dirty="0"/>
              <a:t>the probability of default</a:t>
            </a:r>
            <a:endParaRPr lang="tr-TR" sz="2200" dirty="0"/>
          </a:p>
          <a:p>
            <a:r>
              <a:rPr lang="en-US" sz="2200" dirty="0"/>
              <a:t>For example, a student with a credit</a:t>
            </a:r>
            <a:r>
              <a:rPr lang="tr-TR" sz="2200" dirty="0"/>
              <a:t> </a:t>
            </a:r>
            <a:r>
              <a:rPr lang="en-US" sz="2200" dirty="0"/>
              <a:t>card balance of $1,500 and an income of $40,000 has an estimated probability</a:t>
            </a:r>
            <a:r>
              <a:rPr lang="tr-TR" sz="2200" dirty="0"/>
              <a:t> </a:t>
            </a:r>
            <a:r>
              <a:rPr lang="en-US" sz="2200" dirty="0"/>
              <a:t>of default of</a:t>
            </a:r>
            <a:endParaRPr lang="tr-TR" sz="2200" dirty="0"/>
          </a:p>
          <a:p>
            <a:endParaRPr lang="tr-TR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2276475"/>
            <a:ext cx="6019800" cy="14255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5376228"/>
            <a:ext cx="59245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8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Why not Linear Regression?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that we are trying to predict the medical condition of a patient in the emergency room on the basis of her symptoms</a:t>
                </a:r>
              </a:p>
              <a:p>
                <a:r>
                  <a:rPr lang="en-US" dirty="0"/>
                  <a:t>Three possible diagnoses: stroke, drug overdose, and epileptic seizure</a:t>
                </a:r>
              </a:p>
              <a:p>
                <a:r>
                  <a:rPr lang="en-US" dirty="0"/>
                  <a:t>We could consider encoding these values as a quantitative response variable,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as follows:</a:t>
                </a: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7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951" y="4086225"/>
            <a:ext cx="42576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48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Multiple Logistic Regression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9529"/>
                <a:ext cx="5734050" cy="4921102"/>
              </a:xfrm>
            </p:spPr>
            <p:txBody>
              <a:bodyPr>
                <a:normAutofit/>
              </a:bodyPr>
              <a:lstStyle/>
              <a:p>
                <a:r>
                  <a:rPr lang="tr-TR" sz="2400" dirty="0"/>
                  <a:t>We estimate probabilities using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tr-T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tr-TR" sz="2400" dirty="0"/>
              </a:p>
              <a:p>
                <a:r>
                  <a:rPr lang="tr-TR" sz="2400" dirty="0"/>
                  <a:t>Now, we can use thresholds to assign classes</a:t>
                </a:r>
              </a:p>
              <a:p>
                <a:r>
                  <a:rPr lang="tr-TR" sz="2400" dirty="0"/>
                  <a:t>For instance, if </a:t>
                </a:r>
                <a14:m>
                  <m:oMath xmlns:m="http://schemas.openxmlformats.org/officeDocument/2006/math">
                    <m:r>
                      <a:rPr lang="tr-TR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tr-TR" sz="2400" i="1">
                        <a:latin typeface="Cambria Math" panose="02040503050406030204" pitchFamily="18" charset="0"/>
                      </a:rPr>
                      <m:t>&gt;0.5, </m:t>
                    </m:r>
                  </m:oMath>
                </a14:m>
                <a:r>
                  <a:rPr lang="tr-TR" sz="2400" dirty="0"/>
                  <a:t>then </a:t>
                </a:r>
                <a14:m>
                  <m:oMath xmlns:m="http://schemas.openxmlformats.org/officeDocument/2006/math">
                    <m:r>
                      <a:rPr lang="tr-TR" sz="24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tr-TR" sz="24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tr-TR" sz="2400" dirty="0"/>
              </a:p>
              <a:p>
                <a:r>
                  <a:rPr lang="tr-TR" sz="2400" dirty="0"/>
                  <a:t>It can be rewritten as,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tr-T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tr-TR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tr-TR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tr-TR" sz="24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tr-TR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tr-T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tr-T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24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tr-TR" sz="2400" i="1">
                        <a:latin typeface="Cambria Math" panose="02040503050406030204" pitchFamily="18" charset="0"/>
                      </a:rPr>
                      <m:t>&gt;0,</m:t>
                    </m:r>
                  </m:oMath>
                </a14:m>
                <a:r>
                  <a:rPr lang="tr-TR" sz="2400" dirty="0"/>
                  <a:t> then </a:t>
                </a:r>
                <a14:m>
                  <m:oMath xmlns:m="http://schemas.openxmlformats.org/officeDocument/2006/math">
                    <m:r>
                      <a:rPr lang="tr-TR" sz="24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tr-TR" sz="24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tr-TR" sz="2400" dirty="0"/>
                  <a:t>.</a:t>
                </a:r>
              </a:p>
              <a:p>
                <a:r>
                  <a:rPr lang="tr-TR" sz="2400" dirty="0"/>
                  <a:t>Now, 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tr-T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24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tr-TR" sz="2400" dirty="0"/>
                  <a:t> is linear, hence the decision boundary is linear.</a:t>
                </a:r>
              </a:p>
              <a:p>
                <a:endParaRPr lang="tr-TR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9529"/>
                <a:ext cx="5734050" cy="4921102"/>
              </a:xfrm>
              <a:blipFill>
                <a:blip r:embed="rId2"/>
                <a:stretch>
                  <a:fillRect l="-1489" t="-1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0232"/>
          <a:stretch/>
        </p:blipFill>
        <p:spPr>
          <a:xfrm>
            <a:off x="6690361" y="1759307"/>
            <a:ext cx="4415789" cy="455132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9127664" y="1962150"/>
            <a:ext cx="311611" cy="3505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184814" y="2133600"/>
                <a:ext cx="18746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1400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814" y="2133600"/>
                <a:ext cx="1874616" cy="307777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338773" y="2164081"/>
                <a:ext cx="18746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773" y="2164081"/>
                <a:ext cx="1874616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6952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Logistic Regression Python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See Logistic Regression Jupyter Notebook File for details.</a:t>
            </a:r>
          </a:p>
          <a:p>
            <a:endParaRPr lang="en-US" sz="2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3743573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 confusion matrix, shown below for the Default data, is a convenient way to display this information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In total 275 individuals among 10,000 are misclassified</a:t>
            </a:r>
          </a:p>
          <a:p>
            <a:r>
              <a:rPr lang="en-US" sz="2200" dirty="0"/>
              <a:t>Only 23 out of 9,667 of the individuals who did not default were incorrectly labeled </a:t>
            </a:r>
          </a:p>
          <a:p>
            <a:r>
              <a:rPr lang="en-US" sz="2200" dirty="0"/>
              <a:t>However, of the 333 individuals who defaulted, 252 (or 75.7%) were missed</a:t>
            </a:r>
          </a:p>
          <a:p>
            <a:r>
              <a:rPr lang="en-US" sz="2200" dirty="0"/>
              <a:t>From the perspective of a credit card company that is trying to identify high-risk individuals would be unacceptable</a:t>
            </a:r>
          </a:p>
          <a:p>
            <a:endParaRPr lang="tr-TR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057400"/>
            <a:ext cx="38481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60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Types of Clasification Errors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Possible results when applying a classifier or diagnostic test to a</a:t>
            </a:r>
            <a:r>
              <a:rPr lang="tr-TR" sz="2400" dirty="0"/>
              <a:t> </a:t>
            </a:r>
            <a:r>
              <a:rPr lang="en-US" sz="2400" dirty="0"/>
              <a:t>population</a:t>
            </a:r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r>
              <a:rPr lang="tr-TR" sz="2400" dirty="0"/>
              <a:t>People use different terminology for these errors. </a:t>
            </a:r>
          </a:p>
          <a:p>
            <a:endParaRPr lang="tr-TR" sz="2400" dirty="0"/>
          </a:p>
          <a:p>
            <a:pPr marL="0" indent="0">
              <a:buNone/>
            </a:pPr>
            <a:endParaRPr lang="tr-TR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1" y="1971675"/>
            <a:ext cx="6953250" cy="1695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698" y="4343402"/>
            <a:ext cx="73818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69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Setting Different Thresholds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As we have</a:t>
            </a:r>
            <a:r>
              <a:rPr lang="tr-TR" sz="2600" dirty="0"/>
              <a:t> </a:t>
            </a:r>
            <a:r>
              <a:rPr lang="en-US" sz="2600" dirty="0"/>
              <a:t>seen, </a:t>
            </a:r>
            <a:r>
              <a:rPr lang="tr-TR" sz="2600" dirty="0"/>
              <a:t>Logistic Regression</a:t>
            </a:r>
            <a:r>
              <a:rPr lang="en-US" sz="2600" dirty="0"/>
              <a:t> is trying to approximate the Bayes classifier</a:t>
            </a:r>
            <a:endParaRPr lang="tr-TR" sz="2600" dirty="0"/>
          </a:p>
          <a:p>
            <a:r>
              <a:rPr lang="en-US" sz="2600" dirty="0"/>
              <a:t>That is, the Bayes classifier will yield the smallest possible </a:t>
            </a:r>
            <a:r>
              <a:rPr lang="en-US" sz="2600" dirty="0">
                <a:solidFill>
                  <a:srgbClr val="FF0000"/>
                </a:solidFill>
              </a:rPr>
              <a:t>total number</a:t>
            </a:r>
            <a:r>
              <a:rPr lang="tr-TR" sz="2600" dirty="0">
                <a:solidFill>
                  <a:srgbClr val="FF0000"/>
                </a:solidFill>
              </a:rPr>
              <a:t> </a:t>
            </a:r>
            <a:r>
              <a:rPr lang="en-US" sz="2600" dirty="0"/>
              <a:t>of misclassified </a:t>
            </a:r>
            <a:r>
              <a:rPr lang="tr-TR" sz="2600" dirty="0"/>
              <a:t> o</a:t>
            </a:r>
            <a:r>
              <a:rPr lang="en-US" sz="2600" dirty="0" err="1"/>
              <a:t>bservations</a:t>
            </a:r>
            <a:r>
              <a:rPr lang="en-US" sz="2600" dirty="0"/>
              <a:t>, irrespective of which class the errors come</a:t>
            </a:r>
            <a:r>
              <a:rPr lang="tr-TR" sz="2600" dirty="0"/>
              <a:t> </a:t>
            </a:r>
            <a:r>
              <a:rPr lang="en-US" sz="2600" dirty="0"/>
              <a:t>from</a:t>
            </a:r>
            <a:endParaRPr lang="tr-TR" sz="2600" dirty="0"/>
          </a:p>
          <a:p>
            <a:r>
              <a:rPr lang="en-US" sz="2600" dirty="0"/>
              <a:t>In contrast, a credit card company might particularly wish to avoid</a:t>
            </a:r>
            <a:r>
              <a:rPr lang="tr-TR" sz="2600" dirty="0"/>
              <a:t> </a:t>
            </a:r>
            <a:r>
              <a:rPr lang="en-US" sz="2600" dirty="0"/>
              <a:t>incorrectly classifying an individual who will default, whereas incorrectly</a:t>
            </a:r>
            <a:r>
              <a:rPr lang="tr-TR" sz="2600" dirty="0"/>
              <a:t> </a:t>
            </a:r>
            <a:r>
              <a:rPr lang="en-US" sz="2600" dirty="0"/>
              <a:t>classifying an individual who will not default, though still to be avoided,</a:t>
            </a:r>
            <a:r>
              <a:rPr lang="tr-TR" sz="2600" dirty="0"/>
              <a:t> </a:t>
            </a:r>
            <a:r>
              <a:rPr lang="en-US" sz="2600" dirty="0"/>
              <a:t>is less problematic</a:t>
            </a:r>
            <a:endParaRPr lang="tr-TR" sz="2600" dirty="0"/>
          </a:p>
          <a:p>
            <a:r>
              <a:rPr lang="en-US" sz="2600" dirty="0"/>
              <a:t>We will now see that it is possible to modify </a:t>
            </a:r>
            <a:r>
              <a:rPr lang="tr-TR" sz="2600" dirty="0"/>
              <a:t>it </a:t>
            </a:r>
            <a:r>
              <a:rPr lang="en-US" sz="2600" dirty="0"/>
              <a:t>in</a:t>
            </a:r>
            <a:r>
              <a:rPr lang="tr-TR" sz="2600" dirty="0"/>
              <a:t> </a:t>
            </a:r>
            <a:r>
              <a:rPr lang="en-US" sz="2600" dirty="0"/>
              <a:t>order to develop a classifier that better meets the credit card company’s</a:t>
            </a:r>
            <a:r>
              <a:rPr lang="tr-TR" sz="2600" dirty="0"/>
              <a:t> </a:t>
            </a:r>
            <a:r>
              <a:rPr lang="en-US" sz="2600" dirty="0"/>
              <a:t>needs</a:t>
            </a:r>
            <a:endParaRPr lang="tr-TR" sz="2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299437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Setting Different Thresholds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In the two-class case, this</a:t>
            </a:r>
            <a:r>
              <a:rPr lang="tr-TR" sz="2200" dirty="0"/>
              <a:t> </a:t>
            </a:r>
            <a:r>
              <a:rPr lang="en-US" sz="2200" dirty="0"/>
              <a:t>amounts to assigning an observation to the </a:t>
            </a:r>
            <a:r>
              <a:rPr lang="en-US" sz="2200" i="1" dirty="0"/>
              <a:t>default </a:t>
            </a:r>
            <a:r>
              <a:rPr lang="en-US" sz="2200" dirty="0"/>
              <a:t>class if</a:t>
            </a:r>
            <a:endParaRPr lang="tr-TR" sz="2200" dirty="0"/>
          </a:p>
          <a:p>
            <a:endParaRPr lang="tr-TR" sz="2200" dirty="0"/>
          </a:p>
          <a:p>
            <a:endParaRPr lang="tr-TR" sz="2200" dirty="0"/>
          </a:p>
          <a:p>
            <a:r>
              <a:rPr lang="en-US" sz="2200" dirty="0"/>
              <a:t>However, if we are concerned about incorrectly predicting</a:t>
            </a:r>
            <a:r>
              <a:rPr lang="tr-TR" sz="2200" dirty="0"/>
              <a:t> </a:t>
            </a:r>
            <a:r>
              <a:rPr lang="en-US" sz="2200" dirty="0"/>
              <a:t>the default status for individuals who default, then we can consider</a:t>
            </a:r>
            <a:r>
              <a:rPr lang="tr-TR" sz="2200" dirty="0"/>
              <a:t> </a:t>
            </a:r>
            <a:r>
              <a:rPr lang="en-US" sz="2200" dirty="0"/>
              <a:t>lowering this threshold</a:t>
            </a:r>
            <a:endParaRPr lang="tr-TR" sz="2200" dirty="0"/>
          </a:p>
          <a:p>
            <a:r>
              <a:rPr lang="en-US" sz="2200" dirty="0"/>
              <a:t>For instance, we might label any customer with probability of default above 20% to the </a:t>
            </a:r>
            <a:r>
              <a:rPr lang="en-US" sz="2200" i="1" dirty="0"/>
              <a:t>default </a:t>
            </a:r>
            <a:r>
              <a:rPr lang="en-US" sz="2200" dirty="0"/>
              <a:t>class</a:t>
            </a:r>
            <a:endParaRPr lang="tr-TR" sz="2200" dirty="0"/>
          </a:p>
          <a:p>
            <a:endParaRPr lang="tr-TR" sz="2200" dirty="0"/>
          </a:p>
          <a:p>
            <a:r>
              <a:rPr lang="tr-TR" sz="2200" dirty="0"/>
              <a:t>To do this all we need to compute the probabilities generated by the logistic regression model and classify customers as defaulters if the predicted probability is 0.2.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sp>
        <p:nvSpPr>
          <p:cNvPr id="5" name="Rectangle 4"/>
          <p:cNvSpPr/>
          <p:nvPr/>
        </p:nvSpPr>
        <p:spPr>
          <a:xfrm>
            <a:off x="4410075" y="2095500"/>
            <a:ext cx="3076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MR10"/>
              </a:rPr>
              <a:t>Pr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(</a:t>
            </a:r>
            <a:r>
              <a:rPr lang="en-US" dirty="0">
                <a:solidFill>
                  <a:srgbClr val="8D0000"/>
                </a:solidFill>
                <a:latin typeface="CMTT10"/>
              </a:rPr>
              <a:t>default </a:t>
            </a:r>
            <a:r>
              <a:rPr lang="en-US" dirty="0">
                <a:solidFill>
                  <a:srgbClr val="8D0000"/>
                </a:solidFill>
                <a:latin typeface="CMR10"/>
              </a:rPr>
              <a:t>= </a:t>
            </a:r>
            <a:r>
              <a:rPr lang="en-US" dirty="0" err="1">
                <a:solidFill>
                  <a:srgbClr val="8D0000"/>
                </a:solidFill>
                <a:latin typeface="CMTT10"/>
              </a:rPr>
              <a:t>Yes</a:t>
            </a:r>
            <a:r>
              <a:rPr lang="en-US" i="1" dirty="0" err="1">
                <a:solidFill>
                  <a:srgbClr val="000000"/>
                </a:solidFill>
                <a:latin typeface="CMSY10"/>
              </a:rPr>
              <a:t>|</a:t>
            </a:r>
            <a:r>
              <a:rPr lang="en-US" i="1" dirty="0" err="1">
                <a:solidFill>
                  <a:srgbClr val="000000"/>
                </a:solidFill>
                <a:latin typeface="CMMI10"/>
              </a:rPr>
              <a:t>X</a:t>
            </a:r>
            <a:r>
              <a:rPr lang="en-US" i="1" dirty="0">
                <a:solidFill>
                  <a:srgbClr val="000000"/>
                </a:solidFill>
                <a:latin typeface="CMMI10"/>
              </a:rPr>
              <a:t> 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= </a:t>
            </a:r>
            <a:r>
              <a:rPr lang="en-US" i="1" dirty="0">
                <a:solidFill>
                  <a:srgbClr val="000000"/>
                </a:solidFill>
                <a:latin typeface="CMMI10"/>
              </a:rPr>
              <a:t>x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) </a:t>
            </a:r>
            <a:r>
              <a:rPr lang="en-US" i="1" dirty="0">
                <a:solidFill>
                  <a:srgbClr val="000000"/>
                </a:solidFill>
                <a:latin typeface="CMMI10"/>
              </a:rPr>
              <a:t>&gt; 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0</a:t>
            </a:r>
            <a:r>
              <a:rPr lang="en-US" i="1" dirty="0">
                <a:solidFill>
                  <a:srgbClr val="000000"/>
                </a:solidFill>
                <a:latin typeface="CMMI10"/>
              </a:rPr>
              <a:t>.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57918" y="4018399"/>
            <a:ext cx="3076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MR10"/>
              </a:rPr>
              <a:t>Pr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(</a:t>
            </a:r>
            <a:r>
              <a:rPr lang="en-US" dirty="0">
                <a:solidFill>
                  <a:srgbClr val="8D0000"/>
                </a:solidFill>
                <a:latin typeface="CMTT10"/>
              </a:rPr>
              <a:t>default </a:t>
            </a:r>
            <a:r>
              <a:rPr lang="en-US" dirty="0">
                <a:solidFill>
                  <a:srgbClr val="8D0000"/>
                </a:solidFill>
                <a:latin typeface="CMR10"/>
              </a:rPr>
              <a:t>= </a:t>
            </a:r>
            <a:r>
              <a:rPr lang="en-US" dirty="0" err="1">
                <a:solidFill>
                  <a:srgbClr val="8D0000"/>
                </a:solidFill>
                <a:latin typeface="CMTT10"/>
              </a:rPr>
              <a:t>Yes</a:t>
            </a:r>
            <a:r>
              <a:rPr lang="en-US" i="1" dirty="0" err="1">
                <a:solidFill>
                  <a:srgbClr val="000000"/>
                </a:solidFill>
                <a:latin typeface="CMSY10"/>
              </a:rPr>
              <a:t>|</a:t>
            </a:r>
            <a:r>
              <a:rPr lang="en-US" i="1" dirty="0" err="1">
                <a:solidFill>
                  <a:srgbClr val="000000"/>
                </a:solidFill>
                <a:latin typeface="CMMI10"/>
              </a:rPr>
              <a:t>X</a:t>
            </a:r>
            <a:r>
              <a:rPr lang="en-US" i="1" dirty="0">
                <a:solidFill>
                  <a:srgbClr val="000000"/>
                </a:solidFill>
                <a:latin typeface="CMMI10"/>
              </a:rPr>
              <a:t> 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= </a:t>
            </a:r>
            <a:r>
              <a:rPr lang="en-US" i="1" dirty="0">
                <a:solidFill>
                  <a:srgbClr val="000000"/>
                </a:solidFill>
                <a:latin typeface="CMMI10"/>
              </a:rPr>
              <a:t>x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) </a:t>
            </a:r>
            <a:r>
              <a:rPr lang="en-US" i="1" dirty="0">
                <a:solidFill>
                  <a:srgbClr val="000000"/>
                </a:solidFill>
                <a:latin typeface="CMMI10"/>
              </a:rPr>
              <a:t>&gt; 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0</a:t>
            </a:r>
            <a:r>
              <a:rPr lang="en-US" i="1" dirty="0">
                <a:solidFill>
                  <a:srgbClr val="000000"/>
                </a:solidFill>
                <a:latin typeface="CMMI10"/>
              </a:rPr>
              <a:t>.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543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Setting Different Thresholds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200" dirty="0"/>
              <a:t>Now we have the following confusion matrix</a:t>
            </a:r>
          </a:p>
          <a:p>
            <a:endParaRPr lang="tr-TR" sz="2200" dirty="0"/>
          </a:p>
          <a:p>
            <a:endParaRPr lang="tr-TR" sz="2200" dirty="0"/>
          </a:p>
          <a:p>
            <a:endParaRPr lang="tr-TR" sz="2200" dirty="0"/>
          </a:p>
          <a:p>
            <a:r>
              <a:rPr lang="en-US" sz="2200" dirty="0"/>
              <a:t>Of the 333 individuals</a:t>
            </a:r>
            <a:r>
              <a:rPr lang="tr-TR" sz="2200" dirty="0"/>
              <a:t> </a:t>
            </a:r>
            <a:r>
              <a:rPr lang="en-US" sz="2200" dirty="0"/>
              <a:t>who default, </a:t>
            </a:r>
            <a:r>
              <a:rPr lang="tr-TR" sz="2200" dirty="0"/>
              <a:t>we</a:t>
            </a:r>
            <a:r>
              <a:rPr lang="en-US" sz="2200" dirty="0"/>
              <a:t> correctly predict all but 138, or 41</a:t>
            </a:r>
            <a:r>
              <a:rPr lang="en-US" sz="2200" i="1" dirty="0"/>
              <a:t>.</a:t>
            </a:r>
            <a:r>
              <a:rPr lang="en-US" sz="2200" dirty="0"/>
              <a:t>4%. </a:t>
            </a:r>
            <a:endParaRPr lang="tr-TR" sz="2200" dirty="0"/>
          </a:p>
          <a:p>
            <a:r>
              <a:rPr lang="en-US" sz="2200" dirty="0"/>
              <a:t>This is a vast</a:t>
            </a:r>
            <a:r>
              <a:rPr lang="tr-TR" sz="2200" dirty="0"/>
              <a:t> </a:t>
            </a:r>
            <a:r>
              <a:rPr lang="en-US" sz="2200" dirty="0"/>
              <a:t>improvement over the error rate of 75</a:t>
            </a:r>
            <a:r>
              <a:rPr lang="en-US" sz="2200" i="1" dirty="0"/>
              <a:t>.</a:t>
            </a:r>
            <a:r>
              <a:rPr lang="en-US" sz="2200" dirty="0"/>
              <a:t>7% that resulted from using the</a:t>
            </a:r>
            <a:r>
              <a:rPr lang="tr-TR" sz="2200" dirty="0"/>
              <a:t> </a:t>
            </a:r>
            <a:r>
              <a:rPr lang="en-US" sz="2200" dirty="0"/>
              <a:t>threshold of 50%. </a:t>
            </a:r>
            <a:endParaRPr lang="tr-TR" sz="2200" dirty="0"/>
          </a:p>
          <a:p>
            <a:r>
              <a:rPr lang="en-US" sz="2200" dirty="0"/>
              <a:t>However, this improvement comes at a cost: now 235</a:t>
            </a:r>
            <a:r>
              <a:rPr lang="tr-TR" sz="2200" dirty="0"/>
              <a:t> </a:t>
            </a:r>
            <a:r>
              <a:rPr lang="en-US" sz="2200" dirty="0"/>
              <a:t>individuals who do not default are incorrectly classified. </a:t>
            </a:r>
            <a:endParaRPr lang="tr-TR" sz="2200" dirty="0"/>
          </a:p>
          <a:p>
            <a:r>
              <a:rPr lang="en-US" sz="2200" dirty="0"/>
              <a:t>As a result, the</a:t>
            </a:r>
            <a:r>
              <a:rPr lang="tr-TR" sz="2200" dirty="0"/>
              <a:t> </a:t>
            </a:r>
            <a:r>
              <a:rPr lang="en-US" sz="2200" dirty="0"/>
              <a:t>overall error rate has increased slightly to 3</a:t>
            </a:r>
            <a:r>
              <a:rPr lang="en-US" sz="2200" i="1" dirty="0"/>
              <a:t>.</a:t>
            </a:r>
            <a:r>
              <a:rPr lang="en-US" sz="2200" dirty="0"/>
              <a:t>73 %.</a:t>
            </a:r>
            <a:endParaRPr lang="tr-TR" sz="2200" dirty="0"/>
          </a:p>
          <a:p>
            <a:r>
              <a:rPr lang="tr-TR" sz="2200" dirty="0"/>
              <a:t>Preferrable for credit card company</a:t>
            </a:r>
          </a:p>
          <a:p>
            <a:pPr marL="0" indent="0">
              <a:buNone/>
            </a:pPr>
            <a:endParaRPr lang="tr-TR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852612"/>
            <a:ext cx="38385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39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5060" r="21689" b="35872"/>
          <a:stretch/>
        </p:blipFill>
        <p:spPr>
          <a:xfrm>
            <a:off x="6981824" y="1513842"/>
            <a:ext cx="4371976" cy="4163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ROC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89529"/>
            <a:ext cx="5848351" cy="4921102"/>
          </a:xfrm>
        </p:spPr>
        <p:txBody>
          <a:bodyPr>
            <a:noAutofit/>
          </a:bodyPr>
          <a:lstStyle/>
          <a:p>
            <a:r>
              <a:rPr lang="en-US" sz="2200" dirty="0"/>
              <a:t>The </a:t>
            </a:r>
            <a:r>
              <a:rPr lang="en-US" sz="2200" i="1" dirty="0"/>
              <a:t>ROC curve </a:t>
            </a:r>
            <a:r>
              <a:rPr lang="en-US" sz="2200" dirty="0"/>
              <a:t>is a popular graphic for </a:t>
            </a:r>
            <a:r>
              <a:rPr lang="tr-TR" sz="2200" dirty="0"/>
              <a:t>s</a:t>
            </a:r>
            <a:r>
              <a:rPr lang="en-US" sz="2200" dirty="0" err="1"/>
              <a:t>imultaneously</a:t>
            </a:r>
            <a:r>
              <a:rPr lang="en-US" sz="2200" dirty="0"/>
              <a:t> displaying the</a:t>
            </a:r>
            <a:r>
              <a:rPr lang="tr-TR" sz="2200" dirty="0"/>
              <a:t> </a:t>
            </a:r>
            <a:r>
              <a:rPr lang="en-US" sz="2200" dirty="0"/>
              <a:t>two types of errors for all possible </a:t>
            </a:r>
            <a:r>
              <a:rPr lang="en-US" sz="2200" dirty="0" err="1"/>
              <a:t>threshol</a:t>
            </a:r>
            <a:r>
              <a:rPr lang="tr-TR" sz="2200" dirty="0"/>
              <a:t>d</a:t>
            </a:r>
            <a:r>
              <a:rPr lang="en-US" sz="2200" dirty="0"/>
              <a:t>s</a:t>
            </a:r>
            <a:endParaRPr lang="tr-TR" sz="2200" dirty="0"/>
          </a:p>
          <a:p>
            <a:r>
              <a:rPr lang="tr-TR" sz="2200" dirty="0"/>
              <a:t>ROC</a:t>
            </a:r>
            <a:r>
              <a:rPr lang="en-US" sz="2200" dirty="0"/>
              <a:t> is an acronym for </a:t>
            </a:r>
            <a:r>
              <a:rPr lang="en-US" sz="2200" i="1" dirty="0"/>
              <a:t>receiver</a:t>
            </a:r>
            <a:r>
              <a:rPr lang="tr-TR" sz="2200" i="1" dirty="0"/>
              <a:t> </a:t>
            </a:r>
            <a:r>
              <a:rPr lang="en-US" sz="2200" i="1" dirty="0"/>
              <a:t>operating characteristics</a:t>
            </a:r>
            <a:endParaRPr lang="tr-TR" sz="2200" i="1" dirty="0"/>
          </a:p>
          <a:p>
            <a:pPr>
              <a:lnSpc>
                <a:spcPct val="100000"/>
              </a:lnSpc>
            </a:pPr>
            <a:r>
              <a:rPr lang="en-US" sz="2200" dirty="0"/>
              <a:t>The overall performance of a classifier, summarized</a:t>
            </a:r>
            <a:r>
              <a:rPr lang="tr-TR" sz="2200" dirty="0"/>
              <a:t> </a:t>
            </a:r>
            <a:r>
              <a:rPr lang="en-US" sz="2200" dirty="0"/>
              <a:t>over all possible thresholds, is given by the area under the (ROC)</a:t>
            </a:r>
            <a:r>
              <a:rPr lang="tr-TR" sz="2200" dirty="0"/>
              <a:t> </a:t>
            </a:r>
            <a:r>
              <a:rPr lang="en-US" sz="2200" dirty="0"/>
              <a:t>curve (AUC)</a:t>
            </a:r>
            <a:endParaRPr lang="tr-TR" sz="2200" dirty="0"/>
          </a:p>
          <a:p>
            <a:r>
              <a:rPr lang="en-US" sz="2200" dirty="0"/>
              <a:t>An ideal ROC curve will hug the top left corner, so the larger</a:t>
            </a:r>
            <a:r>
              <a:rPr lang="tr-TR" sz="2200" dirty="0"/>
              <a:t> </a:t>
            </a:r>
            <a:r>
              <a:rPr lang="en-US" sz="2200" dirty="0"/>
              <a:t>area under</a:t>
            </a:r>
            <a:r>
              <a:rPr lang="tr-TR" sz="2200" dirty="0"/>
              <a:t> </a:t>
            </a:r>
            <a:r>
              <a:rPr lang="en-US" sz="2200" dirty="0"/>
              <a:t>curve</a:t>
            </a:r>
            <a:r>
              <a:rPr lang="tr-TR" sz="2200" dirty="0"/>
              <a:t> </a:t>
            </a:r>
            <a:r>
              <a:rPr lang="en-US" sz="2200" dirty="0"/>
              <a:t>the better the classifier</a:t>
            </a:r>
            <a:endParaRPr lang="tr-TR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4047887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Logistic Regression Confusion Matrix and ROC Python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See Logistic Regression Jupyter Notebook File for details.</a:t>
            </a:r>
          </a:p>
          <a:p>
            <a:endParaRPr lang="en-US" sz="2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1971748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Multi Class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Just as </a:t>
                </a:r>
                <a:r>
                  <a:rPr lang="en-US" sz="2000" b="1" dirty="0"/>
                  <a:t>binary classification </a:t>
                </a:r>
                <a:r>
                  <a:rPr lang="en-US" sz="2000" dirty="0"/>
                  <a:t>involves predicting if something is from one of two classes (e.g. “black” or “white”, “dead” or “alive”, </a:t>
                </a:r>
                <a:r>
                  <a:rPr lang="en-US" sz="2000" dirty="0" err="1"/>
                  <a:t>etc</a:t>
                </a:r>
                <a:r>
                  <a:rPr lang="tr-TR" sz="2000" dirty="0"/>
                  <a:t>.</a:t>
                </a:r>
                <a:r>
                  <a:rPr lang="en-US" sz="2000" dirty="0"/>
                  <a:t>), </a:t>
                </a:r>
                <a:endParaRPr lang="tr-TR" sz="2000" dirty="0"/>
              </a:p>
              <a:p>
                <a:r>
                  <a:rPr lang="en-US" sz="2000" b="1" dirty="0"/>
                  <a:t>Multiclass</a:t>
                </a:r>
                <a:r>
                  <a:rPr lang="en-US" sz="2000" dirty="0"/>
                  <a:t> problems involve classifying something into one of N classes (e.g. “red”, “white” or “blue”, </a:t>
                </a:r>
                <a:r>
                  <a:rPr lang="en-US" sz="2000" dirty="0" err="1"/>
                  <a:t>etc</a:t>
                </a:r>
                <a:r>
                  <a:rPr lang="en-US" sz="2000" dirty="0"/>
                  <a:t>).</a:t>
                </a:r>
                <a:endParaRPr lang="tr-TR" sz="2000" dirty="0"/>
              </a:p>
              <a:p>
                <a:endParaRPr lang="tr-TR" sz="2000" dirty="0"/>
              </a:p>
              <a:p>
                <a:endParaRPr lang="tr-TR" sz="2000" dirty="0"/>
              </a:p>
              <a:p>
                <a:endParaRPr lang="tr-TR" sz="2000" dirty="0"/>
              </a:p>
              <a:p>
                <a:endParaRPr lang="tr-TR" sz="2000" dirty="0"/>
              </a:p>
              <a:p>
                <a:endParaRPr lang="tr-TR" sz="2000" dirty="0"/>
              </a:p>
              <a:p>
                <a:endParaRPr lang="tr-TR" sz="2000" dirty="0"/>
              </a:p>
              <a:p>
                <a:r>
                  <a:rPr lang="tr-TR" sz="2000" dirty="0"/>
                  <a:t>Similarly if we had the option to have the exact probability distribution we can still use The Bayes Optimal </a:t>
                </a:r>
              </a:p>
              <a:p>
                <a:r>
                  <a:rPr lang="tr-TR" sz="2000" dirty="0"/>
                  <a:t>The classifier would basically pick the class </a:t>
                </a:r>
                <a14:m>
                  <m:oMath xmlns:m="http://schemas.openxmlformats.org/officeDocument/2006/math"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tr-TR" sz="2000" dirty="0"/>
                  <a:t> where the conditional probability is the highest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tr-TR" sz="2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tr-TR" sz="20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tr-TR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tr-TR" sz="2000" b="0" i="1" smtClean="0">
                                  <a:latin typeface="Cambria Math" panose="02040503050406030204" pitchFamily="18" charset="0"/>
                                </a:rPr>
                                <m:t>∈ </m:t>
                              </m:r>
                              <m:r>
                                <a:rPr lang="tr-T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</m:lim>
                          </m:limLow>
                        </m:fName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tr-T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tr-TR" sz="2000" dirty="0"/>
              </a:p>
              <a:p>
                <a:pPr marL="0" indent="0">
                  <a:buNone/>
                </a:pPr>
                <a:endParaRPr lang="tr-TR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" b="2862"/>
          <a:stretch/>
        </p:blipFill>
        <p:spPr>
          <a:xfrm>
            <a:off x="3545297" y="2435293"/>
            <a:ext cx="5101406" cy="238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0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Why not Linear Regression?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Suppose that we are trying to predict the medical condition of a patient in the emergency room on the basis of her symptoms</a:t>
            </a:r>
            <a:r>
              <a:rPr lang="tr-TR" sz="2400" dirty="0"/>
              <a:t>.</a:t>
            </a:r>
            <a:endParaRPr lang="en-US" sz="2400" dirty="0"/>
          </a:p>
          <a:p>
            <a:r>
              <a:rPr lang="en-US" sz="2400" dirty="0"/>
              <a:t>Three possible diagnoses: stroke, drug overdose, and epileptic seizure</a:t>
            </a:r>
            <a:r>
              <a:rPr lang="tr-TR" sz="2400" dirty="0"/>
              <a:t>.</a:t>
            </a:r>
            <a:endParaRPr lang="en-US" sz="2400" dirty="0"/>
          </a:p>
          <a:p>
            <a:r>
              <a:rPr lang="en-US" sz="2400" dirty="0"/>
              <a:t>We could consider encoding these values as a quantitative response variable, </a:t>
            </a:r>
            <a:r>
              <a:rPr lang="en-US" sz="2400" i="1" dirty="0"/>
              <a:t>Y </a:t>
            </a:r>
            <a:r>
              <a:rPr lang="en-US" sz="2400" dirty="0"/>
              <a:t>, as follows and use least square to fit regression:</a:t>
            </a:r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r>
              <a:rPr lang="tr-TR" sz="2400" dirty="0"/>
              <a:t>T</a:t>
            </a:r>
            <a:r>
              <a:rPr lang="en-US" sz="2400" dirty="0"/>
              <a:t>his coding implies an ordering on the outcomes</a:t>
            </a:r>
            <a:r>
              <a:rPr lang="tr-TR" sz="2400" dirty="0"/>
              <a:t> but </a:t>
            </a:r>
            <a:r>
              <a:rPr lang="en-US" sz="2400" dirty="0"/>
              <a:t>there is no particular</a:t>
            </a:r>
            <a:r>
              <a:rPr lang="tr-TR" sz="2400" dirty="0"/>
              <a:t> </a:t>
            </a:r>
            <a:r>
              <a:rPr lang="en-US" sz="2400" dirty="0"/>
              <a:t>reason that this needs to be the case</a:t>
            </a:r>
            <a:r>
              <a:rPr lang="tr-TR" sz="2400" dirty="0"/>
              <a:t>.</a:t>
            </a:r>
          </a:p>
          <a:p>
            <a:endParaRPr lang="tr-TR" sz="2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3454554"/>
            <a:ext cx="3200400" cy="1073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148" y="3425607"/>
            <a:ext cx="3243844" cy="11029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27565" y="3605184"/>
            <a:ext cx="1316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Why not this coding then?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6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Multi Class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See Multi Class Classification Jupyter Notebook File for details.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3220041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Logistic Regression: Non Linear Decision Boundaries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2600" dirty="0"/>
                  <a:t>Just as in the Linear regression, similar non-linear transformation can be done in logistic regression.</a:t>
                </a:r>
              </a:p>
              <a:p>
                <a:r>
                  <a:rPr lang="tr-TR" sz="2600" dirty="0"/>
                  <a:t>For example let’s say we have two independent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tr-TR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tr-T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tr-TR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sz="2600" dirty="0"/>
                  <a:t>.</a:t>
                </a:r>
              </a:p>
              <a:p>
                <a:r>
                  <a:rPr lang="tr-TR" sz="2600" dirty="0"/>
                  <a:t>Instead of a linear model, we may choose a 2nd order polynomial. Hence the model will look like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Sup>
                        <m:sSub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Sup>
                        <m:sSub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tr-TR" b="0" dirty="0"/>
              </a:p>
              <a:p>
                <a:r>
                  <a:rPr lang="tr-TR" sz="2600" dirty="0"/>
                  <a:t>Note that the above model may again be treated as a linear model but with four independent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tr-T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tr-TR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tr-TR" sz="2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tr-TR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tr-TR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tr-TR" sz="26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tr-TR" sz="2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tr-TR" sz="26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tr-TR" sz="26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tr-TR" sz="26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tr-TR" sz="26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tr-TR" sz="2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tr-TR" sz="26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tr-TR" sz="26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tr-TR" sz="26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tr-TR" sz="2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tr-TR" sz="2600" b="0" dirty="0"/>
              </a:p>
              <a:p>
                <a:r>
                  <a:rPr lang="tr-TR" sz="2600" dirty="0"/>
                  <a:t>The decision boundary created by this model will be a second order polynomial. </a:t>
                </a:r>
              </a:p>
              <a:p>
                <a:pPr marL="0" indent="0">
                  <a:buNone/>
                </a:pPr>
                <a:endParaRPr lang="tr-TR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859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1037350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Logistic Regression: Non Linear Decision Boundaries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0232"/>
          <a:stretch/>
        </p:blipFill>
        <p:spPr>
          <a:xfrm>
            <a:off x="3013711" y="1539007"/>
            <a:ext cx="4415789" cy="4551324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5369193" y="1742460"/>
            <a:ext cx="402957" cy="3477240"/>
          </a:xfrm>
          <a:custGeom>
            <a:avLst/>
            <a:gdLst>
              <a:gd name="connsiteX0" fmla="*/ 402502 w 412027"/>
              <a:gd name="connsiteY0" fmla="*/ 0 h 3457575"/>
              <a:gd name="connsiteX1" fmla="*/ 88177 w 412027"/>
              <a:gd name="connsiteY1" fmla="*/ 581025 h 3457575"/>
              <a:gd name="connsiteX2" fmla="*/ 21502 w 412027"/>
              <a:gd name="connsiteY2" fmla="*/ 2105025 h 3457575"/>
              <a:gd name="connsiteX3" fmla="*/ 412027 w 412027"/>
              <a:gd name="connsiteY3" fmla="*/ 3457575 h 3457575"/>
              <a:gd name="connsiteX0" fmla="*/ 394288 w 403813"/>
              <a:gd name="connsiteY0" fmla="*/ 0 h 3457575"/>
              <a:gd name="connsiteX1" fmla="*/ 119293 w 403813"/>
              <a:gd name="connsiteY1" fmla="*/ 590857 h 3457575"/>
              <a:gd name="connsiteX2" fmla="*/ 13288 w 403813"/>
              <a:gd name="connsiteY2" fmla="*/ 2105025 h 3457575"/>
              <a:gd name="connsiteX3" fmla="*/ 403813 w 403813"/>
              <a:gd name="connsiteY3" fmla="*/ 3457575 h 3457575"/>
              <a:gd name="connsiteX0" fmla="*/ 334439 w 402957"/>
              <a:gd name="connsiteY0" fmla="*/ 0 h 3477240"/>
              <a:gd name="connsiteX1" fmla="*/ 118437 w 402957"/>
              <a:gd name="connsiteY1" fmla="*/ 610522 h 3477240"/>
              <a:gd name="connsiteX2" fmla="*/ 12432 w 402957"/>
              <a:gd name="connsiteY2" fmla="*/ 2124690 h 3477240"/>
              <a:gd name="connsiteX3" fmla="*/ 402957 w 402957"/>
              <a:gd name="connsiteY3" fmla="*/ 3477240 h 34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957" h="3477240">
                <a:moveTo>
                  <a:pt x="334439" y="0"/>
                </a:moveTo>
                <a:cubicBezTo>
                  <a:pt x="209026" y="115094"/>
                  <a:pt x="172105" y="256407"/>
                  <a:pt x="118437" y="610522"/>
                </a:cubicBezTo>
                <a:cubicBezTo>
                  <a:pt x="64769" y="964637"/>
                  <a:pt x="-34988" y="1646904"/>
                  <a:pt x="12432" y="2124690"/>
                </a:cubicBezTo>
                <a:cubicBezTo>
                  <a:pt x="59852" y="2602476"/>
                  <a:pt x="288657" y="3261340"/>
                  <a:pt x="402957" y="3477240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Why not Linear Regression?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1, 2, 3 coding</a:t>
            </a:r>
            <a:r>
              <a:rPr lang="tr-TR" sz="2400" dirty="0"/>
              <a:t> </a:t>
            </a:r>
            <a:r>
              <a:rPr lang="en-US" sz="2400" dirty="0"/>
              <a:t>would be reasonable.</a:t>
            </a:r>
            <a:endParaRPr lang="tr-TR" sz="2400" dirty="0"/>
          </a:p>
          <a:p>
            <a:pPr lvl="1"/>
            <a:r>
              <a:rPr lang="en-US" dirty="0"/>
              <a:t>If the response variable’s values </a:t>
            </a:r>
            <a:r>
              <a:rPr lang="tr-TR" dirty="0"/>
              <a:t>take</a:t>
            </a:r>
            <a:r>
              <a:rPr lang="en-US" dirty="0"/>
              <a:t> on a natural ordering, such as</a:t>
            </a:r>
            <a:r>
              <a:rPr lang="tr-TR" dirty="0"/>
              <a:t> </a:t>
            </a:r>
            <a:r>
              <a:rPr lang="en-US" i="1" dirty="0"/>
              <a:t>mild</a:t>
            </a:r>
            <a:r>
              <a:rPr lang="en-US" dirty="0"/>
              <a:t>, </a:t>
            </a:r>
            <a:r>
              <a:rPr lang="en-US" i="1" dirty="0"/>
              <a:t>moderate</a:t>
            </a:r>
            <a:r>
              <a:rPr lang="en-US" dirty="0"/>
              <a:t>, and </a:t>
            </a:r>
            <a:r>
              <a:rPr lang="en-US" i="1" dirty="0"/>
              <a:t>severe</a:t>
            </a:r>
            <a:r>
              <a:rPr lang="tr-TR" i="1" dirty="0"/>
              <a:t>.</a:t>
            </a:r>
          </a:p>
          <a:p>
            <a:pPr lvl="1"/>
            <a:r>
              <a:rPr lang="tr-TR" dirty="0"/>
              <a:t>Also if </a:t>
            </a:r>
            <a:r>
              <a:rPr lang="en-US" dirty="0"/>
              <a:t>we felt the gap between mild and moderate</a:t>
            </a:r>
            <a:r>
              <a:rPr lang="tr-TR" dirty="0"/>
              <a:t> </a:t>
            </a:r>
            <a:r>
              <a:rPr lang="en-US" dirty="0"/>
              <a:t>was similar to the gap between moderate and severe</a:t>
            </a:r>
            <a:r>
              <a:rPr lang="tr-TR" dirty="0"/>
              <a:t>.</a:t>
            </a:r>
            <a:r>
              <a:rPr lang="en-US" dirty="0"/>
              <a:t> </a:t>
            </a:r>
            <a:endParaRPr lang="tr-TR" dirty="0"/>
          </a:p>
          <a:p>
            <a:r>
              <a:rPr lang="en-US" sz="2400" dirty="0"/>
              <a:t>Unfortunately, in general there is no natural way to</a:t>
            </a:r>
            <a:r>
              <a:rPr lang="tr-TR" sz="2400" dirty="0"/>
              <a:t> </a:t>
            </a:r>
            <a:r>
              <a:rPr lang="en-US" sz="2400" dirty="0"/>
              <a:t>convert a qualitative response variable with more than two levels into a</a:t>
            </a:r>
            <a:r>
              <a:rPr lang="tr-TR" sz="2400" dirty="0"/>
              <a:t> </a:t>
            </a:r>
            <a:r>
              <a:rPr lang="en-US" sz="2400" dirty="0"/>
              <a:t>quantitative response that is ready for linear regression</a:t>
            </a:r>
            <a:r>
              <a:rPr lang="tr-TR" sz="24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1599652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Why not Linear Regression?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For a </a:t>
                </a:r>
                <a:r>
                  <a:rPr lang="en-US" sz="2400" i="1" dirty="0"/>
                  <a:t>binary </a:t>
                </a:r>
                <a:r>
                  <a:rPr lang="en-US" sz="2400" dirty="0"/>
                  <a:t>(two level) qualitative response, the situation is better</a:t>
                </a:r>
                <a:r>
                  <a:rPr lang="tr-TR" sz="2400" dirty="0"/>
                  <a:t>.</a:t>
                </a:r>
                <a:endParaRPr lang="en-US" sz="2400" dirty="0"/>
              </a:p>
              <a:p>
                <a:r>
                  <a:rPr lang="en-US" sz="2400" dirty="0"/>
                  <a:t>If there are only two possibilities: stroke and drug overdose</a:t>
                </a:r>
              </a:p>
              <a:p>
                <a:endParaRPr lang="en-US" sz="2400" dirty="0"/>
              </a:p>
              <a:p>
                <a:endParaRPr lang="tr-TR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We could then fit a linear regression to this binary response, and predict drug overdose 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400">
                        <a:latin typeface="Cambria Math" panose="02040503050406030204" pitchFamily="18" charset="0"/>
                      </a:rPr>
                      <m:t>&gt;0.5 </m:t>
                    </m:r>
                  </m:oMath>
                </a14:m>
                <a:r>
                  <a:rPr lang="en-US" sz="2400" dirty="0"/>
                  <a:t>and stroke otherwise</a:t>
                </a:r>
                <a:r>
                  <a:rPr lang="tr-TR" sz="2400" dirty="0"/>
                  <a:t>.</a:t>
                </a:r>
                <a:endParaRPr lang="en-US" sz="2400" dirty="0"/>
              </a:p>
              <a:p>
                <a:r>
                  <a:rPr lang="en-US" sz="2400" dirty="0"/>
                  <a:t>Regression by least squares does make sense for binary response</a:t>
                </a:r>
                <a:r>
                  <a:rPr lang="tr-TR" sz="2400" dirty="0"/>
                  <a:t>.</a:t>
                </a:r>
                <a:endParaRPr lang="en-US" sz="2400" dirty="0"/>
              </a:p>
              <a:p>
                <a:r>
                  <a:rPr lang="en-US" sz="2400" dirty="0"/>
                  <a:t>It can be shown that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obtained using linear regression is in fact an estimate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𝑑𝑟𝑢𝑔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𝑜𝑣𝑒𝑟𝑑𝑜𝑠𝑒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in this special case.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735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495" y="2524126"/>
            <a:ext cx="3200400" cy="9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96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pPr marL="0" indent="0">
              <a:buNone/>
            </a:pPr>
            <a:endParaRPr lang="tr-TR" sz="2400" dirty="0"/>
          </a:p>
          <a:p>
            <a:endParaRPr lang="tr-TR" dirty="0"/>
          </a:p>
          <a:p>
            <a:endParaRPr lang="tr-TR" sz="2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1" y="1908175"/>
            <a:ext cx="6152511" cy="315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3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200" dirty="0"/>
                  <a:t>Rather than modeling this response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200" dirty="0"/>
                  <a:t> directly, logistic regression models the probability that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200" dirty="0"/>
                  <a:t> belongs to a particular category</a:t>
                </a:r>
              </a:p>
              <a:p>
                <a:r>
                  <a:rPr lang="en-US" sz="2200" dirty="0"/>
                  <a:t>For the Default data, logistic regression models the probability of default for example given a balance.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𝑑𝑒𝑓𝑎𝑢𝑙𝑡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𝑌𝑒𝑠</m:t>
                          </m:r>
                        </m:e>
                        <m:e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𝑏𝑎𝑙𝑎𝑛𝑐𝑒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0" indent="266700">
                  <a:buNone/>
                </a:pPr>
                <a:r>
                  <a:rPr lang="en-US" sz="2200" dirty="0"/>
                  <a:t>which we abbreviate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𝑏𝑎𝑙𝑎𝑛𝑐𝑒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  <a:p>
                <a:r>
                  <a:rPr lang="en-US" sz="2200" dirty="0"/>
                  <a:t>Now we can use these probabilities to classify individuals. For example, we might classify customers with a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𝑏𝑎𝑙𝑎𝑛𝑐𝑒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&gt;0.5</m:t>
                    </m:r>
                  </m:oMath>
                </a14:m>
                <a:r>
                  <a:rPr lang="en-US" sz="2200" dirty="0"/>
                  <a:t> as default yes customers</a:t>
                </a:r>
              </a:p>
              <a:p>
                <a:r>
                  <a:rPr lang="en-US" sz="2200" dirty="0"/>
                  <a:t>Alternatively, if a company wishes to be conservative in predicting individuals who are at risk for default, then they may choose to use a lower threshold, such as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𝑏𝑎𝑙𝑎𝑛𝑐𝑒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)&gt;0.1</m:t>
                    </m:r>
                  </m:oMath>
                </a14:m>
                <a:r>
                  <a:rPr lang="en-US" sz="2200" dirty="0"/>
                  <a:t> to call them default yes.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487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3462648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2400" dirty="0"/>
                  <a:t>For simplicity, let </a:t>
                </a:r>
                <a14:m>
                  <m:oMath xmlns:m="http://schemas.openxmlformats.org/officeDocument/2006/math">
                    <m:r>
                      <a:rPr lang="tr-TR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tr-TR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tr-TR" sz="24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tr-TR" sz="24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tr-TR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sz="24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tr-TR" sz="2400" i="1" dirty="0">
                        <a:latin typeface="Cambria Math" panose="02040503050406030204" pitchFamily="18" charset="0"/>
                      </a:rPr>
                      <m:t>=1|</m:t>
                    </m:r>
                    <m:r>
                      <a:rPr lang="tr-TR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tr-TR" sz="2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tr-TR" sz="2400" dirty="0"/>
              </a:p>
              <a:p>
                <a:r>
                  <a:rPr lang="tr-TR" sz="2400" dirty="0"/>
                  <a:t>W</a:t>
                </a:r>
                <a:r>
                  <a:rPr lang="en-US" sz="2400" dirty="0"/>
                  <a:t>e talked of using a linear regression model to represent</a:t>
                </a:r>
                <a:r>
                  <a:rPr lang="tr-TR" sz="2400" dirty="0"/>
                  <a:t> </a:t>
                </a:r>
                <a:r>
                  <a:rPr lang="en-US" sz="2400" dirty="0"/>
                  <a:t>these probabilities</a:t>
                </a:r>
                <a:endParaRPr lang="tr-T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tr-T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l-GR" sz="2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l-GR" sz="2400" i="1" dirty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tr-T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l-GR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tr-TR" sz="2400" dirty="0"/>
              </a:p>
              <a:p>
                <a:r>
                  <a:rPr lang="tr-TR" sz="2400" dirty="0"/>
                  <a:t>This approach might provide values less than zero and greater than 1.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blipFill>
                <a:blip r:embed="rId2"/>
                <a:stretch>
                  <a:fillRect l="-1098" t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657600"/>
            <a:ext cx="3352800" cy="257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9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9529"/>
                <a:ext cx="5086350" cy="492110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avoid this problem, we must model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using a function that gives</a:t>
                </a:r>
                <a:r>
                  <a:rPr lang="tr-TR" dirty="0"/>
                  <a:t> </a:t>
                </a:r>
                <a:r>
                  <a:rPr lang="en-US" dirty="0"/>
                  <a:t>outputs between 0 and 1 for all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tr-TR" i="1" dirty="0"/>
              </a:p>
              <a:p>
                <a:r>
                  <a:rPr lang="en-US" dirty="0"/>
                  <a:t>In logistic regression, we use the </a:t>
                </a:r>
                <a:r>
                  <a:rPr lang="en-US" i="1" dirty="0"/>
                  <a:t>logistic function</a:t>
                </a:r>
                <a:endParaRPr lang="tr-TR" i="1" dirty="0"/>
              </a:p>
              <a:p>
                <a:pPr marL="0" indent="0">
                  <a:buNone/>
                </a:pPr>
                <a:r>
                  <a:rPr lang="tr-TR" sz="2400" i="1" dirty="0"/>
                  <a:t>          </a:t>
                </a:r>
                <a14:m>
                  <m:oMath xmlns:m="http://schemas.openxmlformats.org/officeDocument/2006/math">
                    <m:r>
                      <a:rPr lang="tr-TR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tr-TR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tr-T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tr-T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tr-T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tr-T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tr-T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tr-T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tr-TR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num>
                      <m:den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tr-T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tr-T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tr-T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tr-T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tr-T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tr-T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tr-TR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endParaRPr lang="tr-TR" sz="24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9529"/>
                <a:ext cx="5086350" cy="4921102"/>
              </a:xfrm>
              <a:blipFill>
                <a:blip r:embed="rId2"/>
                <a:stretch>
                  <a:fillRect l="-2158" t="-2107" r="-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395" y="1349262"/>
            <a:ext cx="4463855" cy="34094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61386" y="4834937"/>
            <a:ext cx="3701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logistic function will always produce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an </a:t>
            </a:r>
            <a:r>
              <a:rPr lang="en-US" i="1" dirty="0">
                <a:solidFill>
                  <a:srgbClr val="FF0000"/>
                </a:solidFill>
              </a:rPr>
              <a:t>S-shaped </a:t>
            </a:r>
            <a:r>
              <a:rPr lang="en-US" dirty="0">
                <a:solidFill>
                  <a:srgbClr val="FF0000"/>
                </a:solidFill>
              </a:rPr>
              <a:t>curve of this form, and so regardless of the value of 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, we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will obtain a sensible prediction</a:t>
            </a:r>
            <a:endParaRPr lang="tr-TR" sz="16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55488"/>
      </p:ext>
    </p:extLst>
  </p:cSld>
  <p:clrMapOvr>
    <a:masterClrMapping/>
  </p:clrMapOvr>
</p:sld>
</file>

<file path=ppt/theme/theme1.xml><?xml version="1.0" encoding="utf-8"?>
<a:theme xmlns:a="http://schemas.openxmlformats.org/drawingml/2006/main" name="ITU Layo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</TotalTime>
  <Words>2419</Words>
  <Application>Microsoft Office PowerPoint</Application>
  <PresentationFormat>Widescreen</PresentationFormat>
  <Paragraphs>238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CMMI10</vt:lpstr>
      <vt:lpstr>CMR10</vt:lpstr>
      <vt:lpstr>CMSY10</vt:lpstr>
      <vt:lpstr>CMTT10</vt:lpstr>
      <vt:lpstr>ITU Layout</vt:lpstr>
      <vt:lpstr>Classification – Logistic Regression</vt:lpstr>
      <vt:lpstr>Why not Linear Regression?</vt:lpstr>
      <vt:lpstr>Why not Linear Regression?</vt:lpstr>
      <vt:lpstr>Why not Linear Regression?</vt:lpstr>
      <vt:lpstr>Why not Linear Regression?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Regression: Estimating Coefficients</vt:lpstr>
      <vt:lpstr>Logistic Regression: Estimating Coefficients</vt:lpstr>
      <vt:lpstr>Logistic Regression: Estimating Coefficients</vt:lpstr>
      <vt:lpstr>Logistic Regression: Default Data Model</vt:lpstr>
      <vt:lpstr>Logistic Regression: Predictions</vt:lpstr>
      <vt:lpstr>Logistic Regression: Qualitative inputs</vt:lpstr>
      <vt:lpstr>Multiple Logistic Regression</vt:lpstr>
      <vt:lpstr>Multiple Logistic Regression</vt:lpstr>
      <vt:lpstr>Multiple Logistic Regression Classification</vt:lpstr>
      <vt:lpstr>Logistic Regression Python Example</vt:lpstr>
      <vt:lpstr>CONFUSION MATRIX</vt:lpstr>
      <vt:lpstr>Types of Clasification Errors Summary</vt:lpstr>
      <vt:lpstr>Setting Different Thresholds</vt:lpstr>
      <vt:lpstr>Setting Different Thresholds</vt:lpstr>
      <vt:lpstr>Setting Different Thresholds</vt:lpstr>
      <vt:lpstr>ROC Curves</vt:lpstr>
      <vt:lpstr>Logistic Regression Confusion Matrix and ROC Python Example</vt:lpstr>
      <vt:lpstr>Multi Class Classification</vt:lpstr>
      <vt:lpstr>Multi Class Classification</vt:lpstr>
      <vt:lpstr>Logistic Regression: Non Linear Decision Boundaries</vt:lpstr>
      <vt:lpstr>Logistic Regression: Non Linear Decision Boundaries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Engineering</dc:title>
  <dc:creator>MEHMET YASİN ULUKUŞ</dc:creator>
  <cp:lastModifiedBy>YasinHP</cp:lastModifiedBy>
  <cp:revision>123</cp:revision>
  <dcterms:created xsi:type="dcterms:W3CDTF">2020-10-15T19:58:41Z</dcterms:created>
  <dcterms:modified xsi:type="dcterms:W3CDTF">2022-05-14T18:44:43Z</dcterms:modified>
</cp:coreProperties>
</file>