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0" r:id="rId3"/>
    <p:sldId id="321" r:id="rId4"/>
    <p:sldId id="31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18" r:id="rId14"/>
    <p:sldId id="319" r:id="rId15"/>
    <p:sldId id="313" r:id="rId16"/>
    <p:sldId id="31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2113" y="692150"/>
            <a:ext cx="6073775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88108-D974-4744-89AA-6B820BF69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2113" y="692150"/>
            <a:ext cx="6073775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88108-D974-4744-89AA-6B820BF69D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6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2113" y="692150"/>
            <a:ext cx="6073775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88108-D974-4744-89AA-6B820BF69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2113" y="692150"/>
            <a:ext cx="6073775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88108-D974-4744-89AA-6B820BF69D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705D-0CF1-43DB-8BE7-0409FDD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Estimating Probabilities from Data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1E5A6-3498-4316-B123-42930690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If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is numerical, such as a measurement, o</a:t>
                </a:r>
                <a:r>
                  <a:rPr lang="tr-TR" sz="2400" dirty="0"/>
                  <a:t>ften assume </a:t>
                </a:r>
                <a:r>
                  <a:rPr lang="en-US" sz="2400" dirty="0"/>
                  <a:t>a Gaussian distribution is used</a:t>
                </a:r>
                <a:r>
                  <a:rPr lang="tr-TR" sz="2400" dirty="0"/>
                  <a:t> with pdf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tr-TR" sz="2400" b="0" dirty="0"/>
              </a:p>
              <a:p>
                <a:pPr marL="0" indent="0">
                  <a:buNone/>
                </a:pPr>
                <a:r>
                  <a:rPr lang="tr-TR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tr-TR" sz="2400" dirty="0"/>
                  <a:t> are the mean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 dirty="0"/>
                  <a:t> values when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tr-TR" sz="2400" dirty="0"/>
                  <a:t> </a:t>
                </a:r>
              </a:p>
              <a:p>
                <a:r>
                  <a:rPr lang="tr-TR" sz="2400" dirty="0"/>
                  <a:t>Similarly the probabilities can be computed by</a:t>
                </a:r>
              </a:p>
              <a:p>
                <a:pPr marL="0" indent="0">
                  <a:buNone/>
                </a:pP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| (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1E5A6-3498-4316-B123-42930690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249488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847C-74AC-4C96-92D3-F92401B4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8FA0-BF2E-4B43-969A-504496EA2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/>
                  <a:t>Using probabilities one can simply use Bayes classifier idea to make classifications</a:t>
                </a:r>
              </a:p>
              <a:p>
                <a:r>
                  <a:rPr lang="en-US" sz="2400" dirty="0"/>
                  <a:t>In a two-class problem, say class 1 or class </a:t>
                </a:r>
                <a:r>
                  <a:rPr lang="tr-TR" sz="2400" dirty="0"/>
                  <a:t>0</a:t>
                </a:r>
                <a:r>
                  <a:rPr lang="en-US" sz="2400" dirty="0"/>
                  <a:t>, the Bayes classifier</a:t>
                </a:r>
                <a:r>
                  <a:rPr lang="tr-TR" sz="2400" dirty="0"/>
                  <a:t> </a:t>
                </a:r>
                <a:r>
                  <a:rPr lang="en-US" sz="2400" dirty="0"/>
                  <a:t>corresponds to predicting class one if </a:t>
                </a:r>
                <a:endParaRPr lang="tr-T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 |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tr-TR" sz="2400" dirty="0"/>
              </a:p>
              <a:p>
                <a:pPr marL="0" indent="180975">
                  <a:buNone/>
                </a:pPr>
                <a:r>
                  <a:rPr lang="en-US" sz="2400" dirty="0"/>
                  <a:t>and class</a:t>
                </a:r>
                <a:r>
                  <a:rPr lang="tr-TR" sz="2400" dirty="0"/>
                  <a:t> 0</a:t>
                </a:r>
                <a:r>
                  <a:rPr lang="en-US" sz="2400" dirty="0"/>
                  <a:t> otherwise</a:t>
                </a:r>
                <a:endParaRPr lang="tr-TR" sz="2400" dirty="0"/>
              </a:p>
              <a:p>
                <a:r>
                  <a:rPr lang="tr-TR" sz="2400" dirty="0"/>
                  <a:t>The performance of the classifier can be measured by its accuracy (percent correct classifications)</a:t>
                </a:r>
              </a:p>
              <a:p>
                <a:pPr marL="0" indent="0">
                  <a:buNone/>
                </a:pP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𝑐𝑙𝑎𝑠𝑠𝑖𝑓𝑖𝑒𝑑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𝑖𝑛𝑠𝑡𝑎𝑛𝑐𝑒𝑠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𝑖𝑛𝑠𝑡𝑎𝑛𝑐𝑒𝑠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8FA0-BF2E-4B43-969A-504496EA2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7444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Training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Our objective is to use the classifier in real life (on the instances that the algorithm has not seen when trained)</a:t>
            </a:r>
          </a:p>
          <a:p>
            <a:r>
              <a:rPr lang="en-US" sz="2000" dirty="0"/>
              <a:t>The performance of the algorithm on the training set is biased. In the final exam, if I ask you exactly the same questions I solved in the class, the students that simply memorized them will be very successful. This does not mean that they have learned the concept really well. </a:t>
            </a:r>
          </a:p>
          <a:p>
            <a:r>
              <a:rPr lang="en-US" sz="2000" dirty="0"/>
              <a:t>Generally, we do not have a test data preserved somewhere else to do this check.</a:t>
            </a:r>
          </a:p>
          <a:p>
            <a:r>
              <a:rPr lang="en-US" sz="2000" dirty="0"/>
              <a:t>One way to deal with this issue is to randomly split the data into a training set, and test set (generally 80% to 20%, not always).</a:t>
            </a:r>
          </a:p>
          <a:p>
            <a:endParaRPr lang="en-US" sz="2000" dirty="0"/>
          </a:p>
          <a:p>
            <a:r>
              <a:rPr lang="en-US" sz="2000" dirty="0"/>
              <a:t>We fit our model using training set and test the performance on test set.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A7B73-2EFE-4831-9A5E-7F5EDE15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6" name="Group 5"/>
          <p:cNvGrpSpPr/>
          <p:nvPr/>
        </p:nvGrpSpPr>
        <p:grpSpPr>
          <a:xfrm>
            <a:off x="2494885" y="4084231"/>
            <a:ext cx="6457950" cy="361950"/>
            <a:chOff x="2343150" y="4581525"/>
            <a:chExt cx="6457950" cy="361950"/>
          </a:xfrm>
        </p:grpSpPr>
        <p:sp>
          <p:nvSpPr>
            <p:cNvPr id="5" name="Rectangle 4"/>
            <p:cNvSpPr/>
            <p:nvPr/>
          </p:nvSpPr>
          <p:spPr>
            <a:xfrm>
              <a:off x="2343150" y="4581525"/>
              <a:ext cx="4819650" cy="3619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Data (80%)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62800" y="4581525"/>
              <a:ext cx="1638300" cy="3619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Test Data (20%)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809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K-Nearest Neighbors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400" dirty="0"/>
                  <a:t>The second classification </a:t>
                </a:r>
                <a:r>
                  <a:rPr lang="en-US" sz="2400" dirty="0"/>
                  <a:t>method </a:t>
                </a:r>
                <a:r>
                  <a:rPr lang="tr-TR" sz="2400" dirty="0"/>
                  <a:t>that we will learn </a:t>
                </a:r>
                <a:r>
                  <a:rPr lang="en-US" sz="2400" dirty="0"/>
                  <a:t>is the </a:t>
                </a:r>
                <a:r>
                  <a:rPr lang="en-US" sz="2400" i="1" dirty="0"/>
                  <a:t>K-nearest neighbors </a:t>
                </a:r>
                <a:r>
                  <a:rPr lang="en-US" sz="2400" dirty="0"/>
                  <a:t>(KNN) classifier. </a:t>
                </a:r>
                <a:endParaRPr lang="tr-TR" sz="2400" dirty="0"/>
              </a:p>
              <a:p>
                <a:r>
                  <a:rPr lang="en-US" sz="2400" dirty="0"/>
                  <a:t>Given a positive integer </a:t>
                </a:r>
                <a:r>
                  <a:rPr lang="en-US" sz="2400" i="1" dirty="0"/>
                  <a:t>K </a:t>
                </a:r>
                <a:r>
                  <a:rPr lang="en-US" sz="2400" dirty="0"/>
                  <a:t>and a test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tr-TR" sz="2400" dirty="0"/>
              </a:p>
              <a:p>
                <a:r>
                  <a:rPr lang="tr-TR" sz="2400" dirty="0"/>
                  <a:t>The </a:t>
                </a:r>
                <a:r>
                  <a:rPr lang="en-US" sz="2400" dirty="0"/>
                  <a:t>KNN classifier first identifies the neighbors</a:t>
                </a:r>
                <a:r>
                  <a:rPr lang="tr-TR" sz="2400" dirty="0"/>
                  <a:t> </a:t>
                </a:r>
                <a:r>
                  <a:rPr lang="en-US" sz="2400" i="1" dirty="0"/>
                  <a:t>K </a:t>
                </a:r>
                <a:r>
                  <a:rPr lang="en-US" sz="2400" dirty="0"/>
                  <a:t>points in the training data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It then estimates the conditional probability for class </a:t>
                </a:r>
                <a:r>
                  <a:rPr lang="en-US" sz="2400" i="1" dirty="0"/>
                  <a:t>j </a:t>
                </a:r>
                <a:r>
                  <a:rPr lang="en-US" sz="2400" dirty="0"/>
                  <a:t>as the fraction of</a:t>
                </a:r>
                <a:r>
                  <a:rPr lang="tr-TR" sz="2400" dirty="0"/>
                  <a:t> </a:t>
                </a:r>
                <a:r>
                  <a:rPr lang="en-US" sz="2400" dirty="0"/>
                  <a:t>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whose response values equal </a:t>
                </a:r>
                <a:r>
                  <a:rPr lang="en-US" sz="2400" i="1" dirty="0"/>
                  <a:t>j</a:t>
                </a:r>
                <a:r>
                  <a:rPr lang="en-US" sz="2400" dirty="0"/>
                  <a:t>: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tr-T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  <a:p>
                <a:r>
                  <a:rPr lang="en-US" sz="2400" dirty="0"/>
                  <a:t>Finally, KNN applies Bayes rule and classifies the test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</a:t>
                </a:r>
                <a:r>
                  <a:rPr lang="tr-TR" sz="2400" dirty="0"/>
                  <a:t> </a:t>
                </a:r>
                <a:r>
                  <a:rPr lang="en-US" sz="2400" dirty="0"/>
                  <a:t>the class with the largest probability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A7B73-2EFE-4831-9A5E-7F5EDE15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5918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676400"/>
            <a:ext cx="3124200" cy="3508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991225" cy="4921102"/>
          </a:xfrm>
        </p:spPr>
        <p:txBody>
          <a:bodyPr>
            <a:noAutofit/>
          </a:bodyPr>
          <a:lstStyle/>
          <a:p>
            <a:r>
              <a:rPr lang="en-US" sz="2200" dirty="0"/>
              <a:t>We have small training data set consisting of six blue and six orange observations</a:t>
            </a:r>
          </a:p>
          <a:p>
            <a:r>
              <a:rPr lang="en-US" sz="2200" dirty="0"/>
              <a:t>Goal is to make a prediction for the point labeled by the black cross.</a:t>
            </a:r>
          </a:p>
          <a:p>
            <a:r>
              <a:rPr lang="en-US" sz="2200" dirty="0"/>
              <a:t>Suppose that we choose </a:t>
            </a:r>
            <a:r>
              <a:rPr lang="en-US" sz="2200" i="1" dirty="0"/>
              <a:t>K </a:t>
            </a:r>
            <a:r>
              <a:rPr lang="en-US" sz="2200" dirty="0"/>
              <a:t>= 3. </a:t>
            </a:r>
          </a:p>
          <a:p>
            <a:r>
              <a:rPr lang="en-US" sz="2200" dirty="0"/>
              <a:t>Then KNN will first identify the three observations that are closest to the cross.  Neighborhood is shown as a circle.</a:t>
            </a:r>
          </a:p>
          <a:p>
            <a:r>
              <a:rPr lang="en-US" sz="2200" dirty="0"/>
              <a:t>It consists of two blue points and one orange point, resulting in estimated probabilities of 2/3 for the blue class and 1/3 for the orange class. </a:t>
            </a:r>
          </a:p>
          <a:p>
            <a:r>
              <a:rPr lang="en-US" sz="2200" dirty="0"/>
              <a:t>Hence KNN will predict that the black cross belongs to the blue class</a:t>
            </a:r>
            <a:r>
              <a:rPr lang="en-US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A7B73-2EFE-4831-9A5E-7F5EDE15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413449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We are interested in predicting whether an</a:t>
                </a:r>
                <a:r>
                  <a:rPr lang="tr-TR" sz="2400" dirty="0"/>
                  <a:t> </a:t>
                </a:r>
                <a:r>
                  <a:rPr lang="en-US" sz="2400" dirty="0"/>
                  <a:t>individual will default on his or her credit card payment, on the basis of</a:t>
                </a:r>
                <a:r>
                  <a:rPr lang="tr-TR" sz="2400" dirty="0"/>
                  <a:t> </a:t>
                </a:r>
                <a:r>
                  <a:rPr lang="en-US" sz="2400" dirty="0"/>
                  <a:t>annual income and monthly credit card balance</a:t>
                </a:r>
                <a:endParaRPr lang="tr-TR" sz="2400" dirty="0"/>
              </a:p>
              <a:p>
                <a:endParaRPr lang="tr-TR" sz="2400" dirty="0"/>
              </a:p>
              <a:p>
                <a:endParaRPr lang="tr-TR" sz="2400" dirty="0"/>
              </a:p>
              <a:p>
                <a:endParaRPr lang="tr-TR" sz="2400" dirty="0"/>
              </a:p>
              <a:p>
                <a:endParaRPr lang="tr-TR" sz="2400" dirty="0"/>
              </a:p>
              <a:p>
                <a:endParaRPr lang="tr-TR" sz="2400" dirty="0"/>
              </a:p>
              <a:p>
                <a:endParaRPr lang="tr-TR" sz="2400" dirty="0"/>
              </a:p>
              <a:p>
                <a:endParaRPr lang="tr-TR" sz="2400" dirty="0"/>
              </a:p>
              <a:p>
                <a:r>
                  <a:rPr lang="tr-TR" sz="2400" dirty="0"/>
                  <a:t>T</a:t>
                </a:r>
                <a:r>
                  <a:rPr lang="en-US" sz="2400" dirty="0"/>
                  <a:t>he response default </a:t>
                </a:r>
                <a14:m>
                  <m:oMath xmlns:m="http://schemas.openxmlformats.org/officeDocument/2006/math">
                    <m:r>
                      <a:rPr lang="tr-TR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falls into</a:t>
                </a:r>
                <a:r>
                  <a:rPr lang="tr-TR" sz="2400" dirty="0"/>
                  <a:t> </a:t>
                </a:r>
                <a:r>
                  <a:rPr lang="en-US" sz="2400" dirty="0"/>
                  <a:t>one of two categories, Yes or No</a:t>
                </a:r>
                <a:endParaRPr lang="tr-TR" sz="2400" dirty="0"/>
              </a:p>
              <a:p>
                <a:endParaRPr lang="tr-TR" sz="2400" dirty="0"/>
              </a:p>
              <a:p>
                <a:endParaRPr lang="tr-TR" dirty="0"/>
              </a:p>
              <a:p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1" y="2422525"/>
            <a:ext cx="6152511" cy="31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5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Decision Boundary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A7B73-2EFE-4831-9A5E-7F5EDE15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6" name="Group 5"/>
          <p:cNvGrpSpPr/>
          <p:nvPr/>
        </p:nvGrpSpPr>
        <p:grpSpPr>
          <a:xfrm>
            <a:off x="3461386" y="1433700"/>
            <a:ext cx="4415789" cy="4922650"/>
            <a:chOff x="6690361" y="1387981"/>
            <a:chExt cx="4415789" cy="4922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50232"/>
            <a:stretch/>
          </p:blipFill>
          <p:spPr>
            <a:xfrm>
              <a:off x="6690361" y="1759307"/>
              <a:ext cx="4415789" cy="4551324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9163050" y="1971675"/>
              <a:ext cx="314325" cy="348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9034241" y="1990725"/>
              <a:ext cx="1090834" cy="3476625"/>
            </a:xfrm>
            <a:custGeom>
              <a:avLst/>
              <a:gdLst>
                <a:gd name="connsiteX0" fmla="*/ 428696 w 1104971"/>
                <a:gd name="connsiteY0" fmla="*/ 0 h 3476625"/>
                <a:gd name="connsiteX1" fmla="*/ 504896 w 1104971"/>
                <a:gd name="connsiteY1" fmla="*/ 371475 h 3476625"/>
                <a:gd name="connsiteX2" fmla="*/ 504896 w 1104971"/>
                <a:gd name="connsiteY2" fmla="*/ 371475 h 3476625"/>
                <a:gd name="connsiteX3" fmla="*/ 323921 w 1104971"/>
                <a:gd name="connsiteY3" fmla="*/ 733425 h 3476625"/>
                <a:gd name="connsiteX4" fmla="*/ 114371 w 1104971"/>
                <a:gd name="connsiteY4" fmla="*/ 1257300 h 3476625"/>
                <a:gd name="connsiteX5" fmla="*/ 247721 w 1104971"/>
                <a:gd name="connsiteY5" fmla="*/ 1600200 h 3476625"/>
                <a:gd name="connsiteX6" fmla="*/ 71 w 1104971"/>
                <a:gd name="connsiteY6" fmla="*/ 1924050 h 3476625"/>
                <a:gd name="connsiteX7" fmla="*/ 276296 w 1104971"/>
                <a:gd name="connsiteY7" fmla="*/ 2124075 h 3476625"/>
                <a:gd name="connsiteX8" fmla="*/ 190571 w 1104971"/>
                <a:gd name="connsiteY8" fmla="*/ 2514600 h 3476625"/>
                <a:gd name="connsiteX9" fmla="*/ 981146 w 1104971"/>
                <a:gd name="connsiteY9" fmla="*/ 3143250 h 3476625"/>
                <a:gd name="connsiteX10" fmla="*/ 1104971 w 1104971"/>
                <a:gd name="connsiteY10" fmla="*/ 3476625 h 3476625"/>
                <a:gd name="connsiteX0" fmla="*/ 429435 w 1105710"/>
                <a:gd name="connsiteY0" fmla="*/ 0 h 3476625"/>
                <a:gd name="connsiteX1" fmla="*/ 505635 w 1105710"/>
                <a:gd name="connsiteY1" fmla="*/ 371475 h 3476625"/>
                <a:gd name="connsiteX2" fmla="*/ 505635 w 1105710"/>
                <a:gd name="connsiteY2" fmla="*/ 371475 h 3476625"/>
                <a:gd name="connsiteX3" fmla="*/ 324660 w 1105710"/>
                <a:gd name="connsiteY3" fmla="*/ 733425 h 3476625"/>
                <a:gd name="connsiteX4" fmla="*/ 115110 w 1105710"/>
                <a:gd name="connsiteY4" fmla="*/ 1257300 h 3476625"/>
                <a:gd name="connsiteX5" fmla="*/ 190040 w 1105710"/>
                <a:gd name="connsiteY5" fmla="*/ 1582420 h 3476625"/>
                <a:gd name="connsiteX6" fmla="*/ 810 w 1105710"/>
                <a:gd name="connsiteY6" fmla="*/ 1924050 h 3476625"/>
                <a:gd name="connsiteX7" fmla="*/ 277035 w 1105710"/>
                <a:gd name="connsiteY7" fmla="*/ 2124075 h 3476625"/>
                <a:gd name="connsiteX8" fmla="*/ 191310 w 1105710"/>
                <a:gd name="connsiteY8" fmla="*/ 2514600 h 3476625"/>
                <a:gd name="connsiteX9" fmla="*/ 981885 w 1105710"/>
                <a:gd name="connsiteY9" fmla="*/ 3143250 h 3476625"/>
                <a:gd name="connsiteX10" fmla="*/ 1105710 w 1105710"/>
                <a:gd name="connsiteY10" fmla="*/ 3476625 h 3476625"/>
                <a:gd name="connsiteX0" fmla="*/ 574491 w 1250766"/>
                <a:gd name="connsiteY0" fmla="*/ 0 h 3476625"/>
                <a:gd name="connsiteX1" fmla="*/ 650691 w 1250766"/>
                <a:gd name="connsiteY1" fmla="*/ 371475 h 3476625"/>
                <a:gd name="connsiteX2" fmla="*/ 650691 w 1250766"/>
                <a:gd name="connsiteY2" fmla="*/ 371475 h 3476625"/>
                <a:gd name="connsiteX3" fmla="*/ 469716 w 1250766"/>
                <a:gd name="connsiteY3" fmla="*/ 733425 h 3476625"/>
                <a:gd name="connsiteX4" fmla="*/ 1086 w 1250766"/>
                <a:gd name="connsiteY4" fmla="*/ 1270000 h 3476625"/>
                <a:gd name="connsiteX5" fmla="*/ 335096 w 1250766"/>
                <a:gd name="connsiteY5" fmla="*/ 1582420 h 3476625"/>
                <a:gd name="connsiteX6" fmla="*/ 145866 w 1250766"/>
                <a:gd name="connsiteY6" fmla="*/ 1924050 h 3476625"/>
                <a:gd name="connsiteX7" fmla="*/ 422091 w 1250766"/>
                <a:gd name="connsiteY7" fmla="*/ 2124075 h 3476625"/>
                <a:gd name="connsiteX8" fmla="*/ 336366 w 1250766"/>
                <a:gd name="connsiteY8" fmla="*/ 2514600 h 3476625"/>
                <a:gd name="connsiteX9" fmla="*/ 1126941 w 1250766"/>
                <a:gd name="connsiteY9" fmla="*/ 3143250 h 3476625"/>
                <a:gd name="connsiteX10" fmla="*/ 1250766 w 1250766"/>
                <a:gd name="connsiteY10" fmla="*/ 3476625 h 3476625"/>
                <a:gd name="connsiteX0" fmla="*/ 574546 w 1250821"/>
                <a:gd name="connsiteY0" fmla="*/ 0 h 3476625"/>
                <a:gd name="connsiteX1" fmla="*/ 650746 w 1250821"/>
                <a:gd name="connsiteY1" fmla="*/ 371475 h 3476625"/>
                <a:gd name="connsiteX2" fmla="*/ 650746 w 1250821"/>
                <a:gd name="connsiteY2" fmla="*/ 371475 h 3476625"/>
                <a:gd name="connsiteX3" fmla="*/ 469771 w 1250821"/>
                <a:gd name="connsiteY3" fmla="*/ 733425 h 3476625"/>
                <a:gd name="connsiteX4" fmla="*/ 1141 w 1250821"/>
                <a:gd name="connsiteY4" fmla="*/ 1270000 h 3476625"/>
                <a:gd name="connsiteX5" fmla="*/ 335151 w 1250821"/>
                <a:gd name="connsiteY5" fmla="*/ 1582420 h 3476625"/>
                <a:gd name="connsiteX6" fmla="*/ 247521 w 1250821"/>
                <a:gd name="connsiteY6" fmla="*/ 1807210 h 3476625"/>
                <a:gd name="connsiteX7" fmla="*/ 422146 w 1250821"/>
                <a:gd name="connsiteY7" fmla="*/ 2124075 h 3476625"/>
                <a:gd name="connsiteX8" fmla="*/ 336421 w 1250821"/>
                <a:gd name="connsiteY8" fmla="*/ 2514600 h 3476625"/>
                <a:gd name="connsiteX9" fmla="*/ 1126996 w 1250821"/>
                <a:gd name="connsiteY9" fmla="*/ 3143250 h 3476625"/>
                <a:gd name="connsiteX10" fmla="*/ 1250821 w 1250821"/>
                <a:gd name="connsiteY10" fmla="*/ 3476625 h 3476625"/>
                <a:gd name="connsiteX0" fmla="*/ 576090 w 1252365"/>
                <a:gd name="connsiteY0" fmla="*/ 0 h 3476625"/>
                <a:gd name="connsiteX1" fmla="*/ 652290 w 1252365"/>
                <a:gd name="connsiteY1" fmla="*/ 371475 h 3476625"/>
                <a:gd name="connsiteX2" fmla="*/ 652290 w 1252365"/>
                <a:gd name="connsiteY2" fmla="*/ 371475 h 3476625"/>
                <a:gd name="connsiteX3" fmla="*/ 471315 w 1252365"/>
                <a:gd name="connsiteY3" fmla="*/ 733425 h 3476625"/>
                <a:gd name="connsiteX4" fmla="*/ 2685 w 1252365"/>
                <a:gd name="connsiteY4" fmla="*/ 1270000 h 3476625"/>
                <a:gd name="connsiteX5" fmla="*/ 278275 w 1252365"/>
                <a:gd name="connsiteY5" fmla="*/ 1638300 h 3476625"/>
                <a:gd name="connsiteX6" fmla="*/ 249065 w 1252365"/>
                <a:gd name="connsiteY6" fmla="*/ 1807210 h 3476625"/>
                <a:gd name="connsiteX7" fmla="*/ 423690 w 1252365"/>
                <a:gd name="connsiteY7" fmla="*/ 2124075 h 3476625"/>
                <a:gd name="connsiteX8" fmla="*/ 337965 w 1252365"/>
                <a:gd name="connsiteY8" fmla="*/ 2514600 h 3476625"/>
                <a:gd name="connsiteX9" fmla="*/ 1128540 w 1252365"/>
                <a:gd name="connsiteY9" fmla="*/ 3143250 h 3476625"/>
                <a:gd name="connsiteX10" fmla="*/ 1252365 w 1252365"/>
                <a:gd name="connsiteY10" fmla="*/ 3476625 h 3476625"/>
                <a:gd name="connsiteX0" fmla="*/ 576090 w 1252365"/>
                <a:gd name="connsiteY0" fmla="*/ 0 h 3476625"/>
                <a:gd name="connsiteX1" fmla="*/ 652290 w 1252365"/>
                <a:gd name="connsiteY1" fmla="*/ 371475 h 3476625"/>
                <a:gd name="connsiteX2" fmla="*/ 652290 w 1252365"/>
                <a:gd name="connsiteY2" fmla="*/ 371475 h 3476625"/>
                <a:gd name="connsiteX3" fmla="*/ 471315 w 1252365"/>
                <a:gd name="connsiteY3" fmla="*/ 733425 h 3476625"/>
                <a:gd name="connsiteX4" fmla="*/ 2685 w 1252365"/>
                <a:gd name="connsiteY4" fmla="*/ 1270000 h 3476625"/>
                <a:gd name="connsiteX5" fmla="*/ 278275 w 1252365"/>
                <a:gd name="connsiteY5" fmla="*/ 1638300 h 3476625"/>
                <a:gd name="connsiteX6" fmla="*/ 249065 w 1252365"/>
                <a:gd name="connsiteY6" fmla="*/ 1807210 h 3476625"/>
                <a:gd name="connsiteX7" fmla="*/ 276370 w 1252365"/>
                <a:gd name="connsiteY7" fmla="*/ 2118995 h 3476625"/>
                <a:gd name="connsiteX8" fmla="*/ 337965 w 1252365"/>
                <a:gd name="connsiteY8" fmla="*/ 2514600 h 3476625"/>
                <a:gd name="connsiteX9" fmla="*/ 1128540 w 1252365"/>
                <a:gd name="connsiteY9" fmla="*/ 3143250 h 3476625"/>
                <a:gd name="connsiteX10" fmla="*/ 1252365 w 1252365"/>
                <a:gd name="connsiteY10" fmla="*/ 3476625 h 3476625"/>
                <a:gd name="connsiteX0" fmla="*/ 480608 w 1156883"/>
                <a:gd name="connsiteY0" fmla="*/ 0 h 3476625"/>
                <a:gd name="connsiteX1" fmla="*/ 556808 w 1156883"/>
                <a:gd name="connsiteY1" fmla="*/ 371475 h 3476625"/>
                <a:gd name="connsiteX2" fmla="*/ 556808 w 1156883"/>
                <a:gd name="connsiteY2" fmla="*/ 371475 h 3476625"/>
                <a:gd name="connsiteX3" fmla="*/ 375833 w 1156883"/>
                <a:gd name="connsiteY3" fmla="*/ 733425 h 3476625"/>
                <a:gd name="connsiteX4" fmla="*/ 3723 w 1156883"/>
                <a:gd name="connsiteY4" fmla="*/ 1244600 h 3476625"/>
                <a:gd name="connsiteX5" fmla="*/ 182793 w 1156883"/>
                <a:gd name="connsiteY5" fmla="*/ 1638300 h 3476625"/>
                <a:gd name="connsiteX6" fmla="*/ 153583 w 1156883"/>
                <a:gd name="connsiteY6" fmla="*/ 1807210 h 3476625"/>
                <a:gd name="connsiteX7" fmla="*/ 180888 w 1156883"/>
                <a:gd name="connsiteY7" fmla="*/ 2118995 h 3476625"/>
                <a:gd name="connsiteX8" fmla="*/ 242483 w 1156883"/>
                <a:gd name="connsiteY8" fmla="*/ 2514600 h 3476625"/>
                <a:gd name="connsiteX9" fmla="*/ 1033058 w 1156883"/>
                <a:gd name="connsiteY9" fmla="*/ 3143250 h 3476625"/>
                <a:gd name="connsiteX10" fmla="*/ 1156883 w 1156883"/>
                <a:gd name="connsiteY10" fmla="*/ 3476625 h 3476625"/>
                <a:gd name="connsiteX0" fmla="*/ 480377 w 1156652"/>
                <a:gd name="connsiteY0" fmla="*/ 0 h 3476625"/>
                <a:gd name="connsiteX1" fmla="*/ 556577 w 1156652"/>
                <a:gd name="connsiteY1" fmla="*/ 371475 h 3476625"/>
                <a:gd name="connsiteX2" fmla="*/ 556577 w 1156652"/>
                <a:gd name="connsiteY2" fmla="*/ 371475 h 3476625"/>
                <a:gd name="connsiteX3" fmla="*/ 375602 w 1156652"/>
                <a:gd name="connsiteY3" fmla="*/ 733425 h 3476625"/>
                <a:gd name="connsiteX4" fmla="*/ 3492 w 1156652"/>
                <a:gd name="connsiteY4" fmla="*/ 1244600 h 3476625"/>
                <a:gd name="connsiteX5" fmla="*/ 182562 w 1156652"/>
                <a:gd name="connsiteY5" fmla="*/ 1638300 h 3476625"/>
                <a:gd name="connsiteX6" fmla="*/ 68008 w 1156652"/>
                <a:gd name="connsiteY6" fmla="*/ 1788922 h 3476625"/>
                <a:gd name="connsiteX7" fmla="*/ 180657 w 1156652"/>
                <a:gd name="connsiteY7" fmla="*/ 2118995 h 3476625"/>
                <a:gd name="connsiteX8" fmla="*/ 242252 w 1156652"/>
                <a:gd name="connsiteY8" fmla="*/ 2514600 h 3476625"/>
                <a:gd name="connsiteX9" fmla="*/ 1032827 w 1156652"/>
                <a:gd name="connsiteY9" fmla="*/ 3143250 h 3476625"/>
                <a:gd name="connsiteX10" fmla="*/ 1156652 w 1156652"/>
                <a:gd name="connsiteY10" fmla="*/ 3476625 h 3476625"/>
                <a:gd name="connsiteX0" fmla="*/ 485568 w 1161843"/>
                <a:gd name="connsiteY0" fmla="*/ 0 h 3476625"/>
                <a:gd name="connsiteX1" fmla="*/ 561768 w 1161843"/>
                <a:gd name="connsiteY1" fmla="*/ 371475 h 3476625"/>
                <a:gd name="connsiteX2" fmla="*/ 561768 w 1161843"/>
                <a:gd name="connsiteY2" fmla="*/ 371475 h 3476625"/>
                <a:gd name="connsiteX3" fmla="*/ 380793 w 1161843"/>
                <a:gd name="connsiteY3" fmla="*/ 733425 h 3476625"/>
                <a:gd name="connsiteX4" fmla="*/ 8683 w 1161843"/>
                <a:gd name="connsiteY4" fmla="*/ 1244600 h 3476625"/>
                <a:gd name="connsiteX5" fmla="*/ 114601 w 1161843"/>
                <a:gd name="connsiteY5" fmla="*/ 1638300 h 3476625"/>
                <a:gd name="connsiteX6" fmla="*/ 73199 w 1161843"/>
                <a:gd name="connsiteY6" fmla="*/ 1788922 h 3476625"/>
                <a:gd name="connsiteX7" fmla="*/ 185848 w 1161843"/>
                <a:gd name="connsiteY7" fmla="*/ 2118995 h 3476625"/>
                <a:gd name="connsiteX8" fmla="*/ 247443 w 1161843"/>
                <a:gd name="connsiteY8" fmla="*/ 2514600 h 3476625"/>
                <a:gd name="connsiteX9" fmla="*/ 1038018 w 1161843"/>
                <a:gd name="connsiteY9" fmla="*/ 3143250 h 3476625"/>
                <a:gd name="connsiteX10" fmla="*/ 1161843 w 1161843"/>
                <a:gd name="connsiteY10" fmla="*/ 3476625 h 3476625"/>
                <a:gd name="connsiteX0" fmla="*/ 414559 w 1090834"/>
                <a:gd name="connsiteY0" fmla="*/ 0 h 3476625"/>
                <a:gd name="connsiteX1" fmla="*/ 490759 w 1090834"/>
                <a:gd name="connsiteY1" fmla="*/ 371475 h 3476625"/>
                <a:gd name="connsiteX2" fmla="*/ 490759 w 1090834"/>
                <a:gd name="connsiteY2" fmla="*/ 371475 h 3476625"/>
                <a:gd name="connsiteX3" fmla="*/ 309784 w 1090834"/>
                <a:gd name="connsiteY3" fmla="*/ 733425 h 3476625"/>
                <a:gd name="connsiteX4" fmla="*/ 83978 w 1090834"/>
                <a:gd name="connsiteY4" fmla="*/ 1250696 h 3476625"/>
                <a:gd name="connsiteX5" fmla="*/ 43592 w 1090834"/>
                <a:gd name="connsiteY5" fmla="*/ 1638300 h 3476625"/>
                <a:gd name="connsiteX6" fmla="*/ 2190 w 1090834"/>
                <a:gd name="connsiteY6" fmla="*/ 1788922 h 3476625"/>
                <a:gd name="connsiteX7" fmla="*/ 114839 w 1090834"/>
                <a:gd name="connsiteY7" fmla="*/ 2118995 h 3476625"/>
                <a:gd name="connsiteX8" fmla="*/ 176434 w 1090834"/>
                <a:gd name="connsiteY8" fmla="*/ 2514600 h 3476625"/>
                <a:gd name="connsiteX9" fmla="*/ 967009 w 1090834"/>
                <a:gd name="connsiteY9" fmla="*/ 3143250 h 3476625"/>
                <a:gd name="connsiteX10" fmla="*/ 1090834 w 1090834"/>
                <a:gd name="connsiteY10" fmla="*/ 3476625 h 347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0834" h="3476625">
                  <a:moveTo>
                    <a:pt x="414559" y="0"/>
                  </a:moveTo>
                  <a:lnTo>
                    <a:pt x="490759" y="371475"/>
                  </a:lnTo>
                  <a:lnTo>
                    <a:pt x="490759" y="371475"/>
                  </a:lnTo>
                  <a:cubicBezTo>
                    <a:pt x="460597" y="431800"/>
                    <a:pt x="377581" y="586888"/>
                    <a:pt x="309784" y="733425"/>
                  </a:cubicBezTo>
                  <a:cubicBezTo>
                    <a:pt x="241987" y="879962"/>
                    <a:pt x="128343" y="1099884"/>
                    <a:pt x="83978" y="1250696"/>
                  </a:cubicBezTo>
                  <a:cubicBezTo>
                    <a:pt x="39613" y="1401508"/>
                    <a:pt x="57223" y="1548596"/>
                    <a:pt x="43592" y="1638300"/>
                  </a:cubicBezTo>
                  <a:cubicBezTo>
                    <a:pt x="29961" y="1728004"/>
                    <a:pt x="-9684" y="1708806"/>
                    <a:pt x="2190" y="1788922"/>
                  </a:cubicBezTo>
                  <a:cubicBezTo>
                    <a:pt x="14064" y="1869038"/>
                    <a:pt x="85798" y="1998049"/>
                    <a:pt x="114839" y="2118995"/>
                  </a:cubicBezTo>
                  <a:cubicBezTo>
                    <a:pt x="143880" y="2239941"/>
                    <a:pt x="34406" y="2343891"/>
                    <a:pt x="176434" y="2514600"/>
                  </a:cubicBezTo>
                  <a:cubicBezTo>
                    <a:pt x="318462" y="2685309"/>
                    <a:pt x="814609" y="2982912"/>
                    <a:pt x="967009" y="3143250"/>
                  </a:cubicBezTo>
                  <a:cubicBezTo>
                    <a:pt x="1119409" y="3303588"/>
                    <a:pt x="1011459" y="3452813"/>
                    <a:pt x="1090834" y="3476625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53354" y="1387981"/>
              <a:ext cx="20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Decision Boundaries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2"/>
            </p:cNvCxnSpPr>
            <p:nvPr/>
          </p:nvCxnSpPr>
          <p:spPr>
            <a:xfrm flipH="1">
              <a:off x="9163050" y="1757313"/>
              <a:ext cx="237226" cy="204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</p:cNvCxnSpPr>
            <p:nvPr/>
          </p:nvCxnSpPr>
          <p:spPr>
            <a:xfrm>
              <a:off x="9400276" y="1757313"/>
              <a:ext cx="77099" cy="2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51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linear regression model assumes that the response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quantitative. But in many situations, the response variable is instead </a:t>
                </a:r>
                <a:r>
                  <a:rPr lang="en-US" sz="2400" i="1" dirty="0"/>
                  <a:t>qualitative.</a:t>
                </a:r>
              </a:p>
              <a:p>
                <a:r>
                  <a:rPr lang="en-US" sz="2400" dirty="0"/>
                  <a:t>For example, eye color is qualitative, taking qualitative on values blue, brown, or green.</a:t>
                </a:r>
              </a:p>
              <a:p>
                <a:r>
                  <a:rPr lang="en-US" sz="2400" dirty="0"/>
                  <a:t>Qualitative variables are referred to as </a:t>
                </a:r>
                <a:r>
                  <a:rPr lang="en-US" sz="2400" i="1" dirty="0"/>
                  <a:t>categorical.</a:t>
                </a:r>
              </a:p>
              <a:p>
                <a:r>
                  <a:rPr lang="en-US" sz="2400" dirty="0"/>
                  <a:t>Predicting a qualitative response for an observation can be referred to as </a:t>
                </a:r>
                <a:r>
                  <a:rPr lang="en-US" sz="2400" i="1" dirty="0"/>
                  <a:t>classifying </a:t>
                </a:r>
                <a:r>
                  <a:rPr lang="en-US" sz="2400" dirty="0"/>
                  <a:t>that observation</a:t>
                </a:r>
              </a:p>
              <a:p>
                <a:r>
                  <a:rPr lang="en-US" sz="2400" dirty="0"/>
                  <a:t>It involves assigning the observation to a category, or class</a:t>
                </a:r>
                <a:endParaRPr lang="tr-TR" sz="2400" dirty="0"/>
              </a:p>
              <a:p>
                <a:endParaRPr lang="tr-TR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124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4D7596-4267-4A82-B836-7BBDD01D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38" y="4152265"/>
            <a:ext cx="4065298" cy="218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Classification problems occur perhaps more than regression.</a:t>
            </a:r>
            <a:endParaRPr lang="tr-TR" sz="2200" dirty="0"/>
          </a:p>
          <a:p>
            <a:r>
              <a:rPr lang="en-US" sz="2200" dirty="0"/>
              <a:t>Examples:</a:t>
            </a:r>
          </a:p>
          <a:p>
            <a:pPr lvl="1"/>
            <a:r>
              <a:rPr lang="en-US" sz="2000" dirty="0"/>
              <a:t>Given a patient’s medical history, predict Cancer or Not Cancer  </a:t>
            </a:r>
          </a:p>
          <a:p>
            <a:pPr lvl="1"/>
            <a:r>
              <a:rPr lang="en-US" sz="2000" dirty="0"/>
              <a:t>Given shopping habits, predict social status</a:t>
            </a:r>
          </a:p>
          <a:p>
            <a:pPr lvl="1"/>
            <a:r>
              <a:rPr lang="en-US" sz="2000" dirty="0"/>
              <a:t>Given a picture of a person, decide if she is happy or not happy</a:t>
            </a:r>
            <a:endParaRPr lang="tr-TR" sz="2000" dirty="0"/>
          </a:p>
          <a:p>
            <a:pPr lvl="1"/>
            <a:r>
              <a:rPr lang="en-US" sz="2000" dirty="0"/>
              <a:t>Given an email text, decide spam or no spam</a:t>
            </a:r>
          </a:p>
          <a:p>
            <a:r>
              <a:rPr lang="en-US" sz="2200" dirty="0"/>
              <a:t>Just as in the regression setting, we have a set of training observations </a:t>
            </a:r>
            <a:r>
              <a:rPr lang="tr-TR" sz="2200" dirty="0"/>
              <a:t>to learn from </a:t>
            </a:r>
            <a:r>
              <a:rPr lang="en-US" sz="2200" dirty="0"/>
              <a:t>to build a classifier</a:t>
            </a:r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endParaRPr lang="tr-TR" sz="2200" b="0" i="1" dirty="0">
              <a:latin typeface="Cambria Math" panose="02040503050406030204" pitchFamily="18" charset="0"/>
            </a:endParaRPr>
          </a:p>
          <a:p>
            <a:endParaRPr lang="tr-TR" sz="2200" i="1" dirty="0">
              <a:latin typeface="Cambria Math" panose="02040503050406030204" pitchFamily="18" charset="0"/>
            </a:endParaRPr>
          </a:p>
          <a:p>
            <a:endParaRPr lang="en-US" sz="2400" dirty="0"/>
          </a:p>
          <a:p>
            <a:endParaRPr lang="tr-TR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57563" y="4137152"/>
            <a:ext cx="5996380" cy="2219198"/>
            <a:chOff x="1057563" y="4137152"/>
            <a:chExt cx="6067137" cy="22191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7563" y="4137152"/>
              <a:ext cx="6067137" cy="2219198"/>
              <a:chOff x="1057563" y="4137152"/>
              <a:chExt cx="6067137" cy="22191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57563" y="4558870"/>
                    <a:ext cx="2620673" cy="1200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tr-TR" dirty="0"/>
                      <a:t> are called features or independent variables (used as inputs to estimate the target)</a:t>
                    </a: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563" y="4558870"/>
                    <a:ext cx="2620673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60" t="-3046" r="-1860" b="-71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/>
              <p:cNvSpPr/>
              <p:nvPr/>
            </p:nvSpPr>
            <p:spPr>
              <a:xfrm>
                <a:off x="3868738" y="4137152"/>
                <a:ext cx="3255962" cy="22191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86075" y="5246751"/>
              <a:ext cx="982663" cy="4914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53943" y="4137152"/>
            <a:ext cx="4519220" cy="2219198"/>
            <a:chOff x="7167561" y="4137152"/>
            <a:chExt cx="4405602" cy="2219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948874" y="4527335"/>
                  <a:ext cx="2624289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tr-TR" dirty="0"/>
                    <a:t>s are called the target or dependent variables (outputs)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8874" y="4527335"/>
                  <a:ext cx="262428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2093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7167561" y="4137152"/>
              <a:ext cx="795337" cy="2219198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9" idx="3"/>
            </p:cNvCxnSpPr>
            <p:nvPr/>
          </p:nvCxnSpPr>
          <p:spPr>
            <a:xfrm flipV="1">
              <a:off x="7962898" y="5010150"/>
              <a:ext cx="990602" cy="2366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There are many possible classification techniques, or </a:t>
            </a:r>
            <a:r>
              <a:rPr lang="en-US" sz="2600" i="1" dirty="0"/>
              <a:t>classifiers.</a:t>
            </a:r>
          </a:p>
          <a:p>
            <a:r>
              <a:rPr lang="en-US" sz="2600" dirty="0"/>
              <a:t>Often the methods used for classification first predict the probability of each of the categories of a qualitative variable, as the basis for making the classification</a:t>
            </a:r>
            <a:endParaRPr lang="en-US" sz="2600" i="1" dirty="0"/>
          </a:p>
          <a:p>
            <a:r>
              <a:rPr lang="en-US" sz="2600" dirty="0"/>
              <a:t>We will discuss three of the most widely-used classifiers: </a:t>
            </a:r>
            <a:r>
              <a:rPr lang="en-US" sz="2600" i="1" dirty="0"/>
              <a:t>logistic regression</a:t>
            </a:r>
            <a:r>
              <a:rPr lang="en-US" sz="2600" dirty="0"/>
              <a:t>, </a:t>
            </a:r>
            <a:r>
              <a:rPr lang="tr-TR" sz="2600"/>
              <a:t>Naive Bayes </a:t>
            </a:r>
            <a:r>
              <a:rPr lang="en-US" sz="2600"/>
              <a:t>and </a:t>
            </a:r>
            <a:r>
              <a:rPr lang="en-US" sz="2600" i="1" dirty="0"/>
              <a:t>K-nearest neighbors</a:t>
            </a:r>
            <a:r>
              <a:rPr lang="en-US" sz="2600" dirty="0"/>
              <a:t>.</a:t>
            </a:r>
          </a:p>
          <a:p>
            <a:r>
              <a:rPr lang="en-US" sz="2600" dirty="0"/>
              <a:t>We will discuss more computer-intensive methods in later chapters, such as Decision Trees, Random Forests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08976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7578-71C5-49C7-A6B8-9283E1D4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Optimal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A5598-528E-43D7-BC20-D0768A9E3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Let’s assume that we know the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with certainty, we are given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:r>
                  <a:rPr lang="en-GB" dirty="0">
                    <a:solidFill>
                      <a:srgbClr val="FF0000"/>
                    </a:solidFill>
                  </a:rPr>
                  <a:t>y can have two possible values</a:t>
                </a:r>
                <a:r>
                  <a:rPr lang="en-GB" dirty="0"/>
                  <a:t>. Let’s say </a:t>
                </a:r>
                <a:r>
                  <a:rPr lang="en-GB" dirty="0">
                    <a:solidFill>
                      <a:srgbClr val="FF0000"/>
                    </a:solidFill>
                  </a:rPr>
                  <a:t>default</a:t>
                </a:r>
                <a:r>
                  <a:rPr lang="en-GB" dirty="0"/>
                  <a:t> or </a:t>
                </a:r>
                <a:r>
                  <a:rPr lang="en-GB" dirty="0">
                    <a:solidFill>
                      <a:srgbClr val="FF0000"/>
                    </a:solidFill>
                  </a:rPr>
                  <a:t>no default</a:t>
                </a:r>
              </a:p>
              <a:p>
                <a:r>
                  <a:rPr lang="en-GB" dirty="0"/>
                  <a:t>How would you classify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?</a:t>
                </a:r>
              </a:p>
              <a:p>
                <a:pPr lvl="1"/>
                <a:r>
                  <a:rPr lang="en-GB" dirty="0"/>
                  <a:t>Calculate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𝑑𝑒𝑓𝑎𝑢𝑙𝑡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b="0" dirty="0"/>
                  <a:t>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𝑑𝑒𝑓𝑎𝑢𝑙𝑡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)=(1−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classify as default, otherwise: no default    </a:t>
                </a:r>
              </a:p>
              <a:p>
                <a:r>
                  <a:rPr lang="en-GB" dirty="0"/>
                  <a:t>This classifier is called </a:t>
                </a:r>
                <a:r>
                  <a:rPr lang="en-GB" i="1" dirty="0">
                    <a:solidFill>
                      <a:srgbClr val="00B050"/>
                    </a:solidFill>
                  </a:rPr>
                  <a:t>Optimal Bayes Classifier</a:t>
                </a:r>
              </a:p>
              <a:p>
                <a:r>
                  <a:rPr lang="en-GB" dirty="0"/>
                  <a:t>Theoretically, no other approach can yield a better performance than this classifier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A5598-528E-43D7-BC20-D0768A9E3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7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285733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3539-17E5-4622-8014-97E632A1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big but…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2C566-22CF-4090-B9CA-D483E1E72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/>
                  <a:t>Why use other ML algorithms if optimal </a:t>
                </a:r>
                <a:r>
                  <a:rPr lang="en-GB" sz="2400" dirty="0" err="1"/>
                  <a:t>bayes</a:t>
                </a:r>
                <a:r>
                  <a:rPr lang="en-GB" sz="2400" dirty="0"/>
                  <a:t> classifier is “optimal” and looks quite simple to use?</a:t>
                </a:r>
              </a:p>
              <a:p>
                <a:pPr lvl="1"/>
                <a:r>
                  <a:rPr lang="en-GB" dirty="0"/>
                  <a:t>When we know the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life is easy</a:t>
                </a:r>
              </a:p>
              <a:p>
                <a:pPr lvl="1"/>
                <a:r>
                  <a:rPr lang="en-GB" b="1" dirty="0"/>
                  <a:t>But</a:t>
                </a:r>
                <a:r>
                  <a:rPr lang="en-GB" dirty="0"/>
                  <a:t> more often than not, we cannot know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with certainty and use ML algorithms to mimic or predict this distribution</a:t>
                </a:r>
                <a:endParaRPr lang="tr-TR" dirty="0"/>
              </a:p>
              <a:p>
                <a:r>
                  <a:rPr lang="en-US" sz="2400" dirty="0"/>
                  <a:t>Therefore, the Bayes optimal classifier serves as an unattainable gold standard against which to compare other methods.</a:t>
                </a:r>
              </a:p>
              <a:p>
                <a:r>
                  <a:rPr lang="en-US" sz="2400" dirty="0"/>
                  <a:t>Many approaches attempt to estimate the conditional distribution of Y given X, and then classify a given observation to the class with highest estimated probability.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2C566-22CF-4090-B9CA-D483E1E72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630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705D-0CF1-43DB-8BE7-0409FDD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the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1E5A6-3498-4316-B123-42930690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Remember Bayes Theorem from your probability class: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  <a:p>
                <a:r>
                  <a:rPr lang="en-GB" sz="2400" dirty="0"/>
                  <a:t>In case we have multiple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) features: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| 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We can calculate the terms in the right hand side from historical data, so we can predict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via using Bayes Theorem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1E5A6-3498-4316-B123-42930690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8548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B289-80D5-4AA0-A023-72284083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BF21-CA70-40C6-9BFE-163141085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600" dirty="0"/>
                  <a:t>If there are correlations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/>
                  <a:t>’s (usually there are), calculating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600" dirty="0"/>
                  <a:t> could be quite cumbersome</a:t>
                </a:r>
              </a:p>
              <a:p>
                <a:r>
                  <a:rPr lang="en-GB" sz="2600" dirty="0"/>
                  <a:t>One “naïve” approach to this problem is to simply ignore any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/>
                  <a:t>’s and assume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/>
                  <a:t>’s are independent of each other. </a:t>
                </a:r>
              </a:p>
              <a:p>
                <a:r>
                  <a:rPr lang="en-GB" sz="2600" dirty="0"/>
                  <a:t>Then “Naïve” Bayes formula becomes: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 | (</m:t>
                          </m:r>
                          <m:sSub>
                            <m:sSubPr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tr-TR" sz="2600" dirty="0"/>
              </a:p>
              <a:p>
                <a:r>
                  <a:rPr lang="tr-TR" sz="2600" dirty="0"/>
                  <a:t>Hence, we only need to compute </a:t>
                </a:r>
                <a14:m>
                  <m:oMath xmlns:m="http://schemas.openxmlformats.org/officeDocument/2006/math"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600" dirty="0"/>
                  <a:t> for all classes and </a:t>
                </a:r>
                <a14:m>
                  <m:oMath xmlns:m="http://schemas.openxmlformats.org/officeDocument/2006/math"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600" dirty="0"/>
                  <a:t> from tha data</a:t>
                </a:r>
                <a:endParaRPr lang="en-GB" sz="2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BF21-CA70-40C6-9BFE-163141085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5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42668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705D-0CF1-43DB-8BE7-0409FDD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Estimating Probabilities from Data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1E5A6-3498-4316-B123-42930690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/>
                  <a:t>Estimating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400" dirty="0"/>
                  <a:t> is straightforward, the probability that the target is class k is</a:t>
                </a:r>
              </a:p>
              <a:p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𝑒𝑥𝑎𝑚𝑝𝑙𝑒𝑠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𝑒𝑥𝑎𝑚𝑝𝑙𝑒𝑠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  <a:p>
                <a:pPr marL="0" indent="0">
                  <a:buNone/>
                </a:pPr>
                <a:endParaRPr lang="tr-TR" sz="2400" dirty="0"/>
              </a:p>
              <a:p>
                <a:r>
                  <a:rPr lang="tr-TR" sz="2400" dirty="0"/>
                  <a:t>In case of categorical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tr-TR" sz="2400" dirty="0"/>
                  <a:t> it is also straightforward to estimate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tr-TR" sz="2400" b="0" dirty="0"/>
              </a:p>
              <a:p>
                <a:pPr marL="0" indent="0">
                  <a:buNone/>
                </a:pPr>
                <a:endParaRPr lang="tr-TR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𝑒𝑥𝑎𝑚𝑝𝑙𝑒𝑠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tr-T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𝑒𝑥𝑎𝑚𝑝𝑙𝑒𝑠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1E5A6-3498-4316-B123-42930690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2031593201"/>
      </p:ext>
    </p:extLst>
  </p:cSld>
  <p:clrMapOvr>
    <a:masterClrMapping/>
  </p:clrMapOvr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1288</Words>
  <Application>Microsoft Office PowerPoint</Application>
  <PresentationFormat>Widescreen</PresentationFormat>
  <Paragraphs>133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ITU Layout</vt:lpstr>
      <vt:lpstr>Classification</vt:lpstr>
      <vt:lpstr>Classification</vt:lpstr>
      <vt:lpstr>Classification</vt:lpstr>
      <vt:lpstr>Classification</vt:lpstr>
      <vt:lpstr>Optimal Bayes Classifier</vt:lpstr>
      <vt:lpstr>A big but…</vt:lpstr>
      <vt:lpstr>Use of the Bayes Theorem</vt:lpstr>
      <vt:lpstr>Naïve Bayes Method</vt:lpstr>
      <vt:lpstr>Estimating Probabilities from Data</vt:lpstr>
      <vt:lpstr>Estimating Probabilities from Data</vt:lpstr>
      <vt:lpstr>Performance Metric</vt:lpstr>
      <vt:lpstr>Training and Test</vt:lpstr>
      <vt:lpstr>K-Nearest Neighbors</vt:lpstr>
      <vt:lpstr>K-Nearest Neighbors</vt:lpstr>
      <vt:lpstr>Classification</vt:lpstr>
      <vt:lpstr>Decision Boundary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YasinHP</cp:lastModifiedBy>
  <cp:revision>125</cp:revision>
  <dcterms:created xsi:type="dcterms:W3CDTF">2020-10-15T19:58:41Z</dcterms:created>
  <dcterms:modified xsi:type="dcterms:W3CDTF">2022-01-06T08:25:56Z</dcterms:modified>
</cp:coreProperties>
</file>