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/>
                  <a:t>Ridge Regression is a weight decay method</a:t>
                </a:r>
              </a:p>
              <a:p>
                <a:r>
                  <a:rPr lang="tr-TR" sz="2000" dirty="0"/>
                  <a:t>Consider a linear regression model with p predictors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Recall that the least squares fitting procedure estimates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using the values that minimize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In particular, the ridge regression coefficient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the values that minimize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tr-TR" sz="2000" dirty="0"/>
              </a:p>
              <a:p>
                <a:r>
                  <a:rPr lang="tr-TR" sz="2000" dirty="0"/>
                  <a:t>Note that </a:t>
                </a:r>
                <a:r>
                  <a:rPr lang="en-US" sz="2000" dirty="0"/>
                  <a:t>the shrinkage penalty is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but</a:t>
                </a:r>
                <a:r>
                  <a:rPr lang="tr-TR" sz="2000" dirty="0"/>
                  <a:t> </a:t>
                </a:r>
                <a:r>
                  <a:rPr lang="en-US" sz="2000" dirty="0"/>
                  <a:t>not to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tr-TR" sz="2000" dirty="0"/>
              </a:p>
              <a:p>
                <a:pPr marL="0" indent="0">
                  <a:buNone/>
                </a:pPr>
                <a:endParaRPr lang="tr-TR" sz="2400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22044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In matrix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The </a:t>
                </a:r>
                <a:r>
                  <a:rPr lang="en-US" dirty="0"/>
                  <a:t>ridge regression solutions </a:t>
                </a:r>
                <a:r>
                  <a:rPr lang="tr-TR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1" i="1" dirty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tr-TR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tr-TR" b="1" i="1" dirty="0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tr-TR" b="1" dirty="0"/>
              </a:p>
              <a:p>
                <a:r>
                  <a:rPr lang="tr-TR" dirty="0"/>
                  <a:t>Note that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by </a:t>
                </a:r>
                <a:endParaRPr lang="tr-T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b="0" dirty="0"/>
              </a:p>
              <a:p>
                <a:r>
                  <a:rPr lang="tr-TR" dirty="0"/>
                  <a:t>The </a:t>
                </a:r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(rather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) columns</a:t>
                </a:r>
                <a:r>
                  <a:rPr lang="tr-TR" dirty="0"/>
                  <a:t> (unlike least square)</a:t>
                </a:r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:endParaRPr lang="tr-TR" sz="2400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41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29800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Error</a:t>
                </a:r>
                <a:r>
                  <a:rPr lang="tr-TR" sz="2600" dirty="0"/>
                  <a:t> function has two terms and t</a:t>
                </a:r>
                <a:r>
                  <a:rPr lang="en-US" sz="2600" dirty="0"/>
                  <a:t>he tuning parameter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serves to control</a:t>
                </a:r>
                <a:r>
                  <a:rPr lang="tr-TR" sz="2600" dirty="0"/>
                  <a:t> </a:t>
                </a:r>
                <a:r>
                  <a:rPr lang="en-US" sz="2600" dirty="0"/>
                  <a:t>the relative impact of these two terms on the regression coefficient estimates</a:t>
                </a:r>
              </a:p>
              <a:p>
                <a:r>
                  <a:rPr lang="en-US" sz="2600" dirty="0"/>
                  <a:t>When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/>
                  <a:t>, the penalty term has no effect, and ridge regression</a:t>
                </a:r>
                <a:r>
                  <a:rPr lang="tr-TR" sz="2600" dirty="0"/>
                  <a:t> </a:t>
                </a:r>
                <a:r>
                  <a:rPr lang="en-US" sz="2600" dirty="0"/>
                  <a:t>will produce the least squares estimates</a:t>
                </a:r>
                <a:endParaRPr lang="tr-TR" sz="2600" dirty="0"/>
              </a:p>
              <a:p>
                <a:r>
                  <a:rPr lang="en-US" sz="2600" dirty="0"/>
                  <a:t>However, as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600" dirty="0"/>
                  <a:t>, the impact of</a:t>
                </a:r>
                <a:r>
                  <a:rPr lang="tr-TR" sz="2600" dirty="0"/>
                  <a:t> </a:t>
                </a:r>
                <a:r>
                  <a:rPr lang="en-US" sz="2600" dirty="0"/>
                  <a:t>the shrinkage penalty grows, and the ridge regression coefficient estimates</a:t>
                </a:r>
                <a:r>
                  <a:rPr lang="tr-TR" sz="2600" dirty="0"/>
                  <a:t> </a:t>
                </a:r>
                <a:r>
                  <a:rPr lang="en-US" sz="2600" dirty="0"/>
                  <a:t>will approach zero </a:t>
                </a:r>
                <a:endParaRPr lang="tr-TR" sz="2600" dirty="0"/>
              </a:p>
              <a:p>
                <a:r>
                  <a:rPr lang="en-US" sz="2600" dirty="0"/>
                  <a:t>Unlike least squares, which generates only one set of coefficient</a:t>
                </a:r>
                <a:r>
                  <a:rPr lang="tr-TR" sz="2600" dirty="0"/>
                  <a:t> </a:t>
                </a:r>
                <a:r>
                  <a:rPr lang="en-US" sz="2600" dirty="0"/>
                  <a:t>estimates, ridge regression will produce a different set of coefficient</a:t>
                </a:r>
                <a:r>
                  <a:rPr lang="tr-TR" sz="2600" dirty="0"/>
                  <a:t> </a:t>
                </a:r>
                <a:r>
                  <a:rPr lang="en-US" sz="2600" dirty="0"/>
                  <a:t>estimates,</a:t>
                </a:r>
                <a:r>
                  <a:rPr lang="tr-TR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tr-TR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tr-TR" sz="2600" i="1" dirty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sz="2600" dirty="0"/>
                  <a:t>, for each value of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2600" dirty="0"/>
              </a:p>
              <a:p>
                <a:r>
                  <a:rPr lang="en-US" sz="2600" dirty="0"/>
                  <a:t>Selecting a good value for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is critical; where we will use cross-validation to obtain it</a:t>
                </a:r>
                <a:endParaRPr lang="tr-TR" sz="2600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 r="-1623" b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98421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9529"/>
                <a:ext cx="5991225" cy="49211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tr-TR" sz="2200" dirty="0"/>
                  <a:t>Application to Credit Data</a:t>
                </a:r>
              </a:p>
              <a:p>
                <a:r>
                  <a:rPr lang="tr-TR" sz="2200" dirty="0"/>
                  <a:t>E</a:t>
                </a:r>
                <a:r>
                  <a:rPr lang="en-US" sz="2200" dirty="0"/>
                  <a:t>ach curve corresponds to the</a:t>
                </a:r>
                <a:r>
                  <a:rPr lang="tr-TR" sz="2200" dirty="0"/>
                  <a:t> </a:t>
                </a:r>
                <a:r>
                  <a:rPr lang="en-US" sz="2200" dirty="0"/>
                  <a:t>ridge regression coefficient estimate for one of the variables, plotted</a:t>
                </a:r>
                <a:r>
                  <a:rPr lang="tr-TR" sz="2200" dirty="0"/>
                  <a:t> </a:t>
                </a:r>
                <a:r>
                  <a:rPr lang="en-US" sz="2200" dirty="0"/>
                  <a:t>as a function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2200" dirty="0"/>
              </a:p>
              <a:p>
                <a:r>
                  <a:rPr lang="tr-TR" sz="2200" dirty="0"/>
                  <a:t>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2200" dirty="0"/>
                  <a:t> increases the weights converges to zero</a:t>
                </a:r>
              </a:p>
              <a:p>
                <a:r>
                  <a:rPr lang="en-US" sz="2200" dirty="0"/>
                  <a:t>In this plot, the income, limit, rating, and student variables are</a:t>
                </a:r>
                <a:r>
                  <a:rPr lang="tr-TR" sz="2200" dirty="0"/>
                  <a:t> </a:t>
                </a:r>
                <a:r>
                  <a:rPr lang="en-US" sz="2200" dirty="0"/>
                  <a:t>displayed in distinct colors, since these variables tend to have by far the</a:t>
                </a:r>
                <a:r>
                  <a:rPr lang="tr-TR" sz="2200" dirty="0"/>
                  <a:t> </a:t>
                </a:r>
                <a:r>
                  <a:rPr lang="en-US" sz="2200" dirty="0"/>
                  <a:t>largest coefficient estimates</a:t>
                </a:r>
                <a:endParaRPr lang="tr-TR" sz="2200" dirty="0"/>
              </a:p>
              <a:p>
                <a:r>
                  <a:rPr lang="tr-TR" sz="2200" dirty="0"/>
                  <a:t>Generally it is </a:t>
                </a:r>
                <a:r>
                  <a:rPr lang="en-US" sz="2200" dirty="0"/>
                  <a:t>it is best to apply ridge regression after</a:t>
                </a:r>
                <a:r>
                  <a:rPr lang="tr-TR" sz="2200" dirty="0"/>
                  <a:t> </a:t>
                </a:r>
                <a:r>
                  <a:rPr lang="en-US" sz="2200" i="1" dirty="0"/>
                  <a:t>standardizing the predictors</a:t>
                </a:r>
                <a:r>
                  <a:rPr lang="en-US" sz="2200" dirty="0"/>
                  <a:t>, using the formula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tr-TR" sz="22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tr-TR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tr-TR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sz="2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tr-TR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tr-T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tr-T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2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2200" i="1" dirty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tr-TR" sz="22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tr-T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tr-T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tr-T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tr-TR" sz="22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tr-TR" sz="2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tr-TR" sz="2200" dirty="0"/>
              </a:p>
              <a:p>
                <a:r>
                  <a:rPr lang="tr-TR" sz="2200" dirty="0"/>
                  <a:t>So they are on the same scale (above formula also centers the observations)</a:t>
                </a:r>
              </a:p>
              <a:p>
                <a:endParaRPr lang="tr-TR" sz="2200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9529"/>
                <a:ext cx="5991225" cy="4921102"/>
              </a:xfrm>
              <a:blipFill>
                <a:blip r:embed="rId2"/>
                <a:stretch>
                  <a:fillRect l="-814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3" y="1504949"/>
            <a:ext cx="458358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does Ridge Regression Work?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Ridge regression’s advantage over least squares is rooted in the </a:t>
            </a:r>
            <a:r>
              <a:rPr lang="en-US" sz="2600" i="1" dirty="0"/>
              <a:t>bias-variance</a:t>
            </a:r>
            <a:r>
              <a:rPr lang="tr-TR" sz="2600" i="1" dirty="0"/>
              <a:t> </a:t>
            </a:r>
            <a:r>
              <a:rPr lang="en-US" sz="2600" i="1" dirty="0"/>
              <a:t>trade-off</a:t>
            </a:r>
            <a:endParaRPr lang="tr-TR" sz="2600" i="1" dirty="0"/>
          </a:p>
          <a:p>
            <a:r>
              <a:rPr lang="en-US" sz="2600" dirty="0"/>
              <a:t>As </a:t>
            </a:r>
            <a:r>
              <a:rPr lang="en-US" sz="2600" i="1" dirty="0"/>
              <a:t>λ </a:t>
            </a:r>
            <a:r>
              <a:rPr lang="en-US" sz="2600" dirty="0"/>
              <a:t>increases, the flexibility of the ridge regression fit decreases,</a:t>
            </a:r>
            <a:r>
              <a:rPr lang="tr-TR" sz="2600" dirty="0"/>
              <a:t> </a:t>
            </a:r>
            <a:r>
              <a:rPr lang="en-US" sz="2600" dirty="0"/>
              <a:t>leading to decreased variance but increased bias</a:t>
            </a:r>
            <a:endParaRPr lang="tr-TR" sz="2600" dirty="0"/>
          </a:p>
          <a:p>
            <a:r>
              <a:rPr lang="tr-TR" sz="2600" dirty="0"/>
              <a:t>A lowered variance means that the model is less dependent on the sample, i.e., with a new sample we don’t get a very completely different model</a:t>
            </a:r>
          </a:p>
          <a:p>
            <a:r>
              <a:rPr lang="tr-TR" sz="2600" dirty="0"/>
              <a:t>T</a:t>
            </a:r>
            <a:r>
              <a:rPr lang="en-US" sz="2600" dirty="0"/>
              <a:t>he shrinkage of the ridge coefficient estimates leads to a</a:t>
            </a:r>
            <a:r>
              <a:rPr lang="tr-TR" sz="2600" dirty="0"/>
              <a:t> </a:t>
            </a:r>
            <a:r>
              <a:rPr lang="en-US" sz="2600" dirty="0"/>
              <a:t>substantial reduction in the variance of the predictions, at the expense of a</a:t>
            </a:r>
            <a:r>
              <a:rPr lang="tr-TR" sz="2600" dirty="0"/>
              <a:t> </a:t>
            </a:r>
            <a:r>
              <a:rPr lang="en-US" sz="2600" dirty="0"/>
              <a:t>slight increase in bias</a:t>
            </a:r>
            <a:endParaRPr lang="tr-TR" sz="26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4085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does Ridge Regression Work?  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43400" y="2438400"/>
            <a:ext cx="4495800" cy="3429000"/>
            <a:chOff x="1752600" y="2286000"/>
            <a:chExt cx="4495800" cy="3429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52600" y="5715000"/>
              <a:ext cx="449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752600" y="2286000"/>
              <a:ext cx="0" cy="342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4585277" y="3321050"/>
            <a:ext cx="3524250" cy="205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85277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3000" y="52866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47228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18860" y="434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15100" y="434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48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552951" y="3429000"/>
            <a:ext cx="3556577" cy="1895792"/>
          </a:xfrm>
          <a:prstGeom prst="line">
            <a:avLst/>
          </a:prstGeom>
          <a:ln w="349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95801" y="3581400"/>
            <a:ext cx="3613727" cy="16778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09527" y="4760912"/>
            <a:ext cx="1765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Least Square</a:t>
            </a:r>
          </a:p>
          <a:p>
            <a:r>
              <a:rPr lang="tr-TR" dirty="0"/>
              <a:t>Target Function</a:t>
            </a:r>
          </a:p>
          <a:p>
            <a:r>
              <a:rPr lang="tr-TR" dirty="0"/>
              <a:t>Ridge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789304" y="4953000"/>
            <a:ext cx="538192" cy="0"/>
          </a:xfrm>
          <a:prstGeom prst="line">
            <a:avLst/>
          </a:prstGeom>
          <a:ln w="349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794096" y="5210502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89304" y="5525462"/>
            <a:ext cx="538192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does Ridge Regression Work?  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43400" y="2438400"/>
            <a:ext cx="4495800" cy="3429000"/>
            <a:chOff x="1752600" y="2286000"/>
            <a:chExt cx="4495800" cy="3429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52600" y="5715000"/>
              <a:ext cx="449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752600" y="2286000"/>
              <a:ext cx="0" cy="342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4585277" y="3321050"/>
            <a:ext cx="3524250" cy="205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85277" y="533892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3000" y="475519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95918" y="4762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43999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3600" y="43497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81800" y="3552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24700" y="37109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05700" y="304228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485412" y="3057525"/>
            <a:ext cx="3239363" cy="2335848"/>
          </a:xfrm>
          <a:prstGeom prst="line">
            <a:avLst/>
          </a:prstGeom>
          <a:ln w="349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513408" y="3505200"/>
            <a:ext cx="3639993" cy="1844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09527" y="4760912"/>
            <a:ext cx="1765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Least Square</a:t>
            </a:r>
          </a:p>
          <a:p>
            <a:r>
              <a:rPr lang="tr-TR" dirty="0"/>
              <a:t>Target Function</a:t>
            </a:r>
          </a:p>
          <a:p>
            <a:r>
              <a:rPr lang="tr-TR" dirty="0"/>
              <a:t>Ridge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789304" y="4953000"/>
            <a:ext cx="538192" cy="0"/>
          </a:xfrm>
          <a:prstGeom prst="line">
            <a:avLst/>
          </a:prstGeom>
          <a:ln w="349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94096" y="5210502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89304" y="5525462"/>
            <a:ext cx="538192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1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does Ridge Regression Work?  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1"/>
            <a:ext cx="4800600" cy="4534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3000" y="27087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Least Square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47844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Ridge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48000" y="4909066"/>
            <a:ext cx="457200" cy="12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8305800" y="2801034"/>
            <a:ext cx="4572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does Ridge Regression Work?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In general, in situations where the relationship between the response</a:t>
                </a:r>
                <a:r>
                  <a:rPr lang="tr-TR" sz="2200" dirty="0"/>
                  <a:t> </a:t>
                </a:r>
                <a:r>
                  <a:rPr lang="en-US" sz="2200" dirty="0"/>
                  <a:t>and the predictors is close to linear, the least squares estimates will have</a:t>
                </a:r>
                <a:r>
                  <a:rPr lang="tr-TR" sz="2200" dirty="0"/>
                  <a:t> </a:t>
                </a:r>
                <a:r>
                  <a:rPr lang="en-US" sz="2200" dirty="0"/>
                  <a:t>low bias but may have high variance. </a:t>
                </a:r>
                <a:endParaRPr lang="tr-TR" sz="2200" dirty="0"/>
              </a:p>
              <a:p>
                <a:r>
                  <a:rPr lang="en-US" sz="2200" dirty="0"/>
                  <a:t>This means that a small change in</a:t>
                </a:r>
                <a:r>
                  <a:rPr lang="tr-TR" sz="2200" dirty="0"/>
                  <a:t> </a:t>
                </a:r>
                <a:r>
                  <a:rPr lang="en-US" sz="2200" dirty="0"/>
                  <a:t>the training data can cause a large change in the least squares coefficient</a:t>
                </a:r>
                <a:r>
                  <a:rPr lang="tr-TR" sz="2200" dirty="0"/>
                  <a:t> </a:t>
                </a:r>
                <a:r>
                  <a:rPr lang="en-US" sz="2200" dirty="0"/>
                  <a:t>estimates.</a:t>
                </a:r>
                <a:endParaRPr lang="tr-TR" sz="2200" dirty="0"/>
              </a:p>
              <a:p>
                <a:r>
                  <a:rPr lang="en-US" sz="2200" dirty="0"/>
                  <a:t>In particular, when the number of variables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almost as large</a:t>
                </a:r>
                <a:r>
                  <a:rPr lang="tr-TR" sz="2200" dirty="0"/>
                  <a:t> </a:t>
                </a:r>
                <a:r>
                  <a:rPr lang="en-US" sz="2200" dirty="0"/>
                  <a:t>as the number of observations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least squares estimates will be extremely variable. </a:t>
                </a:r>
                <a:endParaRPr lang="tr-TR" sz="2200" dirty="0"/>
              </a:p>
              <a:p>
                <a:r>
                  <a:rPr lang="en-US" sz="2200" dirty="0"/>
                  <a:t>And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then the</a:t>
                </a:r>
                <a:r>
                  <a:rPr lang="tr-TR" sz="2200" dirty="0"/>
                  <a:t> </a:t>
                </a:r>
                <a:r>
                  <a:rPr lang="en-US" sz="2200" dirty="0"/>
                  <a:t>least squares estimates do not even have a unique solution, whereas ridge</a:t>
                </a:r>
                <a:r>
                  <a:rPr lang="tr-TR" sz="2200" dirty="0"/>
                  <a:t> </a:t>
                </a:r>
                <a:r>
                  <a:rPr lang="en-US" sz="2200" dirty="0"/>
                  <a:t>regression can still perform well by trading off a small increase in bias for a</a:t>
                </a:r>
                <a:r>
                  <a:rPr lang="tr-TR" sz="2200" dirty="0"/>
                  <a:t> </a:t>
                </a:r>
                <a:r>
                  <a:rPr lang="en-US" sz="2200" dirty="0"/>
                  <a:t>large decrease in variance. </a:t>
                </a:r>
                <a:endParaRPr lang="tr-TR" sz="2200" dirty="0"/>
              </a:p>
              <a:p>
                <a:r>
                  <a:rPr lang="en-US" sz="2200" dirty="0"/>
                  <a:t>Hence, ridge regression works best in situations</a:t>
                </a:r>
                <a:r>
                  <a:rPr lang="tr-TR" sz="2200" dirty="0"/>
                  <a:t> </a:t>
                </a:r>
                <a:r>
                  <a:rPr lang="en-US" sz="2200" dirty="0"/>
                  <a:t>where the least squares estimates have high variance.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4365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Ridge regression does have one obvious disadvantage</a:t>
                </a:r>
                <a:endParaRPr lang="tr-TR" sz="2200" dirty="0"/>
              </a:p>
              <a:p>
                <a:r>
                  <a:rPr lang="en-US" sz="2200" dirty="0"/>
                  <a:t>The penalty will shrink all of the coefficients towards zero, but it will not set any of them</a:t>
                </a:r>
                <a:r>
                  <a:rPr lang="tr-TR" sz="2200" dirty="0"/>
                  <a:t> </a:t>
                </a:r>
                <a:r>
                  <a:rPr lang="en-US" sz="2200" dirty="0"/>
                  <a:t>exactly to zero (unless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200" dirty="0"/>
                  <a:t>).</a:t>
                </a:r>
                <a:endParaRPr lang="tr-TR" sz="2200" dirty="0"/>
              </a:p>
              <a:p>
                <a:r>
                  <a:rPr lang="en-US" sz="2200" dirty="0"/>
                  <a:t>This may not be a problem for prediction</a:t>
                </a:r>
                <a:r>
                  <a:rPr lang="tr-TR" sz="2200" dirty="0"/>
                  <a:t> </a:t>
                </a:r>
                <a:r>
                  <a:rPr lang="en-US" sz="2200" dirty="0"/>
                  <a:t>accuracy, but it can create a challenge in model </a:t>
                </a:r>
                <a:r>
                  <a:rPr lang="tr-TR" sz="2200" dirty="0"/>
                  <a:t>interpretation </a:t>
                </a:r>
                <a:r>
                  <a:rPr lang="en-US" sz="2200" dirty="0"/>
                  <a:t>in settings in</a:t>
                </a:r>
                <a:r>
                  <a:rPr lang="tr-TR" sz="2200" dirty="0"/>
                  <a:t> </a:t>
                </a:r>
                <a:r>
                  <a:rPr lang="en-US" sz="2200" dirty="0"/>
                  <a:t>which the number of variables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quite large</a:t>
                </a:r>
                <a:endParaRPr lang="tr-TR" sz="2200" dirty="0"/>
              </a:p>
              <a:p>
                <a:r>
                  <a:rPr lang="en-US" sz="2200" dirty="0"/>
                  <a:t>For example, in the Credit</a:t>
                </a:r>
                <a:r>
                  <a:rPr lang="tr-TR" sz="2200" dirty="0"/>
                  <a:t> </a:t>
                </a:r>
                <a:r>
                  <a:rPr lang="en-US" sz="2200" dirty="0"/>
                  <a:t>data set, it appears that the most important variables are income, limit,</a:t>
                </a:r>
                <a:r>
                  <a:rPr lang="tr-TR" sz="2200" dirty="0"/>
                  <a:t> </a:t>
                </a:r>
                <a:r>
                  <a:rPr lang="en-US" sz="2200" dirty="0"/>
                  <a:t>rating, and student. </a:t>
                </a:r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 might wish to build a model including just</a:t>
                </a:r>
                <a:r>
                  <a:rPr lang="tr-TR" sz="2200" dirty="0"/>
                  <a:t> </a:t>
                </a:r>
                <a:r>
                  <a:rPr lang="en-US" sz="2200" dirty="0"/>
                  <a:t>these predictors. </a:t>
                </a:r>
                <a:endParaRPr lang="tr-TR" sz="2200" dirty="0"/>
              </a:p>
              <a:p>
                <a:r>
                  <a:rPr lang="en-US" sz="2200" dirty="0"/>
                  <a:t>However, ridge regression will always generate a model</a:t>
                </a:r>
                <a:r>
                  <a:rPr lang="tr-TR" sz="2200" dirty="0"/>
                  <a:t> </a:t>
                </a:r>
                <a:r>
                  <a:rPr lang="en-US" sz="2200" dirty="0"/>
                  <a:t>involving all ten predictors</a:t>
                </a:r>
                <a:endParaRPr lang="tr-TR" sz="2200" dirty="0"/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The lasso is a relatively recent alternative to ridge regression that overcomes this disadvantage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09800" y="2286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The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4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Shrinkage</a:t>
            </a:r>
            <a:r>
              <a:rPr lang="tr-TR" sz="2600" dirty="0"/>
              <a:t> </a:t>
            </a:r>
            <a:r>
              <a:rPr lang="en-US" sz="2600" dirty="0"/>
              <a:t>approach involves fitting a model involving all </a:t>
            </a:r>
            <a:r>
              <a:rPr lang="en-US" sz="2600" i="1" dirty="0"/>
              <a:t>p </a:t>
            </a:r>
            <a:r>
              <a:rPr lang="en-US" sz="2600" dirty="0"/>
              <a:t>predictors</a:t>
            </a:r>
            <a:r>
              <a:rPr lang="tr-TR" sz="2600" dirty="0"/>
              <a:t> </a:t>
            </a:r>
          </a:p>
          <a:p>
            <a:r>
              <a:rPr lang="en-US" sz="2600" dirty="0"/>
              <a:t>However, the estimated coefficients are shrunken towards zero </a:t>
            </a:r>
            <a:endParaRPr lang="tr-TR" sz="2600" dirty="0"/>
          </a:p>
          <a:p>
            <a:r>
              <a:rPr lang="en-US" sz="2600" dirty="0"/>
              <a:t>This shrinkage (also known as</a:t>
            </a:r>
            <a:r>
              <a:rPr lang="tr-TR" sz="2600" dirty="0"/>
              <a:t> </a:t>
            </a:r>
            <a:r>
              <a:rPr lang="en-US" sz="2600" i="1" dirty="0"/>
              <a:t>regularization</a:t>
            </a:r>
            <a:r>
              <a:rPr lang="en-US" sz="2600" dirty="0"/>
              <a:t>) has the effect of reducing variance</a:t>
            </a:r>
            <a:endParaRPr lang="tr-TR" sz="2600" dirty="0"/>
          </a:p>
          <a:p>
            <a:r>
              <a:rPr lang="en-US" sz="2600" dirty="0"/>
              <a:t>Depending on what</a:t>
            </a:r>
            <a:r>
              <a:rPr lang="tr-TR" sz="2600" dirty="0"/>
              <a:t> </a:t>
            </a:r>
            <a:r>
              <a:rPr lang="en-US" sz="2600" dirty="0"/>
              <a:t>type of shrinkage is performed, some of the coefficients may be estimated</a:t>
            </a:r>
            <a:r>
              <a:rPr lang="tr-TR" sz="2600" dirty="0"/>
              <a:t> </a:t>
            </a:r>
            <a:r>
              <a:rPr lang="en-US" sz="2600" dirty="0"/>
              <a:t>to be exactly zero</a:t>
            </a:r>
            <a:endParaRPr lang="tr-TR" sz="2600" dirty="0"/>
          </a:p>
          <a:p>
            <a:r>
              <a:rPr lang="en-US" sz="2600" dirty="0"/>
              <a:t>Hence, shrinkage methods can also perform</a:t>
            </a:r>
            <a:r>
              <a:rPr lang="tr-TR" sz="2600" dirty="0"/>
              <a:t> </a:t>
            </a:r>
            <a:r>
              <a:rPr lang="en-US" sz="2600" dirty="0"/>
              <a:t>variable selection</a:t>
            </a:r>
            <a:endParaRPr lang="tr-TR" sz="2600" dirty="0"/>
          </a:p>
          <a:p>
            <a:r>
              <a:rPr lang="tr-TR" sz="2600" dirty="0"/>
              <a:t>We will first give regularization theory in general context and provide two instances for linear regression (Ridge and Lasso)</a:t>
            </a:r>
          </a:p>
          <a:p>
            <a:r>
              <a:rPr lang="tr-TR" sz="2600" dirty="0"/>
              <a:t>Before starting regularization, let’s revisit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400446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The lasso coefficients,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200" dirty="0"/>
                  <a:t>, minimize the quantity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 see that the lasso and ridge regression have</a:t>
                </a:r>
                <a:r>
                  <a:rPr lang="tr-TR" sz="2200" dirty="0"/>
                  <a:t> </a:t>
                </a:r>
                <a:r>
                  <a:rPr lang="en-US" sz="2200" dirty="0"/>
                  <a:t>similar formulations</a:t>
                </a:r>
                <a:r>
                  <a:rPr lang="tr-TR" sz="2200" dirty="0"/>
                  <a:t> with an </a:t>
                </a:r>
                <a:r>
                  <a:rPr lang="en-US" sz="2200" dirty="0"/>
                  <a:t>only difference that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term in the ridge</a:t>
                </a:r>
                <a:r>
                  <a:rPr lang="tr-TR" sz="2200" dirty="0"/>
                  <a:t> </a:t>
                </a:r>
                <a:r>
                  <a:rPr lang="en-US" sz="2200" dirty="0"/>
                  <a:t>regression penalty has been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in the lasso penalty</a:t>
                </a:r>
                <a:endParaRPr lang="tr-TR" sz="2200" dirty="0"/>
              </a:p>
              <a:p>
                <a:r>
                  <a:rPr lang="en-US" sz="2200" dirty="0"/>
                  <a:t>As with ridge regression, the lasso shrinks the coefficient estimates</a:t>
                </a:r>
                <a:r>
                  <a:rPr lang="tr-TR" sz="2200" dirty="0"/>
                  <a:t> </a:t>
                </a:r>
                <a:r>
                  <a:rPr lang="en-US" sz="2200" dirty="0"/>
                  <a:t>towards zero</a:t>
                </a:r>
                <a:endParaRPr lang="tr-TR" sz="2200" dirty="0"/>
              </a:p>
              <a:p>
                <a:r>
                  <a:rPr lang="en-US" sz="2200" dirty="0"/>
                  <a:t>However, in the case of the lasso, the</a:t>
                </a:r>
                <a:r>
                  <a:rPr lang="tr-TR" sz="2200" dirty="0"/>
                  <a:t> </a:t>
                </a:r>
                <a:r>
                  <a:rPr lang="en-US" sz="2200" dirty="0"/>
                  <a:t>penalty has the effect</a:t>
                </a:r>
                <a:r>
                  <a:rPr lang="tr-TR" sz="2200" dirty="0"/>
                  <a:t> </a:t>
                </a:r>
                <a:r>
                  <a:rPr lang="en-US" sz="2200" dirty="0"/>
                  <a:t>of forcing some of the coefficient estimates to be exactly equal to zero when</a:t>
                </a:r>
                <a:r>
                  <a:rPr lang="tr-TR" sz="2200" dirty="0"/>
                  <a:t> </a:t>
                </a:r>
                <a:r>
                  <a:rPr lang="en-US" sz="2200" dirty="0"/>
                  <a:t>the tuning parameter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sufficiently large.</a:t>
                </a:r>
                <a:endParaRPr lang="tr-TR" sz="2200" dirty="0"/>
              </a:p>
              <a:p>
                <a:r>
                  <a:rPr lang="en-US" sz="2200" dirty="0"/>
                  <a:t>Hence, much like best subset selection,</a:t>
                </a:r>
                <a:r>
                  <a:rPr lang="tr-TR" sz="2200" dirty="0"/>
                  <a:t> </a:t>
                </a:r>
                <a:r>
                  <a:rPr lang="en-US" sz="2200" dirty="0"/>
                  <a:t>the lasso performs variable selection.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9481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As a result, models generated</a:t>
                </a:r>
                <a:r>
                  <a:rPr lang="tr-TR" sz="2400" dirty="0"/>
                  <a:t> </a:t>
                </a:r>
                <a:r>
                  <a:rPr lang="en-US" sz="2400" dirty="0"/>
                  <a:t>from the lasso are generally much easier to interpret than those produced</a:t>
                </a:r>
                <a:r>
                  <a:rPr lang="tr-TR" sz="2400" dirty="0"/>
                  <a:t> </a:t>
                </a:r>
                <a:r>
                  <a:rPr lang="en-US" sz="2400" dirty="0"/>
                  <a:t>by ridge regression. </a:t>
                </a:r>
                <a:endParaRPr lang="tr-TR" sz="2400" dirty="0"/>
              </a:p>
              <a:p>
                <a:r>
                  <a:rPr lang="en-US" sz="2400" dirty="0"/>
                  <a:t>We say that the lasso yields </a:t>
                </a:r>
                <a:r>
                  <a:rPr lang="en-US" sz="2400" i="1" dirty="0"/>
                  <a:t>sparse </a:t>
                </a:r>
                <a:r>
                  <a:rPr lang="en-US" sz="2400" dirty="0"/>
                  <a:t>models—that is, sparse</a:t>
                </a:r>
                <a:r>
                  <a:rPr lang="tr-TR" sz="2400" dirty="0"/>
                  <a:t> </a:t>
                </a:r>
                <a:r>
                  <a:rPr lang="en-US" sz="2400" dirty="0"/>
                  <a:t>models that involve only a subset of the variables. </a:t>
                </a:r>
                <a:endParaRPr lang="tr-TR" sz="2400" dirty="0"/>
              </a:p>
              <a:p>
                <a:r>
                  <a:rPr lang="en-US" sz="2400" dirty="0"/>
                  <a:t>As in ridge regression,</a:t>
                </a:r>
                <a:r>
                  <a:rPr lang="tr-TR" sz="2400" dirty="0"/>
                  <a:t> </a:t>
                </a:r>
                <a:r>
                  <a:rPr lang="en-US" sz="2400" dirty="0"/>
                  <a:t>selecting a good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for the lasso is critical</a:t>
                </a:r>
                <a:r>
                  <a:rPr lang="tr-TR" sz="2400" dirty="0"/>
                  <a:t> (can be done with cross-validation)</a:t>
                </a:r>
              </a:p>
              <a:p>
                <a:r>
                  <a:rPr lang="tr-TR" sz="2400" dirty="0"/>
                  <a:t>T</a:t>
                </a:r>
                <a:r>
                  <a:rPr lang="en-US" sz="2400" dirty="0"/>
                  <a:t>here is no</a:t>
                </a:r>
                <a:r>
                  <a:rPr lang="tr-TR" sz="2400" dirty="0"/>
                  <a:t> </a:t>
                </a:r>
                <a:r>
                  <a:rPr lang="en-US" sz="2400" dirty="0"/>
                  <a:t>closed form expression as in ridge regression</a:t>
                </a:r>
                <a:endParaRPr lang="tr-TR" sz="2400" dirty="0"/>
              </a:p>
              <a:p>
                <a:r>
                  <a:rPr lang="en-US" sz="2400" dirty="0"/>
                  <a:t>Computing the lasso solution</a:t>
                </a:r>
                <a:r>
                  <a:rPr lang="tr-TR" sz="2400" dirty="0"/>
                  <a:t> </a:t>
                </a:r>
                <a:r>
                  <a:rPr lang="en-US" sz="2400" dirty="0"/>
                  <a:t>is a quadratic programming problem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59664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939886" cy="4921102"/>
          </a:xfrm>
        </p:spPr>
        <p:txBody>
          <a:bodyPr>
            <a:noAutofit/>
          </a:bodyPr>
          <a:lstStyle/>
          <a:p>
            <a:r>
              <a:rPr lang="en-US" sz="2000" dirty="0"/>
              <a:t>As an example, consider the Credit data set</a:t>
            </a:r>
            <a:endParaRPr lang="tr-TR" sz="2000" dirty="0"/>
          </a:p>
          <a:p>
            <a:r>
              <a:rPr lang="en-US" sz="2000" dirty="0"/>
              <a:t>When </a:t>
            </a:r>
            <a:r>
              <a:rPr lang="el-GR" sz="2000" dirty="0"/>
              <a:t>λ = 0, </a:t>
            </a:r>
            <a:r>
              <a:rPr lang="en-US" sz="2000" dirty="0"/>
              <a:t>then</a:t>
            </a:r>
            <a:r>
              <a:rPr lang="tr-TR" sz="2000" dirty="0"/>
              <a:t> </a:t>
            </a:r>
            <a:r>
              <a:rPr lang="en-US" sz="2000" dirty="0"/>
              <a:t>the lasso simply gives the least squares fit, and when λ becomes sufficiently</a:t>
            </a:r>
            <a:r>
              <a:rPr lang="tr-TR" sz="2000" dirty="0"/>
              <a:t> </a:t>
            </a:r>
            <a:r>
              <a:rPr lang="en-US" sz="2000" dirty="0"/>
              <a:t>large, the lasso gives the null model in which all coefficient estimates equal</a:t>
            </a:r>
            <a:r>
              <a:rPr lang="tr-TR" sz="2000" dirty="0"/>
              <a:t> </a:t>
            </a:r>
            <a:r>
              <a:rPr lang="en-US" sz="2000" dirty="0"/>
              <a:t>zero</a:t>
            </a:r>
            <a:endParaRPr lang="tr-TR" sz="2000" dirty="0"/>
          </a:p>
          <a:p>
            <a:r>
              <a:rPr lang="en-US" sz="2000" dirty="0"/>
              <a:t>However, in between these two extremes, the ridge regression and</a:t>
            </a:r>
            <a:r>
              <a:rPr lang="tr-TR" sz="2000" dirty="0"/>
              <a:t> </a:t>
            </a:r>
            <a:r>
              <a:rPr lang="en-US" sz="2000" dirty="0"/>
              <a:t>lasso models are quite different from each other. </a:t>
            </a:r>
            <a:endParaRPr lang="tr-TR" sz="2000" dirty="0"/>
          </a:p>
          <a:p>
            <a:r>
              <a:rPr lang="tr-TR" sz="2000" dirty="0"/>
              <a:t>Moving from right to left , we </a:t>
            </a:r>
            <a:r>
              <a:rPr lang="en-US" sz="2000" dirty="0"/>
              <a:t>observe that at first the lasso results</a:t>
            </a:r>
            <a:r>
              <a:rPr lang="tr-TR" sz="2000" dirty="0"/>
              <a:t> </a:t>
            </a:r>
            <a:r>
              <a:rPr lang="en-US" sz="2000" dirty="0"/>
              <a:t>in a model that contains only the rating predictor. </a:t>
            </a:r>
            <a:endParaRPr lang="tr-TR" sz="2000" dirty="0"/>
          </a:p>
          <a:p>
            <a:r>
              <a:rPr lang="en-US" sz="2000" dirty="0"/>
              <a:t>Then student and</a:t>
            </a:r>
            <a:r>
              <a:rPr lang="tr-TR" sz="2000" dirty="0"/>
              <a:t> </a:t>
            </a:r>
            <a:r>
              <a:rPr lang="en-US" sz="2000" dirty="0"/>
              <a:t>limit enter the model almost simultaneously, shortly followed by income.</a:t>
            </a:r>
          </a:p>
          <a:p>
            <a:r>
              <a:rPr lang="en-US" sz="2000" dirty="0"/>
              <a:t>Eventually, the remaining variables enter the model.</a:t>
            </a:r>
            <a:endParaRPr 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7" name="Group 6"/>
          <p:cNvGrpSpPr/>
          <p:nvPr/>
        </p:nvGrpSpPr>
        <p:grpSpPr>
          <a:xfrm>
            <a:off x="6915150" y="1418592"/>
            <a:ext cx="4438650" cy="4048758"/>
            <a:chOff x="1724025" y="966787"/>
            <a:chExt cx="5695950" cy="49244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025" y="966787"/>
              <a:ext cx="5695950" cy="49244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5370" y="1295400"/>
              <a:ext cx="920931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71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can show that the lasso and ridge regression coefficient estimates solve</a:t>
            </a:r>
            <a:r>
              <a:rPr lang="tr-TR" dirty="0"/>
              <a:t> </a:t>
            </a:r>
            <a:r>
              <a:rPr lang="en-US" dirty="0"/>
              <a:t>the problems</a:t>
            </a:r>
            <a:r>
              <a:rPr lang="tr-TR" dirty="0"/>
              <a:t> (equivalent formulation)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43201" y="3200400"/>
              <a:ext cx="6477001" cy="25852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3800">
                      <a:extLst>
                        <a:ext uri="{9D8B030D-6E8A-4147-A177-3AD203B41FA5}">
                          <a16:colId xmlns:a16="http://schemas.microsoft.com/office/drawing/2014/main" val="231099113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608103542"/>
                        </a:ext>
                      </a:extLst>
                    </a:gridCol>
                    <a:gridCol w="1447801">
                      <a:extLst>
                        <a:ext uri="{9D8B030D-6E8A-4147-A177-3AD203B41FA5}">
                          <a16:colId xmlns:a16="http://schemas.microsoft.com/office/drawing/2014/main" val="8258594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tr-T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𝛽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tr-T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nary>
                                                      <m:naryPr>
                                                        <m:chr m:val="∑"/>
                                                        <m:ctrl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m:rPr>
                                                            <m:brk m:alnAt="23"/>
                                                          </m:r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=1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𝑝</m:t>
                                                        </m:r>
                                                      </m:sup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𝛽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nary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subject to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704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tr-TR" dirty="0"/>
                            <a:t>and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7337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tr-T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𝛽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tr-T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nary>
                                                      <m:naryPr>
                                                        <m:chr m:val="∑"/>
                                                        <m:ctrl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m:rPr>
                                                            <m:brk m:alnAt="23"/>
                                                          </m:rP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=1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tr-T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𝑝</m:t>
                                                        </m:r>
                                                      </m:sup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𝛽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nary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subject to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377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679377"/>
                  </p:ext>
                </p:extLst>
              </p:nvPr>
            </p:nvGraphicFramePr>
            <p:xfrm>
              <a:off x="2743201" y="3200400"/>
              <a:ext cx="6477001" cy="25852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3800">
                      <a:extLst>
                        <a:ext uri="{9D8B030D-6E8A-4147-A177-3AD203B41FA5}">
                          <a16:colId xmlns:a16="http://schemas.microsoft.com/office/drawing/2014/main" val="231099113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608103542"/>
                        </a:ext>
                      </a:extLst>
                    </a:gridCol>
                    <a:gridCol w="1447801">
                      <a:extLst>
                        <a:ext uri="{9D8B030D-6E8A-4147-A177-3AD203B41FA5}">
                          <a16:colId xmlns:a16="http://schemas.microsoft.com/office/drawing/2014/main" val="825859440"/>
                        </a:ext>
                      </a:extLst>
                    </a:gridCol>
                  </a:tblGrid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r="-73409" b="-13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subject to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6639" b="-133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tr-TR" dirty="0" smtClean="0"/>
                            <a:t>and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7337471"/>
                      </a:ext>
                    </a:extLst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3516" r="-7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subject to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6639" t="-133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7708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65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9529"/>
                <a:ext cx="7038975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then </a:t>
                </a:r>
                <a:r>
                  <a:rPr lang="tr-TR" sz="2400" dirty="0"/>
                  <a:t>the formulation </a:t>
                </a:r>
                <a:r>
                  <a:rPr lang="en-US" sz="2400" dirty="0"/>
                  <a:t>indicates that the lasso coefficient estimates have</a:t>
                </a:r>
                <a:r>
                  <a:rPr lang="tr-TR" sz="2400" dirty="0"/>
                  <a:t> </a:t>
                </a:r>
                <a:r>
                  <a:rPr lang="en-US" sz="2400" dirty="0"/>
                  <a:t>the smallest RSS out of all points that lie within the diamond defined by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el-GR" sz="2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sz="2400" i="1" dirty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tr-TR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</a:t>
                </a:r>
                <a:endParaRPr lang="tr-TR" sz="2400" dirty="0"/>
              </a:p>
              <a:p>
                <a:r>
                  <a:rPr lang="en-US" sz="2400" dirty="0"/>
                  <a:t>Similarly, the ridge regression estimates have the smallest</a:t>
                </a:r>
                <a:r>
                  <a:rPr lang="tr-TR" sz="2400" dirty="0"/>
                  <a:t> SSE</a:t>
                </a:r>
                <a:r>
                  <a:rPr lang="en-US" sz="2400" dirty="0"/>
                  <a:t> out of all points that lie within the circle defined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l-GR" sz="2400" i="1" dirty="0">
                        <a:latin typeface="Cambria Math" panose="02040503050406030204" pitchFamily="18" charset="0"/>
                      </a:rPr>
                      <m:t> + </m:t>
                    </m:r>
                    <m:sSubSup>
                      <m:sSubSup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tr-TR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we perform the lasso we are trying</a:t>
                </a:r>
                <a:r>
                  <a:rPr lang="tr-TR" sz="2400" dirty="0"/>
                  <a:t> </a:t>
                </a:r>
                <a:r>
                  <a:rPr lang="en-US" sz="2400" dirty="0"/>
                  <a:t>to find the set of coefficient estimates that lead to the smallest </a:t>
                </a:r>
                <a:r>
                  <a:rPr lang="tr-TR" sz="2400" dirty="0"/>
                  <a:t>SSE</a:t>
                </a:r>
                <a:r>
                  <a:rPr lang="en-US" sz="2400" dirty="0"/>
                  <a:t>, subject</a:t>
                </a:r>
                <a:r>
                  <a:rPr lang="tr-TR" sz="2400" dirty="0"/>
                  <a:t> </a:t>
                </a:r>
                <a:r>
                  <a:rPr lang="en-US" sz="2400" dirty="0"/>
                  <a:t>to the constraint that there is a </a:t>
                </a:r>
                <a:r>
                  <a:rPr lang="en-US" sz="2400" i="1" dirty="0"/>
                  <a:t>budget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for how large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can be</a:t>
                </a:r>
                <a:endParaRPr lang="tr-TR" sz="24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9529"/>
                <a:ext cx="7038975" cy="4921102"/>
              </a:xfrm>
              <a:blipFill>
                <a:blip r:embed="rId2"/>
                <a:stretch>
                  <a:fillRect l="-1126" t="-1735" r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0" y="1389529"/>
            <a:ext cx="2133600" cy="2393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454" y="3928207"/>
            <a:ext cx="2201791" cy="2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791200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ellipses that are centered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000" dirty="0"/>
                  <a:t> represent regions of constant</a:t>
                </a:r>
                <a:r>
                  <a:rPr lang="tr-TR" sz="2000" dirty="0"/>
                  <a:t> SSE</a:t>
                </a:r>
              </a:p>
              <a:p>
                <a:r>
                  <a:rPr lang="en-US" sz="2000" dirty="0"/>
                  <a:t>As the ellipses expand away from the least squares coefficient</a:t>
                </a:r>
                <a:r>
                  <a:rPr lang="tr-TR" sz="2000" dirty="0"/>
                  <a:t> </a:t>
                </a:r>
                <a:r>
                  <a:rPr lang="en-US" sz="2000" dirty="0"/>
                  <a:t>estimates, the </a:t>
                </a:r>
                <a:r>
                  <a:rPr lang="tr-TR" sz="2000" dirty="0"/>
                  <a:t>SSE</a:t>
                </a:r>
                <a:r>
                  <a:rPr lang="en-US" sz="2000" dirty="0"/>
                  <a:t> increases</a:t>
                </a:r>
                <a:endParaRPr lang="tr-TR" sz="2000" dirty="0"/>
              </a:p>
              <a:p>
                <a:r>
                  <a:rPr lang="tr-TR" sz="2000" dirty="0"/>
                  <a:t>The point where constraint set and contours intersect gives the minimum value of the constrained opt. problem</a:t>
                </a:r>
              </a:p>
              <a:p>
                <a:r>
                  <a:rPr lang="en-US" sz="2000" dirty="0"/>
                  <a:t>When K is extremely large, then </a:t>
                </a:r>
                <a:r>
                  <a:rPr lang="en-US" sz="2000" dirty="0" err="1"/>
                  <a:t>th</a:t>
                </a:r>
                <a:r>
                  <a:rPr lang="tr-TR" sz="2000" dirty="0"/>
                  <a:t>e </a:t>
                </a:r>
                <a:r>
                  <a:rPr lang="en-US" sz="2000" dirty="0"/>
                  <a:t>budget is not very restrictive, and so</a:t>
                </a:r>
                <a:r>
                  <a:rPr lang="tr-TR" sz="2000" dirty="0"/>
                  <a:t> </a:t>
                </a:r>
                <a:r>
                  <a:rPr lang="en-US" sz="2000" dirty="0"/>
                  <a:t>the coefficient estimates can be large. </a:t>
                </a:r>
                <a:endParaRPr lang="tr-TR" sz="2000" dirty="0"/>
              </a:p>
              <a:p>
                <a:r>
                  <a:rPr lang="en-US" sz="2000" dirty="0"/>
                  <a:t>In fact, if K is large enough that the</a:t>
                </a:r>
                <a:r>
                  <a:rPr lang="tr-TR" sz="2000" dirty="0"/>
                  <a:t> </a:t>
                </a:r>
                <a:r>
                  <a:rPr lang="en-US" sz="2000" dirty="0"/>
                  <a:t>least squares solution falls within the budget, then will simply yield</a:t>
                </a:r>
                <a:r>
                  <a:rPr lang="tr-TR" sz="2000" dirty="0"/>
                  <a:t> </a:t>
                </a:r>
                <a:r>
                  <a:rPr lang="en-US" sz="2000" dirty="0"/>
                  <a:t>the least squares solution</a:t>
                </a:r>
                <a:endParaRPr lang="tr-TR" sz="2000" dirty="0"/>
              </a:p>
              <a:p>
                <a:endParaRPr lang="tr-TR" sz="22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791200" cy="4921102"/>
              </a:xfrm>
              <a:blipFill>
                <a:blip r:embed="rId2"/>
                <a:stretch>
                  <a:fillRect l="-947" t="-991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0" y="1389529"/>
            <a:ext cx="2133600" cy="2393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454" y="3928207"/>
            <a:ext cx="2201791" cy="2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0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Variable Selection Property of The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6467475" cy="4921102"/>
          </a:xfrm>
        </p:spPr>
        <p:txBody>
          <a:bodyPr>
            <a:normAutofit/>
          </a:bodyPr>
          <a:lstStyle/>
          <a:p>
            <a:r>
              <a:rPr lang="en-US" sz="2400" dirty="0"/>
              <a:t>Why is it that the lasso, unlike ridge regression, results in coefficient</a:t>
            </a:r>
            <a:r>
              <a:rPr lang="tr-TR" sz="2400" dirty="0"/>
              <a:t> </a:t>
            </a:r>
            <a:r>
              <a:rPr lang="en-US" sz="2400" dirty="0"/>
              <a:t>estimates that are exactly equal to zero?</a:t>
            </a:r>
            <a:endParaRPr lang="tr-TR" sz="2400" dirty="0"/>
          </a:p>
          <a:p>
            <a:r>
              <a:rPr lang="en-US" sz="2400" dirty="0"/>
              <a:t>Since ridge</a:t>
            </a:r>
            <a:r>
              <a:rPr lang="tr-TR" sz="2400" dirty="0"/>
              <a:t> </a:t>
            </a:r>
            <a:r>
              <a:rPr lang="en-US" sz="2400" dirty="0"/>
              <a:t>regression has a circular constraint with no sharp points, this intersection</a:t>
            </a:r>
            <a:r>
              <a:rPr lang="tr-TR" sz="2400" dirty="0"/>
              <a:t> </a:t>
            </a:r>
            <a:r>
              <a:rPr lang="en-US" sz="2400" dirty="0"/>
              <a:t>will not generally occur on an axis, and so the ridge regression coefficient</a:t>
            </a:r>
            <a:r>
              <a:rPr lang="tr-TR" sz="2400" dirty="0"/>
              <a:t> </a:t>
            </a:r>
            <a:r>
              <a:rPr lang="en-US" sz="2400" dirty="0"/>
              <a:t>estimates will be exclusively non-zero</a:t>
            </a:r>
            <a:endParaRPr lang="tr-TR" sz="2400" dirty="0"/>
          </a:p>
          <a:p>
            <a:r>
              <a:rPr lang="en-US" sz="2400" dirty="0"/>
              <a:t>However, the lasso constraint has</a:t>
            </a:r>
            <a:r>
              <a:rPr lang="tr-TR" sz="2400" dirty="0"/>
              <a:t> </a:t>
            </a:r>
            <a:r>
              <a:rPr lang="en-US" sz="2400" dirty="0"/>
              <a:t>corners at each of the axes, and so the ellipse will often intersect the constraint</a:t>
            </a:r>
            <a:r>
              <a:rPr lang="tr-TR" sz="2400" dirty="0"/>
              <a:t> </a:t>
            </a:r>
            <a:r>
              <a:rPr lang="en-US" sz="2400" dirty="0"/>
              <a:t>region at an axis. When this occurs, one of the coefficients will equal</a:t>
            </a:r>
            <a:r>
              <a:rPr lang="tr-TR" sz="2400" dirty="0"/>
              <a:t> </a:t>
            </a:r>
            <a:r>
              <a:rPr lang="en-US" sz="2400" dirty="0"/>
              <a:t>zero.</a:t>
            </a:r>
            <a:endParaRPr lang="tr-TR" sz="2400" dirty="0"/>
          </a:p>
          <a:p>
            <a:endParaRPr lang="tr-TR" sz="2200" dirty="0"/>
          </a:p>
          <a:p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1389529"/>
            <a:ext cx="2133600" cy="2393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454" y="3928207"/>
            <a:ext cx="2201791" cy="2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Comparison of Lasso and 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It is clear that the lasso produces simpler and more interpretable models that involve only a</a:t>
            </a:r>
            <a:r>
              <a:rPr lang="tr-TR" sz="2200" dirty="0"/>
              <a:t> </a:t>
            </a:r>
            <a:r>
              <a:rPr lang="en-US" sz="2200" dirty="0"/>
              <a:t>subset of the predictors</a:t>
            </a:r>
            <a:endParaRPr lang="tr-TR" sz="2200" dirty="0"/>
          </a:p>
          <a:p>
            <a:r>
              <a:rPr lang="en-US" sz="2200" dirty="0"/>
              <a:t>However, the</a:t>
            </a:r>
            <a:r>
              <a:rPr lang="tr-TR" sz="2200" dirty="0"/>
              <a:t> </a:t>
            </a:r>
            <a:r>
              <a:rPr lang="en-US" sz="2200" dirty="0"/>
              <a:t>variance of ridge regression is slightly lower than the variance of the lasso</a:t>
            </a:r>
            <a:endParaRPr lang="tr-TR" sz="2200" dirty="0"/>
          </a:p>
          <a:p>
            <a:r>
              <a:rPr lang="en-US" sz="2200" dirty="0"/>
              <a:t>In general, one might expect the lasso</a:t>
            </a:r>
            <a:r>
              <a:rPr lang="tr-TR" sz="2200" dirty="0"/>
              <a:t> </a:t>
            </a:r>
            <a:r>
              <a:rPr lang="en-US" sz="2200" dirty="0"/>
              <a:t>to perform better in a setting where a relatively small number of predictors</a:t>
            </a:r>
            <a:r>
              <a:rPr lang="tr-TR" sz="2200" dirty="0"/>
              <a:t> </a:t>
            </a:r>
            <a:r>
              <a:rPr lang="en-US" sz="2200" dirty="0"/>
              <a:t>have substantial coefficients, and the remaining predictors have coefficients</a:t>
            </a:r>
            <a:r>
              <a:rPr lang="tr-TR" sz="2200" dirty="0"/>
              <a:t> </a:t>
            </a:r>
            <a:r>
              <a:rPr lang="en-US" sz="2200" dirty="0"/>
              <a:t>that are very small or that equal zero</a:t>
            </a:r>
            <a:endParaRPr lang="tr-TR" sz="2200" dirty="0"/>
          </a:p>
          <a:p>
            <a:r>
              <a:rPr lang="en-US" sz="2200" dirty="0"/>
              <a:t>Ridge regression will perform better</a:t>
            </a:r>
            <a:r>
              <a:rPr lang="tr-TR" sz="2200" dirty="0"/>
              <a:t> </a:t>
            </a:r>
            <a:r>
              <a:rPr lang="en-US" sz="2200" dirty="0"/>
              <a:t>when the response is a function of many predictors, all with coefficients of</a:t>
            </a:r>
            <a:r>
              <a:rPr lang="tr-TR" sz="2200" dirty="0"/>
              <a:t> </a:t>
            </a:r>
            <a:r>
              <a:rPr lang="en-US" sz="2200" dirty="0"/>
              <a:t>roughly equal size</a:t>
            </a:r>
            <a:endParaRPr lang="tr-TR" sz="2200" dirty="0"/>
          </a:p>
          <a:p>
            <a:r>
              <a:rPr lang="en-US" sz="2200" dirty="0"/>
              <a:t>However, the number of predictors that is related to the</a:t>
            </a:r>
            <a:r>
              <a:rPr lang="tr-TR" sz="2200" dirty="0"/>
              <a:t> </a:t>
            </a:r>
            <a:r>
              <a:rPr lang="en-US" sz="2200" dirty="0"/>
              <a:t>response is never known </a:t>
            </a:r>
            <a:r>
              <a:rPr lang="en-US" sz="2200" i="1" dirty="0"/>
              <a:t>a priori </a:t>
            </a:r>
            <a:r>
              <a:rPr lang="en-US" sz="2200" dirty="0"/>
              <a:t>for real data sets</a:t>
            </a:r>
            <a:endParaRPr lang="tr-TR" sz="2200" dirty="0"/>
          </a:p>
          <a:p>
            <a:pPr>
              <a:lnSpc>
                <a:spcPct val="100000"/>
              </a:lnSpc>
            </a:pPr>
            <a:r>
              <a:rPr lang="tr-TR" sz="2200" dirty="0"/>
              <a:t>C</a:t>
            </a:r>
            <a:r>
              <a:rPr lang="en-US" sz="2200" dirty="0"/>
              <a:t>ross-validation can be used in order to determine which approach is better</a:t>
            </a:r>
            <a:r>
              <a:rPr lang="tr-TR" sz="2200" dirty="0"/>
              <a:t> </a:t>
            </a:r>
            <a:r>
              <a:rPr lang="en-US" sz="2200" dirty="0"/>
              <a:t>on a particular data set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087695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/>
                  <a:t>For classification, regularization method is pretty similar</a:t>
                </a:r>
              </a:p>
              <a:p>
                <a:r>
                  <a:rPr lang="tr-TR" sz="2000" dirty="0"/>
                  <a:t>Recall that we maximize the log-likelihood to determine the weights of the logistic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m:rPr>
                          <m:aln/>
                        </m:rP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tr-TR" sz="18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tr-TR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tr-TR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tr-TR" sz="1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8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tr-TR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/>
              </a:p>
              <a:p>
                <a:r>
                  <a:rPr lang="en-US" sz="2000" dirty="0"/>
                  <a:t>For </a:t>
                </a:r>
                <a:r>
                  <a:rPr lang="tr-TR" sz="2000" dirty="0"/>
                  <a:t>regularized </a:t>
                </a:r>
                <a:r>
                  <a:rPr lang="en-US" sz="2000" dirty="0"/>
                  <a:t>logistic regression, we would maximize a penalized </a:t>
                </a:r>
                <a:r>
                  <a:rPr lang="tr-TR" sz="2000" dirty="0"/>
                  <a:t>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tr-TR" sz="1800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tr-TR" sz="18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tr-TR" sz="18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tr-TR" sz="1800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tr-TR" sz="180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tr-TR" sz="1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tr-TR" sz="1800" dirty="0"/>
              </a:p>
              <a:p>
                <a:r>
                  <a:rPr lang="en-US" sz="2000" dirty="0"/>
                  <a:t>As with the lasso, we typically do not penalize the intercept term, and standardize the predictors for the penalty to be meaningful.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67768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Selecting parameter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9396" b="-20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600" dirty="0"/>
                  <a:t>Recall that every different </a:t>
                </a:r>
                <a14:m>
                  <m:oMath xmlns:m="http://schemas.openxmlformats.org/officeDocument/2006/math">
                    <m:r>
                      <a:rPr lang="tr-TR" sz="26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2600" dirty="0"/>
                  <a:t> corresponds to a different model</a:t>
                </a:r>
              </a:p>
              <a:p>
                <a:r>
                  <a:rPr lang="tr-TR" sz="2600" dirty="0"/>
                  <a:t>So, selecting </a:t>
                </a:r>
                <a14:m>
                  <m:oMath xmlns:m="http://schemas.openxmlformats.org/officeDocument/2006/math">
                    <m:r>
                      <a:rPr lang="tr-TR" sz="26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2600" dirty="0"/>
                  <a:t> is a model selection problem</a:t>
                </a:r>
              </a:p>
              <a:p>
                <a:r>
                  <a:rPr lang="en-US" sz="2600" dirty="0"/>
                  <a:t>Cross-validation provides a simple</a:t>
                </a:r>
                <a:r>
                  <a:rPr lang="tr-TR" sz="2600" dirty="0"/>
                  <a:t> </a:t>
                </a:r>
                <a:r>
                  <a:rPr lang="en-US" sz="2600" dirty="0"/>
                  <a:t>way to tackle this problem</a:t>
                </a:r>
                <a:endParaRPr lang="tr-TR" sz="2600" dirty="0"/>
              </a:p>
              <a:p>
                <a:r>
                  <a:rPr lang="en-US" sz="2600" dirty="0"/>
                  <a:t>We choose a grid of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values, and compute</a:t>
                </a:r>
                <a:r>
                  <a:rPr lang="tr-TR" sz="2600" dirty="0"/>
                  <a:t> </a:t>
                </a:r>
                <a:r>
                  <a:rPr lang="en-US" sz="2600" dirty="0"/>
                  <a:t>the cross-validation error for each value of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tr-TR" sz="2600" i="1" dirty="0"/>
              </a:p>
              <a:p>
                <a:r>
                  <a:rPr lang="en-US" sz="2600" dirty="0"/>
                  <a:t>We</a:t>
                </a:r>
                <a:r>
                  <a:rPr lang="tr-TR" sz="2600" dirty="0"/>
                  <a:t> </a:t>
                </a:r>
                <a:r>
                  <a:rPr lang="en-US" sz="2600" dirty="0"/>
                  <a:t>then select the tuning parameter value for which the cross-validation error</a:t>
                </a:r>
                <a:r>
                  <a:rPr lang="tr-TR" sz="2600" dirty="0"/>
                  <a:t> </a:t>
                </a:r>
                <a:r>
                  <a:rPr lang="en-US" sz="2600" dirty="0"/>
                  <a:t>is smallest</a:t>
                </a:r>
              </a:p>
              <a:p>
                <a:r>
                  <a:rPr lang="en-US" sz="2600" dirty="0"/>
                  <a:t>Then we need to fit the model with the selected parameter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/>
                  <a:t> to evaluate the performance in the test set.</a:t>
                </a: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5070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131559" cy="4921102"/>
          </a:xfrm>
        </p:spPr>
        <p:txBody>
          <a:bodyPr>
            <a:normAutofit/>
          </a:bodyPr>
          <a:lstStyle/>
          <a:p>
            <a:r>
              <a:rPr lang="en-US" sz="2200" dirty="0"/>
              <a:t>Consider a simple one-dimensional regression problem with five data points</a:t>
            </a:r>
            <a:endParaRPr lang="tr-TR" sz="2200" dirty="0"/>
          </a:p>
          <a:p>
            <a:r>
              <a:rPr lang="en-US" sz="2200" dirty="0"/>
              <a:t>The</a:t>
            </a:r>
            <a:r>
              <a:rPr lang="tr-TR" sz="2200" dirty="0"/>
              <a:t> </a:t>
            </a:r>
            <a:r>
              <a:rPr lang="en-US" sz="2200" dirty="0"/>
              <a:t>target function is a 2nd order polynomial</a:t>
            </a:r>
            <a:endParaRPr lang="tr-TR" sz="2200" dirty="0"/>
          </a:p>
          <a:p>
            <a:r>
              <a:rPr lang="tr-TR" sz="2200" dirty="0"/>
              <a:t>We added a </a:t>
            </a:r>
            <a:r>
              <a:rPr lang="en-US" sz="2200" dirty="0"/>
              <a:t>little noise</a:t>
            </a:r>
            <a:r>
              <a:rPr lang="tr-TR" sz="2200" dirty="0"/>
              <a:t> to create </a:t>
            </a:r>
            <a:r>
              <a:rPr lang="en-US" sz="2200" dirty="0"/>
              <a:t>the data points.</a:t>
            </a:r>
            <a:endParaRPr lang="tr-TR" sz="2200" dirty="0"/>
          </a:p>
          <a:p>
            <a:r>
              <a:rPr lang="tr-TR" sz="2200" dirty="0"/>
              <a:t>We use 5 data points to fit a 4th order polynomial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31" name="Group 30"/>
          <p:cNvGrpSpPr/>
          <p:nvPr/>
        </p:nvGrpSpPr>
        <p:grpSpPr>
          <a:xfrm>
            <a:off x="6908800" y="2017171"/>
            <a:ext cx="3298234" cy="2899358"/>
            <a:chOff x="5384800" y="2017171"/>
            <a:chExt cx="3298234" cy="289935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94523" y="2017171"/>
              <a:ext cx="0" cy="28993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94523" y="4916529"/>
              <a:ext cx="32885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384800" y="2318327"/>
              <a:ext cx="3278909" cy="2328466"/>
            </a:xfrm>
            <a:custGeom>
              <a:avLst/>
              <a:gdLst>
                <a:gd name="connsiteX0" fmla="*/ 0 w 3278909"/>
                <a:gd name="connsiteY0" fmla="*/ 0 h 2328466"/>
                <a:gd name="connsiteX1" fmla="*/ 535709 w 3278909"/>
                <a:gd name="connsiteY1" fmla="*/ 1145309 h 2328466"/>
                <a:gd name="connsiteX2" fmla="*/ 1043709 w 3278909"/>
                <a:gd name="connsiteY2" fmla="*/ 1856509 h 2328466"/>
                <a:gd name="connsiteX3" fmla="*/ 1283855 w 3278909"/>
                <a:gd name="connsiteY3" fmla="*/ 2096655 h 2328466"/>
                <a:gd name="connsiteX4" fmla="*/ 1533236 w 3278909"/>
                <a:gd name="connsiteY4" fmla="*/ 2244437 h 2328466"/>
                <a:gd name="connsiteX5" fmla="*/ 1893455 w 3278909"/>
                <a:gd name="connsiteY5" fmla="*/ 2327564 h 2328466"/>
                <a:gd name="connsiteX6" fmla="*/ 2198255 w 3278909"/>
                <a:gd name="connsiteY6" fmla="*/ 2272146 h 2328466"/>
                <a:gd name="connsiteX7" fmla="*/ 2567709 w 3278909"/>
                <a:gd name="connsiteY7" fmla="*/ 2041237 h 2328466"/>
                <a:gd name="connsiteX8" fmla="*/ 2983345 w 3278909"/>
                <a:gd name="connsiteY8" fmla="*/ 1524000 h 2328466"/>
                <a:gd name="connsiteX9" fmla="*/ 3278909 w 3278909"/>
                <a:gd name="connsiteY9" fmla="*/ 1025237 h 232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8909" h="2328466">
                  <a:moveTo>
                    <a:pt x="0" y="0"/>
                  </a:moveTo>
                  <a:cubicBezTo>
                    <a:pt x="180879" y="417945"/>
                    <a:pt x="361758" y="835891"/>
                    <a:pt x="535709" y="1145309"/>
                  </a:cubicBezTo>
                  <a:cubicBezTo>
                    <a:pt x="709660" y="1454727"/>
                    <a:pt x="919018" y="1697951"/>
                    <a:pt x="1043709" y="1856509"/>
                  </a:cubicBezTo>
                  <a:cubicBezTo>
                    <a:pt x="1168400" y="2015067"/>
                    <a:pt x="1202267" y="2032000"/>
                    <a:pt x="1283855" y="2096655"/>
                  </a:cubicBezTo>
                  <a:cubicBezTo>
                    <a:pt x="1365443" y="2161310"/>
                    <a:pt x="1431636" y="2205952"/>
                    <a:pt x="1533236" y="2244437"/>
                  </a:cubicBezTo>
                  <a:cubicBezTo>
                    <a:pt x="1634836" y="2282922"/>
                    <a:pt x="1782619" y="2322946"/>
                    <a:pt x="1893455" y="2327564"/>
                  </a:cubicBezTo>
                  <a:cubicBezTo>
                    <a:pt x="2004291" y="2332182"/>
                    <a:pt x="2085879" y="2319867"/>
                    <a:pt x="2198255" y="2272146"/>
                  </a:cubicBezTo>
                  <a:cubicBezTo>
                    <a:pt x="2310631" y="2224425"/>
                    <a:pt x="2436861" y="2165928"/>
                    <a:pt x="2567709" y="2041237"/>
                  </a:cubicBezTo>
                  <a:cubicBezTo>
                    <a:pt x="2698557" y="1916546"/>
                    <a:pt x="2864812" y="1693333"/>
                    <a:pt x="2983345" y="1524000"/>
                  </a:cubicBezTo>
                  <a:cubicBezTo>
                    <a:pt x="3101878" y="1354667"/>
                    <a:pt x="3190393" y="1189952"/>
                    <a:pt x="3278909" y="102523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7080013" y="2818446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35947" y="4441744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84165" y="4476700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41635" y="3920583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82420" y="3860932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20" name="Oval 19"/>
          <p:cNvSpPr/>
          <p:nvPr/>
        </p:nvSpPr>
        <p:spPr>
          <a:xfrm>
            <a:off x="9831540" y="3945308"/>
            <a:ext cx="68853" cy="5965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664877" y="4576255"/>
            <a:ext cx="42975" cy="36203"/>
          </a:xfrm>
          <a:custGeom>
            <a:avLst/>
            <a:gdLst>
              <a:gd name="connsiteX0" fmla="*/ 45720 w 71185"/>
              <a:gd name="connsiteY0" fmla="*/ 0 h 53340"/>
              <a:gd name="connsiteX1" fmla="*/ 45720 w 71185"/>
              <a:gd name="connsiteY1" fmla="*/ 0 h 53340"/>
              <a:gd name="connsiteX2" fmla="*/ 35560 w 71185"/>
              <a:gd name="connsiteY2" fmla="*/ 20320 h 53340"/>
              <a:gd name="connsiteX3" fmla="*/ 30480 w 71185"/>
              <a:gd name="connsiteY3" fmla="*/ 27940 h 53340"/>
              <a:gd name="connsiteX4" fmla="*/ 15240 w 71185"/>
              <a:gd name="connsiteY4" fmla="*/ 38100 h 53340"/>
              <a:gd name="connsiteX5" fmla="*/ 0 w 71185"/>
              <a:gd name="connsiteY5" fmla="*/ 43180 h 53340"/>
              <a:gd name="connsiteX6" fmla="*/ 2540 w 71185"/>
              <a:gd name="connsiteY6" fmla="*/ 50800 h 53340"/>
              <a:gd name="connsiteX7" fmla="*/ 10160 w 71185"/>
              <a:gd name="connsiteY7" fmla="*/ 53340 h 53340"/>
              <a:gd name="connsiteX8" fmla="*/ 66040 w 71185"/>
              <a:gd name="connsiteY8" fmla="*/ 48260 h 53340"/>
              <a:gd name="connsiteX9" fmla="*/ 68580 w 71185"/>
              <a:gd name="connsiteY9" fmla="*/ 22860 h 53340"/>
              <a:gd name="connsiteX10" fmla="*/ 45720 w 71185"/>
              <a:gd name="connsiteY10" fmla="*/ 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5" h="53340">
                <a:moveTo>
                  <a:pt x="45720" y="0"/>
                </a:moveTo>
                <a:lnTo>
                  <a:pt x="45720" y="0"/>
                </a:lnTo>
                <a:cubicBezTo>
                  <a:pt x="42333" y="6773"/>
                  <a:pt x="39186" y="13672"/>
                  <a:pt x="35560" y="20320"/>
                </a:cubicBezTo>
                <a:cubicBezTo>
                  <a:pt x="34098" y="23000"/>
                  <a:pt x="32777" y="25930"/>
                  <a:pt x="30480" y="27940"/>
                </a:cubicBezTo>
                <a:cubicBezTo>
                  <a:pt x="25885" y="31960"/>
                  <a:pt x="21032" y="36169"/>
                  <a:pt x="15240" y="38100"/>
                </a:cubicBezTo>
                <a:lnTo>
                  <a:pt x="0" y="43180"/>
                </a:lnTo>
                <a:cubicBezTo>
                  <a:pt x="847" y="45720"/>
                  <a:pt x="647" y="48907"/>
                  <a:pt x="2540" y="50800"/>
                </a:cubicBezTo>
                <a:cubicBezTo>
                  <a:pt x="4433" y="52693"/>
                  <a:pt x="7483" y="53340"/>
                  <a:pt x="10160" y="53340"/>
                </a:cubicBezTo>
                <a:cubicBezTo>
                  <a:pt x="28318" y="53340"/>
                  <a:pt x="47835" y="50536"/>
                  <a:pt x="66040" y="48260"/>
                </a:cubicBezTo>
                <a:cubicBezTo>
                  <a:pt x="72960" y="27500"/>
                  <a:pt x="71939" y="39654"/>
                  <a:pt x="68580" y="22860"/>
                </a:cubicBezTo>
                <a:cubicBezTo>
                  <a:pt x="68414" y="22030"/>
                  <a:pt x="49530" y="3810"/>
                  <a:pt x="4572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0" y="541020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has been </a:t>
            </a:r>
            <a:r>
              <a:rPr lang="en-US" dirty="0" err="1"/>
              <a:t>overfit</a:t>
            </a:r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08800" y="2017171"/>
            <a:ext cx="3298234" cy="2899358"/>
            <a:chOff x="5384800" y="2017171"/>
            <a:chExt cx="3298234" cy="2899358"/>
          </a:xfrm>
        </p:grpSpPr>
        <p:grpSp>
          <p:nvGrpSpPr>
            <p:cNvPr id="9" name="Group 8"/>
            <p:cNvGrpSpPr/>
            <p:nvPr/>
          </p:nvGrpSpPr>
          <p:grpSpPr>
            <a:xfrm>
              <a:off x="5384800" y="2017171"/>
              <a:ext cx="3298234" cy="2899358"/>
              <a:chOff x="5384800" y="2017171"/>
              <a:chExt cx="3298234" cy="289935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5394523" y="2017171"/>
                <a:ext cx="0" cy="2899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394523" y="4916529"/>
                <a:ext cx="32885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5384800" y="2318327"/>
                <a:ext cx="3278909" cy="2328466"/>
              </a:xfrm>
              <a:custGeom>
                <a:avLst/>
                <a:gdLst>
                  <a:gd name="connsiteX0" fmla="*/ 0 w 3278909"/>
                  <a:gd name="connsiteY0" fmla="*/ 0 h 2328466"/>
                  <a:gd name="connsiteX1" fmla="*/ 535709 w 3278909"/>
                  <a:gd name="connsiteY1" fmla="*/ 1145309 h 2328466"/>
                  <a:gd name="connsiteX2" fmla="*/ 1043709 w 3278909"/>
                  <a:gd name="connsiteY2" fmla="*/ 1856509 h 2328466"/>
                  <a:gd name="connsiteX3" fmla="*/ 1283855 w 3278909"/>
                  <a:gd name="connsiteY3" fmla="*/ 2096655 h 2328466"/>
                  <a:gd name="connsiteX4" fmla="*/ 1533236 w 3278909"/>
                  <a:gd name="connsiteY4" fmla="*/ 2244437 h 2328466"/>
                  <a:gd name="connsiteX5" fmla="*/ 1893455 w 3278909"/>
                  <a:gd name="connsiteY5" fmla="*/ 2327564 h 2328466"/>
                  <a:gd name="connsiteX6" fmla="*/ 2198255 w 3278909"/>
                  <a:gd name="connsiteY6" fmla="*/ 2272146 h 2328466"/>
                  <a:gd name="connsiteX7" fmla="*/ 2567709 w 3278909"/>
                  <a:gd name="connsiteY7" fmla="*/ 2041237 h 2328466"/>
                  <a:gd name="connsiteX8" fmla="*/ 2983345 w 3278909"/>
                  <a:gd name="connsiteY8" fmla="*/ 1524000 h 2328466"/>
                  <a:gd name="connsiteX9" fmla="*/ 3278909 w 3278909"/>
                  <a:gd name="connsiteY9" fmla="*/ 1025237 h 232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8909" h="2328466">
                    <a:moveTo>
                      <a:pt x="0" y="0"/>
                    </a:moveTo>
                    <a:cubicBezTo>
                      <a:pt x="180879" y="417945"/>
                      <a:pt x="361758" y="835891"/>
                      <a:pt x="535709" y="1145309"/>
                    </a:cubicBezTo>
                    <a:cubicBezTo>
                      <a:pt x="709660" y="1454727"/>
                      <a:pt x="919018" y="1697951"/>
                      <a:pt x="1043709" y="1856509"/>
                    </a:cubicBezTo>
                    <a:cubicBezTo>
                      <a:pt x="1168400" y="2015067"/>
                      <a:pt x="1202267" y="2032000"/>
                      <a:pt x="1283855" y="2096655"/>
                    </a:cubicBezTo>
                    <a:cubicBezTo>
                      <a:pt x="1365443" y="2161310"/>
                      <a:pt x="1431636" y="2205952"/>
                      <a:pt x="1533236" y="2244437"/>
                    </a:cubicBezTo>
                    <a:cubicBezTo>
                      <a:pt x="1634836" y="2282922"/>
                      <a:pt x="1782619" y="2322946"/>
                      <a:pt x="1893455" y="2327564"/>
                    </a:cubicBezTo>
                    <a:cubicBezTo>
                      <a:pt x="2004291" y="2332182"/>
                      <a:pt x="2085879" y="2319867"/>
                      <a:pt x="2198255" y="2272146"/>
                    </a:cubicBezTo>
                    <a:cubicBezTo>
                      <a:pt x="2310631" y="2224425"/>
                      <a:pt x="2436861" y="2165928"/>
                      <a:pt x="2567709" y="2041237"/>
                    </a:cubicBezTo>
                    <a:cubicBezTo>
                      <a:pt x="2698557" y="1916546"/>
                      <a:pt x="2864812" y="1693333"/>
                      <a:pt x="2983345" y="1524000"/>
                    </a:cubicBezTo>
                    <a:cubicBezTo>
                      <a:pt x="3101878" y="1354667"/>
                      <a:pt x="3190393" y="1189952"/>
                      <a:pt x="3278909" y="102523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5556012" y="2818446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1946" y="4441744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60164" y="4476700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017634" y="3920583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258419" y="3860932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421745" y="2036750"/>
              <a:ext cx="3241964" cy="2876995"/>
            </a:xfrm>
            <a:custGeom>
              <a:avLst/>
              <a:gdLst>
                <a:gd name="connsiteX0" fmla="*/ 0 w 3241964"/>
                <a:gd name="connsiteY0" fmla="*/ 2849286 h 2876995"/>
                <a:gd name="connsiteX1" fmla="*/ 46182 w 3241964"/>
                <a:gd name="connsiteY1" fmla="*/ 2221214 h 2876995"/>
                <a:gd name="connsiteX2" fmla="*/ 138546 w 3241964"/>
                <a:gd name="connsiteY2" fmla="*/ 1519250 h 2876995"/>
                <a:gd name="connsiteX3" fmla="*/ 193964 w 3241964"/>
                <a:gd name="connsiteY3" fmla="*/ 1085141 h 2876995"/>
                <a:gd name="connsiteX4" fmla="*/ 304800 w 3241964"/>
                <a:gd name="connsiteY4" fmla="*/ 438595 h 2876995"/>
                <a:gd name="connsiteX5" fmla="*/ 443346 w 3241964"/>
                <a:gd name="connsiteY5" fmla="*/ 106086 h 2876995"/>
                <a:gd name="connsiteX6" fmla="*/ 581891 w 3241964"/>
                <a:gd name="connsiteY6" fmla="*/ 4486 h 2876995"/>
                <a:gd name="connsiteX7" fmla="*/ 785091 w 3241964"/>
                <a:gd name="connsiteY7" fmla="*/ 226159 h 2876995"/>
                <a:gd name="connsiteX8" fmla="*/ 979055 w 3241964"/>
                <a:gd name="connsiteY8" fmla="*/ 678741 h 2876995"/>
                <a:gd name="connsiteX9" fmla="*/ 1173019 w 3241964"/>
                <a:gd name="connsiteY9" fmla="*/ 1288341 h 2876995"/>
                <a:gd name="connsiteX10" fmla="*/ 1422400 w 3241964"/>
                <a:gd name="connsiteY10" fmla="*/ 2027250 h 2876995"/>
                <a:gd name="connsiteX11" fmla="*/ 1671782 w 3241964"/>
                <a:gd name="connsiteY11" fmla="*/ 2498305 h 2876995"/>
                <a:gd name="connsiteX12" fmla="*/ 1847273 w 3241964"/>
                <a:gd name="connsiteY12" fmla="*/ 2664559 h 2876995"/>
                <a:gd name="connsiteX13" fmla="*/ 2013528 w 3241964"/>
                <a:gd name="connsiteY13" fmla="*/ 2673795 h 2876995"/>
                <a:gd name="connsiteX14" fmla="*/ 2327564 w 3241964"/>
                <a:gd name="connsiteY14" fmla="*/ 2433650 h 2876995"/>
                <a:gd name="connsiteX15" fmla="*/ 2540000 w 3241964"/>
                <a:gd name="connsiteY15" fmla="*/ 2128850 h 2876995"/>
                <a:gd name="connsiteX16" fmla="*/ 2724728 w 3241964"/>
                <a:gd name="connsiteY16" fmla="*/ 1934886 h 2876995"/>
                <a:gd name="connsiteX17" fmla="*/ 2872510 w 3241964"/>
                <a:gd name="connsiteY17" fmla="*/ 1888705 h 2876995"/>
                <a:gd name="connsiteX18" fmla="*/ 3029528 w 3241964"/>
                <a:gd name="connsiteY18" fmla="*/ 2064195 h 2876995"/>
                <a:gd name="connsiteX19" fmla="*/ 3168073 w 3241964"/>
                <a:gd name="connsiteY19" fmla="*/ 2479832 h 2876995"/>
                <a:gd name="connsiteX20" fmla="*/ 3241964 w 3241964"/>
                <a:gd name="connsiteY20" fmla="*/ 2876995 h 28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964" h="2876995">
                  <a:moveTo>
                    <a:pt x="0" y="2849286"/>
                  </a:moveTo>
                  <a:cubicBezTo>
                    <a:pt x="11545" y="2646086"/>
                    <a:pt x="23091" y="2442887"/>
                    <a:pt x="46182" y="2221214"/>
                  </a:cubicBezTo>
                  <a:cubicBezTo>
                    <a:pt x="69273" y="1999541"/>
                    <a:pt x="113916" y="1708595"/>
                    <a:pt x="138546" y="1519250"/>
                  </a:cubicBezTo>
                  <a:cubicBezTo>
                    <a:pt x="163176" y="1329904"/>
                    <a:pt x="166255" y="1265250"/>
                    <a:pt x="193964" y="1085141"/>
                  </a:cubicBezTo>
                  <a:cubicBezTo>
                    <a:pt x="221673" y="905032"/>
                    <a:pt x="263236" y="601771"/>
                    <a:pt x="304800" y="438595"/>
                  </a:cubicBezTo>
                  <a:cubicBezTo>
                    <a:pt x="346364" y="275419"/>
                    <a:pt x="397164" y="178437"/>
                    <a:pt x="443346" y="106086"/>
                  </a:cubicBezTo>
                  <a:cubicBezTo>
                    <a:pt x="489528" y="33735"/>
                    <a:pt x="524934" y="-15526"/>
                    <a:pt x="581891" y="4486"/>
                  </a:cubicBezTo>
                  <a:cubicBezTo>
                    <a:pt x="638848" y="24498"/>
                    <a:pt x="718897" y="113783"/>
                    <a:pt x="785091" y="226159"/>
                  </a:cubicBezTo>
                  <a:cubicBezTo>
                    <a:pt x="851285" y="338535"/>
                    <a:pt x="914400" y="501711"/>
                    <a:pt x="979055" y="678741"/>
                  </a:cubicBezTo>
                  <a:cubicBezTo>
                    <a:pt x="1043710" y="855771"/>
                    <a:pt x="1099128" y="1063589"/>
                    <a:pt x="1173019" y="1288341"/>
                  </a:cubicBezTo>
                  <a:cubicBezTo>
                    <a:pt x="1246910" y="1513093"/>
                    <a:pt x="1339273" y="1825589"/>
                    <a:pt x="1422400" y="2027250"/>
                  </a:cubicBezTo>
                  <a:cubicBezTo>
                    <a:pt x="1505527" y="2228911"/>
                    <a:pt x="1600970" y="2392087"/>
                    <a:pt x="1671782" y="2498305"/>
                  </a:cubicBezTo>
                  <a:cubicBezTo>
                    <a:pt x="1742594" y="2604523"/>
                    <a:pt x="1790315" y="2635311"/>
                    <a:pt x="1847273" y="2664559"/>
                  </a:cubicBezTo>
                  <a:cubicBezTo>
                    <a:pt x="1904231" y="2693807"/>
                    <a:pt x="1933480" y="2712280"/>
                    <a:pt x="2013528" y="2673795"/>
                  </a:cubicBezTo>
                  <a:cubicBezTo>
                    <a:pt x="2093576" y="2635310"/>
                    <a:pt x="2239819" y="2524474"/>
                    <a:pt x="2327564" y="2433650"/>
                  </a:cubicBezTo>
                  <a:cubicBezTo>
                    <a:pt x="2415309" y="2342826"/>
                    <a:pt x="2473806" y="2211977"/>
                    <a:pt x="2540000" y="2128850"/>
                  </a:cubicBezTo>
                  <a:cubicBezTo>
                    <a:pt x="2606194" y="2045723"/>
                    <a:pt x="2669310" y="1974910"/>
                    <a:pt x="2724728" y="1934886"/>
                  </a:cubicBezTo>
                  <a:cubicBezTo>
                    <a:pt x="2780146" y="1894862"/>
                    <a:pt x="2821710" y="1867154"/>
                    <a:pt x="2872510" y="1888705"/>
                  </a:cubicBezTo>
                  <a:cubicBezTo>
                    <a:pt x="2923310" y="1910256"/>
                    <a:pt x="2980268" y="1965674"/>
                    <a:pt x="3029528" y="2064195"/>
                  </a:cubicBezTo>
                  <a:cubicBezTo>
                    <a:pt x="3078789" y="2162716"/>
                    <a:pt x="3132667" y="2344365"/>
                    <a:pt x="3168073" y="2479832"/>
                  </a:cubicBezTo>
                  <a:cubicBezTo>
                    <a:pt x="3203479" y="2615299"/>
                    <a:pt x="3222721" y="2746147"/>
                    <a:pt x="3241964" y="28769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389529"/>
            <a:ext cx="5131559" cy="492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Consider a simple one-dimensional regression problem with five data points</a:t>
            </a:r>
            <a:endParaRPr lang="tr-TR" sz="2200" dirty="0"/>
          </a:p>
          <a:p>
            <a:r>
              <a:rPr lang="en-US" sz="2200" dirty="0"/>
              <a:t>The</a:t>
            </a:r>
            <a:r>
              <a:rPr lang="tr-TR" sz="2200" dirty="0"/>
              <a:t> </a:t>
            </a:r>
            <a:r>
              <a:rPr lang="en-US" sz="2200" dirty="0"/>
              <a:t>target function is a 2nd order polynomial</a:t>
            </a:r>
            <a:endParaRPr lang="tr-TR" sz="2200" dirty="0"/>
          </a:p>
          <a:p>
            <a:r>
              <a:rPr lang="tr-TR" sz="2200" dirty="0"/>
              <a:t>We added a </a:t>
            </a:r>
            <a:r>
              <a:rPr lang="en-US" sz="2200" dirty="0"/>
              <a:t>little noise</a:t>
            </a:r>
            <a:r>
              <a:rPr lang="tr-TR" sz="2200" dirty="0"/>
              <a:t> to create </a:t>
            </a:r>
            <a:r>
              <a:rPr lang="en-US" sz="2200" dirty="0"/>
              <a:t>the data points.</a:t>
            </a:r>
            <a:endParaRPr lang="tr-TR" sz="2200" dirty="0"/>
          </a:p>
          <a:p>
            <a:r>
              <a:rPr lang="tr-TR" sz="2200" dirty="0"/>
              <a:t>We use 5 data points to fit a 4th order polynomial</a:t>
            </a:r>
          </a:p>
          <a:p>
            <a:r>
              <a:rPr lang="en-US" sz="2200" dirty="0"/>
              <a:t>Though the target is</a:t>
            </a:r>
            <a:r>
              <a:rPr lang="tr-TR" sz="2200" dirty="0"/>
              <a:t> </a:t>
            </a:r>
            <a:r>
              <a:rPr lang="en-US" sz="2200" dirty="0"/>
              <a:t>simple, the </a:t>
            </a:r>
            <a:r>
              <a:rPr lang="tr-TR" sz="2200" dirty="0"/>
              <a:t>l</a:t>
            </a:r>
            <a:r>
              <a:rPr lang="en-US" sz="2200" dirty="0"/>
              <a:t>earning algorithm used the</a:t>
            </a:r>
            <a:r>
              <a:rPr lang="tr-TR" sz="2200" dirty="0"/>
              <a:t> </a:t>
            </a:r>
            <a:r>
              <a:rPr lang="en-US" sz="2200" dirty="0"/>
              <a:t>full power of the 4th order polynomial to</a:t>
            </a:r>
            <a:r>
              <a:rPr lang="tr-TR" sz="2200" dirty="0"/>
              <a:t> </a:t>
            </a:r>
            <a:r>
              <a:rPr lang="en-US" sz="2200" dirty="0"/>
              <a:t>fit the data exactly, but the result does</a:t>
            </a:r>
            <a:r>
              <a:rPr lang="tr-TR" sz="2200" dirty="0"/>
              <a:t> </a:t>
            </a:r>
            <a:r>
              <a:rPr lang="en-US" sz="2200" dirty="0"/>
              <a:t>not look anything like the target function</a:t>
            </a:r>
            <a:endParaRPr lang="tr-TR" sz="22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0400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Regularization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20" name="Oval 19"/>
          <p:cNvSpPr/>
          <p:nvPr/>
        </p:nvSpPr>
        <p:spPr>
          <a:xfrm>
            <a:off x="9831540" y="3945308"/>
            <a:ext cx="68853" cy="5965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664877" y="4576255"/>
            <a:ext cx="42975" cy="36203"/>
          </a:xfrm>
          <a:custGeom>
            <a:avLst/>
            <a:gdLst>
              <a:gd name="connsiteX0" fmla="*/ 45720 w 71185"/>
              <a:gd name="connsiteY0" fmla="*/ 0 h 53340"/>
              <a:gd name="connsiteX1" fmla="*/ 45720 w 71185"/>
              <a:gd name="connsiteY1" fmla="*/ 0 h 53340"/>
              <a:gd name="connsiteX2" fmla="*/ 35560 w 71185"/>
              <a:gd name="connsiteY2" fmla="*/ 20320 h 53340"/>
              <a:gd name="connsiteX3" fmla="*/ 30480 w 71185"/>
              <a:gd name="connsiteY3" fmla="*/ 27940 h 53340"/>
              <a:gd name="connsiteX4" fmla="*/ 15240 w 71185"/>
              <a:gd name="connsiteY4" fmla="*/ 38100 h 53340"/>
              <a:gd name="connsiteX5" fmla="*/ 0 w 71185"/>
              <a:gd name="connsiteY5" fmla="*/ 43180 h 53340"/>
              <a:gd name="connsiteX6" fmla="*/ 2540 w 71185"/>
              <a:gd name="connsiteY6" fmla="*/ 50800 h 53340"/>
              <a:gd name="connsiteX7" fmla="*/ 10160 w 71185"/>
              <a:gd name="connsiteY7" fmla="*/ 53340 h 53340"/>
              <a:gd name="connsiteX8" fmla="*/ 66040 w 71185"/>
              <a:gd name="connsiteY8" fmla="*/ 48260 h 53340"/>
              <a:gd name="connsiteX9" fmla="*/ 68580 w 71185"/>
              <a:gd name="connsiteY9" fmla="*/ 22860 h 53340"/>
              <a:gd name="connsiteX10" fmla="*/ 45720 w 71185"/>
              <a:gd name="connsiteY10" fmla="*/ 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5" h="53340">
                <a:moveTo>
                  <a:pt x="45720" y="0"/>
                </a:moveTo>
                <a:lnTo>
                  <a:pt x="45720" y="0"/>
                </a:lnTo>
                <a:cubicBezTo>
                  <a:pt x="42333" y="6773"/>
                  <a:pt x="39186" y="13672"/>
                  <a:pt x="35560" y="20320"/>
                </a:cubicBezTo>
                <a:cubicBezTo>
                  <a:pt x="34098" y="23000"/>
                  <a:pt x="32777" y="25930"/>
                  <a:pt x="30480" y="27940"/>
                </a:cubicBezTo>
                <a:cubicBezTo>
                  <a:pt x="25885" y="31960"/>
                  <a:pt x="21032" y="36169"/>
                  <a:pt x="15240" y="38100"/>
                </a:cubicBezTo>
                <a:lnTo>
                  <a:pt x="0" y="43180"/>
                </a:lnTo>
                <a:cubicBezTo>
                  <a:pt x="847" y="45720"/>
                  <a:pt x="647" y="48907"/>
                  <a:pt x="2540" y="50800"/>
                </a:cubicBezTo>
                <a:cubicBezTo>
                  <a:pt x="4433" y="52693"/>
                  <a:pt x="7483" y="53340"/>
                  <a:pt x="10160" y="53340"/>
                </a:cubicBezTo>
                <a:cubicBezTo>
                  <a:pt x="28318" y="53340"/>
                  <a:pt x="47835" y="50536"/>
                  <a:pt x="66040" y="48260"/>
                </a:cubicBezTo>
                <a:cubicBezTo>
                  <a:pt x="72960" y="27500"/>
                  <a:pt x="71939" y="39654"/>
                  <a:pt x="68580" y="22860"/>
                </a:cubicBezTo>
                <a:cubicBezTo>
                  <a:pt x="68414" y="22030"/>
                  <a:pt x="49530" y="3810"/>
                  <a:pt x="4572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0" y="541020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has been </a:t>
            </a:r>
            <a:r>
              <a:rPr lang="en-US" dirty="0" err="1"/>
              <a:t>overfit</a:t>
            </a:r>
            <a:r>
              <a:rPr lang="en-US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08800" y="2017171"/>
            <a:ext cx="3298234" cy="2899358"/>
            <a:chOff x="5384800" y="2017171"/>
            <a:chExt cx="3298234" cy="2899358"/>
          </a:xfrm>
        </p:grpSpPr>
        <p:grpSp>
          <p:nvGrpSpPr>
            <p:cNvPr id="11" name="Group 10"/>
            <p:cNvGrpSpPr/>
            <p:nvPr/>
          </p:nvGrpSpPr>
          <p:grpSpPr>
            <a:xfrm>
              <a:off x="5384800" y="2017171"/>
              <a:ext cx="3298234" cy="2899358"/>
              <a:chOff x="5384800" y="2017171"/>
              <a:chExt cx="3298234" cy="2899358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394523" y="2017171"/>
                <a:ext cx="0" cy="2899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394523" y="4916529"/>
                <a:ext cx="32885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384800" y="2318327"/>
                <a:ext cx="3278909" cy="2328466"/>
              </a:xfrm>
              <a:custGeom>
                <a:avLst/>
                <a:gdLst>
                  <a:gd name="connsiteX0" fmla="*/ 0 w 3278909"/>
                  <a:gd name="connsiteY0" fmla="*/ 0 h 2328466"/>
                  <a:gd name="connsiteX1" fmla="*/ 535709 w 3278909"/>
                  <a:gd name="connsiteY1" fmla="*/ 1145309 h 2328466"/>
                  <a:gd name="connsiteX2" fmla="*/ 1043709 w 3278909"/>
                  <a:gd name="connsiteY2" fmla="*/ 1856509 h 2328466"/>
                  <a:gd name="connsiteX3" fmla="*/ 1283855 w 3278909"/>
                  <a:gd name="connsiteY3" fmla="*/ 2096655 h 2328466"/>
                  <a:gd name="connsiteX4" fmla="*/ 1533236 w 3278909"/>
                  <a:gd name="connsiteY4" fmla="*/ 2244437 h 2328466"/>
                  <a:gd name="connsiteX5" fmla="*/ 1893455 w 3278909"/>
                  <a:gd name="connsiteY5" fmla="*/ 2327564 h 2328466"/>
                  <a:gd name="connsiteX6" fmla="*/ 2198255 w 3278909"/>
                  <a:gd name="connsiteY6" fmla="*/ 2272146 h 2328466"/>
                  <a:gd name="connsiteX7" fmla="*/ 2567709 w 3278909"/>
                  <a:gd name="connsiteY7" fmla="*/ 2041237 h 2328466"/>
                  <a:gd name="connsiteX8" fmla="*/ 2983345 w 3278909"/>
                  <a:gd name="connsiteY8" fmla="*/ 1524000 h 2328466"/>
                  <a:gd name="connsiteX9" fmla="*/ 3278909 w 3278909"/>
                  <a:gd name="connsiteY9" fmla="*/ 1025237 h 232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8909" h="2328466">
                    <a:moveTo>
                      <a:pt x="0" y="0"/>
                    </a:moveTo>
                    <a:cubicBezTo>
                      <a:pt x="180879" y="417945"/>
                      <a:pt x="361758" y="835891"/>
                      <a:pt x="535709" y="1145309"/>
                    </a:cubicBezTo>
                    <a:cubicBezTo>
                      <a:pt x="709660" y="1454727"/>
                      <a:pt x="919018" y="1697951"/>
                      <a:pt x="1043709" y="1856509"/>
                    </a:cubicBezTo>
                    <a:cubicBezTo>
                      <a:pt x="1168400" y="2015067"/>
                      <a:pt x="1202267" y="2032000"/>
                      <a:pt x="1283855" y="2096655"/>
                    </a:cubicBezTo>
                    <a:cubicBezTo>
                      <a:pt x="1365443" y="2161310"/>
                      <a:pt x="1431636" y="2205952"/>
                      <a:pt x="1533236" y="2244437"/>
                    </a:cubicBezTo>
                    <a:cubicBezTo>
                      <a:pt x="1634836" y="2282922"/>
                      <a:pt x="1782619" y="2322946"/>
                      <a:pt x="1893455" y="2327564"/>
                    </a:cubicBezTo>
                    <a:cubicBezTo>
                      <a:pt x="2004291" y="2332182"/>
                      <a:pt x="2085879" y="2319867"/>
                      <a:pt x="2198255" y="2272146"/>
                    </a:cubicBezTo>
                    <a:cubicBezTo>
                      <a:pt x="2310631" y="2224425"/>
                      <a:pt x="2436861" y="2165928"/>
                      <a:pt x="2567709" y="2041237"/>
                    </a:cubicBezTo>
                    <a:cubicBezTo>
                      <a:pt x="2698557" y="1916546"/>
                      <a:pt x="2864812" y="1693333"/>
                      <a:pt x="2983345" y="1524000"/>
                    </a:cubicBezTo>
                    <a:cubicBezTo>
                      <a:pt x="3101878" y="1354667"/>
                      <a:pt x="3190393" y="1189952"/>
                      <a:pt x="3278909" y="102523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5556012" y="2818446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11946" y="4441744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560164" y="4476700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7634" y="3920583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258419" y="3860932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421745" y="2036750"/>
              <a:ext cx="3241964" cy="2876995"/>
            </a:xfrm>
            <a:custGeom>
              <a:avLst/>
              <a:gdLst>
                <a:gd name="connsiteX0" fmla="*/ 0 w 3241964"/>
                <a:gd name="connsiteY0" fmla="*/ 2849286 h 2876995"/>
                <a:gd name="connsiteX1" fmla="*/ 46182 w 3241964"/>
                <a:gd name="connsiteY1" fmla="*/ 2221214 h 2876995"/>
                <a:gd name="connsiteX2" fmla="*/ 138546 w 3241964"/>
                <a:gd name="connsiteY2" fmla="*/ 1519250 h 2876995"/>
                <a:gd name="connsiteX3" fmla="*/ 193964 w 3241964"/>
                <a:gd name="connsiteY3" fmla="*/ 1085141 h 2876995"/>
                <a:gd name="connsiteX4" fmla="*/ 304800 w 3241964"/>
                <a:gd name="connsiteY4" fmla="*/ 438595 h 2876995"/>
                <a:gd name="connsiteX5" fmla="*/ 443346 w 3241964"/>
                <a:gd name="connsiteY5" fmla="*/ 106086 h 2876995"/>
                <a:gd name="connsiteX6" fmla="*/ 581891 w 3241964"/>
                <a:gd name="connsiteY6" fmla="*/ 4486 h 2876995"/>
                <a:gd name="connsiteX7" fmla="*/ 785091 w 3241964"/>
                <a:gd name="connsiteY7" fmla="*/ 226159 h 2876995"/>
                <a:gd name="connsiteX8" fmla="*/ 979055 w 3241964"/>
                <a:gd name="connsiteY8" fmla="*/ 678741 h 2876995"/>
                <a:gd name="connsiteX9" fmla="*/ 1173019 w 3241964"/>
                <a:gd name="connsiteY9" fmla="*/ 1288341 h 2876995"/>
                <a:gd name="connsiteX10" fmla="*/ 1422400 w 3241964"/>
                <a:gd name="connsiteY10" fmla="*/ 2027250 h 2876995"/>
                <a:gd name="connsiteX11" fmla="*/ 1671782 w 3241964"/>
                <a:gd name="connsiteY11" fmla="*/ 2498305 h 2876995"/>
                <a:gd name="connsiteX12" fmla="*/ 1847273 w 3241964"/>
                <a:gd name="connsiteY12" fmla="*/ 2664559 h 2876995"/>
                <a:gd name="connsiteX13" fmla="*/ 2013528 w 3241964"/>
                <a:gd name="connsiteY13" fmla="*/ 2673795 h 2876995"/>
                <a:gd name="connsiteX14" fmla="*/ 2327564 w 3241964"/>
                <a:gd name="connsiteY14" fmla="*/ 2433650 h 2876995"/>
                <a:gd name="connsiteX15" fmla="*/ 2540000 w 3241964"/>
                <a:gd name="connsiteY15" fmla="*/ 2128850 h 2876995"/>
                <a:gd name="connsiteX16" fmla="*/ 2724728 w 3241964"/>
                <a:gd name="connsiteY16" fmla="*/ 1934886 h 2876995"/>
                <a:gd name="connsiteX17" fmla="*/ 2872510 w 3241964"/>
                <a:gd name="connsiteY17" fmla="*/ 1888705 h 2876995"/>
                <a:gd name="connsiteX18" fmla="*/ 3029528 w 3241964"/>
                <a:gd name="connsiteY18" fmla="*/ 2064195 h 2876995"/>
                <a:gd name="connsiteX19" fmla="*/ 3168073 w 3241964"/>
                <a:gd name="connsiteY19" fmla="*/ 2479832 h 2876995"/>
                <a:gd name="connsiteX20" fmla="*/ 3241964 w 3241964"/>
                <a:gd name="connsiteY20" fmla="*/ 2876995 h 28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964" h="2876995">
                  <a:moveTo>
                    <a:pt x="0" y="2849286"/>
                  </a:moveTo>
                  <a:cubicBezTo>
                    <a:pt x="11545" y="2646086"/>
                    <a:pt x="23091" y="2442887"/>
                    <a:pt x="46182" y="2221214"/>
                  </a:cubicBezTo>
                  <a:cubicBezTo>
                    <a:pt x="69273" y="1999541"/>
                    <a:pt x="113916" y="1708595"/>
                    <a:pt x="138546" y="1519250"/>
                  </a:cubicBezTo>
                  <a:cubicBezTo>
                    <a:pt x="163176" y="1329904"/>
                    <a:pt x="166255" y="1265250"/>
                    <a:pt x="193964" y="1085141"/>
                  </a:cubicBezTo>
                  <a:cubicBezTo>
                    <a:pt x="221673" y="905032"/>
                    <a:pt x="263236" y="601771"/>
                    <a:pt x="304800" y="438595"/>
                  </a:cubicBezTo>
                  <a:cubicBezTo>
                    <a:pt x="346364" y="275419"/>
                    <a:pt x="397164" y="178437"/>
                    <a:pt x="443346" y="106086"/>
                  </a:cubicBezTo>
                  <a:cubicBezTo>
                    <a:pt x="489528" y="33735"/>
                    <a:pt x="524934" y="-15526"/>
                    <a:pt x="581891" y="4486"/>
                  </a:cubicBezTo>
                  <a:cubicBezTo>
                    <a:pt x="638848" y="24498"/>
                    <a:pt x="718897" y="113783"/>
                    <a:pt x="785091" y="226159"/>
                  </a:cubicBezTo>
                  <a:cubicBezTo>
                    <a:pt x="851285" y="338535"/>
                    <a:pt x="914400" y="501711"/>
                    <a:pt x="979055" y="678741"/>
                  </a:cubicBezTo>
                  <a:cubicBezTo>
                    <a:pt x="1043710" y="855771"/>
                    <a:pt x="1099128" y="1063589"/>
                    <a:pt x="1173019" y="1288341"/>
                  </a:cubicBezTo>
                  <a:cubicBezTo>
                    <a:pt x="1246910" y="1513093"/>
                    <a:pt x="1339273" y="1825589"/>
                    <a:pt x="1422400" y="2027250"/>
                  </a:cubicBezTo>
                  <a:cubicBezTo>
                    <a:pt x="1505527" y="2228911"/>
                    <a:pt x="1600970" y="2392087"/>
                    <a:pt x="1671782" y="2498305"/>
                  </a:cubicBezTo>
                  <a:cubicBezTo>
                    <a:pt x="1742594" y="2604523"/>
                    <a:pt x="1790315" y="2635311"/>
                    <a:pt x="1847273" y="2664559"/>
                  </a:cubicBezTo>
                  <a:cubicBezTo>
                    <a:pt x="1904231" y="2693807"/>
                    <a:pt x="1933480" y="2712280"/>
                    <a:pt x="2013528" y="2673795"/>
                  </a:cubicBezTo>
                  <a:cubicBezTo>
                    <a:pt x="2093576" y="2635310"/>
                    <a:pt x="2239819" y="2524474"/>
                    <a:pt x="2327564" y="2433650"/>
                  </a:cubicBezTo>
                  <a:cubicBezTo>
                    <a:pt x="2415309" y="2342826"/>
                    <a:pt x="2473806" y="2211977"/>
                    <a:pt x="2540000" y="2128850"/>
                  </a:cubicBezTo>
                  <a:cubicBezTo>
                    <a:pt x="2606194" y="2045723"/>
                    <a:pt x="2669310" y="1974910"/>
                    <a:pt x="2724728" y="1934886"/>
                  </a:cubicBezTo>
                  <a:cubicBezTo>
                    <a:pt x="2780146" y="1894862"/>
                    <a:pt x="2821710" y="1867154"/>
                    <a:pt x="2872510" y="1888705"/>
                  </a:cubicBezTo>
                  <a:cubicBezTo>
                    <a:pt x="2923310" y="1910256"/>
                    <a:pt x="2980268" y="1965674"/>
                    <a:pt x="3029528" y="2064195"/>
                  </a:cubicBezTo>
                  <a:cubicBezTo>
                    <a:pt x="3078789" y="2162716"/>
                    <a:pt x="3132667" y="2344365"/>
                    <a:pt x="3168073" y="2479832"/>
                  </a:cubicBezTo>
                  <a:cubicBezTo>
                    <a:pt x="3203479" y="2615299"/>
                    <a:pt x="3222721" y="2746147"/>
                    <a:pt x="3241964" y="28769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12472" y="2014387"/>
            <a:ext cx="3507975" cy="2899358"/>
            <a:chOff x="1027080" y="1828800"/>
            <a:chExt cx="3507975" cy="2899358"/>
          </a:xfrm>
        </p:grpSpPr>
        <p:grpSp>
          <p:nvGrpSpPr>
            <p:cNvPr id="23" name="Group 22"/>
            <p:cNvGrpSpPr/>
            <p:nvPr/>
          </p:nvGrpSpPr>
          <p:grpSpPr>
            <a:xfrm>
              <a:off x="1027080" y="1828800"/>
              <a:ext cx="3298234" cy="2899358"/>
              <a:chOff x="5384800" y="2017171"/>
              <a:chExt cx="3298234" cy="289935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384800" y="2017171"/>
                <a:ext cx="3298234" cy="2899358"/>
                <a:chOff x="5384800" y="2017171"/>
                <a:chExt cx="3298234" cy="2899358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394523" y="2017171"/>
                  <a:ext cx="0" cy="289935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394523" y="4916529"/>
                  <a:ext cx="32885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5384800" y="2318327"/>
                  <a:ext cx="3278909" cy="2328466"/>
                </a:xfrm>
                <a:custGeom>
                  <a:avLst/>
                  <a:gdLst>
                    <a:gd name="connsiteX0" fmla="*/ 0 w 3278909"/>
                    <a:gd name="connsiteY0" fmla="*/ 0 h 2328466"/>
                    <a:gd name="connsiteX1" fmla="*/ 535709 w 3278909"/>
                    <a:gd name="connsiteY1" fmla="*/ 1145309 h 2328466"/>
                    <a:gd name="connsiteX2" fmla="*/ 1043709 w 3278909"/>
                    <a:gd name="connsiteY2" fmla="*/ 1856509 h 2328466"/>
                    <a:gd name="connsiteX3" fmla="*/ 1283855 w 3278909"/>
                    <a:gd name="connsiteY3" fmla="*/ 2096655 h 2328466"/>
                    <a:gd name="connsiteX4" fmla="*/ 1533236 w 3278909"/>
                    <a:gd name="connsiteY4" fmla="*/ 2244437 h 2328466"/>
                    <a:gd name="connsiteX5" fmla="*/ 1893455 w 3278909"/>
                    <a:gd name="connsiteY5" fmla="*/ 2327564 h 2328466"/>
                    <a:gd name="connsiteX6" fmla="*/ 2198255 w 3278909"/>
                    <a:gd name="connsiteY6" fmla="*/ 2272146 h 2328466"/>
                    <a:gd name="connsiteX7" fmla="*/ 2567709 w 3278909"/>
                    <a:gd name="connsiteY7" fmla="*/ 2041237 h 2328466"/>
                    <a:gd name="connsiteX8" fmla="*/ 2983345 w 3278909"/>
                    <a:gd name="connsiteY8" fmla="*/ 1524000 h 2328466"/>
                    <a:gd name="connsiteX9" fmla="*/ 3278909 w 3278909"/>
                    <a:gd name="connsiteY9" fmla="*/ 1025237 h 2328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909" h="2328466">
                      <a:moveTo>
                        <a:pt x="0" y="0"/>
                      </a:moveTo>
                      <a:cubicBezTo>
                        <a:pt x="180879" y="417945"/>
                        <a:pt x="361758" y="835891"/>
                        <a:pt x="535709" y="1145309"/>
                      </a:cubicBezTo>
                      <a:cubicBezTo>
                        <a:pt x="709660" y="1454727"/>
                        <a:pt x="919018" y="1697951"/>
                        <a:pt x="1043709" y="1856509"/>
                      </a:cubicBezTo>
                      <a:cubicBezTo>
                        <a:pt x="1168400" y="2015067"/>
                        <a:pt x="1202267" y="2032000"/>
                        <a:pt x="1283855" y="2096655"/>
                      </a:cubicBezTo>
                      <a:cubicBezTo>
                        <a:pt x="1365443" y="2161310"/>
                        <a:pt x="1431636" y="2205952"/>
                        <a:pt x="1533236" y="2244437"/>
                      </a:cubicBezTo>
                      <a:cubicBezTo>
                        <a:pt x="1634836" y="2282922"/>
                        <a:pt x="1782619" y="2322946"/>
                        <a:pt x="1893455" y="2327564"/>
                      </a:cubicBezTo>
                      <a:cubicBezTo>
                        <a:pt x="2004291" y="2332182"/>
                        <a:pt x="2085879" y="2319867"/>
                        <a:pt x="2198255" y="2272146"/>
                      </a:cubicBezTo>
                      <a:cubicBezTo>
                        <a:pt x="2310631" y="2224425"/>
                        <a:pt x="2436861" y="2165928"/>
                        <a:pt x="2567709" y="2041237"/>
                      </a:cubicBezTo>
                      <a:cubicBezTo>
                        <a:pt x="2698557" y="1916546"/>
                        <a:pt x="2864812" y="1693333"/>
                        <a:pt x="2983345" y="1524000"/>
                      </a:cubicBezTo>
                      <a:cubicBezTo>
                        <a:pt x="3101878" y="1354667"/>
                        <a:pt x="3190393" y="1189952"/>
                        <a:pt x="3278909" y="1025237"/>
                      </a:cubicBezTo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556012" y="2818446"/>
                <a:ext cx="164503" cy="168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11946" y="4441744"/>
                <a:ext cx="164503" cy="168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60164" y="4476700"/>
                <a:ext cx="164503" cy="168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017634" y="3920583"/>
                <a:ext cx="164503" cy="168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258419" y="3860932"/>
                <a:ext cx="164503" cy="168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Freeform 2"/>
            <p:cNvSpPr/>
            <p:nvPr/>
          </p:nvSpPr>
          <p:spPr>
            <a:xfrm>
              <a:off x="1043709" y="2078182"/>
              <a:ext cx="3491346" cy="2328552"/>
            </a:xfrm>
            <a:custGeom>
              <a:avLst/>
              <a:gdLst>
                <a:gd name="connsiteX0" fmla="*/ 0 w 3491346"/>
                <a:gd name="connsiteY0" fmla="*/ 0 h 2328552"/>
                <a:gd name="connsiteX1" fmla="*/ 147782 w 3491346"/>
                <a:gd name="connsiteY1" fmla="*/ 378691 h 2328552"/>
                <a:gd name="connsiteX2" fmla="*/ 443346 w 3491346"/>
                <a:gd name="connsiteY2" fmla="*/ 969818 h 2328552"/>
                <a:gd name="connsiteX3" fmla="*/ 711200 w 3491346"/>
                <a:gd name="connsiteY3" fmla="*/ 1422400 h 2328552"/>
                <a:gd name="connsiteX4" fmla="*/ 979055 w 3491346"/>
                <a:gd name="connsiteY4" fmla="*/ 1782618 h 2328552"/>
                <a:gd name="connsiteX5" fmla="*/ 1413164 w 3491346"/>
                <a:gd name="connsiteY5" fmla="*/ 2207491 h 2328552"/>
                <a:gd name="connsiteX6" fmla="*/ 1948873 w 3491346"/>
                <a:gd name="connsiteY6" fmla="*/ 2327563 h 2328552"/>
                <a:gd name="connsiteX7" fmla="*/ 2613891 w 3491346"/>
                <a:gd name="connsiteY7" fmla="*/ 2161309 h 2328552"/>
                <a:gd name="connsiteX8" fmla="*/ 3177309 w 3491346"/>
                <a:gd name="connsiteY8" fmla="*/ 1597891 h 2328552"/>
                <a:gd name="connsiteX9" fmla="*/ 3491346 w 3491346"/>
                <a:gd name="connsiteY9" fmla="*/ 1256145 h 232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1346" h="2328552">
                  <a:moveTo>
                    <a:pt x="0" y="0"/>
                  </a:moveTo>
                  <a:cubicBezTo>
                    <a:pt x="36945" y="108527"/>
                    <a:pt x="73891" y="217055"/>
                    <a:pt x="147782" y="378691"/>
                  </a:cubicBezTo>
                  <a:cubicBezTo>
                    <a:pt x="221673" y="540327"/>
                    <a:pt x="349443" y="795867"/>
                    <a:pt x="443346" y="969818"/>
                  </a:cubicBezTo>
                  <a:cubicBezTo>
                    <a:pt x="537249" y="1143769"/>
                    <a:pt x="621915" y="1286933"/>
                    <a:pt x="711200" y="1422400"/>
                  </a:cubicBezTo>
                  <a:cubicBezTo>
                    <a:pt x="800485" y="1557867"/>
                    <a:pt x="862061" y="1651770"/>
                    <a:pt x="979055" y="1782618"/>
                  </a:cubicBezTo>
                  <a:cubicBezTo>
                    <a:pt x="1096049" y="1913466"/>
                    <a:pt x="1251528" y="2116667"/>
                    <a:pt x="1413164" y="2207491"/>
                  </a:cubicBezTo>
                  <a:cubicBezTo>
                    <a:pt x="1574800" y="2298315"/>
                    <a:pt x="1748752" y="2335260"/>
                    <a:pt x="1948873" y="2327563"/>
                  </a:cubicBezTo>
                  <a:cubicBezTo>
                    <a:pt x="2148994" y="2319866"/>
                    <a:pt x="2409152" y="2282921"/>
                    <a:pt x="2613891" y="2161309"/>
                  </a:cubicBezTo>
                  <a:cubicBezTo>
                    <a:pt x="2818630" y="2039697"/>
                    <a:pt x="3031067" y="1748752"/>
                    <a:pt x="3177309" y="1597891"/>
                  </a:cubicBezTo>
                  <a:cubicBezTo>
                    <a:pt x="3323551" y="1447030"/>
                    <a:pt x="3407448" y="1351587"/>
                    <a:pt x="3491346" y="1256145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29596" y="5367124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With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Though we only used a very small</a:t>
                </a:r>
                <a:r>
                  <a:rPr lang="tr-TR" sz="2200" dirty="0"/>
                  <a:t> </a:t>
                </a:r>
                <a:r>
                  <a:rPr lang="en-US" sz="2200" dirty="0"/>
                  <a:t>'amount' of regularization, the fit improves dramatically</a:t>
                </a:r>
                <a:endParaRPr lang="tr-TR" sz="2200" dirty="0"/>
              </a:p>
              <a:p>
                <a:r>
                  <a:rPr lang="tr-TR" sz="2200" dirty="0"/>
                  <a:t>Regularization</a:t>
                </a:r>
                <a:r>
                  <a:rPr lang="en-US" sz="2200" dirty="0"/>
                  <a:t> constrains the</a:t>
                </a:r>
                <a:r>
                  <a:rPr lang="tr-TR" sz="2200" dirty="0"/>
                  <a:t> </a:t>
                </a:r>
                <a:r>
                  <a:rPr lang="en-US" sz="2200" dirty="0"/>
                  <a:t>learning algorithm to improve out-of-sample error, especially when noise is</a:t>
                </a:r>
                <a:r>
                  <a:rPr lang="tr-TR" sz="2200" dirty="0"/>
                  <a:t> </a:t>
                </a:r>
                <a:r>
                  <a:rPr lang="en-US" sz="2200" dirty="0"/>
                  <a:t>present</a:t>
                </a:r>
                <a:endParaRPr lang="tr-TR" sz="2200" dirty="0"/>
              </a:p>
              <a:p>
                <a:r>
                  <a:rPr lang="en-US" sz="2200" dirty="0"/>
                  <a:t>Regularization</a:t>
                </a:r>
                <a:r>
                  <a:rPr lang="tr-TR" sz="2200" dirty="0"/>
                  <a:t> </a:t>
                </a:r>
                <a:r>
                  <a:rPr lang="en-US" sz="2200" dirty="0"/>
                  <a:t>is as much an art as it is a science</a:t>
                </a:r>
                <a:endParaRPr lang="tr-TR" sz="2200" dirty="0"/>
              </a:p>
              <a:p>
                <a:r>
                  <a:rPr lang="tr-TR" sz="2200" dirty="0"/>
                  <a:t>Most </a:t>
                </a:r>
                <a:r>
                  <a:rPr lang="en-US" sz="2200" dirty="0"/>
                  <a:t>of the methods used successfully</a:t>
                </a:r>
                <a:r>
                  <a:rPr lang="tr-TR" sz="2200" dirty="0"/>
                  <a:t> </a:t>
                </a:r>
                <a:r>
                  <a:rPr lang="en-US" sz="2200" dirty="0"/>
                  <a:t>in practice are heuristic methods</a:t>
                </a:r>
                <a:endParaRPr lang="tr-TR" sz="2200" dirty="0"/>
              </a:p>
              <a:p>
                <a:r>
                  <a:rPr lang="en-US" sz="2200" dirty="0"/>
                  <a:t>Regularization attempts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200" dirty="0"/>
                  <a:t> by working through the equation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</m:sub>
                      </m:sSub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sz="22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200" dirty="0"/>
              </a:p>
              <a:p>
                <a:r>
                  <a:rPr lang="tr-TR" sz="2200" dirty="0"/>
                  <a:t>Instead </a:t>
                </a:r>
                <a:r>
                  <a:rPr lang="en-US" sz="2200" dirty="0"/>
                  <a:t>of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alone, one </a:t>
                </a:r>
                <a:r>
                  <a:rPr lang="tr-TR" sz="2200" dirty="0"/>
                  <a:t>can </a:t>
                </a:r>
                <a:r>
                  <a:rPr lang="en-US" sz="2200" dirty="0"/>
                  <a:t>minimize</a:t>
                </a:r>
                <a:r>
                  <a:rPr lang="tr-TR" sz="2200" dirty="0"/>
                  <a:t> </a:t>
                </a:r>
                <a:r>
                  <a:rPr lang="en-US" sz="2200" dirty="0"/>
                  <a:t>a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200">
                        <a:latin typeface="Cambria Math" panose="02040503050406030204" pitchFamily="18" charset="0"/>
                      </a:rPr>
                      <m:t>Ω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200" dirty="0"/>
                  <a:t>.</a:t>
                </a:r>
              </a:p>
              <a:p>
                <a:r>
                  <a:rPr lang="tr-TR" sz="2200" dirty="0"/>
                  <a:t>The proof of </a:t>
                </a:r>
                <a:r>
                  <a:rPr lang="en-US" sz="2200" dirty="0"/>
                  <a:t>the </a:t>
                </a:r>
                <a:r>
                  <a:rPr lang="tr-TR" sz="2200" dirty="0"/>
                  <a:t>above inequality is out of scope of our class, but you can think of it as out sample error is the sum of two errors: 1- Error in your fit 2- Generalization error.</a:t>
                </a:r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96277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Weight Decay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Consider a parametric model (linear, polynomial, etc.) with a set of weight parameters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tr-TR" sz="2400" dirty="0"/>
              </a:p>
              <a:p>
                <a:r>
                  <a:rPr lang="en-US" sz="2400" dirty="0"/>
                  <a:t>Let 's define the augmented</a:t>
                </a:r>
                <a:r>
                  <a:rPr lang="tr-TR" sz="2400" dirty="0"/>
                  <a:t> </a:t>
                </a:r>
                <a:r>
                  <a:rPr lang="en-US" sz="2400" dirty="0"/>
                  <a:t>error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𝑎𝑢𝑔</m:t>
                          </m:r>
                        </m:sub>
                      </m:sSub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</m:sub>
                      </m:sSub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:pPr marL="0" indent="0">
                  <a:buNone/>
                </a:pPr>
                <a:r>
                  <a:rPr lang="tr-TR" sz="2400" dirty="0"/>
                  <a:t>   where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2400" dirty="0"/>
                  <a:t> is a free parameter at our disposal</a:t>
                </a:r>
              </a:p>
              <a:p>
                <a:r>
                  <a:rPr lang="en-US" sz="2400" dirty="0"/>
                  <a:t>The augmented error has</a:t>
                </a:r>
                <a:r>
                  <a:rPr lang="tr-TR" sz="2400" dirty="0"/>
                  <a:t> </a:t>
                </a:r>
                <a:r>
                  <a:rPr lang="en-US" sz="2400" dirty="0"/>
                  <a:t>two terms</a:t>
                </a:r>
                <a:r>
                  <a:rPr lang="tr-TR" sz="2400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The first is the </a:t>
                </a:r>
                <a:r>
                  <a:rPr lang="tr-TR" sz="2000" dirty="0"/>
                  <a:t>training</a:t>
                </a:r>
                <a:r>
                  <a:rPr lang="en-US" sz="2000" dirty="0"/>
                  <a:t> error which we are used to minimizing,</a:t>
                </a:r>
                <a:endParaRPr lang="tr-TR" sz="2000" dirty="0"/>
              </a:p>
              <a:p>
                <a:pPr lvl="1">
                  <a:lnSpc>
                    <a:spcPct val="100000"/>
                  </a:lnSpc>
                </a:pPr>
                <a:r>
                  <a:rPr lang="tr-TR" sz="2000" dirty="0"/>
                  <a:t>T</a:t>
                </a:r>
                <a:r>
                  <a:rPr lang="en-US" sz="2000" dirty="0"/>
                  <a:t>he second is a penalty term</a:t>
                </a:r>
                <a:endParaRPr lang="tr-TR" sz="2000" dirty="0"/>
              </a:p>
              <a:p>
                <a:r>
                  <a:rPr lang="en-US" sz="2400" dirty="0"/>
                  <a:t>Notice that this fits the heuristic view of</a:t>
                </a:r>
                <a:r>
                  <a:rPr lang="tr-TR" sz="2400" dirty="0"/>
                  <a:t> </a:t>
                </a:r>
                <a:r>
                  <a:rPr lang="en-US" sz="2400" dirty="0"/>
                  <a:t>regularization that we discussed earlier</a:t>
                </a:r>
                <a:endParaRPr lang="tr-TR" sz="2400" dirty="0"/>
              </a:p>
              <a:p>
                <a:r>
                  <a:rPr lang="tr-TR" sz="2400" dirty="0"/>
                  <a:t>When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we have the</a:t>
                </a:r>
                <a:r>
                  <a:rPr lang="tr-TR" sz="2400" dirty="0"/>
                  <a:t> </a:t>
                </a:r>
                <a:r>
                  <a:rPr lang="en-US" sz="2400" dirty="0"/>
                  <a:t>usual </a:t>
                </a:r>
                <a:r>
                  <a:rPr lang="tr-TR" sz="2400" dirty="0"/>
                  <a:t>training</a:t>
                </a:r>
                <a:r>
                  <a:rPr lang="en-US" sz="2400" dirty="0"/>
                  <a:t> error</a:t>
                </a:r>
                <a:r>
                  <a:rPr lang="tr-TR" sz="2400" dirty="0"/>
                  <a:t>, w</a:t>
                </a:r>
                <a:r>
                  <a:rPr lang="en-US" sz="2400" dirty="0"/>
                  <a:t>hen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minimizing the augmented error corresponds</a:t>
                </a:r>
                <a:r>
                  <a:rPr lang="tr-TR" sz="2400" dirty="0"/>
                  <a:t> </a:t>
                </a:r>
                <a:r>
                  <a:rPr lang="en-US" sz="2400" dirty="0"/>
                  <a:t>to minimizing a penalized error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99664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Weight Decay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 smtClean="0"/>
                  <a:t>Consider a parametric model (linear, polynomial, etc.) with a set of weight parameters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tr-TR" sz="2400" dirty="0"/>
              </a:p>
              <a:p>
                <a:r>
                  <a:rPr lang="en-US" sz="2400" dirty="0"/>
                  <a:t>Let 's define the augmented</a:t>
                </a:r>
                <a:r>
                  <a:rPr lang="tr-TR" sz="2400" dirty="0"/>
                  <a:t> </a:t>
                </a:r>
                <a:r>
                  <a:rPr lang="en-US" sz="2400" dirty="0"/>
                  <a:t>error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𝑎𝑢𝑔</m:t>
                          </m:r>
                        </m:sub>
                      </m:sSub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</m:sub>
                      </m:sSub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:pPr marL="0" indent="0">
                  <a:buNone/>
                </a:pPr>
                <a:r>
                  <a:rPr lang="tr-TR" sz="2400" dirty="0"/>
                  <a:t>   where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sz="2400" dirty="0"/>
                  <a:t> is a free parameter at our disposal</a:t>
                </a:r>
              </a:p>
              <a:p>
                <a:r>
                  <a:rPr lang="en-US" sz="2400" dirty="0"/>
                  <a:t>The value of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controls the amount</a:t>
                </a:r>
                <a:r>
                  <a:rPr lang="tr-TR" sz="2400" dirty="0"/>
                  <a:t> </a:t>
                </a:r>
                <a:r>
                  <a:rPr lang="en-US" sz="2400" dirty="0"/>
                  <a:t>of regularization</a:t>
                </a:r>
                <a:endParaRPr lang="tr-TR" sz="2400" dirty="0"/>
              </a:p>
              <a:p>
                <a:r>
                  <a:rPr lang="en-US" sz="2400" dirty="0"/>
                  <a:t>The penalty term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enforces </a:t>
                </a:r>
                <a:r>
                  <a:rPr lang="en-US" sz="2400" dirty="0"/>
                  <a:t>a tradeoff between making</a:t>
                </a:r>
                <a:r>
                  <a:rPr lang="tr-TR" sz="2400" dirty="0"/>
                  <a:t> </a:t>
                </a:r>
                <a:r>
                  <a:rPr lang="en-US" sz="2400" dirty="0"/>
                  <a:t>the </a:t>
                </a:r>
                <a:r>
                  <a:rPr lang="tr-TR" sz="2400" dirty="0"/>
                  <a:t>training </a:t>
                </a:r>
                <a:r>
                  <a:rPr lang="en-US" sz="2400" dirty="0"/>
                  <a:t>error small and making the weights small, and has become known</a:t>
                </a:r>
                <a:r>
                  <a:rPr lang="tr-TR" sz="2400" dirty="0"/>
                  <a:t> </a:t>
                </a:r>
                <a:r>
                  <a:rPr lang="en-US" sz="2400" dirty="0"/>
                  <a:t>as weight decay</a:t>
                </a:r>
                <a:endParaRPr lang="tr-TR" sz="2400" dirty="0"/>
              </a:p>
              <a:p>
                <a:r>
                  <a:rPr lang="tr-TR" sz="2400" dirty="0"/>
                  <a:t>W</a:t>
                </a:r>
                <a:r>
                  <a:rPr lang="en-US" sz="2400" dirty="0"/>
                  <a:t>e minimize the augmented</a:t>
                </a:r>
                <a:r>
                  <a:rPr lang="tr-TR" sz="2400" dirty="0"/>
                  <a:t> </a:t>
                </a:r>
                <a:r>
                  <a:rPr lang="en-US" sz="2400" dirty="0"/>
                  <a:t>error using an iterative method like gradient descent, we will have a reduction</a:t>
                </a:r>
                <a:r>
                  <a:rPr lang="tr-TR" sz="2400" dirty="0"/>
                  <a:t> </a:t>
                </a:r>
                <a:r>
                  <a:rPr lang="en-US" sz="2400" dirty="0"/>
                  <a:t>of the training error together with a gradual shrinking of the weights, hence</a:t>
                </a:r>
                <a:r>
                  <a:rPr lang="tr-TR" sz="2400" dirty="0"/>
                  <a:t> </a:t>
                </a:r>
                <a:r>
                  <a:rPr lang="en-US" sz="2400" dirty="0"/>
                  <a:t>the name weight 'decay'</a:t>
                </a:r>
                <a:endParaRPr lang="tr-T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6559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Weight Decay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sz="2400" dirty="0"/>
                  <a:t>Another equivalent formulation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𝑡𝑟𝑎𝑖𝑛𝑖𝑛𝑔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.         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So, basically we try to limit the squared sum of weights while we try to decrease the training error</a:t>
                </a:r>
              </a:p>
              <a:p>
                <a:r>
                  <a:rPr lang="en-US" sz="2400" dirty="0"/>
                  <a:t>A larger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allows larger weights and</a:t>
                </a:r>
                <a:r>
                  <a:rPr lang="tr-TR" sz="2400" dirty="0"/>
                  <a:t> </a:t>
                </a:r>
                <a:r>
                  <a:rPr lang="en-US" sz="2400" dirty="0"/>
                  <a:t>is a weaker soft-order constraint; this corresponds to smaller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i.e., less emphasis</a:t>
                </a:r>
                <a:r>
                  <a:rPr lang="tr-TR" sz="2400" dirty="0"/>
                  <a:t> </a:t>
                </a:r>
                <a:r>
                  <a:rPr lang="en-US" sz="2400" dirty="0"/>
                  <a:t>on the penalty term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in the augmented error. </a:t>
                </a:r>
                <a:endParaRPr lang="tr-TR" sz="2400" dirty="0"/>
              </a:p>
              <a:p>
                <a:r>
                  <a:rPr lang="en-US" sz="2400" dirty="0"/>
                  <a:t>For a particular</a:t>
                </a:r>
                <a:r>
                  <a:rPr lang="tr-TR" sz="2400" dirty="0"/>
                  <a:t> </a:t>
                </a:r>
                <a:r>
                  <a:rPr lang="en-US" sz="2400" dirty="0"/>
                  <a:t>data set, 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tr-TR" sz="24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leading to minimum out-of-sample error with</a:t>
                </a:r>
                <a:r>
                  <a:rPr lang="tr-TR" sz="2400" dirty="0"/>
                  <a:t> </a:t>
                </a:r>
                <a:r>
                  <a:rPr lang="en-US" sz="2400" dirty="0"/>
                  <a:t>the soft-order constraint corresponds to an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the augmented</a:t>
                </a:r>
                <a:r>
                  <a:rPr lang="tr-TR" sz="2400" dirty="0"/>
                  <a:t> </a:t>
                </a:r>
                <a:r>
                  <a:rPr lang="en-US" sz="2400" dirty="0"/>
                  <a:t>error minimization. </a:t>
                </a:r>
                <a:endParaRPr lang="tr-TR" sz="2400" dirty="0"/>
              </a:p>
              <a:p>
                <a:r>
                  <a:rPr lang="en-US" sz="2400" dirty="0"/>
                  <a:t>If we can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tr-TR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we can get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tr-T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5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511839305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1759</Words>
  <Application>Microsoft Office PowerPoint</Application>
  <PresentationFormat>Widescreen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ITU Layout</vt:lpstr>
      <vt:lpstr>Regularization</vt:lpstr>
      <vt:lpstr>Regularization</vt:lpstr>
      <vt:lpstr>Overfitting</vt:lpstr>
      <vt:lpstr>Overfitting</vt:lpstr>
      <vt:lpstr>Regularization</vt:lpstr>
      <vt:lpstr>Regularization</vt:lpstr>
      <vt:lpstr>Weight Decay</vt:lpstr>
      <vt:lpstr>Weight Decay</vt:lpstr>
      <vt:lpstr>Weight Decay</vt:lpstr>
      <vt:lpstr>Ridge Regression</vt:lpstr>
      <vt:lpstr>Ridge Regression</vt:lpstr>
      <vt:lpstr>Ridge Regression</vt:lpstr>
      <vt:lpstr>Ridge Regression</vt:lpstr>
      <vt:lpstr>Why does Ridge Regression Work?    </vt:lpstr>
      <vt:lpstr>Why does Ridge Regression Work?    </vt:lpstr>
      <vt:lpstr>Why does Ridge Regression Work?    </vt:lpstr>
      <vt:lpstr>Why does Ridge Regression Work?    </vt:lpstr>
      <vt:lpstr>Why does Ridge Regression Work?    </vt:lpstr>
      <vt:lpstr>The Lasso</vt:lpstr>
      <vt:lpstr>The Lasso</vt:lpstr>
      <vt:lpstr>The Lasso</vt:lpstr>
      <vt:lpstr>The Lasso</vt:lpstr>
      <vt:lpstr>The Lasso</vt:lpstr>
      <vt:lpstr>The Lasso</vt:lpstr>
      <vt:lpstr>The Lasso</vt:lpstr>
      <vt:lpstr>Variable Selection Property of The Lasso</vt:lpstr>
      <vt:lpstr>Comparison of Lasso and Ridge</vt:lpstr>
      <vt:lpstr>Regularized Logistic Regression</vt:lpstr>
      <vt:lpstr>Selecting parameter 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MEHMET YASİN ULUKUŞ</cp:lastModifiedBy>
  <cp:revision>123</cp:revision>
  <dcterms:created xsi:type="dcterms:W3CDTF">2020-10-15T19:58:41Z</dcterms:created>
  <dcterms:modified xsi:type="dcterms:W3CDTF">2021-06-06T19:07:22Z</dcterms:modified>
</cp:coreProperties>
</file>