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83" r:id="rId12"/>
    <p:sldId id="385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81" r:id="rId31"/>
    <p:sldId id="378" r:id="rId32"/>
    <p:sldId id="379" r:id="rId33"/>
    <p:sldId id="380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02265-1F21-4BE8-AE87-4F76FEDB1F7C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3A208-E792-499F-9D6D-AC8FC94E1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6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926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</p:spTree>
    <p:extLst>
      <p:ext uri="{BB962C8B-B14F-4D97-AF65-F5344CB8AC3E}">
        <p14:creationId xmlns:p14="http://schemas.microsoft.com/office/powerpoint/2010/main" val="392740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asin Cou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4B0-B4FD-470E-9F94-D0A011F1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219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AB8B-4994-4C71-8D45-4CD65A31D1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103632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96C7-E505-44D6-B1D8-B942E2771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D3006-5145-4CA3-840D-F763F67481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0426F-2674-44A3-BDE8-AFE74A7F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4E47A-8363-4036-90DE-956001968EA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A3947-35DA-44C0-8632-B6A13D2C2431}"/>
              </a:ext>
            </a:extLst>
          </p:cNvPr>
          <p:cNvSpPr/>
          <p:nvPr userDrawn="1"/>
        </p:nvSpPr>
        <p:spPr>
          <a:xfrm>
            <a:off x="711200" y="1295401"/>
            <a:ext cx="10058400" cy="45719"/>
          </a:xfrm>
          <a:prstGeom prst="rect">
            <a:avLst/>
          </a:prstGeom>
          <a:solidFill>
            <a:srgbClr val="12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9543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2375"/>
            <a:ext cx="5181600" cy="472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38200" y="1272988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Mindset Institute - Mehmet Yasin Ulukuş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8CEC50-FB80-41CE-A79E-F7845887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9529"/>
            <a:ext cx="10515600" cy="4787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37A"/>
                </a:solidFill>
              </a:defRPr>
            </a:lvl1pPr>
          </a:lstStyle>
          <a:p>
            <a:r>
              <a:rPr lang="en-US"/>
              <a:t>Mindset Institute - Mehmet Yasin Ulukuş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25" y="6176963"/>
            <a:ext cx="1082869" cy="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3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Mehmet Yasin Ulukuş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Mindset Institute</a:t>
            </a:r>
            <a:r>
              <a:rPr lang="tr-TR" dirty="0"/>
              <a:t> </a:t>
            </a:r>
            <a:r>
              <a:rPr lang="en-US" dirty="0"/>
              <a:t>- Mehmet </a:t>
            </a:r>
            <a:r>
              <a:rPr lang="en-US" dirty="0" err="1"/>
              <a:t>Yasin</a:t>
            </a:r>
            <a:r>
              <a:rPr lang="en-US" dirty="0"/>
              <a:t> </a:t>
            </a:r>
            <a:r>
              <a:rPr lang="en-US" dirty="0" err="1"/>
              <a:t>Ulukuş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8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idea of a validation set is almost identical to that of test set.</a:t>
            </a:r>
            <a:endParaRPr lang="tr-TR" sz="2400" dirty="0"/>
          </a:p>
          <a:p>
            <a:r>
              <a:rPr lang="tr-TR" sz="2400" dirty="0"/>
              <a:t>We </a:t>
            </a:r>
            <a:r>
              <a:rPr lang="en-US" sz="2400" dirty="0"/>
              <a:t>remove a subset from the data; this subset is not used in training.</a:t>
            </a:r>
            <a:endParaRPr lang="tr-TR" sz="2400" dirty="0"/>
          </a:p>
          <a:p>
            <a:r>
              <a:rPr lang="en-US" sz="2400" dirty="0"/>
              <a:t>We then</a:t>
            </a:r>
            <a:r>
              <a:rPr lang="tr-TR" sz="2400" dirty="0"/>
              <a:t> </a:t>
            </a:r>
            <a:r>
              <a:rPr lang="en-US" sz="2400" dirty="0"/>
              <a:t>use this held-out subset to estimate the out-of-sample error.</a:t>
            </a:r>
            <a:endParaRPr lang="tr-TR" sz="2400" dirty="0"/>
          </a:p>
          <a:p>
            <a:r>
              <a:rPr lang="en-US" sz="2400" dirty="0"/>
              <a:t>The held-out set</a:t>
            </a:r>
            <a:r>
              <a:rPr lang="tr-TR" sz="2400" dirty="0"/>
              <a:t> </a:t>
            </a:r>
            <a:r>
              <a:rPr lang="en-US" sz="2400" dirty="0"/>
              <a:t>is effectively out-of-sample, because it has not been used during the learning.</a:t>
            </a:r>
            <a:endParaRPr lang="tr-TR" sz="2400" dirty="0"/>
          </a:p>
          <a:p>
            <a:r>
              <a:rPr lang="en-US" sz="2400" dirty="0"/>
              <a:t>However, there is a difference between a validation set and a test set.</a:t>
            </a:r>
          </a:p>
          <a:p>
            <a:r>
              <a:rPr lang="en-US" sz="2400" dirty="0"/>
              <a:t>Although the validation set will not be directly used for training, it will be</a:t>
            </a:r>
            <a:r>
              <a:rPr lang="tr-TR" sz="2400" dirty="0"/>
              <a:t> </a:t>
            </a:r>
            <a:r>
              <a:rPr lang="en-US" sz="2400" dirty="0"/>
              <a:t>used in making certain choices in the learning process.</a:t>
            </a:r>
            <a:endParaRPr lang="tr-TR" sz="2400" dirty="0"/>
          </a:p>
          <a:p>
            <a:r>
              <a:rPr lang="tr-TR" sz="2400" dirty="0"/>
              <a:t>For example tuning the parameters of the model (choosing k in KNN, choosing the order of polynomial function in regression)  or selecting the set of features to be used in the model.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The minute a set affects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the learning process in any way, it is no longer a test set.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1434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>
            <a:normAutofit/>
          </a:bodyPr>
          <a:lstStyle/>
          <a:p>
            <a:r>
              <a:rPr lang="en-US" sz="2200" dirty="0"/>
              <a:t>Split your data set into training set and test set</a:t>
            </a:r>
            <a:endParaRPr lang="tr-TR" sz="2200" dirty="0"/>
          </a:p>
          <a:p>
            <a:endParaRPr lang="en-US" sz="2200" dirty="0"/>
          </a:p>
          <a:p>
            <a:r>
              <a:rPr lang="en-US" sz="2200" dirty="0"/>
              <a:t>Assume you try three different parameters or models (train on training evaluate on test)</a:t>
            </a:r>
            <a:endParaRPr lang="tr-TR" sz="2200" dirty="0"/>
          </a:p>
          <a:p>
            <a:pPr marL="0" indent="0">
              <a:buNone/>
            </a:pP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E506DC-BF32-4A0C-B4A9-05A61B08D018}"/>
              </a:ext>
            </a:extLst>
          </p:cNvPr>
          <p:cNvGrpSpPr/>
          <p:nvPr/>
        </p:nvGrpSpPr>
        <p:grpSpPr>
          <a:xfrm>
            <a:off x="972618" y="2756137"/>
            <a:ext cx="10157422" cy="484632"/>
            <a:chOff x="972618" y="2756137"/>
            <a:chExt cx="10157422" cy="4846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7E3595-40BE-47C9-830B-2CE6A32B4091}"/>
                </a:ext>
              </a:extLst>
            </p:cNvPr>
            <p:cNvSpPr/>
            <p:nvPr/>
          </p:nvSpPr>
          <p:spPr>
            <a:xfrm>
              <a:off x="7754419" y="2825579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FB6157-DCFA-421A-A55B-56ABCC6C750D}"/>
                </a:ext>
              </a:extLst>
            </p:cNvPr>
            <p:cNvSpPr/>
            <p:nvPr/>
          </p:nvSpPr>
          <p:spPr>
            <a:xfrm>
              <a:off x="972618" y="2825579"/>
              <a:ext cx="6687815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C8D825-F20D-4FB4-B197-5EFF5AF9EBDD}"/>
                </a:ext>
              </a:extLst>
            </p:cNvPr>
            <p:cNvSpPr/>
            <p:nvPr/>
          </p:nvSpPr>
          <p:spPr>
            <a:xfrm>
              <a:off x="9096180" y="2756137"/>
              <a:ext cx="48636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5DD2D-24B7-44F7-A2BC-4EE5439F34AB}"/>
                </a:ext>
              </a:extLst>
            </p:cNvPr>
            <p:cNvSpPr txBox="1"/>
            <p:nvPr/>
          </p:nvSpPr>
          <p:spPr>
            <a:xfrm>
              <a:off x="9698238" y="2812363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118E0C-0675-4DB3-BEDE-CB66BF3E0F00}"/>
              </a:ext>
            </a:extLst>
          </p:cNvPr>
          <p:cNvGrpSpPr/>
          <p:nvPr/>
        </p:nvGrpSpPr>
        <p:grpSpPr>
          <a:xfrm>
            <a:off x="972618" y="3365775"/>
            <a:ext cx="10157422" cy="484632"/>
            <a:chOff x="972618" y="3365775"/>
            <a:chExt cx="10157422" cy="4846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1B7D2-F23C-48CF-BE7A-3748380C99F9}"/>
                </a:ext>
              </a:extLst>
            </p:cNvPr>
            <p:cNvSpPr/>
            <p:nvPr/>
          </p:nvSpPr>
          <p:spPr>
            <a:xfrm>
              <a:off x="7754419" y="3435217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D3033C-3767-4A5E-93C6-2E96E9318317}"/>
                </a:ext>
              </a:extLst>
            </p:cNvPr>
            <p:cNvSpPr/>
            <p:nvPr/>
          </p:nvSpPr>
          <p:spPr>
            <a:xfrm>
              <a:off x="972618" y="3435217"/>
              <a:ext cx="6687815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01F73F1-D18A-4DBD-BE42-1126F6A4FB7B}"/>
                </a:ext>
              </a:extLst>
            </p:cNvPr>
            <p:cNvSpPr/>
            <p:nvPr/>
          </p:nvSpPr>
          <p:spPr>
            <a:xfrm>
              <a:off x="9096180" y="3365775"/>
              <a:ext cx="48636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0C72B3-D724-47D9-A89A-F22C48B3C543}"/>
                </a:ext>
              </a:extLst>
            </p:cNvPr>
            <p:cNvSpPr txBox="1"/>
            <p:nvPr/>
          </p:nvSpPr>
          <p:spPr>
            <a:xfrm>
              <a:off x="9698238" y="3422001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C8E4C9-35A2-42C8-B065-669EA4F518C1}"/>
              </a:ext>
            </a:extLst>
          </p:cNvPr>
          <p:cNvGrpSpPr/>
          <p:nvPr/>
        </p:nvGrpSpPr>
        <p:grpSpPr>
          <a:xfrm>
            <a:off x="972618" y="4047703"/>
            <a:ext cx="10157422" cy="484632"/>
            <a:chOff x="972618" y="4047703"/>
            <a:chExt cx="10157422" cy="4846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341B9-EE8C-4BF1-857A-5326074EA150}"/>
                </a:ext>
              </a:extLst>
            </p:cNvPr>
            <p:cNvSpPr/>
            <p:nvPr/>
          </p:nvSpPr>
          <p:spPr>
            <a:xfrm>
              <a:off x="7754419" y="4117145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3212A7-796B-43D0-B645-DA662FA47B29}"/>
                </a:ext>
              </a:extLst>
            </p:cNvPr>
            <p:cNvSpPr/>
            <p:nvPr/>
          </p:nvSpPr>
          <p:spPr>
            <a:xfrm>
              <a:off x="972618" y="4117145"/>
              <a:ext cx="6687815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0C2EF5D-6C73-442D-B3A0-9E6AF99E1D19}"/>
                </a:ext>
              </a:extLst>
            </p:cNvPr>
            <p:cNvSpPr/>
            <p:nvPr/>
          </p:nvSpPr>
          <p:spPr>
            <a:xfrm>
              <a:off x="9096180" y="4047703"/>
              <a:ext cx="48636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22174F-C927-4EFE-B202-3680520E76F8}"/>
                </a:ext>
              </a:extLst>
            </p:cNvPr>
            <p:cNvSpPr txBox="1"/>
            <p:nvPr/>
          </p:nvSpPr>
          <p:spPr>
            <a:xfrm>
              <a:off x="9698238" y="4103929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3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C31D2-BA66-4417-B661-934215ABC2D9}"/>
              </a:ext>
            </a:extLst>
          </p:cNvPr>
          <p:cNvSpPr/>
          <p:nvPr/>
        </p:nvSpPr>
        <p:spPr>
          <a:xfrm>
            <a:off x="7763749" y="1814806"/>
            <a:ext cx="1247775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 Set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4E9B4D-B523-475D-AAF2-93A4DDD684B3}"/>
              </a:ext>
            </a:extLst>
          </p:cNvPr>
          <p:cNvSpPr/>
          <p:nvPr/>
        </p:nvSpPr>
        <p:spPr>
          <a:xfrm>
            <a:off x="981948" y="1814806"/>
            <a:ext cx="6687815" cy="3429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Training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10515600" cy="4921102"/>
          </a:xfrm>
        </p:spPr>
        <p:txBody>
          <a:bodyPr>
            <a:normAutofit/>
          </a:bodyPr>
          <a:lstStyle/>
          <a:p>
            <a:r>
              <a:rPr lang="en-US" sz="2200" dirty="0"/>
              <a:t>Pick the model with the smallest test MSE</a:t>
            </a:r>
          </a:p>
          <a:p>
            <a:r>
              <a:rPr lang="en-US" sz="2200" dirty="0"/>
              <a:t>But we have seen test set several times, isn’t trying different model a part of training process? We made the test as part of the training, hence it lost the property being an unbiased metric of generalization error.</a:t>
            </a:r>
          </a:p>
          <a:p>
            <a:endParaRPr lang="tr-TR" sz="2200" dirty="0"/>
          </a:p>
          <a:p>
            <a:pPr marL="0" indent="0">
              <a:buNone/>
            </a:pP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E506DC-BF32-4A0C-B4A9-05A61B08D018}"/>
              </a:ext>
            </a:extLst>
          </p:cNvPr>
          <p:cNvGrpSpPr/>
          <p:nvPr/>
        </p:nvGrpSpPr>
        <p:grpSpPr>
          <a:xfrm>
            <a:off x="972618" y="2756137"/>
            <a:ext cx="10157422" cy="484632"/>
            <a:chOff x="972618" y="2756137"/>
            <a:chExt cx="10157422" cy="4846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7E3595-40BE-47C9-830B-2CE6A32B4091}"/>
                </a:ext>
              </a:extLst>
            </p:cNvPr>
            <p:cNvSpPr/>
            <p:nvPr/>
          </p:nvSpPr>
          <p:spPr>
            <a:xfrm>
              <a:off x="7754419" y="2825579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FB6157-DCFA-421A-A55B-56ABCC6C750D}"/>
                </a:ext>
              </a:extLst>
            </p:cNvPr>
            <p:cNvSpPr/>
            <p:nvPr/>
          </p:nvSpPr>
          <p:spPr>
            <a:xfrm>
              <a:off x="972618" y="2825579"/>
              <a:ext cx="6687815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C8D825-F20D-4FB4-B197-5EFF5AF9EBDD}"/>
                </a:ext>
              </a:extLst>
            </p:cNvPr>
            <p:cNvSpPr/>
            <p:nvPr/>
          </p:nvSpPr>
          <p:spPr>
            <a:xfrm>
              <a:off x="9096180" y="2756137"/>
              <a:ext cx="48636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5DD2D-24B7-44F7-A2BC-4EE5439F34AB}"/>
                </a:ext>
              </a:extLst>
            </p:cNvPr>
            <p:cNvSpPr txBox="1"/>
            <p:nvPr/>
          </p:nvSpPr>
          <p:spPr>
            <a:xfrm>
              <a:off x="9698238" y="2812363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118E0C-0675-4DB3-BEDE-CB66BF3E0F00}"/>
              </a:ext>
            </a:extLst>
          </p:cNvPr>
          <p:cNvGrpSpPr/>
          <p:nvPr/>
        </p:nvGrpSpPr>
        <p:grpSpPr>
          <a:xfrm>
            <a:off x="972618" y="3365775"/>
            <a:ext cx="10157422" cy="484632"/>
            <a:chOff x="972618" y="3365775"/>
            <a:chExt cx="10157422" cy="4846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E1B7D2-F23C-48CF-BE7A-3748380C99F9}"/>
                </a:ext>
              </a:extLst>
            </p:cNvPr>
            <p:cNvSpPr/>
            <p:nvPr/>
          </p:nvSpPr>
          <p:spPr>
            <a:xfrm>
              <a:off x="7754419" y="3435217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D3033C-3767-4A5E-93C6-2E96E9318317}"/>
                </a:ext>
              </a:extLst>
            </p:cNvPr>
            <p:cNvSpPr/>
            <p:nvPr/>
          </p:nvSpPr>
          <p:spPr>
            <a:xfrm>
              <a:off x="972618" y="3435217"/>
              <a:ext cx="6687815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01F73F1-D18A-4DBD-BE42-1126F6A4FB7B}"/>
                </a:ext>
              </a:extLst>
            </p:cNvPr>
            <p:cNvSpPr/>
            <p:nvPr/>
          </p:nvSpPr>
          <p:spPr>
            <a:xfrm>
              <a:off x="9096180" y="3365775"/>
              <a:ext cx="48636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0C72B3-D724-47D9-A89A-F22C48B3C543}"/>
                </a:ext>
              </a:extLst>
            </p:cNvPr>
            <p:cNvSpPr txBox="1"/>
            <p:nvPr/>
          </p:nvSpPr>
          <p:spPr>
            <a:xfrm>
              <a:off x="9698238" y="3422001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C8E4C9-35A2-42C8-B065-669EA4F518C1}"/>
              </a:ext>
            </a:extLst>
          </p:cNvPr>
          <p:cNvGrpSpPr/>
          <p:nvPr/>
        </p:nvGrpSpPr>
        <p:grpSpPr>
          <a:xfrm>
            <a:off x="972618" y="4047703"/>
            <a:ext cx="10157422" cy="484632"/>
            <a:chOff x="972618" y="4047703"/>
            <a:chExt cx="10157422" cy="4846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341B9-EE8C-4BF1-857A-5326074EA150}"/>
                </a:ext>
              </a:extLst>
            </p:cNvPr>
            <p:cNvSpPr/>
            <p:nvPr/>
          </p:nvSpPr>
          <p:spPr>
            <a:xfrm>
              <a:off x="7754419" y="4117145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3212A7-796B-43D0-B645-DA662FA47B29}"/>
                </a:ext>
              </a:extLst>
            </p:cNvPr>
            <p:cNvSpPr/>
            <p:nvPr/>
          </p:nvSpPr>
          <p:spPr>
            <a:xfrm>
              <a:off x="972618" y="4117145"/>
              <a:ext cx="6687815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0C2EF5D-6C73-442D-B3A0-9E6AF99E1D19}"/>
                </a:ext>
              </a:extLst>
            </p:cNvPr>
            <p:cNvSpPr/>
            <p:nvPr/>
          </p:nvSpPr>
          <p:spPr>
            <a:xfrm>
              <a:off x="9096180" y="4047703"/>
              <a:ext cx="48636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22174F-C927-4EFE-B202-3680520E76F8}"/>
                </a:ext>
              </a:extLst>
            </p:cNvPr>
            <p:cNvSpPr txBox="1"/>
            <p:nvPr/>
          </p:nvSpPr>
          <p:spPr>
            <a:xfrm>
              <a:off x="9698238" y="4103929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3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34C4B99-2E1A-41CC-AF35-52372CCC74F3}"/>
              </a:ext>
            </a:extLst>
          </p:cNvPr>
          <p:cNvSpPr/>
          <p:nvPr/>
        </p:nvSpPr>
        <p:spPr>
          <a:xfrm>
            <a:off x="703782" y="3277173"/>
            <a:ext cx="10515600" cy="7224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T</a:t>
            </a:r>
            <a:r>
              <a:rPr lang="en-US" sz="2400" dirty="0"/>
              <a:t>he best approach for both problems is</a:t>
            </a:r>
            <a:r>
              <a:rPr lang="tr-TR" sz="2400" dirty="0"/>
              <a:t> </a:t>
            </a:r>
            <a:r>
              <a:rPr lang="en-US" sz="2400" dirty="0"/>
              <a:t>to randomly divide the dataset into three parts:</a:t>
            </a:r>
            <a:r>
              <a:rPr lang="tr-TR" sz="2400" dirty="0"/>
              <a:t> </a:t>
            </a:r>
            <a:r>
              <a:rPr lang="en-US" sz="2400" dirty="0"/>
              <a:t>training set, a </a:t>
            </a:r>
            <a:r>
              <a:rPr lang="en-US" sz="2400" dirty="0" err="1"/>
              <a:t>validatio</a:t>
            </a:r>
            <a:r>
              <a:rPr lang="tr-TR" sz="2400" dirty="0"/>
              <a:t>n </a:t>
            </a:r>
            <a:r>
              <a:rPr lang="en-US" sz="2400" dirty="0"/>
              <a:t>set, and a test set. </a:t>
            </a:r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r>
              <a:rPr lang="en-US" sz="2400" dirty="0"/>
              <a:t>The training set is used to fit the models; the validation</a:t>
            </a:r>
            <a:r>
              <a:rPr lang="tr-TR" sz="2400" dirty="0"/>
              <a:t> </a:t>
            </a:r>
            <a:r>
              <a:rPr lang="en-US" sz="2400" dirty="0"/>
              <a:t>set is used to estimate prediction error for model selection; the test set is</a:t>
            </a:r>
            <a:r>
              <a:rPr lang="tr-TR" sz="2400" dirty="0"/>
              <a:t> </a:t>
            </a:r>
            <a:r>
              <a:rPr lang="en-US" sz="2400" dirty="0"/>
              <a:t>used for assessment of the generalization error of the final chosen model.</a:t>
            </a:r>
            <a:endParaRPr lang="tr-TR" sz="2400" dirty="0"/>
          </a:p>
          <a:p>
            <a:r>
              <a:rPr lang="en-US" sz="2400" dirty="0"/>
              <a:t>Ideally, the test set should be kept in a “vault,” and be brought out only</a:t>
            </a:r>
            <a:r>
              <a:rPr lang="tr-TR" sz="2400" dirty="0"/>
              <a:t> </a:t>
            </a:r>
            <a:r>
              <a:rPr lang="en-US" sz="2400" dirty="0"/>
              <a:t>at the end of the data analysis.</a:t>
            </a:r>
          </a:p>
          <a:p>
            <a:r>
              <a:rPr lang="tr-TR" sz="2400" dirty="0" err="1"/>
              <a:t>The</a:t>
            </a:r>
            <a:r>
              <a:rPr lang="tr-TR" sz="2400" dirty="0"/>
              <a:t> model </a:t>
            </a:r>
            <a:r>
              <a:rPr lang="tr-TR" sz="2400" dirty="0" err="1"/>
              <a:t>choices</a:t>
            </a:r>
            <a:r>
              <a:rPr lang="tr-TR" sz="2400" dirty="0"/>
              <a:t>, </a:t>
            </a:r>
            <a:r>
              <a:rPr lang="tr-TR" sz="2400" dirty="0" err="1"/>
              <a:t>like</a:t>
            </a:r>
            <a:r>
              <a:rPr lang="tr-TR" sz="2400" dirty="0"/>
              <a:t> </a:t>
            </a:r>
            <a:r>
              <a:rPr lang="tr-TR" sz="2400" dirty="0" err="1"/>
              <a:t>determining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parameters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model </a:t>
            </a:r>
            <a:r>
              <a:rPr lang="tr-TR" sz="2400" dirty="0" err="1"/>
              <a:t>should</a:t>
            </a:r>
            <a:r>
              <a:rPr lang="tr-TR" sz="2400" dirty="0"/>
              <a:t> be done </a:t>
            </a:r>
            <a:r>
              <a:rPr lang="tr-TR" sz="2400" dirty="0" err="1"/>
              <a:t>using</a:t>
            </a:r>
            <a:r>
              <a:rPr lang="tr-TR" sz="2400" dirty="0"/>
              <a:t> </a:t>
            </a:r>
            <a:r>
              <a:rPr lang="tr-TR" sz="2400" dirty="0" err="1"/>
              <a:t>validation</a:t>
            </a:r>
            <a:r>
              <a:rPr lang="tr-TR" sz="2400" dirty="0"/>
              <a:t> set.</a:t>
            </a:r>
          </a:p>
          <a:p>
            <a:endParaRPr lang="tr-TR" sz="2400" dirty="0"/>
          </a:p>
          <a:p>
            <a:pPr marL="0" indent="0">
              <a:buNone/>
            </a:pP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7E3595-40BE-47C9-830B-2CE6A32B4091}"/>
              </a:ext>
            </a:extLst>
          </p:cNvPr>
          <p:cNvSpPr/>
          <p:nvPr/>
        </p:nvSpPr>
        <p:spPr>
          <a:xfrm>
            <a:off x="8360907" y="2409699"/>
            <a:ext cx="1247775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 Set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B6157-DCFA-421A-A55B-56ABCC6C750D}"/>
              </a:ext>
            </a:extLst>
          </p:cNvPr>
          <p:cNvSpPr/>
          <p:nvPr/>
        </p:nvSpPr>
        <p:spPr>
          <a:xfrm>
            <a:off x="1579107" y="2409699"/>
            <a:ext cx="3967164" cy="3429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Training Set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5F823-C1C5-48F5-9392-A8621C7D82E8}"/>
              </a:ext>
            </a:extLst>
          </p:cNvPr>
          <p:cNvSpPr/>
          <p:nvPr/>
        </p:nvSpPr>
        <p:spPr>
          <a:xfrm>
            <a:off x="5622471" y="2409699"/>
            <a:ext cx="2647950" cy="342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Validation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8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9EFAC8-6749-4496-8F7D-8E77393B29B1}"/>
              </a:ext>
            </a:extLst>
          </p:cNvPr>
          <p:cNvGrpSpPr/>
          <p:nvPr/>
        </p:nvGrpSpPr>
        <p:grpSpPr>
          <a:xfrm>
            <a:off x="1672414" y="1835936"/>
            <a:ext cx="8033949" cy="342900"/>
            <a:chOff x="1672414" y="1835936"/>
            <a:chExt cx="8033949" cy="342900"/>
          </a:xfrm>
        </p:grpSpPr>
        <p:sp>
          <p:nvSpPr>
            <p:cNvPr id="8" name="Rectangle 7"/>
            <p:cNvSpPr/>
            <p:nvPr/>
          </p:nvSpPr>
          <p:spPr>
            <a:xfrm>
              <a:off x="8458588" y="1835936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2414" y="1835936"/>
              <a:ext cx="3967164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25108" y="1835936"/>
              <a:ext cx="2647950" cy="3429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Validation Set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F858F-D197-42E3-BCCA-C3B469CDA69C}"/>
              </a:ext>
            </a:extLst>
          </p:cNvPr>
          <p:cNvGrpSpPr/>
          <p:nvPr/>
        </p:nvGrpSpPr>
        <p:grpSpPr>
          <a:xfrm>
            <a:off x="1686252" y="2599876"/>
            <a:ext cx="8935843" cy="396305"/>
            <a:chOff x="1686252" y="2599876"/>
            <a:chExt cx="8935843" cy="3963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37629F-E12A-4FD1-A82C-AE5B338E3060}"/>
                </a:ext>
              </a:extLst>
            </p:cNvPr>
            <p:cNvSpPr/>
            <p:nvPr/>
          </p:nvSpPr>
          <p:spPr>
            <a:xfrm>
              <a:off x="1686252" y="2653281"/>
              <a:ext cx="3967164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895696-56F7-47A8-A1D4-D1E46AE0D857}"/>
                </a:ext>
              </a:extLst>
            </p:cNvPr>
            <p:cNvSpPr/>
            <p:nvPr/>
          </p:nvSpPr>
          <p:spPr>
            <a:xfrm>
              <a:off x="5718934" y="2653281"/>
              <a:ext cx="2647950" cy="3429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Validation Set</a:t>
              </a:r>
              <a:endParaRPr lang="en-US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7B3E3A4-EF81-4DCA-8EED-5D128EFFD827}"/>
                </a:ext>
              </a:extLst>
            </p:cNvPr>
            <p:cNvSpPr/>
            <p:nvPr/>
          </p:nvSpPr>
          <p:spPr>
            <a:xfrm>
              <a:off x="8556871" y="2713730"/>
              <a:ext cx="486361" cy="226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2D78BC-B27A-4CDD-B32C-4393E2DE1C95}"/>
                </a:ext>
              </a:extLst>
            </p:cNvPr>
            <p:cNvSpPr txBox="1"/>
            <p:nvPr/>
          </p:nvSpPr>
          <p:spPr>
            <a:xfrm>
              <a:off x="9190293" y="2599876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AD9D0D-52EE-4A81-9D2E-C705879B98EC}"/>
              </a:ext>
            </a:extLst>
          </p:cNvPr>
          <p:cNvGrpSpPr/>
          <p:nvPr/>
        </p:nvGrpSpPr>
        <p:grpSpPr>
          <a:xfrm>
            <a:off x="1672414" y="3117983"/>
            <a:ext cx="8992610" cy="390493"/>
            <a:chOff x="1672414" y="3117983"/>
            <a:chExt cx="8992610" cy="3904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B797C2-E3BF-4089-AD0C-1F93168B2DF7}"/>
                </a:ext>
              </a:extLst>
            </p:cNvPr>
            <p:cNvSpPr/>
            <p:nvPr/>
          </p:nvSpPr>
          <p:spPr>
            <a:xfrm>
              <a:off x="1672414" y="3117983"/>
              <a:ext cx="3967164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9437C2-A528-4F4B-AFD1-25D8D07AB406}"/>
                </a:ext>
              </a:extLst>
            </p:cNvPr>
            <p:cNvSpPr/>
            <p:nvPr/>
          </p:nvSpPr>
          <p:spPr>
            <a:xfrm>
              <a:off x="5718934" y="3117983"/>
              <a:ext cx="2647950" cy="3429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Validation Set</a:t>
              </a:r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5AAEDFB-A03C-4FA0-B3BC-543FE9BA1DE3}"/>
                </a:ext>
              </a:extLst>
            </p:cNvPr>
            <p:cNvSpPr/>
            <p:nvPr/>
          </p:nvSpPr>
          <p:spPr>
            <a:xfrm>
              <a:off x="8545808" y="3200031"/>
              <a:ext cx="486361" cy="226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9AC3F0-FBE7-43C7-9EBA-BB85A62A0C79}"/>
                </a:ext>
              </a:extLst>
            </p:cNvPr>
            <p:cNvSpPr txBox="1"/>
            <p:nvPr/>
          </p:nvSpPr>
          <p:spPr>
            <a:xfrm>
              <a:off x="9233222" y="3139144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EFD270-7822-4707-8E15-F16236D062FA}"/>
              </a:ext>
            </a:extLst>
          </p:cNvPr>
          <p:cNvGrpSpPr/>
          <p:nvPr/>
        </p:nvGrpSpPr>
        <p:grpSpPr>
          <a:xfrm>
            <a:off x="1672414" y="3612010"/>
            <a:ext cx="9030944" cy="369332"/>
            <a:chOff x="1672414" y="3612010"/>
            <a:chExt cx="9030944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88104B-4933-479F-AC93-2AE920512452}"/>
                </a:ext>
              </a:extLst>
            </p:cNvPr>
            <p:cNvSpPr/>
            <p:nvPr/>
          </p:nvSpPr>
          <p:spPr>
            <a:xfrm>
              <a:off x="1672414" y="3638442"/>
              <a:ext cx="3967164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 Set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5FB04F-FF2A-4B3D-94FA-BCCD2A3E8369}"/>
                </a:ext>
              </a:extLst>
            </p:cNvPr>
            <p:cNvSpPr/>
            <p:nvPr/>
          </p:nvSpPr>
          <p:spPr>
            <a:xfrm>
              <a:off x="5718934" y="3638442"/>
              <a:ext cx="2647950" cy="3429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Validation Set</a:t>
              </a:r>
              <a:endParaRPr lang="en-US" dirty="0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9E0D757C-CEFA-4C71-A1E6-F575251E1381}"/>
                </a:ext>
              </a:extLst>
            </p:cNvPr>
            <p:cNvSpPr/>
            <p:nvPr/>
          </p:nvSpPr>
          <p:spPr>
            <a:xfrm>
              <a:off x="8545808" y="3744089"/>
              <a:ext cx="486361" cy="2261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E767B1-EEE0-4CA9-8DCB-587C16C14FCC}"/>
                </a:ext>
              </a:extLst>
            </p:cNvPr>
            <p:cNvSpPr txBox="1"/>
            <p:nvPr/>
          </p:nvSpPr>
          <p:spPr>
            <a:xfrm>
              <a:off x="9271556" y="3612010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MSE Model 3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BE380BA-4F0C-47AC-9E60-A5E00E65535B}"/>
              </a:ext>
            </a:extLst>
          </p:cNvPr>
          <p:cNvSpPr/>
          <p:nvPr/>
        </p:nvSpPr>
        <p:spPr>
          <a:xfrm>
            <a:off x="1471059" y="3582685"/>
            <a:ext cx="9249881" cy="5119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801A52-67AF-4762-A1BB-146B1C48355A}"/>
              </a:ext>
            </a:extLst>
          </p:cNvPr>
          <p:cNvGrpSpPr/>
          <p:nvPr/>
        </p:nvGrpSpPr>
        <p:grpSpPr>
          <a:xfrm>
            <a:off x="1710748" y="5100736"/>
            <a:ext cx="8276709" cy="358361"/>
            <a:chOff x="1672414" y="5485295"/>
            <a:chExt cx="8276709" cy="3583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B151EBC-14B0-4025-ACC4-E75A37078FA3}"/>
                </a:ext>
              </a:extLst>
            </p:cNvPr>
            <p:cNvSpPr/>
            <p:nvPr/>
          </p:nvSpPr>
          <p:spPr>
            <a:xfrm>
              <a:off x="8701348" y="5485295"/>
              <a:ext cx="1247775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Test Set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AAE377-5EDF-4DF0-AE10-CA91DDC099CF}"/>
                </a:ext>
              </a:extLst>
            </p:cNvPr>
            <p:cNvSpPr/>
            <p:nvPr/>
          </p:nvSpPr>
          <p:spPr>
            <a:xfrm>
              <a:off x="1672414" y="5500756"/>
              <a:ext cx="6904577" cy="3429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Training</a:t>
              </a:r>
              <a:r>
                <a:rPr lang="en-US" dirty="0"/>
                <a:t> + Validation</a:t>
              </a:r>
              <a:r>
                <a:rPr lang="tr-TR" dirty="0"/>
                <a:t> Set</a:t>
              </a:r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2F21D77-295C-4674-9869-18ABEDBCAAFF}"/>
              </a:ext>
            </a:extLst>
          </p:cNvPr>
          <p:cNvSpPr txBox="1"/>
          <p:nvPr/>
        </p:nvSpPr>
        <p:spPr>
          <a:xfrm>
            <a:off x="3316310" y="5654039"/>
            <a:ext cx="311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Retrain your model with selected parameters on Training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99CBE5-5C0C-4EC5-9A05-42B926793EEF}"/>
              </a:ext>
            </a:extLst>
          </p:cNvPr>
          <p:cNvSpPr txBox="1"/>
          <p:nvPr/>
        </p:nvSpPr>
        <p:spPr>
          <a:xfrm>
            <a:off x="8739682" y="5672388"/>
            <a:ext cx="172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 Evaluation</a:t>
            </a:r>
          </a:p>
        </p:txBody>
      </p:sp>
    </p:spTree>
    <p:extLst>
      <p:ext uri="{BB962C8B-B14F-4D97-AF65-F5344CB8AC3E}">
        <p14:creationId xmlns:p14="http://schemas.microsoft.com/office/powerpoint/2010/main" val="1196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46" y="1389529"/>
            <a:ext cx="5426421" cy="3493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Validation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4772025" cy="4921102"/>
          </a:xfrm>
        </p:spPr>
        <p:txBody>
          <a:bodyPr>
            <a:noAutofit/>
          </a:bodyPr>
          <a:lstStyle/>
          <a:p>
            <a:r>
              <a:rPr lang="en-US" sz="2200" dirty="0"/>
              <a:t>Consider</a:t>
            </a:r>
            <a:r>
              <a:rPr lang="tr-TR" sz="2200" dirty="0"/>
              <a:t> Car example</a:t>
            </a:r>
            <a:r>
              <a:rPr lang="en-US" sz="2200" dirty="0"/>
              <a:t>, in which the mpg (gas mileage in miles per gallon)</a:t>
            </a:r>
            <a:r>
              <a:rPr lang="tr-TR" sz="2200" dirty="0"/>
              <a:t> </a:t>
            </a:r>
            <a:r>
              <a:rPr lang="en-US" sz="2200" dirty="0"/>
              <a:t>versus horsepower is shown for a number of cars in the Auto data set</a:t>
            </a:r>
            <a:endParaRPr lang="tr-TR" sz="2200" dirty="0"/>
          </a:p>
          <a:p>
            <a:r>
              <a:rPr lang="tr-TR" sz="2200" dirty="0"/>
              <a:t>T</a:t>
            </a:r>
            <a:r>
              <a:rPr lang="en-US" sz="2200" dirty="0"/>
              <a:t>he data suggest a curved relationship</a:t>
            </a:r>
            <a:endParaRPr lang="tr-TR" sz="2200" dirty="0"/>
          </a:p>
          <a:p>
            <a:r>
              <a:rPr lang="en-US" sz="2200" dirty="0"/>
              <a:t>A simple</a:t>
            </a:r>
            <a:r>
              <a:rPr lang="tr-TR" sz="2200" dirty="0"/>
              <a:t> </a:t>
            </a:r>
            <a:r>
              <a:rPr lang="en-US" sz="2200" dirty="0"/>
              <a:t>approach for incorporating non-linear associations in a linear model is to</a:t>
            </a:r>
            <a:r>
              <a:rPr lang="tr-TR" sz="2200" dirty="0"/>
              <a:t> </a:t>
            </a:r>
            <a:r>
              <a:rPr lang="en-US" sz="2200" dirty="0"/>
              <a:t>include transformed versions of the predictors in the model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45" y="5200523"/>
            <a:ext cx="4152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5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46" y="1389529"/>
            <a:ext cx="5426421" cy="3493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Validation Set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4772025" cy="492110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of the quadratic fit is 0</a:t>
                </a:r>
                <a:r>
                  <a:rPr lang="en-US" sz="2200" i="1" dirty="0"/>
                  <a:t>.</a:t>
                </a:r>
                <a:r>
                  <a:rPr lang="en-US" sz="2200" dirty="0"/>
                  <a:t>688, compared to</a:t>
                </a:r>
                <a:r>
                  <a:rPr lang="tr-TR" sz="2200" dirty="0"/>
                  <a:t> </a:t>
                </a:r>
                <a:r>
                  <a:rPr lang="en-US" sz="2200" dirty="0"/>
                  <a:t>0</a:t>
                </a:r>
                <a:r>
                  <a:rPr lang="en-US" sz="2200" i="1" dirty="0"/>
                  <a:t>.</a:t>
                </a:r>
                <a:r>
                  <a:rPr lang="en-US" sz="2200" dirty="0"/>
                  <a:t>606 for the linear fit, and the p-value in for the quadratic term</a:t>
                </a:r>
                <a:r>
                  <a:rPr lang="tr-TR" sz="2200" dirty="0"/>
                  <a:t> </a:t>
                </a:r>
                <a:r>
                  <a:rPr lang="en-US" sz="2200" dirty="0"/>
                  <a:t>is highly significant</a:t>
                </a:r>
                <a:endParaRPr lang="tr-TR" sz="2200" dirty="0"/>
              </a:p>
              <a:p>
                <a:r>
                  <a:rPr lang="en-US" sz="2200" dirty="0"/>
                  <a:t>If including horsepower</a:t>
                </a:r>
                <a:r>
                  <a:rPr lang="tr-TR" sz="2200" dirty="0"/>
                  <a:t>^</a:t>
                </a:r>
                <a:r>
                  <a:rPr lang="en-US" sz="2200" dirty="0"/>
                  <a:t>2 led to such a big improvement in the</a:t>
                </a:r>
                <a:r>
                  <a:rPr lang="tr-TR" sz="2200" dirty="0"/>
                  <a:t> </a:t>
                </a:r>
                <a:r>
                  <a:rPr lang="en-US" sz="2200" dirty="0"/>
                  <a:t>model, why</a:t>
                </a:r>
                <a:r>
                  <a:rPr lang="tr-TR" sz="2200" dirty="0"/>
                  <a:t> </a:t>
                </a:r>
                <a:r>
                  <a:rPr lang="en-US" sz="2200" dirty="0"/>
                  <a:t>not include </a:t>
                </a:r>
                <a:r>
                  <a:rPr lang="en-US" sz="2200" dirty="0" err="1"/>
                  <a:t>horsepowe</a:t>
                </a:r>
                <a:r>
                  <a:rPr lang="tr-TR" sz="2200" dirty="0"/>
                  <a:t>r^</a:t>
                </a:r>
                <a:r>
                  <a:rPr lang="en-US" sz="2200" dirty="0"/>
                  <a:t>3, horsepower</a:t>
                </a:r>
                <a:r>
                  <a:rPr lang="tr-TR" sz="2200" dirty="0"/>
                  <a:t>^</a:t>
                </a:r>
                <a:r>
                  <a:rPr lang="en-US" sz="2200" dirty="0"/>
                  <a:t>4, or even horsepower</a:t>
                </a:r>
                <a:r>
                  <a:rPr lang="tr-TR" sz="2200" dirty="0"/>
                  <a:t>^5?</a:t>
                </a:r>
              </a:p>
              <a:p>
                <a:r>
                  <a:rPr lang="tr-TR" sz="2200" dirty="0"/>
                  <a:t>Overfitting </a:t>
                </a:r>
                <a:r>
                  <a:rPr lang="tr-TR" sz="2200" dirty="0">
                    <a:sym typeface="Wingdings" panose="05000000000000000000" pitchFamily="2" charset="2"/>
                  </a:rPr>
                  <a:t></a:t>
                </a:r>
                <a:endParaRPr lang="tr-TR" sz="2200" dirty="0"/>
              </a:p>
              <a:p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4772025" cy="4921102"/>
              </a:xfrm>
              <a:blipFill>
                <a:blip r:embed="rId3"/>
                <a:stretch>
                  <a:fillRect l="-1535" t="-1487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300124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457825" cy="4921102"/>
          </a:xfrm>
        </p:spPr>
        <p:txBody>
          <a:bodyPr>
            <a:normAutofit/>
          </a:bodyPr>
          <a:lstStyle/>
          <a:p>
            <a:r>
              <a:rPr lang="en-US" sz="2200" dirty="0"/>
              <a:t>We randomly split the 392 observations into two</a:t>
            </a:r>
            <a:r>
              <a:rPr lang="tr-TR" sz="2200" dirty="0"/>
              <a:t> </a:t>
            </a:r>
            <a:r>
              <a:rPr lang="en-US" sz="2200" dirty="0"/>
              <a:t>sets</a:t>
            </a:r>
            <a:r>
              <a:rPr lang="tr-TR" sz="2200" dirty="0"/>
              <a:t> first</a:t>
            </a:r>
            <a:r>
              <a:rPr lang="en-US" sz="2200" dirty="0"/>
              <a:t>,</a:t>
            </a:r>
            <a:r>
              <a:rPr lang="tr-TR" sz="2200" dirty="0"/>
              <a:t> 20% of the data is preserved for final test.</a:t>
            </a:r>
          </a:p>
          <a:p>
            <a:r>
              <a:rPr lang="tr-TR" sz="2200" dirty="0"/>
              <a:t>We then split 312 observations into </a:t>
            </a:r>
            <a:r>
              <a:rPr lang="en-US" sz="2200" dirty="0"/>
              <a:t>a training set containing 1</a:t>
            </a:r>
            <a:r>
              <a:rPr lang="tr-TR" sz="2200" dirty="0"/>
              <a:t>56</a:t>
            </a:r>
            <a:r>
              <a:rPr lang="en-US" sz="2200" dirty="0"/>
              <a:t> of the data points, and a validation set</a:t>
            </a:r>
            <a:r>
              <a:rPr lang="tr-TR" sz="2200" dirty="0"/>
              <a:t> </a:t>
            </a:r>
            <a:r>
              <a:rPr lang="en-US" sz="2200" dirty="0"/>
              <a:t>containing the remaining </a:t>
            </a:r>
            <a:r>
              <a:rPr lang="tr-TR" sz="2200" dirty="0"/>
              <a:t>156</a:t>
            </a:r>
            <a:r>
              <a:rPr lang="en-US" sz="2200" dirty="0"/>
              <a:t> observations</a:t>
            </a:r>
            <a:endParaRPr lang="tr-TR" sz="2200" dirty="0"/>
          </a:p>
          <a:p>
            <a:r>
              <a:rPr lang="tr-TR" sz="2200" dirty="0"/>
              <a:t>Model is fit using training set and MSE is computed using validation set</a:t>
            </a:r>
          </a:p>
          <a:p>
            <a:r>
              <a:rPr lang="en-US" sz="2200" dirty="0"/>
              <a:t>The validation set error rates</a:t>
            </a:r>
            <a:r>
              <a:rPr lang="tr-TR" sz="2200" dirty="0"/>
              <a:t> </a:t>
            </a:r>
            <a:r>
              <a:rPr lang="en-US" sz="2200" dirty="0"/>
              <a:t>that result from fitting various regression models on the training sample</a:t>
            </a:r>
            <a:r>
              <a:rPr lang="tr-TR" sz="2200" dirty="0"/>
              <a:t> </a:t>
            </a:r>
            <a:r>
              <a:rPr lang="en-US" sz="2200" dirty="0"/>
              <a:t>and evaluating their performance on the validation sample</a:t>
            </a:r>
            <a:r>
              <a:rPr lang="tr-TR" sz="2200" dirty="0"/>
              <a:t> are shown in the figure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7" y="1504950"/>
            <a:ext cx="50958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9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634342" cy="4921102"/>
          </a:xfrm>
        </p:spPr>
        <p:txBody>
          <a:bodyPr>
            <a:normAutofit/>
          </a:bodyPr>
          <a:lstStyle/>
          <a:p>
            <a:r>
              <a:rPr lang="en-US" sz="2400" dirty="0"/>
              <a:t>The validation set MSE for the quadratic fit is considerably</a:t>
            </a:r>
            <a:r>
              <a:rPr lang="tr-TR" sz="2400" dirty="0"/>
              <a:t> </a:t>
            </a:r>
            <a:r>
              <a:rPr lang="en-US" sz="2400" dirty="0"/>
              <a:t>smaller than for the linear fit. </a:t>
            </a:r>
            <a:endParaRPr lang="tr-TR" sz="2400" dirty="0"/>
          </a:p>
          <a:p>
            <a:r>
              <a:rPr lang="en-US" sz="2400" dirty="0"/>
              <a:t>However, the validation set MSE for the cubic</a:t>
            </a:r>
            <a:r>
              <a:rPr lang="tr-TR" sz="2400" dirty="0"/>
              <a:t> </a:t>
            </a:r>
            <a:r>
              <a:rPr lang="en-US" sz="2400" dirty="0"/>
              <a:t>fit is actually slightly larger than for the quadratic fit. </a:t>
            </a:r>
            <a:endParaRPr lang="tr-TR" sz="2400" dirty="0"/>
          </a:p>
          <a:p>
            <a:r>
              <a:rPr lang="en-US" sz="2400" dirty="0"/>
              <a:t>This implies that</a:t>
            </a:r>
            <a:r>
              <a:rPr lang="tr-TR" sz="2400" dirty="0"/>
              <a:t> </a:t>
            </a:r>
            <a:r>
              <a:rPr lang="en-US" sz="2400" dirty="0"/>
              <a:t>including a cubic term in the regression does not lead to better prediction</a:t>
            </a:r>
            <a:r>
              <a:rPr lang="tr-TR" sz="2400" dirty="0"/>
              <a:t> </a:t>
            </a:r>
            <a:r>
              <a:rPr lang="en-US" sz="2400" dirty="0"/>
              <a:t>than simply using a quadratic term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7" y="1504950"/>
            <a:ext cx="50958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019675" cy="4921102"/>
          </a:xfrm>
        </p:spPr>
        <p:txBody>
          <a:bodyPr>
            <a:normAutofit/>
          </a:bodyPr>
          <a:lstStyle/>
          <a:p>
            <a:r>
              <a:rPr lang="en-US" sz="2400" dirty="0"/>
              <a:t>Recall that in order to create the</a:t>
            </a:r>
            <a:r>
              <a:rPr lang="tr-TR" sz="2400" dirty="0"/>
              <a:t> figure</a:t>
            </a:r>
            <a:r>
              <a:rPr lang="en-US" sz="2400" dirty="0"/>
              <a:t>, we randomly</a:t>
            </a:r>
            <a:r>
              <a:rPr lang="tr-TR" sz="2400" dirty="0"/>
              <a:t> </a:t>
            </a:r>
            <a:r>
              <a:rPr lang="en-US" sz="2400" dirty="0"/>
              <a:t>divided the data set into two parts, a training set and a validation</a:t>
            </a:r>
            <a:r>
              <a:rPr lang="tr-TR" sz="2400" dirty="0"/>
              <a:t> </a:t>
            </a:r>
            <a:r>
              <a:rPr lang="en-US" sz="2400" dirty="0"/>
              <a:t>set</a:t>
            </a:r>
            <a:endParaRPr lang="tr-TR" sz="2400" dirty="0"/>
          </a:p>
          <a:p>
            <a:r>
              <a:rPr lang="en-US" sz="2400" dirty="0"/>
              <a:t>If we repeat the process of randomly splitting the sample set into two</a:t>
            </a:r>
            <a:r>
              <a:rPr lang="tr-TR" sz="2400" dirty="0"/>
              <a:t> </a:t>
            </a:r>
            <a:r>
              <a:rPr lang="en-US" sz="2400" dirty="0"/>
              <a:t>parts, we will get a somewhat different estimate for the test MSE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500187"/>
            <a:ext cx="5181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Generalization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Generalization refers to how well the concepts learned by </a:t>
                </a:r>
                <a:r>
                  <a:rPr lang="tr-TR" sz="2600" dirty="0"/>
                  <a:t>the </a:t>
                </a:r>
                <a:r>
                  <a:rPr lang="en-US" sz="2600" dirty="0"/>
                  <a:t>model </a:t>
                </a:r>
                <a:r>
                  <a:rPr lang="en-US" sz="2600" dirty="0" err="1"/>
                  <a:t>appl</a:t>
                </a:r>
                <a:r>
                  <a:rPr lang="tr-TR" sz="2600" dirty="0"/>
                  <a:t>ies</a:t>
                </a:r>
                <a:r>
                  <a:rPr lang="en-US" sz="2600" dirty="0"/>
                  <a:t> to specific examples not seen by the model when it was learning.</a:t>
                </a:r>
                <a:endParaRPr lang="tr-TR" sz="2600" dirty="0"/>
              </a:p>
              <a:p>
                <a:r>
                  <a:rPr lang="tr-TR" sz="2600" dirty="0"/>
                  <a:t>Note that this is the real purpose of building a model (learn from the data and use it in real life).</a:t>
                </a:r>
              </a:p>
              <a:p>
                <a:r>
                  <a:rPr lang="tr-TR" sz="2600" dirty="0"/>
                  <a:t>A good model </a:t>
                </a:r>
                <a:r>
                  <a:rPr lang="en-US" sz="2600" dirty="0"/>
                  <a:t>make predictions in the future on data the model has never seen</a:t>
                </a:r>
                <a:r>
                  <a:rPr lang="tr-TR" sz="2600" dirty="0"/>
                  <a:t> which we call out of sample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tr-TR" sz="2600" dirty="0"/>
                  <a:t>.</a:t>
                </a:r>
              </a:p>
              <a:p>
                <a:r>
                  <a:rPr lang="tr-TR" sz="2600" dirty="0"/>
                  <a:t>Hence we want a model that provides as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tr-TR" sz="2600" dirty="0"/>
                  <a:t> as possible.</a:t>
                </a:r>
              </a:p>
              <a:p>
                <a:r>
                  <a:rPr lang="en-US" sz="2600" dirty="0"/>
                  <a:t>Overfitting and </a:t>
                </a:r>
                <a:r>
                  <a:rPr lang="en-US" sz="2600" dirty="0" err="1"/>
                  <a:t>underfitting</a:t>
                </a:r>
                <a:r>
                  <a:rPr lang="en-US" sz="2600" dirty="0"/>
                  <a:t> are the two biggest causes for poor performance of algorithms.</a:t>
                </a:r>
                <a:endParaRPr lang="tr-T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67770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076825" cy="4921102"/>
          </a:xfrm>
        </p:spPr>
        <p:txBody>
          <a:bodyPr>
            <a:normAutofit/>
          </a:bodyPr>
          <a:lstStyle/>
          <a:p>
            <a:r>
              <a:rPr lang="en-US" sz="2200" dirty="0"/>
              <a:t>All ten</a:t>
            </a:r>
            <a:r>
              <a:rPr lang="tr-TR" sz="2200" dirty="0"/>
              <a:t> </a:t>
            </a:r>
            <a:r>
              <a:rPr lang="en-US" sz="2200" dirty="0"/>
              <a:t>curves indicate that the model with a quadratic term has a dramatically</a:t>
            </a:r>
            <a:r>
              <a:rPr lang="tr-TR" sz="2200" dirty="0"/>
              <a:t> </a:t>
            </a:r>
            <a:r>
              <a:rPr lang="en-US" sz="2200" dirty="0"/>
              <a:t>smaller validation set MSE than the model with only a linear term</a:t>
            </a:r>
            <a:endParaRPr lang="tr-TR" sz="2200" dirty="0"/>
          </a:p>
          <a:p>
            <a:r>
              <a:rPr lang="en-US" sz="2200" dirty="0"/>
              <a:t>Furthermore,</a:t>
            </a:r>
            <a:r>
              <a:rPr lang="tr-TR" sz="2200" dirty="0"/>
              <a:t> </a:t>
            </a:r>
            <a:r>
              <a:rPr lang="en-US" sz="2200" dirty="0"/>
              <a:t>all ten curves indicate that there is not much benefit in including</a:t>
            </a:r>
            <a:r>
              <a:rPr lang="tr-TR" sz="2200" dirty="0"/>
              <a:t> </a:t>
            </a:r>
            <a:r>
              <a:rPr lang="en-US" sz="2200" dirty="0"/>
              <a:t>cubic or higher-order polynomial terms in the model</a:t>
            </a:r>
            <a:endParaRPr lang="tr-TR" sz="2200" dirty="0"/>
          </a:p>
          <a:p>
            <a:r>
              <a:rPr lang="en-US" sz="2200" dirty="0"/>
              <a:t>But it is worth noting</a:t>
            </a:r>
            <a:r>
              <a:rPr lang="tr-TR" sz="2200" dirty="0"/>
              <a:t> </a:t>
            </a:r>
            <a:r>
              <a:rPr lang="en-US" sz="2200" dirty="0"/>
              <a:t>that each of the ten curves results in a different test MSE estimate</a:t>
            </a:r>
            <a:r>
              <a:rPr lang="tr-TR" sz="2200" dirty="0"/>
              <a:t> (be careful these are not real test MSE scores, validation MSE is an estimate of test MSE)</a:t>
            </a:r>
            <a:r>
              <a:rPr lang="en-US" sz="2200" dirty="0"/>
              <a:t> for each</a:t>
            </a:r>
            <a:r>
              <a:rPr lang="tr-TR" sz="2200" dirty="0"/>
              <a:t> </a:t>
            </a:r>
            <a:r>
              <a:rPr lang="en-US" sz="2200" dirty="0"/>
              <a:t>of the ten regression models considered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500187"/>
            <a:ext cx="5181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Validation Set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validation set approach is conceptually simple and is easy to implement.</a:t>
            </a:r>
            <a:endParaRPr lang="tr-TR" dirty="0"/>
          </a:p>
          <a:p>
            <a:r>
              <a:rPr lang="en-US" dirty="0"/>
              <a:t>But it has two potential drawbacks: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validation estimate</a:t>
            </a:r>
            <a:r>
              <a:rPr lang="tr-TR" dirty="0"/>
              <a:t> </a:t>
            </a:r>
            <a:r>
              <a:rPr lang="en-US" dirty="0"/>
              <a:t>of the test error rate can be highly variable, depending on precisely</a:t>
            </a:r>
            <a:r>
              <a:rPr lang="tr-TR" dirty="0"/>
              <a:t> </a:t>
            </a:r>
            <a:r>
              <a:rPr lang="en-US" dirty="0"/>
              <a:t>which observations are included in the training set and which</a:t>
            </a:r>
            <a:r>
              <a:rPr lang="tr-TR" dirty="0"/>
              <a:t> </a:t>
            </a:r>
            <a:r>
              <a:rPr lang="en-US" dirty="0"/>
              <a:t>observations are included in the validation set</a:t>
            </a:r>
            <a:r>
              <a:rPr lang="tr-TR" dirty="0"/>
              <a:t> (as seen in the previous figure)</a:t>
            </a:r>
          </a:p>
          <a:p>
            <a:r>
              <a:rPr lang="en-US" dirty="0"/>
              <a:t>In the validation approach, only a subset of the observations</a:t>
            </a:r>
            <a:r>
              <a:rPr lang="tr-TR" dirty="0"/>
              <a:t> a</a:t>
            </a:r>
            <a:r>
              <a:rPr lang="en-US" dirty="0"/>
              <a:t>re used to fit the model. </a:t>
            </a:r>
          </a:p>
          <a:p>
            <a:r>
              <a:rPr lang="en-US" dirty="0"/>
              <a:t>Statistical methods tend to perform</a:t>
            </a:r>
            <a:r>
              <a:rPr lang="tr-TR" dirty="0"/>
              <a:t> </a:t>
            </a:r>
            <a:r>
              <a:rPr lang="en-US" dirty="0"/>
              <a:t>worse when trained on fewer observations, this suggests that the</a:t>
            </a:r>
            <a:r>
              <a:rPr lang="tr-TR" dirty="0"/>
              <a:t> </a:t>
            </a:r>
            <a:r>
              <a:rPr lang="en-US" dirty="0"/>
              <a:t>validation set error rate may tend to </a:t>
            </a:r>
            <a:r>
              <a:rPr lang="en-US" i="1" dirty="0"/>
              <a:t>overestimate </a:t>
            </a:r>
            <a:r>
              <a:rPr lang="en-US" dirty="0"/>
              <a:t>the test error rate</a:t>
            </a:r>
            <a:r>
              <a:rPr lang="tr-TR" dirty="0"/>
              <a:t> </a:t>
            </a:r>
            <a:r>
              <a:rPr lang="en-US" dirty="0"/>
              <a:t>for the model fit on the entire data set.</a:t>
            </a:r>
            <a:endParaRPr lang="tr-TR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9062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To make the algorithm learn better we would like to make the training set as big as possible</a:t>
            </a:r>
          </a:p>
          <a:p>
            <a:r>
              <a:rPr lang="en-US" dirty="0"/>
              <a:t>However, if we make this choice, we lose the</a:t>
            </a:r>
            <a:r>
              <a:rPr lang="tr-TR" dirty="0"/>
              <a:t> </a:t>
            </a:r>
            <a:r>
              <a:rPr lang="en-US" dirty="0"/>
              <a:t>reliability of the validation estimate</a:t>
            </a:r>
            <a:r>
              <a:rPr lang="tr-TR" dirty="0"/>
              <a:t> since now the validation error is computed using a small sample</a:t>
            </a:r>
          </a:p>
          <a:p>
            <a:r>
              <a:rPr lang="tr-TR" dirty="0"/>
              <a:t>W</a:t>
            </a:r>
            <a:r>
              <a:rPr lang="en-US" dirty="0"/>
              <a:t>e present </a:t>
            </a:r>
            <a:r>
              <a:rPr lang="en-US" i="1" dirty="0"/>
              <a:t>cross-validation</a:t>
            </a:r>
            <a:r>
              <a:rPr lang="en-US" dirty="0"/>
              <a:t>, a refinement of</a:t>
            </a:r>
            <a:r>
              <a:rPr lang="tr-TR" dirty="0"/>
              <a:t> </a:t>
            </a:r>
            <a:r>
              <a:rPr lang="en-US" dirty="0"/>
              <a:t>the validation set approach that addresses these two </a:t>
            </a:r>
            <a:r>
              <a:rPr lang="tr-TR" dirty="0"/>
              <a:t>problems</a:t>
            </a:r>
          </a:p>
          <a:p>
            <a:r>
              <a:rPr lang="tr-TR" dirty="0"/>
              <a:t>We will cover two basic cross-validation techniques: (1) leave-one-out cross validation (LOOCV), and (2) k-fold cross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4059878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LOOCV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Like the validation set approach, LOOCV involves splitting the set of</a:t>
                </a:r>
                <a:r>
                  <a:rPr lang="tr-TR" sz="2200" dirty="0"/>
                  <a:t> </a:t>
                </a:r>
                <a:r>
                  <a:rPr lang="en-US" sz="2200" dirty="0"/>
                  <a:t>observations into two parts.</a:t>
                </a:r>
                <a:endParaRPr lang="tr-TR" sz="2200" dirty="0"/>
              </a:p>
              <a:p>
                <a:r>
                  <a:rPr lang="en-US" sz="2200" dirty="0"/>
                  <a:t>However, instead of creating two subsets of</a:t>
                </a:r>
                <a:r>
                  <a:rPr lang="tr-TR" sz="2200" dirty="0"/>
                  <a:t> </a:t>
                </a:r>
                <a:r>
                  <a:rPr lang="en-US" sz="2200" dirty="0"/>
                  <a:t>comparable size, a single observation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is used for the validation</a:t>
                </a:r>
                <a:r>
                  <a:rPr lang="tr-TR" sz="2200" dirty="0"/>
                  <a:t> </a:t>
                </a:r>
                <a:r>
                  <a:rPr lang="en-US" sz="2200" dirty="0"/>
                  <a:t>set, and the remaining observations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), . . . , (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US" sz="2200" dirty="0"/>
                  <a:t>make up the</a:t>
                </a:r>
                <a:r>
                  <a:rPr lang="tr-TR" sz="2200" dirty="0"/>
                  <a:t> </a:t>
                </a:r>
                <a:r>
                  <a:rPr lang="en-US" sz="2200" dirty="0"/>
                  <a:t>training set.</a:t>
                </a:r>
                <a:endParaRPr lang="tr-TR" sz="2200" dirty="0"/>
              </a:p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was not used in the fitting process,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200" dirty="0"/>
                  <a:t> is an unbiased estimator of the test error</a:t>
                </a:r>
              </a:p>
              <a:p>
                <a:r>
                  <a:rPr lang="tr-TR" sz="2200" dirty="0"/>
                  <a:t>I</a:t>
                </a:r>
                <a:r>
                  <a:rPr lang="en-US" sz="2200" dirty="0"/>
                  <a:t>t is a poor estimate</a:t>
                </a:r>
                <a:r>
                  <a:rPr lang="tr-TR" sz="2200" dirty="0"/>
                  <a:t> </a:t>
                </a:r>
                <a:r>
                  <a:rPr lang="en-US" sz="2200" dirty="0"/>
                  <a:t>because it is highly variable, since it is based upon a single observation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tr-TR" sz="2200" dirty="0"/>
              </a:p>
              <a:p>
                <a:r>
                  <a:rPr lang="tr-TR" sz="2200" dirty="0"/>
                  <a:t>But w</a:t>
                </a:r>
                <a:r>
                  <a:rPr lang="en-US" sz="2200" dirty="0"/>
                  <a:t>e can repeat the procedure by selecting </a:t>
                </a:r>
                <a:r>
                  <a:rPr lang="tr-TR" sz="2200" dirty="0"/>
                  <a:t>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2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2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sz="2200" dirty="0"/>
                  <a:t> in the validation set one at a time and leave the remaining ones in the training set, then compute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22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tr-T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>
                <a:blip r:embed="rId2"/>
                <a:stretch>
                  <a:fillRect l="-941" t="-15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771528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LOOCV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200" dirty="0"/>
                  <a:t>Schematically</a:t>
                </a:r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r>
                  <a:rPr lang="en-US" sz="2200" dirty="0"/>
                  <a:t>The LOOCV estimate for the test MSE</a:t>
                </a:r>
                <a:r>
                  <a:rPr lang="tr-TR" sz="2200" dirty="0"/>
                  <a:t> </a:t>
                </a:r>
                <a:r>
                  <a:rPr lang="en-US" sz="2200" dirty="0"/>
                  <a:t>is the average of these </a:t>
                </a:r>
                <a:r>
                  <a:rPr lang="en-US" sz="2200" i="1" dirty="0"/>
                  <a:t>n</a:t>
                </a:r>
                <a:r>
                  <a:rPr lang="en-US" sz="2200" dirty="0"/>
                  <a:t> error</a:t>
                </a:r>
                <a:r>
                  <a:rPr lang="tr-TR" sz="2200" dirty="0"/>
                  <a:t> </a:t>
                </a:r>
                <a:r>
                  <a:rPr lang="en-US" sz="2200" dirty="0"/>
                  <a:t>estimates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endParaRPr lang="tr-TR" sz="2200" dirty="0"/>
              </a:p>
              <a:p>
                <a:pPr marL="0" indent="0">
                  <a:buNone/>
                </a:pP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1905000"/>
            <a:ext cx="4919663" cy="25729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58236" y="1990724"/>
            <a:ext cx="1247775" cy="2571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7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LOOCV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LOOCV has a couple of major advantages over the validation set approach.</a:t>
            </a:r>
            <a:endParaRPr lang="tr-TR" dirty="0"/>
          </a:p>
          <a:p>
            <a:r>
              <a:rPr lang="en-US" dirty="0"/>
              <a:t>In LOOCV, we repeatedly fit the statistical</a:t>
            </a:r>
            <a:r>
              <a:rPr lang="tr-TR" dirty="0"/>
              <a:t> </a:t>
            </a:r>
            <a:r>
              <a:rPr lang="en-US" dirty="0"/>
              <a:t>learning method using training sets that contain </a:t>
            </a:r>
            <a:r>
              <a:rPr lang="en-US" i="1" dirty="0"/>
              <a:t>n − </a:t>
            </a:r>
            <a:r>
              <a:rPr lang="en-US" dirty="0"/>
              <a:t>1 observations,</a:t>
            </a:r>
            <a:r>
              <a:rPr lang="tr-TR" dirty="0"/>
              <a:t> </a:t>
            </a:r>
            <a:r>
              <a:rPr lang="en-US" dirty="0"/>
              <a:t>almost as many as are in the entire data set.</a:t>
            </a:r>
            <a:endParaRPr lang="tr-TR" dirty="0"/>
          </a:p>
          <a:p>
            <a:r>
              <a:rPr lang="tr-TR" dirty="0"/>
              <a:t>Hence, the model fitted with more data points is better</a:t>
            </a:r>
          </a:p>
          <a:p>
            <a:r>
              <a:rPr lang="tr-TR" dirty="0"/>
              <a:t>Also there is no randomness in the method since there are no random splits</a:t>
            </a:r>
          </a:p>
          <a:p>
            <a:r>
              <a:rPr lang="tr-TR" dirty="0"/>
              <a:t>In other words, performing LOOCV multiple times provides the same result, unlike validation set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58626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LOOCV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LOOCV has the potential to be expensive to implement, since the model</a:t>
            </a:r>
            <a:r>
              <a:rPr lang="tr-TR" dirty="0"/>
              <a:t> </a:t>
            </a:r>
            <a:r>
              <a:rPr lang="en-US" dirty="0"/>
              <a:t>has to be fit </a:t>
            </a:r>
            <a:r>
              <a:rPr lang="en-US" i="1" dirty="0"/>
              <a:t>n </a:t>
            </a:r>
            <a:r>
              <a:rPr lang="en-US" dirty="0"/>
              <a:t>times. </a:t>
            </a:r>
            <a:endParaRPr lang="tr-TR" dirty="0"/>
          </a:p>
          <a:p>
            <a:r>
              <a:rPr lang="en-US" dirty="0"/>
              <a:t>This can be very time consuming if </a:t>
            </a:r>
            <a:r>
              <a:rPr lang="en-US" i="1" dirty="0"/>
              <a:t>n </a:t>
            </a:r>
            <a:r>
              <a:rPr lang="en-US" dirty="0"/>
              <a:t>is large, and if</a:t>
            </a:r>
            <a:r>
              <a:rPr lang="tr-TR" dirty="0"/>
              <a:t> </a:t>
            </a:r>
            <a:r>
              <a:rPr lang="en-US" dirty="0"/>
              <a:t>each individual model is slow to fit</a:t>
            </a:r>
            <a:endParaRPr lang="tr-TR" dirty="0"/>
          </a:p>
          <a:p>
            <a:r>
              <a:rPr lang="en-US" dirty="0"/>
              <a:t>LOOCV is a very general method, and can be used with any kind of</a:t>
            </a:r>
            <a:r>
              <a:rPr lang="tr-TR" dirty="0"/>
              <a:t> </a:t>
            </a:r>
            <a:r>
              <a:rPr lang="en-US" dirty="0"/>
              <a:t>predictive modeling.</a:t>
            </a:r>
            <a:endParaRPr lang="tr-TR" dirty="0"/>
          </a:p>
          <a:p>
            <a:r>
              <a:rPr lang="en-US" dirty="0"/>
              <a:t>For example we could use it with logistic regression</a:t>
            </a:r>
            <a:r>
              <a:rPr lang="tr-TR" dirty="0"/>
              <a:t> </a:t>
            </a:r>
            <a:r>
              <a:rPr lang="en-US" dirty="0"/>
              <a:t>or linear discriminant analysis, or any of the methods discussed in later</a:t>
            </a:r>
            <a:r>
              <a:rPr lang="tr-TR" dirty="0"/>
              <a:t> classes</a:t>
            </a:r>
          </a:p>
          <a:p>
            <a:r>
              <a:rPr lang="tr-TR" dirty="0"/>
              <a:t>Note that we need to replace MSE with other types of error measures depending on the method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218445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LOOCV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used LOOCV on the Auto data set in order to obtain an estimate</a:t>
            </a:r>
            <a:r>
              <a:rPr lang="tr-TR" dirty="0"/>
              <a:t> </a:t>
            </a:r>
            <a:r>
              <a:rPr lang="en-US" dirty="0"/>
              <a:t>of the test set MSE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595562"/>
            <a:ext cx="5057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K-fold Cross 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An alternative to LOOCV is </a:t>
                </a:r>
                <a:r>
                  <a:rPr lang="en-US" sz="2200" i="1" dirty="0"/>
                  <a:t>k-fold CV</a:t>
                </a:r>
                <a:r>
                  <a:rPr lang="en-US" sz="2200" dirty="0"/>
                  <a:t>. </a:t>
                </a:r>
                <a:endParaRPr lang="tr-TR" sz="2200" dirty="0"/>
              </a:p>
              <a:p>
                <a:r>
                  <a:rPr lang="en-US" sz="2200" dirty="0"/>
                  <a:t>This approach involves randomly</a:t>
                </a:r>
                <a:r>
                  <a:rPr lang="tr-TR" sz="2200" dirty="0"/>
                  <a:t> </a:t>
                </a:r>
                <a:r>
                  <a:rPr lang="en-US" sz="2200" dirty="0"/>
                  <a:t>dividing the set of observations into </a:t>
                </a:r>
                <a:r>
                  <a:rPr lang="en-US" sz="2200" i="1" dirty="0"/>
                  <a:t>k </a:t>
                </a:r>
                <a:r>
                  <a:rPr lang="en-US" sz="2200" dirty="0"/>
                  <a:t>groups, or </a:t>
                </a:r>
                <a:r>
                  <a:rPr lang="en-US" sz="2200" i="1" dirty="0"/>
                  <a:t>folds</a:t>
                </a:r>
                <a:r>
                  <a:rPr lang="en-US" sz="2200" dirty="0"/>
                  <a:t>, of </a:t>
                </a:r>
                <a:r>
                  <a:rPr lang="tr-TR" sz="2200" dirty="0"/>
                  <a:t>a</a:t>
                </a:r>
                <a:r>
                  <a:rPr lang="en-US" sz="2200" dirty="0" err="1"/>
                  <a:t>pproximately</a:t>
                </a:r>
                <a:r>
                  <a:rPr lang="tr-TR" sz="2200" dirty="0"/>
                  <a:t> </a:t>
                </a:r>
                <a:r>
                  <a:rPr lang="en-US" sz="2200" dirty="0"/>
                  <a:t>equal size.</a:t>
                </a:r>
                <a:endParaRPr lang="tr-TR" sz="2200" dirty="0"/>
              </a:p>
              <a:p>
                <a:r>
                  <a:rPr lang="en-US" sz="2200" dirty="0"/>
                  <a:t>The first fold is treated as a validation set, and the method</a:t>
                </a:r>
                <a:r>
                  <a:rPr lang="tr-TR" sz="2200" dirty="0"/>
                  <a:t> </a:t>
                </a:r>
                <a:r>
                  <a:rPr lang="en-US" sz="2200" dirty="0"/>
                  <a:t>is fit on the remaining </a:t>
                </a:r>
                <a:r>
                  <a:rPr lang="en-US" sz="2200" i="1" dirty="0"/>
                  <a:t>k − </a:t>
                </a:r>
                <a:r>
                  <a:rPr lang="en-US" sz="2200" dirty="0"/>
                  <a:t>1 folds</a:t>
                </a:r>
                <a:endParaRPr lang="tr-TR" sz="2200" dirty="0"/>
              </a:p>
              <a:p>
                <a:r>
                  <a:rPr lang="en-US" sz="2200" dirty="0"/>
                  <a:t>The mean squared error, MSE1, is</a:t>
                </a:r>
                <a:r>
                  <a:rPr lang="tr-TR" sz="2200" dirty="0"/>
                  <a:t> </a:t>
                </a:r>
                <a:r>
                  <a:rPr lang="en-US" sz="2200" dirty="0"/>
                  <a:t>then computed on the observations in the held-out fold</a:t>
                </a:r>
                <a:endParaRPr lang="tr-TR" sz="2200" dirty="0"/>
              </a:p>
              <a:p>
                <a:r>
                  <a:rPr lang="en-US" sz="2200" dirty="0"/>
                  <a:t>This procedure is</a:t>
                </a:r>
                <a:r>
                  <a:rPr lang="tr-TR" sz="2200" dirty="0"/>
                  <a:t> </a:t>
                </a:r>
                <a:r>
                  <a:rPr lang="en-US" sz="2200" dirty="0"/>
                  <a:t>repeated </a:t>
                </a:r>
                <a:r>
                  <a:rPr lang="en-US" sz="2200" i="1" dirty="0"/>
                  <a:t>k </a:t>
                </a:r>
                <a:r>
                  <a:rPr lang="en-US" sz="2200" dirty="0"/>
                  <a:t>times; each time, a different group of observations is treated</a:t>
                </a:r>
                <a:r>
                  <a:rPr lang="tr-TR" sz="2200" dirty="0"/>
                  <a:t> </a:t>
                </a:r>
                <a:r>
                  <a:rPr lang="en-US" sz="2200" dirty="0"/>
                  <a:t>as a validation set.</a:t>
                </a:r>
                <a:endParaRPr lang="tr-TR" sz="2200" dirty="0"/>
              </a:p>
              <a:p>
                <a:r>
                  <a:rPr lang="en-US" sz="2200" dirty="0"/>
                  <a:t>This process results in </a:t>
                </a:r>
                <a:r>
                  <a:rPr lang="en-US" sz="2200" i="1" dirty="0"/>
                  <a:t>k </a:t>
                </a:r>
                <a:r>
                  <a:rPr lang="en-US" sz="2200" dirty="0"/>
                  <a:t>estimates of the test error,</a:t>
                </a:r>
                <a:r>
                  <a:rPr lang="tr-TR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. . . ,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tr-T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  <a:endParaRPr lang="tr-TR" sz="2200" dirty="0"/>
              </a:p>
              <a:p>
                <a:r>
                  <a:rPr lang="en-US" sz="2200" dirty="0"/>
                  <a:t>The k-fold CV estimate is computed by averaging</a:t>
                </a:r>
                <a:r>
                  <a:rPr lang="tr-TR" sz="2200" dirty="0"/>
                  <a:t> </a:t>
                </a:r>
                <a:r>
                  <a:rPr lang="en-US" sz="2200" dirty="0"/>
                  <a:t>these values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179706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illustrates the </a:t>
            </a:r>
            <a:r>
              <a:rPr lang="en-US" i="1" dirty="0"/>
              <a:t>k</a:t>
            </a:r>
            <a:r>
              <a:rPr lang="en-US" dirty="0"/>
              <a:t>-fold CV approach.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n-US" dirty="0"/>
              <a:t>In practice, one typically performs </a:t>
            </a:r>
            <a:r>
              <a:rPr lang="en-US" i="1" dirty="0"/>
              <a:t>k</a:t>
            </a:r>
            <a:r>
              <a:rPr lang="en-US" dirty="0"/>
              <a:t>-fold CV using </a:t>
            </a:r>
            <a:r>
              <a:rPr lang="en-US" i="1" dirty="0"/>
              <a:t>k </a:t>
            </a:r>
            <a:r>
              <a:rPr lang="en-US" dirty="0"/>
              <a:t>= 5</a:t>
            </a:r>
            <a:r>
              <a:rPr lang="tr-TR" dirty="0"/>
              <a:t> </a:t>
            </a:r>
            <a:r>
              <a:rPr lang="en-US" dirty="0"/>
              <a:t>or </a:t>
            </a:r>
            <a:r>
              <a:rPr lang="en-US" i="1" dirty="0"/>
              <a:t>k </a:t>
            </a:r>
            <a:r>
              <a:rPr lang="en-US" dirty="0"/>
              <a:t>= 10</a:t>
            </a:r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81200"/>
            <a:ext cx="60960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1975" y="2152261"/>
            <a:ext cx="1281114" cy="3047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4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Overfitting refers to a model that models fits the training data too well</a:t>
            </a:r>
            <a:r>
              <a:rPr lang="tr-TR" sz="2400" dirty="0"/>
              <a:t> (more than it should)</a:t>
            </a:r>
            <a:r>
              <a:rPr lang="en-US" sz="2400" dirty="0"/>
              <a:t>.</a:t>
            </a:r>
            <a:endParaRPr lang="tr-TR" sz="2400" dirty="0"/>
          </a:p>
          <a:p>
            <a:r>
              <a:rPr lang="en-US" sz="2400" dirty="0"/>
              <a:t>Overfitting is the phenomenon where fitting the observed facts (data) well</a:t>
            </a:r>
            <a:r>
              <a:rPr lang="tr-TR" sz="2400" dirty="0"/>
              <a:t> </a:t>
            </a:r>
            <a:r>
              <a:rPr lang="en-US" sz="2400" dirty="0"/>
              <a:t>no longer indicates that we will get a decent</a:t>
            </a:r>
            <a:r>
              <a:rPr lang="tr-TR" sz="2400" dirty="0"/>
              <a:t> error out of training set</a:t>
            </a:r>
            <a:r>
              <a:rPr lang="en-US" sz="2400" dirty="0"/>
              <a:t>, and may</a:t>
            </a:r>
            <a:r>
              <a:rPr lang="tr-TR" sz="2400" dirty="0"/>
              <a:t> </a:t>
            </a:r>
            <a:r>
              <a:rPr lang="en-US" sz="2400" dirty="0"/>
              <a:t>actually lead to the opposite effect</a:t>
            </a:r>
            <a:r>
              <a:rPr lang="tr-TR" sz="2400" dirty="0"/>
              <a:t>.</a:t>
            </a:r>
          </a:p>
          <a:p>
            <a:r>
              <a:rPr lang="en-US" sz="2400" dirty="0"/>
              <a:t>Overfitting</a:t>
            </a:r>
            <a:r>
              <a:rPr lang="tr-TR" sz="2400" dirty="0"/>
              <a:t> occurs </a:t>
            </a:r>
            <a:r>
              <a:rPr lang="en-US" sz="2400" dirty="0"/>
              <a:t>when the learning model is more complex than is necessary to represent</a:t>
            </a:r>
            <a:r>
              <a:rPr lang="tr-TR" sz="2400" dirty="0"/>
              <a:t> </a:t>
            </a:r>
            <a:r>
              <a:rPr lang="en-US" sz="2400" dirty="0"/>
              <a:t>the target function.</a:t>
            </a:r>
            <a:endParaRPr lang="tr-TR" sz="2400" dirty="0"/>
          </a:p>
          <a:p>
            <a:r>
              <a:rPr lang="en-US" sz="2400" dirty="0"/>
              <a:t>The model uses its additional degrees of freedom to fit</a:t>
            </a:r>
            <a:r>
              <a:rPr lang="tr-TR" sz="2400" dirty="0"/>
              <a:t> </a:t>
            </a:r>
            <a:r>
              <a:rPr lang="en-US" sz="2400" dirty="0"/>
              <a:t>idiosyncrasies in the data (for example, noise), yielding a final hypothesis that</a:t>
            </a:r>
            <a:r>
              <a:rPr lang="tr-TR" sz="2400" dirty="0"/>
              <a:t> </a:t>
            </a:r>
            <a:r>
              <a:rPr lang="en-US" sz="2400" dirty="0"/>
              <a:t>is inferior.</a:t>
            </a:r>
            <a:endParaRPr lang="tr-TR" sz="2400" dirty="0"/>
          </a:p>
          <a:p>
            <a:r>
              <a:rPr lang="en-US" sz="2400" dirty="0"/>
              <a:t>The ability to deal with overfitting is what separates professionals from</a:t>
            </a:r>
            <a:r>
              <a:rPr lang="tr-TR" sz="2400" dirty="0"/>
              <a:t> </a:t>
            </a:r>
            <a:r>
              <a:rPr lang="en-US" sz="2400" dirty="0"/>
              <a:t>amateurs in the field of learning from data</a:t>
            </a:r>
            <a:r>
              <a:rPr lang="tr-TR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225504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  <a:p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9D7F04-735A-4D29-B537-EBB62E67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3538240"/>
            <a:ext cx="1571236" cy="7048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9D980C0-B6D4-48B1-A1A2-4E3144635CED}"/>
              </a:ext>
            </a:extLst>
          </p:cNvPr>
          <p:cNvGrpSpPr/>
          <p:nvPr/>
        </p:nvGrpSpPr>
        <p:grpSpPr>
          <a:xfrm>
            <a:off x="242595" y="1343810"/>
            <a:ext cx="11555795" cy="5149065"/>
            <a:chOff x="242595" y="1343810"/>
            <a:chExt cx="11555795" cy="51490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16F750-5103-477F-B213-E9E49B564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671"/>
            <a:stretch/>
          </p:blipFill>
          <p:spPr>
            <a:xfrm>
              <a:off x="2464836" y="1343810"/>
              <a:ext cx="6324600" cy="373318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DDC1E3-017B-43E4-895B-ED54718E2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8886" y="5522357"/>
              <a:ext cx="3848100" cy="4000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D30DCD-FF5B-4C7A-AAFD-7196AB6C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9856" y="5921375"/>
              <a:ext cx="3248025" cy="571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C0ACC7-9618-4886-9FBC-0D9217673A07}"/>
                </a:ext>
              </a:extLst>
            </p:cNvPr>
            <p:cNvSpPr txBox="1"/>
            <p:nvPr/>
          </p:nvSpPr>
          <p:spPr>
            <a:xfrm>
              <a:off x="242595" y="5460772"/>
              <a:ext cx="3116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Retrain your model with selected parameters on Training Data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D4F03E92-E626-4A36-A64B-E3437D46B204}"/>
                </a:ext>
              </a:extLst>
            </p:cNvPr>
            <p:cNvSpPr/>
            <p:nvPr/>
          </p:nvSpPr>
          <p:spPr>
            <a:xfrm>
              <a:off x="4982936" y="2276669"/>
              <a:ext cx="261257" cy="391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3E0ED390-8C3D-479E-976C-40DA610EE4C2}"/>
                </a:ext>
              </a:extLst>
            </p:cNvPr>
            <p:cNvSpPr/>
            <p:nvPr/>
          </p:nvSpPr>
          <p:spPr>
            <a:xfrm>
              <a:off x="4871746" y="5130471"/>
              <a:ext cx="261257" cy="39188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B1D95-DE65-462F-B865-1E154B990DDA}"/>
                </a:ext>
              </a:extLst>
            </p:cNvPr>
            <p:cNvSpPr txBox="1"/>
            <p:nvPr/>
          </p:nvSpPr>
          <p:spPr>
            <a:xfrm>
              <a:off x="8705461" y="3434581"/>
              <a:ext cx="30929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Repeat this process for </a:t>
              </a:r>
            </a:p>
            <a:p>
              <a:pPr algn="ctr"/>
              <a:r>
                <a:rPr lang="en-US" sz="1600" dirty="0"/>
                <a:t>all different models and </a:t>
              </a:r>
            </a:p>
            <a:p>
              <a:pPr algn="ctr"/>
              <a:r>
                <a:rPr lang="en-US" sz="1600" dirty="0"/>
                <a:t>parameters and pick the best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854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K-fold is computationally less expensive than LOOCV</a:t>
            </a:r>
          </a:p>
          <a:p>
            <a:r>
              <a:rPr lang="en-US" sz="2200" dirty="0"/>
              <a:t>Some statistical learning methods have </a:t>
            </a:r>
            <a:r>
              <a:rPr lang="tr-TR" sz="2200" dirty="0"/>
              <a:t>c</a:t>
            </a:r>
            <a:r>
              <a:rPr lang="en-US" sz="2200" dirty="0" err="1"/>
              <a:t>omputationally</a:t>
            </a:r>
            <a:r>
              <a:rPr lang="en-US" sz="2200" dirty="0"/>
              <a:t> intensive</a:t>
            </a:r>
            <a:r>
              <a:rPr lang="tr-TR" sz="2200" dirty="0"/>
              <a:t> </a:t>
            </a:r>
            <a:r>
              <a:rPr lang="en-US" sz="2200" dirty="0"/>
              <a:t>fitting procedures, and so performing LOOCV may pose computational</a:t>
            </a:r>
            <a:r>
              <a:rPr lang="tr-TR" sz="2200" dirty="0"/>
              <a:t> </a:t>
            </a:r>
            <a:r>
              <a:rPr lang="en-US" sz="2200" dirty="0"/>
              <a:t>problems, especially if </a:t>
            </a:r>
            <a:r>
              <a:rPr lang="en-US" sz="2200" i="1" dirty="0"/>
              <a:t>n </a:t>
            </a:r>
            <a:r>
              <a:rPr lang="en-US" sz="2200" dirty="0"/>
              <a:t>is extremely large.</a:t>
            </a:r>
          </a:p>
          <a:p>
            <a:r>
              <a:rPr lang="tr-TR" sz="2200" dirty="0"/>
              <a:t>Figures shows validation errors with LOOCV and 10-fold CV</a:t>
            </a:r>
          </a:p>
          <a:p>
            <a:r>
              <a:rPr lang="tr-TR" sz="2200" dirty="0"/>
              <a:t>Results are similar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4" y="3634820"/>
            <a:ext cx="4067175" cy="2721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3634429"/>
            <a:ext cx="3914775" cy="26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41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 we can see from the figure, there</a:t>
            </a:r>
            <a:r>
              <a:rPr lang="tr-TR" sz="2200" dirty="0"/>
              <a:t> </a:t>
            </a:r>
            <a:r>
              <a:rPr lang="en-US" sz="2200" dirty="0"/>
              <a:t>is some variability in the CV estimates as a result of the variability in how</a:t>
            </a:r>
            <a:r>
              <a:rPr lang="tr-TR" sz="2200" dirty="0"/>
              <a:t> </a:t>
            </a:r>
            <a:r>
              <a:rPr lang="en-US" sz="2200" dirty="0"/>
              <a:t>the observations are divided into </a:t>
            </a:r>
            <a:r>
              <a:rPr lang="tr-TR" sz="2200" dirty="0"/>
              <a:t>ten</a:t>
            </a:r>
            <a:r>
              <a:rPr lang="en-US" sz="2200" dirty="0"/>
              <a:t> folds. </a:t>
            </a:r>
            <a:endParaRPr lang="tr-TR" sz="2200" dirty="0"/>
          </a:p>
          <a:p>
            <a:r>
              <a:rPr lang="en-US" sz="2200" dirty="0"/>
              <a:t>But this variability is typically</a:t>
            </a:r>
            <a:r>
              <a:rPr lang="tr-TR" sz="2200" dirty="0"/>
              <a:t> </a:t>
            </a:r>
            <a:r>
              <a:rPr lang="en-US" sz="2200" dirty="0"/>
              <a:t>much lower than the variability in the test error estimates that results from</a:t>
            </a:r>
            <a:r>
              <a:rPr lang="tr-TR" sz="2200" dirty="0"/>
              <a:t> </a:t>
            </a:r>
            <a:r>
              <a:rPr lang="en-US" sz="2200" dirty="0"/>
              <a:t>the validation set approach</a:t>
            </a:r>
            <a:endParaRPr lang="tr-TR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898775"/>
            <a:ext cx="5010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7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Cross-Validation on Classification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200" dirty="0"/>
                  <a:t>C</a:t>
                </a:r>
                <a:r>
                  <a:rPr lang="en-US" sz="2200" dirty="0"/>
                  <a:t>ross-validation can also be a very useful</a:t>
                </a:r>
                <a:r>
                  <a:rPr lang="tr-TR" sz="2200" dirty="0"/>
                  <a:t> </a:t>
                </a:r>
                <a:r>
                  <a:rPr lang="en-US" sz="2200" dirty="0"/>
                  <a:t>approach in the classification setting when </a:t>
                </a:r>
                <a:r>
                  <a:rPr lang="en-US" sz="2200" i="1" dirty="0"/>
                  <a:t>Y </a:t>
                </a:r>
                <a:r>
                  <a:rPr lang="en-US" sz="2200" dirty="0"/>
                  <a:t>is qualitative</a:t>
                </a:r>
                <a:endParaRPr lang="tr-TR" sz="2200" dirty="0"/>
              </a:p>
              <a:p>
                <a:r>
                  <a:rPr lang="en-US" sz="2200" dirty="0"/>
                  <a:t>In this setting,</a:t>
                </a:r>
                <a:r>
                  <a:rPr lang="tr-TR" sz="2200" dirty="0"/>
                  <a:t> </a:t>
                </a:r>
                <a:r>
                  <a:rPr lang="en-US" sz="2200" dirty="0"/>
                  <a:t>cross-validation works just as described earlier in this chapter, except that</a:t>
                </a:r>
                <a:r>
                  <a:rPr lang="tr-TR" sz="2200" dirty="0"/>
                  <a:t> </a:t>
                </a:r>
                <a:r>
                  <a:rPr lang="en-US" sz="2200" dirty="0"/>
                  <a:t>rather than using MSE to quantify test error, we instead use the number</a:t>
                </a:r>
                <a:r>
                  <a:rPr lang="tr-TR" sz="2200" dirty="0"/>
                  <a:t> </a:t>
                </a:r>
                <a:r>
                  <a:rPr lang="en-US" sz="2200" dirty="0"/>
                  <a:t>of misclassified observations.</a:t>
                </a:r>
                <a:endParaRPr lang="tr-TR" sz="2200" dirty="0"/>
              </a:p>
              <a:p>
                <a:r>
                  <a:rPr lang="en-US" sz="2200" dirty="0"/>
                  <a:t>For instance, in the classification setting, the</a:t>
                </a:r>
                <a:r>
                  <a:rPr lang="tr-TR" sz="2200" dirty="0"/>
                  <a:t> </a:t>
                </a:r>
                <a:r>
                  <a:rPr lang="en-US" sz="2200" dirty="0"/>
                  <a:t>LOOCV error rate takes the form</a:t>
                </a:r>
                <a:endParaRPr lang="tr-T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tr-T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tr-T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tr-TR" sz="2200" i="1">
                              <a:latin typeface="Cambria Math" panose="02040503050406030204" pitchFamily="18" charset="0"/>
                            </a:rPr>
                            <m:t>𝐸𝑅</m:t>
                          </m:r>
                          <m:sSub>
                            <m:sSubPr>
                              <m:ctrlPr>
                                <a:rPr 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2200" dirty="0"/>
              </a:p>
              <a:p>
                <a:pPr marL="0" indent="0">
                  <a:buNone/>
                </a:pPr>
                <a:r>
                  <a:rPr lang="tr-TR" sz="2200" dirty="0"/>
                  <a:t>    where </a:t>
                </a:r>
                <a14:m>
                  <m:oMath xmlns:m="http://schemas.openxmlformats.org/officeDocument/2006/math">
                    <m:r>
                      <a:rPr lang="tr-TR" sz="2200" i="1">
                        <a:latin typeface="Cambria Math" panose="02040503050406030204" pitchFamily="18" charset="0"/>
                      </a:rPr>
                      <m:t>𝐸𝑅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2200" dirty="0"/>
              </a:p>
              <a:p>
                <a:r>
                  <a:rPr lang="en-US" sz="2200" dirty="0"/>
                  <a:t>The </a:t>
                </a:r>
                <a:r>
                  <a:rPr lang="en-US" sz="2200" i="1" dirty="0"/>
                  <a:t>k</a:t>
                </a:r>
                <a:r>
                  <a:rPr lang="en-US" sz="2200" dirty="0"/>
                  <a:t>-fold CV error rate and validation set error</a:t>
                </a:r>
                <a:r>
                  <a:rPr lang="tr-TR" sz="2200" dirty="0"/>
                  <a:t> </a:t>
                </a:r>
                <a:r>
                  <a:rPr lang="en-US" sz="2200" dirty="0"/>
                  <a:t>rates are defined analogously</a:t>
                </a:r>
                <a:endParaRPr lang="tr-TR" sz="2200" dirty="0"/>
              </a:p>
              <a:p>
                <a:r>
                  <a:rPr lang="tr-TR" sz="2200"/>
                  <a:t>Accuracy or other measures can also be used similarly (see Jupyter notebook KNN_Validation)</a:t>
                </a:r>
                <a:endParaRPr lang="tr-T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373529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589029" cy="4921102"/>
          </a:xfrm>
        </p:spPr>
        <p:txBody>
          <a:bodyPr>
            <a:normAutofit/>
          </a:bodyPr>
          <a:lstStyle/>
          <a:p>
            <a:r>
              <a:rPr lang="en-US" sz="2000" dirty="0"/>
              <a:t>Consider a simple one-dimensional regression problem with five data points</a:t>
            </a:r>
            <a:endParaRPr lang="tr-TR" sz="2000" dirty="0"/>
          </a:p>
          <a:p>
            <a:r>
              <a:rPr lang="en-US" sz="2000" dirty="0"/>
              <a:t>The</a:t>
            </a:r>
            <a:r>
              <a:rPr lang="tr-TR" sz="2000" dirty="0"/>
              <a:t> </a:t>
            </a:r>
            <a:r>
              <a:rPr lang="en-US" sz="2000" dirty="0"/>
              <a:t>target function is a 2nd order polynomial</a:t>
            </a:r>
            <a:endParaRPr lang="tr-TR" sz="2000" dirty="0"/>
          </a:p>
          <a:p>
            <a:r>
              <a:rPr lang="tr-TR" sz="2000" dirty="0"/>
              <a:t>We added a </a:t>
            </a:r>
            <a:r>
              <a:rPr lang="en-US" sz="2000" dirty="0"/>
              <a:t>little noise</a:t>
            </a:r>
            <a:r>
              <a:rPr lang="tr-TR" sz="2000" dirty="0"/>
              <a:t> to create </a:t>
            </a:r>
            <a:r>
              <a:rPr lang="en-US" sz="2000" dirty="0"/>
              <a:t>the data points.</a:t>
            </a:r>
            <a:endParaRPr lang="tr-TR" sz="2000" dirty="0"/>
          </a:p>
          <a:p>
            <a:r>
              <a:rPr lang="tr-TR" sz="2000" dirty="0"/>
              <a:t>We use 5 data points to fit a 4th order polynomial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grpSp>
        <p:nvGrpSpPr>
          <p:cNvPr id="31" name="Group 30"/>
          <p:cNvGrpSpPr/>
          <p:nvPr/>
        </p:nvGrpSpPr>
        <p:grpSpPr>
          <a:xfrm>
            <a:off x="6908800" y="2017171"/>
            <a:ext cx="3298234" cy="2899358"/>
            <a:chOff x="5384800" y="2017171"/>
            <a:chExt cx="3298234" cy="289935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94523" y="2017171"/>
              <a:ext cx="0" cy="28993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94523" y="4916529"/>
              <a:ext cx="32885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384800" y="2318327"/>
              <a:ext cx="3278909" cy="2328466"/>
            </a:xfrm>
            <a:custGeom>
              <a:avLst/>
              <a:gdLst>
                <a:gd name="connsiteX0" fmla="*/ 0 w 3278909"/>
                <a:gd name="connsiteY0" fmla="*/ 0 h 2328466"/>
                <a:gd name="connsiteX1" fmla="*/ 535709 w 3278909"/>
                <a:gd name="connsiteY1" fmla="*/ 1145309 h 2328466"/>
                <a:gd name="connsiteX2" fmla="*/ 1043709 w 3278909"/>
                <a:gd name="connsiteY2" fmla="*/ 1856509 h 2328466"/>
                <a:gd name="connsiteX3" fmla="*/ 1283855 w 3278909"/>
                <a:gd name="connsiteY3" fmla="*/ 2096655 h 2328466"/>
                <a:gd name="connsiteX4" fmla="*/ 1533236 w 3278909"/>
                <a:gd name="connsiteY4" fmla="*/ 2244437 h 2328466"/>
                <a:gd name="connsiteX5" fmla="*/ 1893455 w 3278909"/>
                <a:gd name="connsiteY5" fmla="*/ 2327564 h 2328466"/>
                <a:gd name="connsiteX6" fmla="*/ 2198255 w 3278909"/>
                <a:gd name="connsiteY6" fmla="*/ 2272146 h 2328466"/>
                <a:gd name="connsiteX7" fmla="*/ 2567709 w 3278909"/>
                <a:gd name="connsiteY7" fmla="*/ 2041237 h 2328466"/>
                <a:gd name="connsiteX8" fmla="*/ 2983345 w 3278909"/>
                <a:gd name="connsiteY8" fmla="*/ 1524000 h 2328466"/>
                <a:gd name="connsiteX9" fmla="*/ 3278909 w 3278909"/>
                <a:gd name="connsiteY9" fmla="*/ 1025237 h 232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8909" h="2328466">
                  <a:moveTo>
                    <a:pt x="0" y="0"/>
                  </a:moveTo>
                  <a:cubicBezTo>
                    <a:pt x="180879" y="417945"/>
                    <a:pt x="361758" y="835891"/>
                    <a:pt x="535709" y="1145309"/>
                  </a:cubicBezTo>
                  <a:cubicBezTo>
                    <a:pt x="709660" y="1454727"/>
                    <a:pt x="919018" y="1697951"/>
                    <a:pt x="1043709" y="1856509"/>
                  </a:cubicBezTo>
                  <a:cubicBezTo>
                    <a:pt x="1168400" y="2015067"/>
                    <a:pt x="1202267" y="2032000"/>
                    <a:pt x="1283855" y="2096655"/>
                  </a:cubicBezTo>
                  <a:cubicBezTo>
                    <a:pt x="1365443" y="2161310"/>
                    <a:pt x="1431636" y="2205952"/>
                    <a:pt x="1533236" y="2244437"/>
                  </a:cubicBezTo>
                  <a:cubicBezTo>
                    <a:pt x="1634836" y="2282922"/>
                    <a:pt x="1782619" y="2322946"/>
                    <a:pt x="1893455" y="2327564"/>
                  </a:cubicBezTo>
                  <a:cubicBezTo>
                    <a:pt x="2004291" y="2332182"/>
                    <a:pt x="2085879" y="2319867"/>
                    <a:pt x="2198255" y="2272146"/>
                  </a:cubicBezTo>
                  <a:cubicBezTo>
                    <a:pt x="2310631" y="2224425"/>
                    <a:pt x="2436861" y="2165928"/>
                    <a:pt x="2567709" y="2041237"/>
                  </a:cubicBezTo>
                  <a:cubicBezTo>
                    <a:pt x="2698557" y="1916546"/>
                    <a:pt x="2864812" y="1693333"/>
                    <a:pt x="2983345" y="1524000"/>
                  </a:cubicBezTo>
                  <a:cubicBezTo>
                    <a:pt x="3101878" y="1354667"/>
                    <a:pt x="3190393" y="1189952"/>
                    <a:pt x="3278909" y="102523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7080013" y="2818446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35947" y="4441744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84165" y="4476700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41635" y="3920583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82420" y="3860932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302770" cy="4921102"/>
          </a:xfrm>
        </p:spPr>
        <p:txBody>
          <a:bodyPr>
            <a:normAutofit/>
          </a:bodyPr>
          <a:lstStyle/>
          <a:p>
            <a:r>
              <a:rPr lang="en-US" sz="2000" dirty="0"/>
              <a:t>Consider a simple one-dimensional regression problem with five data points</a:t>
            </a:r>
            <a:endParaRPr lang="tr-TR" sz="2000" dirty="0"/>
          </a:p>
          <a:p>
            <a:r>
              <a:rPr lang="en-US" sz="2000" dirty="0"/>
              <a:t>The</a:t>
            </a:r>
            <a:r>
              <a:rPr lang="tr-TR" sz="2000" dirty="0"/>
              <a:t> </a:t>
            </a:r>
            <a:r>
              <a:rPr lang="en-US" sz="2000" dirty="0"/>
              <a:t>target function is a 2nd order polynomial</a:t>
            </a:r>
            <a:endParaRPr lang="tr-TR" sz="2000" dirty="0"/>
          </a:p>
          <a:p>
            <a:r>
              <a:rPr lang="tr-TR" sz="2000" dirty="0"/>
              <a:t>We added a </a:t>
            </a:r>
            <a:r>
              <a:rPr lang="en-US" sz="2000" dirty="0"/>
              <a:t>little noise</a:t>
            </a:r>
            <a:r>
              <a:rPr lang="tr-TR" sz="2000" dirty="0"/>
              <a:t> to create </a:t>
            </a:r>
            <a:r>
              <a:rPr lang="en-US" sz="2000" dirty="0"/>
              <a:t>the data points.</a:t>
            </a:r>
            <a:endParaRPr lang="tr-TR" sz="2000" dirty="0"/>
          </a:p>
          <a:p>
            <a:r>
              <a:rPr lang="tr-TR" sz="2000" dirty="0"/>
              <a:t>We use 5 data points to fit a 4th order polynomial</a:t>
            </a:r>
          </a:p>
          <a:p>
            <a:r>
              <a:rPr lang="en-US" sz="2000" dirty="0"/>
              <a:t>Though the target is</a:t>
            </a:r>
            <a:r>
              <a:rPr lang="tr-TR" sz="2000" dirty="0"/>
              <a:t> </a:t>
            </a:r>
            <a:r>
              <a:rPr lang="en-US" sz="2000" dirty="0"/>
              <a:t>simple, the </a:t>
            </a:r>
            <a:r>
              <a:rPr lang="tr-TR" sz="2000" dirty="0"/>
              <a:t>l</a:t>
            </a:r>
            <a:r>
              <a:rPr lang="en-US" sz="2000" dirty="0"/>
              <a:t>earning algorithm used the</a:t>
            </a:r>
            <a:r>
              <a:rPr lang="tr-TR" sz="2000" dirty="0"/>
              <a:t> </a:t>
            </a:r>
            <a:r>
              <a:rPr lang="en-US" sz="2000" dirty="0"/>
              <a:t>full power of the 4th order polynomial to</a:t>
            </a:r>
            <a:r>
              <a:rPr lang="tr-TR" sz="2000" dirty="0"/>
              <a:t> </a:t>
            </a:r>
            <a:r>
              <a:rPr lang="en-US" sz="2000" dirty="0"/>
              <a:t>fit the data exactly, but the result does</a:t>
            </a:r>
            <a:r>
              <a:rPr lang="tr-TR" sz="2000" dirty="0"/>
              <a:t> </a:t>
            </a:r>
            <a:r>
              <a:rPr lang="en-US" sz="2000" dirty="0"/>
              <a:t>not look anything like the target function</a:t>
            </a:r>
            <a:endParaRPr 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20" name="Oval 19"/>
          <p:cNvSpPr/>
          <p:nvPr/>
        </p:nvSpPr>
        <p:spPr>
          <a:xfrm>
            <a:off x="9831540" y="3945308"/>
            <a:ext cx="68853" cy="5965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664877" y="4576255"/>
            <a:ext cx="42975" cy="36203"/>
          </a:xfrm>
          <a:custGeom>
            <a:avLst/>
            <a:gdLst>
              <a:gd name="connsiteX0" fmla="*/ 45720 w 71185"/>
              <a:gd name="connsiteY0" fmla="*/ 0 h 53340"/>
              <a:gd name="connsiteX1" fmla="*/ 45720 w 71185"/>
              <a:gd name="connsiteY1" fmla="*/ 0 h 53340"/>
              <a:gd name="connsiteX2" fmla="*/ 35560 w 71185"/>
              <a:gd name="connsiteY2" fmla="*/ 20320 h 53340"/>
              <a:gd name="connsiteX3" fmla="*/ 30480 w 71185"/>
              <a:gd name="connsiteY3" fmla="*/ 27940 h 53340"/>
              <a:gd name="connsiteX4" fmla="*/ 15240 w 71185"/>
              <a:gd name="connsiteY4" fmla="*/ 38100 h 53340"/>
              <a:gd name="connsiteX5" fmla="*/ 0 w 71185"/>
              <a:gd name="connsiteY5" fmla="*/ 43180 h 53340"/>
              <a:gd name="connsiteX6" fmla="*/ 2540 w 71185"/>
              <a:gd name="connsiteY6" fmla="*/ 50800 h 53340"/>
              <a:gd name="connsiteX7" fmla="*/ 10160 w 71185"/>
              <a:gd name="connsiteY7" fmla="*/ 53340 h 53340"/>
              <a:gd name="connsiteX8" fmla="*/ 66040 w 71185"/>
              <a:gd name="connsiteY8" fmla="*/ 48260 h 53340"/>
              <a:gd name="connsiteX9" fmla="*/ 68580 w 71185"/>
              <a:gd name="connsiteY9" fmla="*/ 22860 h 53340"/>
              <a:gd name="connsiteX10" fmla="*/ 45720 w 71185"/>
              <a:gd name="connsiteY10" fmla="*/ 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5" h="53340">
                <a:moveTo>
                  <a:pt x="45720" y="0"/>
                </a:moveTo>
                <a:lnTo>
                  <a:pt x="45720" y="0"/>
                </a:lnTo>
                <a:cubicBezTo>
                  <a:pt x="42333" y="6773"/>
                  <a:pt x="39186" y="13672"/>
                  <a:pt x="35560" y="20320"/>
                </a:cubicBezTo>
                <a:cubicBezTo>
                  <a:pt x="34098" y="23000"/>
                  <a:pt x="32777" y="25930"/>
                  <a:pt x="30480" y="27940"/>
                </a:cubicBezTo>
                <a:cubicBezTo>
                  <a:pt x="25885" y="31960"/>
                  <a:pt x="21032" y="36169"/>
                  <a:pt x="15240" y="38100"/>
                </a:cubicBezTo>
                <a:lnTo>
                  <a:pt x="0" y="43180"/>
                </a:lnTo>
                <a:cubicBezTo>
                  <a:pt x="847" y="45720"/>
                  <a:pt x="647" y="48907"/>
                  <a:pt x="2540" y="50800"/>
                </a:cubicBezTo>
                <a:cubicBezTo>
                  <a:pt x="4433" y="52693"/>
                  <a:pt x="7483" y="53340"/>
                  <a:pt x="10160" y="53340"/>
                </a:cubicBezTo>
                <a:cubicBezTo>
                  <a:pt x="28318" y="53340"/>
                  <a:pt x="47835" y="50536"/>
                  <a:pt x="66040" y="48260"/>
                </a:cubicBezTo>
                <a:cubicBezTo>
                  <a:pt x="72960" y="27500"/>
                  <a:pt x="71939" y="39654"/>
                  <a:pt x="68580" y="22860"/>
                </a:cubicBezTo>
                <a:cubicBezTo>
                  <a:pt x="68414" y="22030"/>
                  <a:pt x="49530" y="3810"/>
                  <a:pt x="4572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600" y="541020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has been </a:t>
            </a:r>
            <a:r>
              <a:rPr lang="en-US" dirty="0" err="1"/>
              <a:t>overfit</a:t>
            </a:r>
            <a:r>
              <a:rPr lang="en-US" dirty="0"/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08800" y="2017171"/>
            <a:ext cx="3298234" cy="2899358"/>
            <a:chOff x="5384800" y="2017171"/>
            <a:chExt cx="3298234" cy="2899358"/>
          </a:xfrm>
        </p:grpSpPr>
        <p:grpSp>
          <p:nvGrpSpPr>
            <p:cNvPr id="9" name="Group 8"/>
            <p:cNvGrpSpPr/>
            <p:nvPr/>
          </p:nvGrpSpPr>
          <p:grpSpPr>
            <a:xfrm>
              <a:off x="5384800" y="2017171"/>
              <a:ext cx="3298234" cy="2899358"/>
              <a:chOff x="5384800" y="2017171"/>
              <a:chExt cx="3298234" cy="289935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5394523" y="2017171"/>
                <a:ext cx="0" cy="2899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394523" y="4916529"/>
                <a:ext cx="32885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5384800" y="2318327"/>
                <a:ext cx="3278909" cy="2328466"/>
              </a:xfrm>
              <a:custGeom>
                <a:avLst/>
                <a:gdLst>
                  <a:gd name="connsiteX0" fmla="*/ 0 w 3278909"/>
                  <a:gd name="connsiteY0" fmla="*/ 0 h 2328466"/>
                  <a:gd name="connsiteX1" fmla="*/ 535709 w 3278909"/>
                  <a:gd name="connsiteY1" fmla="*/ 1145309 h 2328466"/>
                  <a:gd name="connsiteX2" fmla="*/ 1043709 w 3278909"/>
                  <a:gd name="connsiteY2" fmla="*/ 1856509 h 2328466"/>
                  <a:gd name="connsiteX3" fmla="*/ 1283855 w 3278909"/>
                  <a:gd name="connsiteY3" fmla="*/ 2096655 h 2328466"/>
                  <a:gd name="connsiteX4" fmla="*/ 1533236 w 3278909"/>
                  <a:gd name="connsiteY4" fmla="*/ 2244437 h 2328466"/>
                  <a:gd name="connsiteX5" fmla="*/ 1893455 w 3278909"/>
                  <a:gd name="connsiteY5" fmla="*/ 2327564 h 2328466"/>
                  <a:gd name="connsiteX6" fmla="*/ 2198255 w 3278909"/>
                  <a:gd name="connsiteY6" fmla="*/ 2272146 h 2328466"/>
                  <a:gd name="connsiteX7" fmla="*/ 2567709 w 3278909"/>
                  <a:gd name="connsiteY7" fmla="*/ 2041237 h 2328466"/>
                  <a:gd name="connsiteX8" fmla="*/ 2983345 w 3278909"/>
                  <a:gd name="connsiteY8" fmla="*/ 1524000 h 2328466"/>
                  <a:gd name="connsiteX9" fmla="*/ 3278909 w 3278909"/>
                  <a:gd name="connsiteY9" fmla="*/ 1025237 h 232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8909" h="2328466">
                    <a:moveTo>
                      <a:pt x="0" y="0"/>
                    </a:moveTo>
                    <a:cubicBezTo>
                      <a:pt x="180879" y="417945"/>
                      <a:pt x="361758" y="835891"/>
                      <a:pt x="535709" y="1145309"/>
                    </a:cubicBezTo>
                    <a:cubicBezTo>
                      <a:pt x="709660" y="1454727"/>
                      <a:pt x="919018" y="1697951"/>
                      <a:pt x="1043709" y="1856509"/>
                    </a:cubicBezTo>
                    <a:cubicBezTo>
                      <a:pt x="1168400" y="2015067"/>
                      <a:pt x="1202267" y="2032000"/>
                      <a:pt x="1283855" y="2096655"/>
                    </a:cubicBezTo>
                    <a:cubicBezTo>
                      <a:pt x="1365443" y="2161310"/>
                      <a:pt x="1431636" y="2205952"/>
                      <a:pt x="1533236" y="2244437"/>
                    </a:cubicBezTo>
                    <a:cubicBezTo>
                      <a:pt x="1634836" y="2282922"/>
                      <a:pt x="1782619" y="2322946"/>
                      <a:pt x="1893455" y="2327564"/>
                    </a:cubicBezTo>
                    <a:cubicBezTo>
                      <a:pt x="2004291" y="2332182"/>
                      <a:pt x="2085879" y="2319867"/>
                      <a:pt x="2198255" y="2272146"/>
                    </a:cubicBezTo>
                    <a:cubicBezTo>
                      <a:pt x="2310631" y="2224425"/>
                      <a:pt x="2436861" y="2165928"/>
                      <a:pt x="2567709" y="2041237"/>
                    </a:cubicBezTo>
                    <a:cubicBezTo>
                      <a:pt x="2698557" y="1916546"/>
                      <a:pt x="2864812" y="1693333"/>
                      <a:pt x="2983345" y="1524000"/>
                    </a:cubicBezTo>
                    <a:cubicBezTo>
                      <a:pt x="3101878" y="1354667"/>
                      <a:pt x="3190393" y="1189952"/>
                      <a:pt x="3278909" y="1025237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5556012" y="2818446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11946" y="4441744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560164" y="4476700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017634" y="3920583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258419" y="3860932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421745" y="2036750"/>
              <a:ext cx="3241964" cy="2876995"/>
            </a:xfrm>
            <a:custGeom>
              <a:avLst/>
              <a:gdLst>
                <a:gd name="connsiteX0" fmla="*/ 0 w 3241964"/>
                <a:gd name="connsiteY0" fmla="*/ 2849286 h 2876995"/>
                <a:gd name="connsiteX1" fmla="*/ 46182 w 3241964"/>
                <a:gd name="connsiteY1" fmla="*/ 2221214 h 2876995"/>
                <a:gd name="connsiteX2" fmla="*/ 138546 w 3241964"/>
                <a:gd name="connsiteY2" fmla="*/ 1519250 h 2876995"/>
                <a:gd name="connsiteX3" fmla="*/ 193964 w 3241964"/>
                <a:gd name="connsiteY3" fmla="*/ 1085141 h 2876995"/>
                <a:gd name="connsiteX4" fmla="*/ 304800 w 3241964"/>
                <a:gd name="connsiteY4" fmla="*/ 438595 h 2876995"/>
                <a:gd name="connsiteX5" fmla="*/ 443346 w 3241964"/>
                <a:gd name="connsiteY5" fmla="*/ 106086 h 2876995"/>
                <a:gd name="connsiteX6" fmla="*/ 581891 w 3241964"/>
                <a:gd name="connsiteY6" fmla="*/ 4486 h 2876995"/>
                <a:gd name="connsiteX7" fmla="*/ 785091 w 3241964"/>
                <a:gd name="connsiteY7" fmla="*/ 226159 h 2876995"/>
                <a:gd name="connsiteX8" fmla="*/ 979055 w 3241964"/>
                <a:gd name="connsiteY8" fmla="*/ 678741 h 2876995"/>
                <a:gd name="connsiteX9" fmla="*/ 1173019 w 3241964"/>
                <a:gd name="connsiteY9" fmla="*/ 1288341 h 2876995"/>
                <a:gd name="connsiteX10" fmla="*/ 1422400 w 3241964"/>
                <a:gd name="connsiteY10" fmla="*/ 2027250 h 2876995"/>
                <a:gd name="connsiteX11" fmla="*/ 1671782 w 3241964"/>
                <a:gd name="connsiteY11" fmla="*/ 2498305 h 2876995"/>
                <a:gd name="connsiteX12" fmla="*/ 1847273 w 3241964"/>
                <a:gd name="connsiteY12" fmla="*/ 2664559 h 2876995"/>
                <a:gd name="connsiteX13" fmla="*/ 2013528 w 3241964"/>
                <a:gd name="connsiteY13" fmla="*/ 2673795 h 2876995"/>
                <a:gd name="connsiteX14" fmla="*/ 2327564 w 3241964"/>
                <a:gd name="connsiteY14" fmla="*/ 2433650 h 2876995"/>
                <a:gd name="connsiteX15" fmla="*/ 2540000 w 3241964"/>
                <a:gd name="connsiteY15" fmla="*/ 2128850 h 2876995"/>
                <a:gd name="connsiteX16" fmla="*/ 2724728 w 3241964"/>
                <a:gd name="connsiteY16" fmla="*/ 1934886 h 2876995"/>
                <a:gd name="connsiteX17" fmla="*/ 2872510 w 3241964"/>
                <a:gd name="connsiteY17" fmla="*/ 1888705 h 2876995"/>
                <a:gd name="connsiteX18" fmla="*/ 3029528 w 3241964"/>
                <a:gd name="connsiteY18" fmla="*/ 2064195 h 2876995"/>
                <a:gd name="connsiteX19" fmla="*/ 3168073 w 3241964"/>
                <a:gd name="connsiteY19" fmla="*/ 2479832 h 2876995"/>
                <a:gd name="connsiteX20" fmla="*/ 3241964 w 3241964"/>
                <a:gd name="connsiteY20" fmla="*/ 2876995 h 28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1964" h="2876995">
                  <a:moveTo>
                    <a:pt x="0" y="2849286"/>
                  </a:moveTo>
                  <a:cubicBezTo>
                    <a:pt x="11545" y="2646086"/>
                    <a:pt x="23091" y="2442887"/>
                    <a:pt x="46182" y="2221214"/>
                  </a:cubicBezTo>
                  <a:cubicBezTo>
                    <a:pt x="69273" y="1999541"/>
                    <a:pt x="113916" y="1708595"/>
                    <a:pt x="138546" y="1519250"/>
                  </a:cubicBezTo>
                  <a:cubicBezTo>
                    <a:pt x="163176" y="1329904"/>
                    <a:pt x="166255" y="1265250"/>
                    <a:pt x="193964" y="1085141"/>
                  </a:cubicBezTo>
                  <a:cubicBezTo>
                    <a:pt x="221673" y="905032"/>
                    <a:pt x="263236" y="601771"/>
                    <a:pt x="304800" y="438595"/>
                  </a:cubicBezTo>
                  <a:cubicBezTo>
                    <a:pt x="346364" y="275419"/>
                    <a:pt x="397164" y="178437"/>
                    <a:pt x="443346" y="106086"/>
                  </a:cubicBezTo>
                  <a:cubicBezTo>
                    <a:pt x="489528" y="33735"/>
                    <a:pt x="524934" y="-15526"/>
                    <a:pt x="581891" y="4486"/>
                  </a:cubicBezTo>
                  <a:cubicBezTo>
                    <a:pt x="638848" y="24498"/>
                    <a:pt x="718897" y="113783"/>
                    <a:pt x="785091" y="226159"/>
                  </a:cubicBezTo>
                  <a:cubicBezTo>
                    <a:pt x="851285" y="338535"/>
                    <a:pt x="914400" y="501711"/>
                    <a:pt x="979055" y="678741"/>
                  </a:cubicBezTo>
                  <a:cubicBezTo>
                    <a:pt x="1043710" y="855771"/>
                    <a:pt x="1099128" y="1063589"/>
                    <a:pt x="1173019" y="1288341"/>
                  </a:cubicBezTo>
                  <a:cubicBezTo>
                    <a:pt x="1246910" y="1513093"/>
                    <a:pt x="1339273" y="1825589"/>
                    <a:pt x="1422400" y="2027250"/>
                  </a:cubicBezTo>
                  <a:cubicBezTo>
                    <a:pt x="1505527" y="2228911"/>
                    <a:pt x="1600970" y="2392087"/>
                    <a:pt x="1671782" y="2498305"/>
                  </a:cubicBezTo>
                  <a:cubicBezTo>
                    <a:pt x="1742594" y="2604523"/>
                    <a:pt x="1790315" y="2635311"/>
                    <a:pt x="1847273" y="2664559"/>
                  </a:cubicBezTo>
                  <a:cubicBezTo>
                    <a:pt x="1904231" y="2693807"/>
                    <a:pt x="1933480" y="2712280"/>
                    <a:pt x="2013528" y="2673795"/>
                  </a:cubicBezTo>
                  <a:cubicBezTo>
                    <a:pt x="2093576" y="2635310"/>
                    <a:pt x="2239819" y="2524474"/>
                    <a:pt x="2327564" y="2433650"/>
                  </a:cubicBezTo>
                  <a:cubicBezTo>
                    <a:pt x="2415309" y="2342826"/>
                    <a:pt x="2473806" y="2211977"/>
                    <a:pt x="2540000" y="2128850"/>
                  </a:cubicBezTo>
                  <a:cubicBezTo>
                    <a:pt x="2606194" y="2045723"/>
                    <a:pt x="2669310" y="1974910"/>
                    <a:pt x="2724728" y="1934886"/>
                  </a:cubicBezTo>
                  <a:cubicBezTo>
                    <a:pt x="2780146" y="1894862"/>
                    <a:pt x="2821710" y="1867154"/>
                    <a:pt x="2872510" y="1888705"/>
                  </a:cubicBezTo>
                  <a:cubicBezTo>
                    <a:pt x="2923310" y="1910256"/>
                    <a:pt x="2980268" y="1965674"/>
                    <a:pt x="3029528" y="2064195"/>
                  </a:cubicBezTo>
                  <a:cubicBezTo>
                    <a:pt x="3078789" y="2162716"/>
                    <a:pt x="3132667" y="2344365"/>
                    <a:pt x="3168073" y="2479832"/>
                  </a:cubicBezTo>
                  <a:cubicBezTo>
                    <a:pt x="3203479" y="2615299"/>
                    <a:pt x="3222721" y="2746147"/>
                    <a:pt x="3241964" y="28769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9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9"/>
            <a:ext cx="5141281" cy="4921102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tr-TR" sz="2200" dirty="0"/>
              <a:t>model</a:t>
            </a:r>
            <a:r>
              <a:rPr lang="en-US" sz="2200" dirty="0"/>
              <a:t> has zero </a:t>
            </a:r>
            <a:r>
              <a:rPr lang="tr-TR" sz="2200" dirty="0"/>
              <a:t>training</a:t>
            </a:r>
            <a:r>
              <a:rPr lang="en-US" sz="2200" dirty="0"/>
              <a:t> error</a:t>
            </a:r>
            <a:endParaRPr lang="tr-TR" sz="2200" dirty="0"/>
          </a:p>
          <a:p>
            <a:r>
              <a:rPr lang="tr-TR" sz="2200" dirty="0"/>
              <a:t>However the model does a very bad job at </a:t>
            </a:r>
            <a:r>
              <a:rPr lang="en-US" sz="2200" dirty="0"/>
              <a:t>generalization</a:t>
            </a:r>
            <a:endParaRPr lang="tr-TR" sz="2200" dirty="0"/>
          </a:p>
          <a:p>
            <a:r>
              <a:rPr lang="tr-TR" sz="2200" dirty="0"/>
              <a:t>There are different ways of dealing with this problem </a:t>
            </a:r>
          </a:p>
          <a:p>
            <a:r>
              <a:rPr lang="tr-TR" sz="2200" dirty="0"/>
              <a:t>We will be covering two main approaches (1) validation and (2) regularization to deal with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/>
          </a:p>
        </p:txBody>
      </p:sp>
      <p:sp>
        <p:nvSpPr>
          <p:cNvPr id="20" name="Oval 19"/>
          <p:cNvSpPr/>
          <p:nvPr/>
        </p:nvSpPr>
        <p:spPr>
          <a:xfrm>
            <a:off x="9831540" y="3945308"/>
            <a:ext cx="68853" cy="5965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664877" y="4576255"/>
            <a:ext cx="42975" cy="36203"/>
          </a:xfrm>
          <a:custGeom>
            <a:avLst/>
            <a:gdLst>
              <a:gd name="connsiteX0" fmla="*/ 45720 w 71185"/>
              <a:gd name="connsiteY0" fmla="*/ 0 h 53340"/>
              <a:gd name="connsiteX1" fmla="*/ 45720 w 71185"/>
              <a:gd name="connsiteY1" fmla="*/ 0 h 53340"/>
              <a:gd name="connsiteX2" fmla="*/ 35560 w 71185"/>
              <a:gd name="connsiteY2" fmla="*/ 20320 h 53340"/>
              <a:gd name="connsiteX3" fmla="*/ 30480 w 71185"/>
              <a:gd name="connsiteY3" fmla="*/ 27940 h 53340"/>
              <a:gd name="connsiteX4" fmla="*/ 15240 w 71185"/>
              <a:gd name="connsiteY4" fmla="*/ 38100 h 53340"/>
              <a:gd name="connsiteX5" fmla="*/ 0 w 71185"/>
              <a:gd name="connsiteY5" fmla="*/ 43180 h 53340"/>
              <a:gd name="connsiteX6" fmla="*/ 2540 w 71185"/>
              <a:gd name="connsiteY6" fmla="*/ 50800 h 53340"/>
              <a:gd name="connsiteX7" fmla="*/ 10160 w 71185"/>
              <a:gd name="connsiteY7" fmla="*/ 53340 h 53340"/>
              <a:gd name="connsiteX8" fmla="*/ 66040 w 71185"/>
              <a:gd name="connsiteY8" fmla="*/ 48260 h 53340"/>
              <a:gd name="connsiteX9" fmla="*/ 68580 w 71185"/>
              <a:gd name="connsiteY9" fmla="*/ 22860 h 53340"/>
              <a:gd name="connsiteX10" fmla="*/ 45720 w 71185"/>
              <a:gd name="connsiteY10" fmla="*/ 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5" h="53340">
                <a:moveTo>
                  <a:pt x="45720" y="0"/>
                </a:moveTo>
                <a:lnTo>
                  <a:pt x="45720" y="0"/>
                </a:lnTo>
                <a:cubicBezTo>
                  <a:pt x="42333" y="6773"/>
                  <a:pt x="39186" y="13672"/>
                  <a:pt x="35560" y="20320"/>
                </a:cubicBezTo>
                <a:cubicBezTo>
                  <a:pt x="34098" y="23000"/>
                  <a:pt x="32777" y="25930"/>
                  <a:pt x="30480" y="27940"/>
                </a:cubicBezTo>
                <a:cubicBezTo>
                  <a:pt x="25885" y="31960"/>
                  <a:pt x="21032" y="36169"/>
                  <a:pt x="15240" y="38100"/>
                </a:cubicBezTo>
                <a:lnTo>
                  <a:pt x="0" y="43180"/>
                </a:lnTo>
                <a:cubicBezTo>
                  <a:pt x="847" y="45720"/>
                  <a:pt x="647" y="48907"/>
                  <a:pt x="2540" y="50800"/>
                </a:cubicBezTo>
                <a:cubicBezTo>
                  <a:pt x="4433" y="52693"/>
                  <a:pt x="7483" y="53340"/>
                  <a:pt x="10160" y="53340"/>
                </a:cubicBezTo>
                <a:cubicBezTo>
                  <a:pt x="28318" y="53340"/>
                  <a:pt x="47835" y="50536"/>
                  <a:pt x="66040" y="48260"/>
                </a:cubicBezTo>
                <a:cubicBezTo>
                  <a:pt x="72960" y="27500"/>
                  <a:pt x="71939" y="39654"/>
                  <a:pt x="68580" y="22860"/>
                </a:cubicBezTo>
                <a:cubicBezTo>
                  <a:pt x="68414" y="22030"/>
                  <a:pt x="49530" y="3810"/>
                  <a:pt x="45720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600" y="5410200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has been </a:t>
            </a:r>
            <a:r>
              <a:rPr lang="en-US" dirty="0" err="1"/>
              <a:t>overfit</a:t>
            </a:r>
            <a:r>
              <a:rPr lang="en-US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08800" y="2017171"/>
            <a:ext cx="3298234" cy="2899358"/>
            <a:chOff x="5384800" y="2017171"/>
            <a:chExt cx="3298234" cy="2899358"/>
          </a:xfrm>
        </p:grpSpPr>
        <p:grpSp>
          <p:nvGrpSpPr>
            <p:cNvPr id="10" name="Group 9"/>
            <p:cNvGrpSpPr/>
            <p:nvPr/>
          </p:nvGrpSpPr>
          <p:grpSpPr>
            <a:xfrm>
              <a:off x="5384800" y="2017171"/>
              <a:ext cx="3298234" cy="2899358"/>
              <a:chOff x="5384800" y="2017171"/>
              <a:chExt cx="3298234" cy="289935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394523" y="2017171"/>
                <a:ext cx="0" cy="2899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394523" y="4916529"/>
                <a:ext cx="32885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5384800" y="2318327"/>
                <a:ext cx="3278909" cy="2328466"/>
              </a:xfrm>
              <a:custGeom>
                <a:avLst/>
                <a:gdLst>
                  <a:gd name="connsiteX0" fmla="*/ 0 w 3278909"/>
                  <a:gd name="connsiteY0" fmla="*/ 0 h 2328466"/>
                  <a:gd name="connsiteX1" fmla="*/ 535709 w 3278909"/>
                  <a:gd name="connsiteY1" fmla="*/ 1145309 h 2328466"/>
                  <a:gd name="connsiteX2" fmla="*/ 1043709 w 3278909"/>
                  <a:gd name="connsiteY2" fmla="*/ 1856509 h 2328466"/>
                  <a:gd name="connsiteX3" fmla="*/ 1283855 w 3278909"/>
                  <a:gd name="connsiteY3" fmla="*/ 2096655 h 2328466"/>
                  <a:gd name="connsiteX4" fmla="*/ 1533236 w 3278909"/>
                  <a:gd name="connsiteY4" fmla="*/ 2244437 h 2328466"/>
                  <a:gd name="connsiteX5" fmla="*/ 1893455 w 3278909"/>
                  <a:gd name="connsiteY5" fmla="*/ 2327564 h 2328466"/>
                  <a:gd name="connsiteX6" fmla="*/ 2198255 w 3278909"/>
                  <a:gd name="connsiteY6" fmla="*/ 2272146 h 2328466"/>
                  <a:gd name="connsiteX7" fmla="*/ 2567709 w 3278909"/>
                  <a:gd name="connsiteY7" fmla="*/ 2041237 h 2328466"/>
                  <a:gd name="connsiteX8" fmla="*/ 2983345 w 3278909"/>
                  <a:gd name="connsiteY8" fmla="*/ 1524000 h 2328466"/>
                  <a:gd name="connsiteX9" fmla="*/ 3278909 w 3278909"/>
                  <a:gd name="connsiteY9" fmla="*/ 1025237 h 232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8909" h="2328466">
                    <a:moveTo>
                      <a:pt x="0" y="0"/>
                    </a:moveTo>
                    <a:cubicBezTo>
                      <a:pt x="180879" y="417945"/>
                      <a:pt x="361758" y="835891"/>
                      <a:pt x="535709" y="1145309"/>
                    </a:cubicBezTo>
                    <a:cubicBezTo>
                      <a:pt x="709660" y="1454727"/>
                      <a:pt x="919018" y="1697951"/>
                      <a:pt x="1043709" y="1856509"/>
                    </a:cubicBezTo>
                    <a:cubicBezTo>
                      <a:pt x="1168400" y="2015067"/>
                      <a:pt x="1202267" y="2032000"/>
                      <a:pt x="1283855" y="2096655"/>
                    </a:cubicBezTo>
                    <a:cubicBezTo>
                      <a:pt x="1365443" y="2161310"/>
                      <a:pt x="1431636" y="2205952"/>
                      <a:pt x="1533236" y="2244437"/>
                    </a:cubicBezTo>
                    <a:cubicBezTo>
                      <a:pt x="1634836" y="2282922"/>
                      <a:pt x="1782619" y="2322946"/>
                      <a:pt x="1893455" y="2327564"/>
                    </a:cubicBezTo>
                    <a:cubicBezTo>
                      <a:pt x="2004291" y="2332182"/>
                      <a:pt x="2085879" y="2319867"/>
                      <a:pt x="2198255" y="2272146"/>
                    </a:cubicBezTo>
                    <a:cubicBezTo>
                      <a:pt x="2310631" y="2224425"/>
                      <a:pt x="2436861" y="2165928"/>
                      <a:pt x="2567709" y="2041237"/>
                    </a:cubicBezTo>
                    <a:cubicBezTo>
                      <a:pt x="2698557" y="1916546"/>
                      <a:pt x="2864812" y="1693333"/>
                      <a:pt x="2983345" y="1524000"/>
                    </a:cubicBezTo>
                    <a:cubicBezTo>
                      <a:pt x="3101878" y="1354667"/>
                      <a:pt x="3190393" y="1189952"/>
                      <a:pt x="3278909" y="1025237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5556012" y="2818446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11946" y="4441744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560164" y="4476700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017634" y="3920583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258419" y="3860932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21745" y="2036750"/>
              <a:ext cx="3241964" cy="2876995"/>
            </a:xfrm>
            <a:custGeom>
              <a:avLst/>
              <a:gdLst>
                <a:gd name="connsiteX0" fmla="*/ 0 w 3241964"/>
                <a:gd name="connsiteY0" fmla="*/ 2849286 h 2876995"/>
                <a:gd name="connsiteX1" fmla="*/ 46182 w 3241964"/>
                <a:gd name="connsiteY1" fmla="*/ 2221214 h 2876995"/>
                <a:gd name="connsiteX2" fmla="*/ 138546 w 3241964"/>
                <a:gd name="connsiteY2" fmla="*/ 1519250 h 2876995"/>
                <a:gd name="connsiteX3" fmla="*/ 193964 w 3241964"/>
                <a:gd name="connsiteY3" fmla="*/ 1085141 h 2876995"/>
                <a:gd name="connsiteX4" fmla="*/ 304800 w 3241964"/>
                <a:gd name="connsiteY4" fmla="*/ 438595 h 2876995"/>
                <a:gd name="connsiteX5" fmla="*/ 443346 w 3241964"/>
                <a:gd name="connsiteY5" fmla="*/ 106086 h 2876995"/>
                <a:gd name="connsiteX6" fmla="*/ 581891 w 3241964"/>
                <a:gd name="connsiteY6" fmla="*/ 4486 h 2876995"/>
                <a:gd name="connsiteX7" fmla="*/ 785091 w 3241964"/>
                <a:gd name="connsiteY7" fmla="*/ 226159 h 2876995"/>
                <a:gd name="connsiteX8" fmla="*/ 979055 w 3241964"/>
                <a:gd name="connsiteY8" fmla="*/ 678741 h 2876995"/>
                <a:gd name="connsiteX9" fmla="*/ 1173019 w 3241964"/>
                <a:gd name="connsiteY9" fmla="*/ 1288341 h 2876995"/>
                <a:gd name="connsiteX10" fmla="*/ 1422400 w 3241964"/>
                <a:gd name="connsiteY10" fmla="*/ 2027250 h 2876995"/>
                <a:gd name="connsiteX11" fmla="*/ 1671782 w 3241964"/>
                <a:gd name="connsiteY11" fmla="*/ 2498305 h 2876995"/>
                <a:gd name="connsiteX12" fmla="*/ 1847273 w 3241964"/>
                <a:gd name="connsiteY12" fmla="*/ 2664559 h 2876995"/>
                <a:gd name="connsiteX13" fmla="*/ 2013528 w 3241964"/>
                <a:gd name="connsiteY13" fmla="*/ 2673795 h 2876995"/>
                <a:gd name="connsiteX14" fmla="*/ 2327564 w 3241964"/>
                <a:gd name="connsiteY14" fmla="*/ 2433650 h 2876995"/>
                <a:gd name="connsiteX15" fmla="*/ 2540000 w 3241964"/>
                <a:gd name="connsiteY15" fmla="*/ 2128850 h 2876995"/>
                <a:gd name="connsiteX16" fmla="*/ 2724728 w 3241964"/>
                <a:gd name="connsiteY16" fmla="*/ 1934886 h 2876995"/>
                <a:gd name="connsiteX17" fmla="*/ 2872510 w 3241964"/>
                <a:gd name="connsiteY17" fmla="*/ 1888705 h 2876995"/>
                <a:gd name="connsiteX18" fmla="*/ 3029528 w 3241964"/>
                <a:gd name="connsiteY18" fmla="*/ 2064195 h 2876995"/>
                <a:gd name="connsiteX19" fmla="*/ 3168073 w 3241964"/>
                <a:gd name="connsiteY19" fmla="*/ 2479832 h 2876995"/>
                <a:gd name="connsiteX20" fmla="*/ 3241964 w 3241964"/>
                <a:gd name="connsiteY20" fmla="*/ 2876995 h 28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1964" h="2876995">
                  <a:moveTo>
                    <a:pt x="0" y="2849286"/>
                  </a:moveTo>
                  <a:cubicBezTo>
                    <a:pt x="11545" y="2646086"/>
                    <a:pt x="23091" y="2442887"/>
                    <a:pt x="46182" y="2221214"/>
                  </a:cubicBezTo>
                  <a:cubicBezTo>
                    <a:pt x="69273" y="1999541"/>
                    <a:pt x="113916" y="1708595"/>
                    <a:pt x="138546" y="1519250"/>
                  </a:cubicBezTo>
                  <a:cubicBezTo>
                    <a:pt x="163176" y="1329904"/>
                    <a:pt x="166255" y="1265250"/>
                    <a:pt x="193964" y="1085141"/>
                  </a:cubicBezTo>
                  <a:cubicBezTo>
                    <a:pt x="221673" y="905032"/>
                    <a:pt x="263236" y="601771"/>
                    <a:pt x="304800" y="438595"/>
                  </a:cubicBezTo>
                  <a:cubicBezTo>
                    <a:pt x="346364" y="275419"/>
                    <a:pt x="397164" y="178437"/>
                    <a:pt x="443346" y="106086"/>
                  </a:cubicBezTo>
                  <a:cubicBezTo>
                    <a:pt x="489528" y="33735"/>
                    <a:pt x="524934" y="-15526"/>
                    <a:pt x="581891" y="4486"/>
                  </a:cubicBezTo>
                  <a:cubicBezTo>
                    <a:pt x="638848" y="24498"/>
                    <a:pt x="718897" y="113783"/>
                    <a:pt x="785091" y="226159"/>
                  </a:cubicBezTo>
                  <a:cubicBezTo>
                    <a:pt x="851285" y="338535"/>
                    <a:pt x="914400" y="501711"/>
                    <a:pt x="979055" y="678741"/>
                  </a:cubicBezTo>
                  <a:cubicBezTo>
                    <a:pt x="1043710" y="855771"/>
                    <a:pt x="1099128" y="1063589"/>
                    <a:pt x="1173019" y="1288341"/>
                  </a:cubicBezTo>
                  <a:cubicBezTo>
                    <a:pt x="1246910" y="1513093"/>
                    <a:pt x="1339273" y="1825589"/>
                    <a:pt x="1422400" y="2027250"/>
                  </a:cubicBezTo>
                  <a:cubicBezTo>
                    <a:pt x="1505527" y="2228911"/>
                    <a:pt x="1600970" y="2392087"/>
                    <a:pt x="1671782" y="2498305"/>
                  </a:cubicBezTo>
                  <a:cubicBezTo>
                    <a:pt x="1742594" y="2604523"/>
                    <a:pt x="1790315" y="2635311"/>
                    <a:pt x="1847273" y="2664559"/>
                  </a:cubicBezTo>
                  <a:cubicBezTo>
                    <a:pt x="1904231" y="2693807"/>
                    <a:pt x="1933480" y="2712280"/>
                    <a:pt x="2013528" y="2673795"/>
                  </a:cubicBezTo>
                  <a:cubicBezTo>
                    <a:pt x="2093576" y="2635310"/>
                    <a:pt x="2239819" y="2524474"/>
                    <a:pt x="2327564" y="2433650"/>
                  </a:cubicBezTo>
                  <a:cubicBezTo>
                    <a:pt x="2415309" y="2342826"/>
                    <a:pt x="2473806" y="2211977"/>
                    <a:pt x="2540000" y="2128850"/>
                  </a:cubicBezTo>
                  <a:cubicBezTo>
                    <a:pt x="2606194" y="2045723"/>
                    <a:pt x="2669310" y="1974910"/>
                    <a:pt x="2724728" y="1934886"/>
                  </a:cubicBezTo>
                  <a:cubicBezTo>
                    <a:pt x="2780146" y="1894862"/>
                    <a:pt x="2821710" y="1867154"/>
                    <a:pt x="2872510" y="1888705"/>
                  </a:cubicBezTo>
                  <a:cubicBezTo>
                    <a:pt x="2923310" y="1910256"/>
                    <a:pt x="2980268" y="1965674"/>
                    <a:pt x="3029528" y="2064195"/>
                  </a:cubicBezTo>
                  <a:cubicBezTo>
                    <a:pt x="3078789" y="2162716"/>
                    <a:pt x="3132667" y="2344365"/>
                    <a:pt x="3168073" y="2479832"/>
                  </a:cubicBezTo>
                  <a:cubicBezTo>
                    <a:pt x="3203479" y="2615299"/>
                    <a:pt x="3222721" y="2746147"/>
                    <a:pt x="3241964" y="28769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962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9880600" y="3561080"/>
            <a:ext cx="345440" cy="1518920"/>
          </a:xfrm>
          <a:custGeom>
            <a:avLst/>
            <a:gdLst>
              <a:gd name="connsiteX0" fmla="*/ 0 w 345440"/>
              <a:gd name="connsiteY0" fmla="*/ 568960 h 1518920"/>
              <a:gd name="connsiteX1" fmla="*/ 335280 w 345440"/>
              <a:gd name="connsiteY1" fmla="*/ 0 h 1518920"/>
              <a:gd name="connsiteX2" fmla="*/ 345440 w 345440"/>
              <a:gd name="connsiteY2" fmla="*/ 1518920 h 1518920"/>
              <a:gd name="connsiteX3" fmla="*/ 304800 w 345440"/>
              <a:gd name="connsiteY3" fmla="*/ 1275080 h 1518920"/>
              <a:gd name="connsiteX4" fmla="*/ 162560 w 345440"/>
              <a:gd name="connsiteY4" fmla="*/ 782320 h 1518920"/>
              <a:gd name="connsiteX5" fmla="*/ 66040 w 345440"/>
              <a:gd name="connsiteY5" fmla="*/ 614680 h 1518920"/>
              <a:gd name="connsiteX6" fmla="*/ 0 w 345440"/>
              <a:gd name="connsiteY6" fmla="*/ 568960 h 151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" h="1518920">
                <a:moveTo>
                  <a:pt x="0" y="568960"/>
                </a:moveTo>
                <a:lnTo>
                  <a:pt x="335280" y="0"/>
                </a:lnTo>
                <a:cubicBezTo>
                  <a:pt x="338667" y="506307"/>
                  <a:pt x="342053" y="1012613"/>
                  <a:pt x="345440" y="1518920"/>
                </a:cubicBezTo>
                <a:lnTo>
                  <a:pt x="304800" y="1275080"/>
                </a:lnTo>
                <a:lnTo>
                  <a:pt x="162560" y="782320"/>
                </a:lnTo>
                <a:lnTo>
                  <a:pt x="66040" y="614680"/>
                </a:lnTo>
                <a:lnTo>
                  <a:pt x="0" y="56896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9271000" y="4135120"/>
            <a:ext cx="568960" cy="568960"/>
          </a:xfrm>
          <a:custGeom>
            <a:avLst/>
            <a:gdLst>
              <a:gd name="connsiteX0" fmla="*/ 0 w 568960"/>
              <a:gd name="connsiteY0" fmla="*/ 568960 h 568960"/>
              <a:gd name="connsiteX1" fmla="*/ 157480 w 568960"/>
              <a:gd name="connsiteY1" fmla="*/ 472440 h 568960"/>
              <a:gd name="connsiteX2" fmla="*/ 355600 w 568960"/>
              <a:gd name="connsiteY2" fmla="*/ 269240 h 568960"/>
              <a:gd name="connsiteX3" fmla="*/ 568960 w 568960"/>
              <a:gd name="connsiteY3" fmla="*/ 0 h 568960"/>
              <a:gd name="connsiteX4" fmla="*/ 508000 w 568960"/>
              <a:gd name="connsiteY4" fmla="*/ 0 h 568960"/>
              <a:gd name="connsiteX5" fmla="*/ 391160 w 568960"/>
              <a:gd name="connsiteY5" fmla="*/ 81280 h 568960"/>
              <a:gd name="connsiteX6" fmla="*/ 248920 w 568960"/>
              <a:gd name="connsiteY6" fmla="*/ 228600 h 568960"/>
              <a:gd name="connsiteX7" fmla="*/ 137160 w 568960"/>
              <a:gd name="connsiteY7" fmla="*/ 396240 h 568960"/>
              <a:gd name="connsiteX8" fmla="*/ 0 w 568960"/>
              <a:gd name="connsiteY8" fmla="*/ 56896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" h="568960">
                <a:moveTo>
                  <a:pt x="0" y="568960"/>
                </a:moveTo>
                <a:lnTo>
                  <a:pt x="157480" y="472440"/>
                </a:lnTo>
                <a:lnTo>
                  <a:pt x="355600" y="269240"/>
                </a:lnTo>
                <a:lnTo>
                  <a:pt x="568960" y="0"/>
                </a:lnTo>
                <a:lnTo>
                  <a:pt x="508000" y="0"/>
                </a:lnTo>
                <a:lnTo>
                  <a:pt x="391160" y="81280"/>
                </a:lnTo>
                <a:lnTo>
                  <a:pt x="248920" y="228600"/>
                </a:lnTo>
                <a:lnTo>
                  <a:pt x="137160" y="396240"/>
                </a:lnTo>
                <a:lnTo>
                  <a:pt x="0" y="56896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778240" y="4815840"/>
            <a:ext cx="325120" cy="86360"/>
          </a:xfrm>
          <a:custGeom>
            <a:avLst/>
            <a:gdLst>
              <a:gd name="connsiteX0" fmla="*/ 0 w 325120"/>
              <a:gd name="connsiteY0" fmla="*/ 30480 h 86360"/>
              <a:gd name="connsiteX1" fmla="*/ 101600 w 325120"/>
              <a:gd name="connsiteY1" fmla="*/ 86360 h 86360"/>
              <a:gd name="connsiteX2" fmla="*/ 203200 w 325120"/>
              <a:gd name="connsiteY2" fmla="*/ 76200 h 86360"/>
              <a:gd name="connsiteX3" fmla="*/ 325120 w 325120"/>
              <a:gd name="connsiteY3" fmla="*/ 0 h 86360"/>
              <a:gd name="connsiteX4" fmla="*/ 0 w 325120"/>
              <a:gd name="connsiteY4" fmla="*/ 30480 h 8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" h="86360">
                <a:moveTo>
                  <a:pt x="0" y="30480"/>
                </a:moveTo>
                <a:lnTo>
                  <a:pt x="101600" y="86360"/>
                </a:lnTo>
                <a:lnTo>
                  <a:pt x="203200" y="76200"/>
                </a:lnTo>
                <a:lnTo>
                  <a:pt x="325120" y="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218680" y="2240280"/>
            <a:ext cx="1473200" cy="2575560"/>
          </a:xfrm>
          <a:custGeom>
            <a:avLst/>
            <a:gdLst>
              <a:gd name="connsiteX0" fmla="*/ 0 w 1473200"/>
              <a:gd name="connsiteY0" fmla="*/ 858520 h 2575560"/>
              <a:gd name="connsiteX1" fmla="*/ 55880 w 1473200"/>
              <a:gd name="connsiteY1" fmla="*/ 543560 h 2575560"/>
              <a:gd name="connsiteX2" fmla="*/ 132080 w 1473200"/>
              <a:gd name="connsiteY2" fmla="*/ 238760 h 2575560"/>
              <a:gd name="connsiteX3" fmla="*/ 233680 w 1473200"/>
              <a:gd name="connsiteY3" fmla="*/ 66040 h 2575560"/>
              <a:gd name="connsiteX4" fmla="*/ 299720 w 1473200"/>
              <a:gd name="connsiteY4" fmla="*/ 0 h 2575560"/>
              <a:gd name="connsiteX5" fmla="*/ 391160 w 1473200"/>
              <a:gd name="connsiteY5" fmla="*/ 50800 h 2575560"/>
              <a:gd name="connsiteX6" fmla="*/ 538480 w 1473200"/>
              <a:gd name="connsiteY6" fmla="*/ 243840 h 2575560"/>
              <a:gd name="connsiteX7" fmla="*/ 701040 w 1473200"/>
              <a:gd name="connsiteY7" fmla="*/ 645160 h 2575560"/>
              <a:gd name="connsiteX8" fmla="*/ 1000760 w 1473200"/>
              <a:gd name="connsiteY8" fmla="*/ 1590040 h 2575560"/>
              <a:gd name="connsiteX9" fmla="*/ 1366520 w 1473200"/>
              <a:gd name="connsiteY9" fmla="*/ 2428240 h 2575560"/>
              <a:gd name="connsiteX10" fmla="*/ 1473200 w 1473200"/>
              <a:gd name="connsiteY10" fmla="*/ 2575560 h 2575560"/>
              <a:gd name="connsiteX11" fmla="*/ 1229360 w 1473200"/>
              <a:gd name="connsiteY11" fmla="*/ 2499360 h 2575560"/>
              <a:gd name="connsiteX12" fmla="*/ 995680 w 1473200"/>
              <a:gd name="connsiteY12" fmla="*/ 2352040 h 2575560"/>
              <a:gd name="connsiteX13" fmla="*/ 817880 w 1473200"/>
              <a:gd name="connsiteY13" fmla="*/ 2199640 h 2575560"/>
              <a:gd name="connsiteX14" fmla="*/ 401320 w 1473200"/>
              <a:gd name="connsiteY14" fmla="*/ 1640840 h 2575560"/>
              <a:gd name="connsiteX15" fmla="*/ 60960 w 1473200"/>
              <a:gd name="connsiteY15" fmla="*/ 1036320 h 2575560"/>
              <a:gd name="connsiteX16" fmla="*/ 0 w 1473200"/>
              <a:gd name="connsiteY16" fmla="*/ 858520 h 257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73200" h="2575560">
                <a:moveTo>
                  <a:pt x="0" y="858520"/>
                </a:moveTo>
                <a:lnTo>
                  <a:pt x="55880" y="543560"/>
                </a:lnTo>
                <a:lnTo>
                  <a:pt x="132080" y="238760"/>
                </a:lnTo>
                <a:lnTo>
                  <a:pt x="233680" y="66040"/>
                </a:lnTo>
                <a:lnTo>
                  <a:pt x="299720" y="0"/>
                </a:lnTo>
                <a:lnTo>
                  <a:pt x="391160" y="50800"/>
                </a:lnTo>
                <a:lnTo>
                  <a:pt x="538480" y="243840"/>
                </a:lnTo>
                <a:lnTo>
                  <a:pt x="701040" y="645160"/>
                </a:lnTo>
                <a:lnTo>
                  <a:pt x="1000760" y="1590040"/>
                </a:lnTo>
                <a:lnTo>
                  <a:pt x="1366520" y="2428240"/>
                </a:lnTo>
                <a:lnTo>
                  <a:pt x="1473200" y="2575560"/>
                </a:lnTo>
                <a:lnTo>
                  <a:pt x="1229360" y="2499360"/>
                </a:lnTo>
                <a:lnTo>
                  <a:pt x="995680" y="2352040"/>
                </a:lnTo>
                <a:lnTo>
                  <a:pt x="817880" y="2199640"/>
                </a:lnTo>
                <a:lnTo>
                  <a:pt x="401320" y="1640840"/>
                </a:lnTo>
                <a:lnTo>
                  <a:pt x="60960" y="1036320"/>
                </a:lnTo>
                <a:lnTo>
                  <a:pt x="0" y="8585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603240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2400" dirty="0"/>
                  <a:t>W</a:t>
                </a:r>
                <a:r>
                  <a:rPr lang="en-US" sz="2400" dirty="0"/>
                  <a:t>e introduced the idea of a test set</a:t>
                </a:r>
                <a:r>
                  <a:rPr lang="tr-TR" sz="2400" dirty="0"/>
                  <a:t> in the first class where a data set </a:t>
                </a:r>
                <a:r>
                  <a:rPr lang="en-US" sz="2400" dirty="0"/>
                  <a:t>that is not</a:t>
                </a:r>
                <a:r>
                  <a:rPr lang="tr-TR" sz="2400" dirty="0"/>
                  <a:t> </a:t>
                </a:r>
                <a:r>
                  <a:rPr lang="en-US" sz="2400" dirty="0"/>
                  <a:t>involved in the learning process is used to evaluate the final hypothesis</a:t>
                </a:r>
                <a:r>
                  <a:rPr lang="tr-TR" sz="2400" dirty="0"/>
                  <a:t>.</a:t>
                </a:r>
              </a:p>
              <a:p>
                <a:r>
                  <a:rPr lang="en-US" sz="2400" dirty="0"/>
                  <a:t>The test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sz="2400" dirty="0"/>
                  <a:t>, unlike the </a:t>
                </a:r>
                <a:r>
                  <a:rPr lang="tr-TR" sz="2400" dirty="0"/>
                  <a:t>training</a:t>
                </a:r>
                <a:r>
                  <a:rPr lang="en-US" sz="2400" dirty="0"/>
                  <a:t>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2400" b="0" i="1" dirty="0" smtClean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</m:sub>
                    </m:sSub>
                  </m:oMath>
                </a14:m>
                <a:r>
                  <a:rPr lang="en-US" sz="2400" dirty="0"/>
                  <a:t>, is an unbiased estimate</a:t>
                </a:r>
                <a:r>
                  <a:rPr lang="tr-TR" sz="2400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603240" cy="4921102"/>
              </a:xfrm>
              <a:blipFill>
                <a:blip r:embed="rId2"/>
                <a:stretch>
                  <a:fillRect l="-1523" t="-1735" r="-2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sp>
        <p:nvSpPr>
          <p:cNvPr id="19" name="Freeform 18"/>
          <p:cNvSpPr/>
          <p:nvPr/>
        </p:nvSpPr>
        <p:spPr>
          <a:xfrm>
            <a:off x="6960870" y="2602230"/>
            <a:ext cx="220980" cy="2228850"/>
          </a:xfrm>
          <a:custGeom>
            <a:avLst/>
            <a:gdLst>
              <a:gd name="connsiteX0" fmla="*/ 0 w 220980"/>
              <a:gd name="connsiteY0" fmla="*/ 0 h 2228850"/>
              <a:gd name="connsiteX1" fmla="*/ 0 w 220980"/>
              <a:gd name="connsiteY1" fmla="*/ 2228850 h 2228850"/>
              <a:gd name="connsiteX2" fmla="*/ 41910 w 220980"/>
              <a:gd name="connsiteY2" fmla="*/ 1870710 h 2228850"/>
              <a:gd name="connsiteX3" fmla="*/ 137160 w 220980"/>
              <a:gd name="connsiteY3" fmla="*/ 1078230 h 2228850"/>
              <a:gd name="connsiteX4" fmla="*/ 205740 w 220980"/>
              <a:gd name="connsiteY4" fmla="*/ 579120 h 2228850"/>
              <a:gd name="connsiteX5" fmla="*/ 220980 w 220980"/>
              <a:gd name="connsiteY5" fmla="*/ 510540 h 2228850"/>
              <a:gd name="connsiteX6" fmla="*/ 133350 w 220980"/>
              <a:gd name="connsiteY6" fmla="*/ 316230 h 2228850"/>
              <a:gd name="connsiteX7" fmla="*/ 0 w 220980"/>
              <a:gd name="connsiteY7" fmla="*/ 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980" h="2228850">
                <a:moveTo>
                  <a:pt x="0" y="0"/>
                </a:moveTo>
                <a:lnTo>
                  <a:pt x="0" y="2228850"/>
                </a:lnTo>
                <a:lnTo>
                  <a:pt x="41910" y="1870710"/>
                </a:lnTo>
                <a:lnTo>
                  <a:pt x="137160" y="1078230"/>
                </a:lnTo>
                <a:lnTo>
                  <a:pt x="205740" y="579120"/>
                </a:lnTo>
                <a:lnTo>
                  <a:pt x="220980" y="510540"/>
                </a:lnTo>
                <a:lnTo>
                  <a:pt x="133350" y="3162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34200" y="2209800"/>
            <a:ext cx="3298234" cy="2899358"/>
            <a:chOff x="5384800" y="2017171"/>
            <a:chExt cx="3298234" cy="2899358"/>
          </a:xfrm>
        </p:grpSpPr>
        <p:grpSp>
          <p:nvGrpSpPr>
            <p:cNvPr id="6" name="Group 5"/>
            <p:cNvGrpSpPr/>
            <p:nvPr/>
          </p:nvGrpSpPr>
          <p:grpSpPr>
            <a:xfrm>
              <a:off x="5384800" y="2017171"/>
              <a:ext cx="3298234" cy="2899358"/>
              <a:chOff x="5384800" y="2017171"/>
              <a:chExt cx="3298234" cy="289935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394523" y="2017171"/>
                <a:ext cx="0" cy="2899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394523" y="4916529"/>
                <a:ext cx="32885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5384800" y="2318327"/>
                <a:ext cx="3278909" cy="2328466"/>
              </a:xfrm>
              <a:custGeom>
                <a:avLst/>
                <a:gdLst>
                  <a:gd name="connsiteX0" fmla="*/ 0 w 3278909"/>
                  <a:gd name="connsiteY0" fmla="*/ 0 h 2328466"/>
                  <a:gd name="connsiteX1" fmla="*/ 535709 w 3278909"/>
                  <a:gd name="connsiteY1" fmla="*/ 1145309 h 2328466"/>
                  <a:gd name="connsiteX2" fmla="*/ 1043709 w 3278909"/>
                  <a:gd name="connsiteY2" fmla="*/ 1856509 h 2328466"/>
                  <a:gd name="connsiteX3" fmla="*/ 1283855 w 3278909"/>
                  <a:gd name="connsiteY3" fmla="*/ 2096655 h 2328466"/>
                  <a:gd name="connsiteX4" fmla="*/ 1533236 w 3278909"/>
                  <a:gd name="connsiteY4" fmla="*/ 2244437 h 2328466"/>
                  <a:gd name="connsiteX5" fmla="*/ 1893455 w 3278909"/>
                  <a:gd name="connsiteY5" fmla="*/ 2327564 h 2328466"/>
                  <a:gd name="connsiteX6" fmla="*/ 2198255 w 3278909"/>
                  <a:gd name="connsiteY6" fmla="*/ 2272146 h 2328466"/>
                  <a:gd name="connsiteX7" fmla="*/ 2567709 w 3278909"/>
                  <a:gd name="connsiteY7" fmla="*/ 2041237 h 2328466"/>
                  <a:gd name="connsiteX8" fmla="*/ 2983345 w 3278909"/>
                  <a:gd name="connsiteY8" fmla="*/ 1524000 h 2328466"/>
                  <a:gd name="connsiteX9" fmla="*/ 3278909 w 3278909"/>
                  <a:gd name="connsiteY9" fmla="*/ 1025237 h 232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8909" h="2328466">
                    <a:moveTo>
                      <a:pt x="0" y="0"/>
                    </a:moveTo>
                    <a:cubicBezTo>
                      <a:pt x="180879" y="417945"/>
                      <a:pt x="361758" y="835891"/>
                      <a:pt x="535709" y="1145309"/>
                    </a:cubicBezTo>
                    <a:cubicBezTo>
                      <a:pt x="709660" y="1454727"/>
                      <a:pt x="919018" y="1697951"/>
                      <a:pt x="1043709" y="1856509"/>
                    </a:cubicBezTo>
                    <a:cubicBezTo>
                      <a:pt x="1168400" y="2015067"/>
                      <a:pt x="1202267" y="2032000"/>
                      <a:pt x="1283855" y="2096655"/>
                    </a:cubicBezTo>
                    <a:cubicBezTo>
                      <a:pt x="1365443" y="2161310"/>
                      <a:pt x="1431636" y="2205952"/>
                      <a:pt x="1533236" y="2244437"/>
                    </a:cubicBezTo>
                    <a:cubicBezTo>
                      <a:pt x="1634836" y="2282922"/>
                      <a:pt x="1782619" y="2322946"/>
                      <a:pt x="1893455" y="2327564"/>
                    </a:cubicBezTo>
                    <a:cubicBezTo>
                      <a:pt x="2004291" y="2332182"/>
                      <a:pt x="2085879" y="2319867"/>
                      <a:pt x="2198255" y="2272146"/>
                    </a:cubicBezTo>
                    <a:cubicBezTo>
                      <a:pt x="2310631" y="2224425"/>
                      <a:pt x="2436861" y="2165928"/>
                      <a:pt x="2567709" y="2041237"/>
                    </a:cubicBezTo>
                    <a:cubicBezTo>
                      <a:pt x="2698557" y="1916546"/>
                      <a:pt x="2864812" y="1693333"/>
                      <a:pt x="2983345" y="1524000"/>
                    </a:cubicBezTo>
                    <a:cubicBezTo>
                      <a:pt x="3101878" y="1354667"/>
                      <a:pt x="3190393" y="1189952"/>
                      <a:pt x="3278909" y="1025237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5556012" y="2818446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11946" y="4441744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560164" y="4476700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17634" y="3920583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258419" y="3860932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21745" y="2036750"/>
              <a:ext cx="3241964" cy="2876995"/>
            </a:xfrm>
            <a:custGeom>
              <a:avLst/>
              <a:gdLst>
                <a:gd name="connsiteX0" fmla="*/ 0 w 3241964"/>
                <a:gd name="connsiteY0" fmla="*/ 2849286 h 2876995"/>
                <a:gd name="connsiteX1" fmla="*/ 46182 w 3241964"/>
                <a:gd name="connsiteY1" fmla="*/ 2221214 h 2876995"/>
                <a:gd name="connsiteX2" fmla="*/ 138546 w 3241964"/>
                <a:gd name="connsiteY2" fmla="*/ 1519250 h 2876995"/>
                <a:gd name="connsiteX3" fmla="*/ 193964 w 3241964"/>
                <a:gd name="connsiteY3" fmla="*/ 1085141 h 2876995"/>
                <a:gd name="connsiteX4" fmla="*/ 304800 w 3241964"/>
                <a:gd name="connsiteY4" fmla="*/ 438595 h 2876995"/>
                <a:gd name="connsiteX5" fmla="*/ 443346 w 3241964"/>
                <a:gd name="connsiteY5" fmla="*/ 106086 h 2876995"/>
                <a:gd name="connsiteX6" fmla="*/ 581891 w 3241964"/>
                <a:gd name="connsiteY6" fmla="*/ 4486 h 2876995"/>
                <a:gd name="connsiteX7" fmla="*/ 785091 w 3241964"/>
                <a:gd name="connsiteY7" fmla="*/ 226159 h 2876995"/>
                <a:gd name="connsiteX8" fmla="*/ 979055 w 3241964"/>
                <a:gd name="connsiteY8" fmla="*/ 678741 h 2876995"/>
                <a:gd name="connsiteX9" fmla="*/ 1173019 w 3241964"/>
                <a:gd name="connsiteY9" fmla="*/ 1288341 h 2876995"/>
                <a:gd name="connsiteX10" fmla="*/ 1422400 w 3241964"/>
                <a:gd name="connsiteY10" fmla="*/ 2027250 h 2876995"/>
                <a:gd name="connsiteX11" fmla="*/ 1671782 w 3241964"/>
                <a:gd name="connsiteY11" fmla="*/ 2498305 h 2876995"/>
                <a:gd name="connsiteX12" fmla="*/ 1847273 w 3241964"/>
                <a:gd name="connsiteY12" fmla="*/ 2664559 h 2876995"/>
                <a:gd name="connsiteX13" fmla="*/ 2013528 w 3241964"/>
                <a:gd name="connsiteY13" fmla="*/ 2673795 h 2876995"/>
                <a:gd name="connsiteX14" fmla="*/ 2327564 w 3241964"/>
                <a:gd name="connsiteY14" fmla="*/ 2433650 h 2876995"/>
                <a:gd name="connsiteX15" fmla="*/ 2540000 w 3241964"/>
                <a:gd name="connsiteY15" fmla="*/ 2128850 h 2876995"/>
                <a:gd name="connsiteX16" fmla="*/ 2724728 w 3241964"/>
                <a:gd name="connsiteY16" fmla="*/ 1934886 h 2876995"/>
                <a:gd name="connsiteX17" fmla="*/ 2872510 w 3241964"/>
                <a:gd name="connsiteY17" fmla="*/ 1888705 h 2876995"/>
                <a:gd name="connsiteX18" fmla="*/ 3029528 w 3241964"/>
                <a:gd name="connsiteY18" fmla="*/ 2064195 h 2876995"/>
                <a:gd name="connsiteX19" fmla="*/ 3168073 w 3241964"/>
                <a:gd name="connsiteY19" fmla="*/ 2479832 h 2876995"/>
                <a:gd name="connsiteX20" fmla="*/ 3241964 w 3241964"/>
                <a:gd name="connsiteY20" fmla="*/ 2876995 h 28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1964" h="2876995">
                  <a:moveTo>
                    <a:pt x="0" y="2849286"/>
                  </a:moveTo>
                  <a:cubicBezTo>
                    <a:pt x="11545" y="2646086"/>
                    <a:pt x="23091" y="2442887"/>
                    <a:pt x="46182" y="2221214"/>
                  </a:cubicBezTo>
                  <a:cubicBezTo>
                    <a:pt x="69273" y="1999541"/>
                    <a:pt x="113916" y="1708595"/>
                    <a:pt x="138546" y="1519250"/>
                  </a:cubicBezTo>
                  <a:cubicBezTo>
                    <a:pt x="163176" y="1329904"/>
                    <a:pt x="166255" y="1265250"/>
                    <a:pt x="193964" y="1085141"/>
                  </a:cubicBezTo>
                  <a:cubicBezTo>
                    <a:pt x="221673" y="905032"/>
                    <a:pt x="263236" y="601771"/>
                    <a:pt x="304800" y="438595"/>
                  </a:cubicBezTo>
                  <a:cubicBezTo>
                    <a:pt x="346364" y="275419"/>
                    <a:pt x="397164" y="178437"/>
                    <a:pt x="443346" y="106086"/>
                  </a:cubicBezTo>
                  <a:cubicBezTo>
                    <a:pt x="489528" y="33735"/>
                    <a:pt x="524934" y="-15526"/>
                    <a:pt x="581891" y="4486"/>
                  </a:cubicBezTo>
                  <a:cubicBezTo>
                    <a:pt x="638848" y="24498"/>
                    <a:pt x="718897" y="113783"/>
                    <a:pt x="785091" y="226159"/>
                  </a:cubicBezTo>
                  <a:cubicBezTo>
                    <a:pt x="851285" y="338535"/>
                    <a:pt x="914400" y="501711"/>
                    <a:pt x="979055" y="678741"/>
                  </a:cubicBezTo>
                  <a:cubicBezTo>
                    <a:pt x="1043710" y="855771"/>
                    <a:pt x="1099128" y="1063589"/>
                    <a:pt x="1173019" y="1288341"/>
                  </a:cubicBezTo>
                  <a:cubicBezTo>
                    <a:pt x="1246910" y="1513093"/>
                    <a:pt x="1339273" y="1825589"/>
                    <a:pt x="1422400" y="2027250"/>
                  </a:cubicBezTo>
                  <a:cubicBezTo>
                    <a:pt x="1505527" y="2228911"/>
                    <a:pt x="1600970" y="2392087"/>
                    <a:pt x="1671782" y="2498305"/>
                  </a:cubicBezTo>
                  <a:cubicBezTo>
                    <a:pt x="1742594" y="2604523"/>
                    <a:pt x="1790315" y="2635311"/>
                    <a:pt x="1847273" y="2664559"/>
                  </a:cubicBezTo>
                  <a:cubicBezTo>
                    <a:pt x="1904231" y="2693807"/>
                    <a:pt x="1933480" y="2712280"/>
                    <a:pt x="2013528" y="2673795"/>
                  </a:cubicBezTo>
                  <a:cubicBezTo>
                    <a:pt x="2093576" y="2635310"/>
                    <a:pt x="2239819" y="2524474"/>
                    <a:pt x="2327564" y="2433650"/>
                  </a:cubicBezTo>
                  <a:cubicBezTo>
                    <a:pt x="2415309" y="2342826"/>
                    <a:pt x="2473806" y="2211977"/>
                    <a:pt x="2540000" y="2128850"/>
                  </a:cubicBezTo>
                  <a:cubicBezTo>
                    <a:pt x="2606194" y="2045723"/>
                    <a:pt x="2669310" y="1974910"/>
                    <a:pt x="2724728" y="1934886"/>
                  </a:cubicBezTo>
                  <a:cubicBezTo>
                    <a:pt x="2780146" y="1894862"/>
                    <a:pt x="2821710" y="1867154"/>
                    <a:pt x="2872510" y="1888705"/>
                  </a:cubicBezTo>
                  <a:cubicBezTo>
                    <a:pt x="2923310" y="1910256"/>
                    <a:pt x="2980268" y="1965674"/>
                    <a:pt x="3029528" y="2064195"/>
                  </a:cubicBezTo>
                  <a:cubicBezTo>
                    <a:pt x="3078789" y="2162716"/>
                    <a:pt x="3132667" y="2344365"/>
                    <a:pt x="3168073" y="2479832"/>
                  </a:cubicBezTo>
                  <a:cubicBezTo>
                    <a:pt x="3203479" y="2615299"/>
                    <a:pt x="3222721" y="2746147"/>
                    <a:pt x="3241964" y="28769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1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1" grpId="0" animBg="1"/>
      <p:bldP spid="20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507902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2400" dirty="0"/>
                  <a:t>W</a:t>
                </a:r>
                <a:r>
                  <a:rPr lang="en-US" sz="2400" dirty="0"/>
                  <a:t>e introduced the idea of a test set</a:t>
                </a:r>
                <a:r>
                  <a:rPr lang="tr-TR" sz="2400" dirty="0"/>
                  <a:t> in the first class where a data set </a:t>
                </a:r>
                <a:r>
                  <a:rPr lang="en-US" sz="2400" dirty="0"/>
                  <a:t>that is not</a:t>
                </a:r>
                <a:r>
                  <a:rPr lang="tr-TR" sz="2400" dirty="0"/>
                  <a:t> </a:t>
                </a:r>
                <a:r>
                  <a:rPr lang="en-US" sz="2400" dirty="0"/>
                  <a:t>involved in the learning process is used to evaluate the final hypothesis</a:t>
                </a:r>
                <a:r>
                  <a:rPr lang="tr-TR" sz="2400" dirty="0"/>
                  <a:t>.</a:t>
                </a:r>
              </a:p>
              <a:p>
                <a:r>
                  <a:rPr lang="en-US" sz="2400" dirty="0"/>
                  <a:t>The test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sz="2400" dirty="0"/>
                  <a:t>, unlike the training error, is an unbiased estimate</a:t>
                </a:r>
                <a:r>
                  <a:rPr lang="tr-TR" sz="2400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507902" cy="4921102"/>
              </a:xfrm>
              <a:blipFill>
                <a:blip r:embed="rId2"/>
                <a:stretch>
                  <a:fillRect l="-1550" t="-1735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5" name="Group 4"/>
          <p:cNvGrpSpPr/>
          <p:nvPr/>
        </p:nvGrpSpPr>
        <p:grpSpPr>
          <a:xfrm>
            <a:off x="6934200" y="2209800"/>
            <a:ext cx="3298234" cy="2899358"/>
            <a:chOff x="5384800" y="2017171"/>
            <a:chExt cx="3298234" cy="2899358"/>
          </a:xfrm>
        </p:grpSpPr>
        <p:grpSp>
          <p:nvGrpSpPr>
            <p:cNvPr id="6" name="Group 5"/>
            <p:cNvGrpSpPr/>
            <p:nvPr/>
          </p:nvGrpSpPr>
          <p:grpSpPr>
            <a:xfrm>
              <a:off x="5384800" y="2017171"/>
              <a:ext cx="3298234" cy="2899358"/>
              <a:chOff x="5384800" y="2017171"/>
              <a:chExt cx="3298234" cy="289935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5394523" y="2017171"/>
                <a:ext cx="0" cy="28993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394523" y="4916529"/>
                <a:ext cx="32885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5384800" y="2318327"/>
                <a:ext cx="3278909" cy="2328466"/>
              </a:xfrm>
              <a:custGeom>
                <a:avLst/>
                <a:gdLst>
                  <a:gd name="connsiteX0" fmla="*/ 0 w 3278909"/>
                  <a:gd name="connsiteY0" fmla="*/ 0 h 2328466"/>
                  <a:gd name="connsiteX1" fmla="*/ 535709 w 3278909"/>
                  <a:gd name="connsiteY1" fmla="*/ 1145309 h 2328466"/>
                  <a:gd name="connsiteX2" fmla="*/ 1043709 w 3278909"/>
                  <a:gd name="connsiteY2" fmla="*/ 1856509 h 2328466"/>
                  <a:gd name="connsiteX3" fmla="*/ 1283855 w 3278909"/>
                  <a:gd name="connsiteY3" fmla="*/ 2096655 h 2328466"/>
                  <a:gd name="connsiteX4" fmla="*/ 1533236 w 3278909"/>
                  <a:gd name="connsiteY4" fmla="*/ 2244437 h 2328466"/>
                  <a:gd name="connsiteX5" fmla="*/ 1893455 w 3278909"/>
                  <a:gd name="connsiteY5" fmla="*/ 2327564 h 2328466"/>
                  <a:gd name="connsiteX6" fmla="*/ 2198255 w 3278909"/>
                  <a:gd name="connsiteY6" fmla="*/ 2272146 h 2328466"/>
                  <a:gd name="connsiteX7" fmla="*/ 2567709 w 3278909"/>
                  <a:gd name="connsiteY7" fmla="*/ 2041237 h 2328466"/>
                  <a:gd name="connsiteX8" fmla="*/ 2983345 w 3278909"/>
                  <a:gd name="connsiteY8" fmla="*/ 1524000 h 2328466"/>
                  <a:gd name="connsiteX9" fmla="*/ 3278909 w 3278909"/>
                  <a:gd name="connsiteY9" fmla="*/ 1025237 h 2328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78909" h="2328466">
                    <a:moveTo>
                      <a:pt x="0" y="0"/>
                    </a:moveTo>
                    <a:cubicBezTo>
                      <a:pt x="180879" y="417945"/>
                      <a:pt x="361758" y="835891"/>
                      <a:pt x="535709" y="1145309"/>
                    </a:cubicBezTo>
                    <a:cubicBezTo>
                      <a:pt x="709660" y="1454727"/>
                      <a:pt x="919018" y="1697951"/>
                      <a:pt x="1043709" y="1856509"/>
                    </a:cubicBezTo>
                    <a:cubicBezTo>
                      <a:pt x="1168400" y="2015067"/>
                      <a:pt x="1202267" y="2032000"/>
                      <a:pt x="1283855" y="2096655"/>
                    </a:cubicBezTo>
                    <a:cubicBezTo>
                      <a:pt x="1365443" y="2161310"/>
                      <a:pt x="1431636" y="2205952"/>
                      <a:pt x="1533236" y="2244437"/>
                    </a:cubicBezTo>
                    <a:cubicBezTo>
                      <a:pt x="1634836" y="2282922"/>
                      <a:pt x="1782619" y="2322946"/>
                      <a:pt x="1893455" y="2327564"/>
                    </a:cubicBezTo>
                    <a:cubicBezTo>
                      <a:pt x="2004291" y="2332182"/>
                      <a:pt x="2085879" y="2319867"/>
                      <a:pt x="2198255" y="2272146"/>
                    </a:cubicBezTo>
                    <a:cubicBezTo>
                      <a:pt x="2310631" y="2224425"/>
                      <a:pt x="2436861" y="2165928"/>
                      <a:pt x="2567709" y="2041237"/>
                    </a:cubicBezTo>
                    <a:cubicBezTo>
                      <a:pt x="2698557" y="1916546"/>
                      <a:pt x="2864812" y="1693333"/>
                      <a:pt x="2983345" y="1524000"/>
                    </a:cubicBezTo>
                    <a:cubicBezTo>
                      <a:pt x="3101878" y="1354667"/>
                      <a:pt x="3190393" y="1189952"/>
                      <a:pt x="3278909" y="1025237"/>
                    </a:cubicBezTo>
                  </a:path>
                </a:pathLst>
              </a:cu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5556012" y="2818446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11946" y="4441744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560164" y="4476700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017634" y="3920583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258419" y="3860932"/>
              <a:ext cx="164503" cy="1687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21745" y="2036750"/>
              <a:ext cx="3241964" cy="2876995"/>
            </a:xfrm>
            <a:custGeom>
              <a:avLst/>
              <a:gdLst>
                <a:gd name="connsiteX0" fmla="*/ 0 w 3241964"/>
                <a:gd name="connsiteY0" fmla="*/ 2849286 h 2876995"/>
                <a:gd name="connsiteX1" fmla="*/ 46182 w 3241964"/>
                <a:gd name="connsiteY1" fmla="*/ 2221214 h 2876995"/>
                <a:gd name="connsiteX2" fmla="*/ 138546 w 3241964"/>
                <a:gd name="connsiteY2" fmla="*/ 1519250 h 2876995"/>
                <a:gd name="connsiteX3" fmla="*/ 193964 w 3241964"/>
                <a:gd name="connsiteY3" fmla="*/ 1085141 h 2876995"/>
                <a:gd name="connsiteX4" fmla="*/ 304800 w 3241964"/>
                <a:gd name="connsiteY4" fmla="*/ 438595 h 2876995"/>
                <a:gd name="connsiteX5" fmla="*/ 443346 w 3241964"/>
                <a:gd name="connsiteY5" fmla="*/ 106086 h 2876995"/>
                <a:gd name="connsiteX6" fmla="*/ 581891 w 3241964"/>
                <a:gd name="connsiteY6" fmla="*/ 4486 h 2876995"/>
                <a:gd name="connsiteX7" fmla="*/ 785091 w 3241964"/>
                <a:gd name="connsiteY7" fmla="*/ 226159 h 2876995"/>
                <a:gd name="connsiteX8" fmla="*/ 979055 w 3241964"/>
                <a:gd name="connsiteY8" fmla="*/ 678741 h 2876995"/>
                <a:gd name="connsiteX9" fmla="*/ 1173019 w 3241964"/>
                <a:gd name="connsiteY9" fmla="*/ 1288341 h 2876995"/>
                <a:gd name="connsiteX10" fmla="*/ 1422400 w 3241964"/>
                <a:gd name="connsiteY10" fmla="*/ 2027250 h 2876995"/>
                <a:gd name="connsiteX11" fmla="*/ 1671782 w 3241964"/>
                <a:gd name="connsiteY11" fmla="*/ 2498305 h 2876995"/>
                <a:gd name="connsiteX12" fmla="*/ 1847273 w 3241964"/>
                <a:gd name="connsiteY12" fmla="*/ 2664559 h 2876995"/>
                <a:gd name="connsiteX13" fmla="*/ 2013528 w 3241964"/>
                <a:gd name="connsiteY13" fmla="*/ 2673795 h 2876995"/>
                <a:gd name="connsiteX14" fmla="*/ 2327564 w 3241964"/>
                <a:gd name="connsiteY14" fmla="*/ 2433650 h 2876995"/>
                <a:gd name="connsiteX15" fmla="*/ 2540000 w 3241964"/>
                <a:gd name="connsiteY15" fmla="*/ 2128850 h 2876995"/>
                <a:gd name="connsiteX16" fmla="*/ 2724728 w 3241964"/>
                <a:gd name="connsiteY16" fmla="*/ 1934886 h 2876995"/>
                <a:gd name="connsiteX17" fmla="*/ 2872510 w 3241964"/>
                <a:gd name="connsiteY17" fmla="*/ 1888705 h 2876995"/>
                <a:gd name="connsiteX18" fmla="*/ 3029528 w 3241964"/>
                <a:gd name="connsiteY18" fmla="*/ 2064195 h 2876995"/>
                <a:gd name="connsiteX19" fmla="*/ 3168073 w 3241964"/>
                <a:gd name="connsiteY19" fmla="*/ 2479832 h 2876995"/>
                <a:gd name="connsiteX20" fmla="*/ 3241964 w 3241964"/>
                <a:gd name="connsiteY20" fmla="*/ 2876995 h 28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41964" h="2876995">
                  <a:moveTo>
                    <a:pt x="0" y="2849286"/>
                  </a:moveTo>
                  <a:cubicBezTo>
                    <a:pt x="11545" y="2646086"/>
                    <a:pt x="23091" y="2442887"/>
                    <a:pt x="46182" y="2221214"/>
                  </a:cubicBezTo>
                  <a:cubicBezTo>
                    <a:pt x="69273" y="1999541"/>
                    <a:pt x="113916" y="1708595"/>
                    <a:pt x="138546" y="1519250"/>
                  </a:cubicBezTo>
                  <a:cubicBezTo>
                    <a:pt x="163176" y="1329904"/>
                    <a:pt x="166255" y="1265250"/>
                    <a:pt x="193964" y="1085141"/>
                  </a:cubicBezTo>
                  <a:cubicBezTo>
                    <a:pt x="221673" y="905032"/>
                    <a:pt x="263236" y="601771"/>
                    <a:pt x="304800" y="438595"/>
                  </a:cubicBezTo>
                  <a:cubicBezTo>
                    <a:pt x="346364" y="275419"/>
                    <a:pt x="397164" y="178437"/>
                    <a:pt x="443346" y="106086"/>
                  </a:cubicBezTo>
                  <a:cubicBezTo>
                    <a:pt x="489528" y="33735"/>
                    <a:pt x="524934" y="-15526"/>
                    <a:pt x="581891" y="4486"/>
                  </a:cubicBezTo>
                  <a:cubicBezTo>
                    <a:pt x="638848" y="24498"/>
                    <a:pt x="718897" y="113783"/>
                    <a:pt x="785091" y="226159"/>
                  </a:cubicBezTo>
                  <a:cubicBezTo>
                    <a:pt x="851285" y="338535"/>
                    <a:pt x="914400" y="501711"/>
                    <a:pt x="979055" y="678741"/>
                  </a:cubicBezTo>
                  <a:cubicBezTo>
                    <a:pt x="1043710" y="855771"/>
                    <a:pt x="1099128" y="1063589"/>
                    <a:pt x="1173019" y="1288341"/>
                  </a:cubicBezTo>
                  <a:cubicBezTo>
                    <a:pt x="1246910" y="1513093"/>
                    <a:pt x="1339273" y="1825589"/>
                    <a:pt x="1422400" y="2027250"/>
                  </a:cubicBezTo>
                  <a:cubicBezTo>
                    <a:pt x="1505527" y="2228911"/>
                    <a:pt x="1600970" y="2392087"/>
                    <a:pt x="1671782" y="2498305"/>
                  </a:cubicBezTo>
                  <a:cubicBezTo>
                    <a:pt x="1742594" y="2604523"/>
                    <a:pt x="1790315" y="2635311"/>
                    <a:pt x="1847273" y="2664559"/>
                  </a:cubicBezTo>
                  <a:cubicBezTo>
                    <a:pt x="1904231" y="2693807"/>
                    <a:pt x="1933480" y="2712280"/>
                    <a:pt x="2013528" y="2673795"/>
                  </a:cubicBezTo>
                  <a:cubicBezTo>
                    <a:pt x="2093576" y="2635310"/>
                    <a:pt x="2239819" y="2524474"/>
                    <a:pt x="2327564" y="2433650"/>
                  </a:cubicBezTo>
                  <a:cubicBezTo>
                    <a:pt x="2415309" y="2342826"/>
                    <a:pt x="2473806" y="2211977"/>
                    <a:pt x="2540000" y="2128850"/>
                  </a:cubicBezTo>
                  <a:cubicBezTo>
                    <a:pt x="2606194" y="2045723"/>
                    <a:pt x="2669310" y="1974910"/>
                    <a:pt x="2724728" y="1934886"/>
                  </a:cubicBezTo>
                  <a:cubicBezTo>
                    <a:pt x="2780146" y="1894862"/>
                    <a:pt x="2821710" y="1867154"/>
                    <a:pt x="2872510" y="1888705"/>
                  </a:cubicBezTo>
                  <a:cubicBezTo>
                    <a:pt x="2923310" y="1910256"/>
                    <a:pt x="2980268" y="1965674"/>
                    <a:pt x="3029528" y="2064195"/>
                  </a:cubicBezTo>
                  <a:cubicBezTo>
                    <a:pt x="3078789" y="2162716"/>
                    <a:pt x="3132667" y="2344365"/>
                    <a:pt x="3168073" y="2479832"/>
                  </a:cubicBezTo>
                  <a:cubicBezTo>
                    <a:pt x="3203479" y="2615299"/>
                    <a:pt x="3222721" y="2746147"/>
                    <a:pt x="3241964" y="287699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Multiply 15"/>
          <p:cNvSpPr/>
          <p:nvPr/>
        </p:nvSpPr>
        <p:spPr>
          <a:xfrm>
            <a:off x="7344064" y="3507079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692652" y="4045187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9360979" y="4413948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882863" y="2609782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7029131" y="2762183"/>
            <a:ext cx="12989" cy="15878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498080" y="2226596"/>
            <a:ext cx="15740" cy="14411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45052" y="2746008"/>
            <a:ext cx="15740" cy="14411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519100" y="4348480"/>
            <a:ext cx="10980" cy="2340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1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Overfitting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529"/>
                <a:ext cx="5488233" cy="4921102"/>
              </a:xfrm>
            </p:spPr>
            <p:txBody>
              <a:bodyPr>
                <a:normAutofit/>
              </a:bodyPr>
              <a:lstStyle/>
              <a:p>
                <a:r>
                  <a:rPr lang="tr-TR" sz="2400" dirty="0"/>
                  <a:t>W</a:t>
                </a:r>
                <a:r>
                  <a:rPr lang="en-US" sz="2400" dirty="0"/>
                  <a:t>e introduced the idea of a test set</a:t>
                </a:r>
                <a:r>
                  <a:rPr lang="tr-TR" sz="2400" dirty="0"/>
                  <a:t> in the first class where a data set </a:t>
                </a:r>
                <a:r>
                  <a:rPr lang="en-US" sz="2400" dirty="0"/>
                  <a:t>that is not</a:t>
                </a:r>
                <a:r>
                  <a:rPr lang="tr-TR" sz="2400" dirty="0"/>
                  <a:t> </a:t>
                </a:r>
                <a:r>
                  <a:rPr lang="en-US" sz="2400" dirty="0"/>
                  <a:t>involved in the learning process is used to evaluate the final hypothesis</a:t>
                </a:r>
                <a:r>
                  <a:rPr lang="tr-TR" sz="2400" dirty="0"/>
                  <a:t>.</a:t>
                </a:r>
              </a:p>
              <a:p>
                <a:r>
                  <a:rPr lang="en-US" sz="2400" dirty="0"/>
                  <a:t>The test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sz="2400" dirty="0"/>
                  <a:t>, unlike the training error, is an unbiased estimate</a:t>
                </a:r>
                <a:r>
                  <a:rPr lang="tr-TR" sz="2400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Should we then use test error to pick a model that does best in the test set?</a:t>
                </a:r>
              </a:p>
              <a:p>
                <a:r>
                  <a:rPr lang="en-US" sz="2400" dirty="0"/>
                  <a:t>The answer is NO!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529"/>
                <a:ext cx="5488233" cy="4921102"/>
              </a:xfrm>
              <a:blipFill>
                <a:blip r:embed="rId2"/>
                <a:stretch>
                  <a:fillRect l="-1556" t="-1735" r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15ED6-B9DE-4B4C-B737-2E28B3D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Mindset Institute - Mehmet Yasin Ulukuş</a:t>
            </a:r>
            <a:endParaRPr lang="en-US" altLang="en-US" i="0" dirty="0"/>
          </a:p>
        </p:txBody>
      </p:sp>
      <p:grpSp>
        <p:nvGrpSpPr>
          <p:cNvPr id="6" name="Group 5"/>
          <p:cNvGrpSpPr/>
          <p:nvPr/>
        </p:nvGrpSpPr>
        <p:grpSpPr>
          <a:xfrm>
            <a:off x="6934200" y="2209800"/>
            <a:ext cx="3298234" cy="2899358"/>
            <a:chOff x="5384800" y="2017171"/>
            <a:chExt cx="3298234" cy="289935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394523" y="2017171"/>
              <a:ext cx="0" cy="28993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94523" y="4916529"/>
              <a:ext cx="32885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5384800" y="2318327"/>
              <a:ext cx="3278909" cy="2328466"/>
            </a:xfrm>
            <a:custGeom>
              <a:avLst/>
              <a:gdLst>
                <a:gd name="connsiteX0" fmla="*/ 0 w 3278909"/>
                <a:gd name="connsiteY0" fmla="*/ 0 h 2328466"/>
                <a:gd name="connsiteX1" fmla="*/ 535709 w 3278909"/>
                <a:gd name="connsiteY1" fmla="*/ 1145309 h 2328466"/>
                <a:gd name="connsiteX2" fmla="*/ 1043709 w 3278909"/>
                <a:gd name="connsiteY2" fmla="*/ 1856509 h 2328466"/>
                <a:gd name="connsiteX3" fmla="*/ 1283855 w 3278909"/>
                <a:gd name="connsiteY3" fmla="*/ 2096655 h 2328466"/>
                <a:gd name="connsiteX4" fmla="*/ 1533236 w 3278909"/>
                <a:gd name="connsiteY4" fmla="*/ 2244437 h 2328466"/>
                <a:gd name="connsiteX5" fmla="*/ 1893455 w 3278909"/>
                <a:gd name="connsiteY5" fmla="*/ 2327564 h 2328466"/>
                <a:gd name="connsiteX6" fmla="*/ 2198255 w 3278909"/>
                <a:gd name="connsiteY6" fmla="*/ 2272146 h 2328466"/>
                <a:gd name="connsiteX7" fmla="*/ 2567709 w 3278909"/>
                <a:gd name="connsiteY7" fmla="*/ 2041237 h 2328466"/>
                <a:gd name="connsiteX8" fmla="*/ 2983345 w 3278909"/>
                <a:gd name="connsiteY8" fmla="*/ 1524000 h 2328466"/>
                <a:gd name="connsiteX9" fmla="*/ 3278909 w 3278909"/>
                <a:gd name="connsiteY9" fmla="*/ 1025237 h 232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8909" h="2328466">
                  <a:moveTo>
                    <a:pt x="0" y="0"/>
                  </a:moveTo>
                  <a:cubicBezTo>
                    <a:pt x="180879" y="417945"/>
                    <a:pt x="361758" y="835891"/>
                    <a:pt x="535709" y="1145309"/>
                  </a:cubicBezTo>
                  <a:cubicBezTo>
                    <a:pt x="709660" y="1454727"/>
                    <a:pt x="919018" y="1697951"/>
                    <a:pt x="1043709" y="1856509"/>
                  </a:cubicBezTo>
                  <a:cubicBezTo>
                    <a:pt x="1168400" y="2015067"/>
                    <a:pt x="1202267" y="2032000"/>
                    <a:pt x="1283855" y="2096655"/>
                  </a:cubicBezTo>
                  <a:cubicBezTo>
                    <a:pt x="1365443" y="2161310"/>
                    <a:pt x="1431636" y="2205952"/>
                    <a:pt x="1533236" y="2244437"/>
                  </a:cubicBezTo>
                  <a:cubicBezTo>
                    <a:pt x="1634836" y="2282922"/>
                    <a:pt x="1782619" y="2322946"/>
                    <a:pt x="1893455" y="2327564"/>
                  </a:cubicBezTo>
                  <a:cubicBezTo>
                    <a:pt x="2004291" y="2332182"/>
                    <a:pt x="2085879" y="2319867"/>
                    <a:pt x="2198255" y="2272146"/>
                  </a:cubicBezTo>
                  <a:cubicBezTo>
                    <a:pt x="2310631" y="2224425"/>
                    <a:pt x="2436861" y="2165928"/>
                    <a:pt x="2567709" y="2041237"/>
                  </a:cubicBezTo>
                  <a:cubicBezTo>
                    <a:pt x="2698557" y="1916546"/>
                    <a:pt x="2864812" y="1693333"/>
                    <a:pt x="2983345" y="1524000"/>
                  </a:cubicBezTo>
                  <a:cubicBezTo>
                    <a:pt x="3101878" y="1354667"/>
                    <a:pt x="3190393" y="1189952"/>
                    <a:pt x="3278909" y="1025237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7105413" y="3011075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61347" y="4634373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09565" y="4669329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67035" y="4113212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807820" y="4053561"/>
            <a:ext cx="164503" cy="16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7344064" y="3507079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692652" y="4045187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9360979" y="4413948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6882863" y="2609782"/>
            <a:ext cx="304800" cy="304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028874" y="2392218"/>
            <a:ext cx="3131127" cy="2328306"/>
          </a:xfrm>
          <a:custGeom>
            <a:avLst/>
            <a:gdLst>
              <a:gd name="connsiteX0" fmla="*/ 0 w 3131127"/>
              <a:gd name="connsiteY0" fmla="*/ 0 h 2328306"/>
              <a:gd name="connsiteX1" fmla="*/ 101600 w 3131127"/>
              <a:gd name="connsiteY1" fmla="*/ 951346 h 2328306"/>
              <a:gd name="connsiteX2" fmla="*/ 609600 w 3131127"/>
              <a:gd name="connsiteY2" fmla="*/ 1828800 h 2328306"/>
              <a:gd name="connsiteX3" fmla="*/ 1154545 w 3131127"/>
              <a:gd name="connsiteY3" fmla="*/ 2253673 h 2328306"/>
              <a:gd name="connsiteX4" fmla="*/ 1884218 w 3131127"/>
              <a:gd name="connsiteY4" fmla="*/ 2309091 h 2328306"/>
              <a:gd name="connsiteX5" fmla="*/ 2438400 w 3131127"/>
              <a:gd name="connsiteY5" fmla="*/ 2041237 h 2328306"/>
              <a:gd name="connsiteX6" fmla="*/ 2918691 w 3131127"/>
              <a:gd name="connsiteY6" fmla="*/ 1431637 h 2328306"/>
              <a:gd name="connsiteX7" fmla="*/ 3131127 w 3131127"/>
              <a:gd name="connsiteY7" fmla="*/ 1071418 h 232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1127" h="2328306">
                <a:moveTo>
                  <a:pt x="0" y="0"/>
                </a:moveTo>
                <a:cubicBezTo>
                  <a:pt x="0" y="323273"/>
                  <a:pt x="0" y="646546"/>
                  <a:pt x="101600" y="951346"/>
                </a:cubicBezTo>
                <a:cubicBezTo>
                  <a:pt x="203200" y="1256146"/>
                  <a:pt x="434109" y="1611746"/>
                  <a:pt x="609600" y="1828800"/>
                </a:cubicBezTo>
                <a:cubicBezTo>
                  <a:pt x="785091" y="2045854"/>
                  <a:pt x="942109" y="2173625"/>
                  <a:pt x="1154545" y="2253673"/>
                </a:cubicBezTo>
                <a:cubicBezTo>
                  <a:pt x="1366981" y="2333721"/>
                  <a:pt x="1670242" y="2344497"/>
                  <a:pt x="1884218" y="2309091"/>
                </a:cubicBezTo>
                <a:cubicBezTo>
                  <a:pt x="2098194" y="2273685"/>
                  <a:pt x="2265988" y="2187479"/>
                  <a:pt x="2438400" y="2041237"/>
                </a:cubicBezTo>
                <a:cubicBezTo>
                  <a:pt x="2610812" y="1894995"/>
                  <a:pt x="2803237" y="1593273"/>
                  <a:pt x="2918691" y="1431637"/>
                </a:cubicBezTo>
                <a:cubicBezTo>
                  <a:pt x="3034145" y="1270001"/>
                  <a:pt x="3089564" y="1148388"/>
                  <a:pt x="3131127" y="1071418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501890" y="3648864"/>
            <a:ext cx="1380" cy="3630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40980" y="4193778"/>
            <a:ext cx="5452" cy="2410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513571" y="4383539"/>
            <a:ext cx="75" cy="1827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ITU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2663</Words>
  <Application>Microsoft Office PowerPoint</Application>
  <PresentationFormat>Widescreen</PresentationFormat>
  <Paragraphs>262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ITU Layout</vt:lpstr>
      <vt:lpstr>Validation</vt:lpstr>
      <vt:lpstr>Generalization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Validation</vt:lpstr>
      <vt:lpstr>Wrong Approach</vt:lpstr>
      <vt:lpstr>Wrong Approach</vt:lpstr>
      <vt:lpstr>Validation</vt:lpstr>
      <vt:lpstr>Correct Approach</vt:lpstr>
      <vt:lpstr>Validation Set Approach</vt:lpstr>
      <vt:lpstr>Validation Set Approach</vt:lpstr>
      <vt:lpstr>Validation Set Approach</vt:lpstr>
      <vt:lpstr>Validation Set Approach</vt:lpstr>
      <vt:lpstr>Validation Set Approach</vt:lpstr>
      <vt:lpstr>Validation Set Approach</vt:lpstr>
      <vt:lpstr>Validation Set Approach</vt:lpstr>
      <vt:lpstr>Cross-Validation</vt:lpstr>
      <vt:lpstr>LOOCV</vt:lpstr>
      <vt:lpstr>LOOCV</vt:lpstr>
      <vt:lpstr>LOOCV</vt:lpstr>
      <vt:lpstr>LOOCV</vt:lpstr>
      <vt:lpstr>LOOCV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Cross-Validation on Classification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MEHMET YASİN ULUKUŞ</dc:creator>
  <cp:lastModifiedBy>YasinHP</cp:lastModifiedBy>
  <cp:revision>135</cp:revision>
  <dcterms:created xsi:type="dcterms:W3CDTF">2020-10-15T19:58:41Z</dcterms:created>
  <dcterms:modified xsi:type="dcterms:W3CDTF">2021-12-11T16:36:47Z</dcterms:modified>
</cp:coreProperties>
</file>