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Cabin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abi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bin-italic.fntdata"/><Relationship Id="rId30" Type="http://schemas.openxmlformats.org/officeDocument/2006/relationships/font" Target="fonts/Cabin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Cabin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f2274087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f2274087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a7771621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62a7771621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2a7771621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30" name="Google Shape;230;g62a7771621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1265ad5f5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61265ad5f5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2ab51fd8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g62ab51fd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2a7771621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62a7771621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2a7771621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69" name="Google Shape;269;g62a7771621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a7771621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39700" lvl="0" marL="114300" rtl="0" algn="l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800"/>
              <a:buFont typeface="Open Sans"/>
              <a:buChar char="•"/>
            </a:pPr>
            <a:r>
              <a:t/>
            </a:r>
            <a:endParaRPr sz="18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g62a7771621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2a7771621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85" name="Google Shape;285;g62a7771621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2ab51fd84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93" name="Google Shape;293;g62ab51fd8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2ab51fd84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62ab51fd84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7515110cb_1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f22740870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af22740870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2a7771621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62a7771621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f2274087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f2274087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515110cb_1_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7515110cb_1_2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a7771621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2a7771621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a777162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g62a777162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f22740870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af22740870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ea350f812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aea350f81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2a7771621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62a777162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2a7771621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62a7771621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">
  <p:cSld name="Segue with Sub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 Light">
  <p:cSld name="Segue with Subtitle Light">
    <p:bg>
      <p:bgPr>
        <a:solidFill>
          <a:srgbClr val="02B3E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Light">
  <p:cSld name="Segue Light">
    <p:bg>
      <p:bgPr>
        <a:solidFill>
          <a:srgbClr val="02B3E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">
  <p:cSld name="Title with Content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Image">
    <p:bg>
      <p:bgPr>
        <a:solidFill>
          <a:srgbClr val="2D3D4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">
  <p:cSld name="Dem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Dark">
  <p:cSld name="Logo A Dar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Light">
  <p:cSld name="Logo A Light">
    <p:bg>
      <p:bgPr>
        <a:solidFill>
          <a:srgbClr val="02B3E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Dark">
  <p:cSld name="Logo B Dar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Light">
  <p:cSld name="Logo B Light">
    <p:bg>
      <p:bgPr>
        <a:solidFill>
          <a:srgbClr val="02B3E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D4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ndeed.com/about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www.owler.com/company/indee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://www.ebizmba.com/articles/job-websites" TargetMode="External"/><Relationship Id="rId5" Type="http://schemas.openxmlformats.org/officeDocument/2006/relationships/hyperlink" Target="https://www.owler.com/company/collegegra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www.glassdoor.com/research/new-grads-during-covid-19/" TargetMode="External"/><Relationship Id="rId5" Type="http://schemas.openxmlformats.org/officeDocument/2006/relationships/hyperlink" Target="https://www.cnbc.com/2020/07/02/jobs-report-june-2020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aceweb.org/talent-acquisition/trends-and-predictions/coronavirus-quick-poll-preliminary-results/" TargetMode="External"/><Relationship Id="rId4" Type="http://schemas.openxmlformats.org/officeDocument/2006/relationships/hyperlink" Target="https://www.industryresearch.biz/enquiry/request-sample/16506823" TargetMode="External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ews.linkedin.com/about-us#Statistics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s://www.statista.com/statistics/274050/quarterly-numbers-of-linkedin-member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s://www.payscale.com/research/US/Industry=Software_Development/Salary" TargetMode="External"/><Relationship Id="rId5" Type="http://schemas.openxmlformats.org/officeDocument/2006/relationships/hyperlink" Target="https://www.owler.com/company/indeed" TargetMode="External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177075" y="1340926"/>
            <a:ext cx="8446500" cy="633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Students</a:t>
            </a:r>
            <a:endParaRPr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177075" y="1973925"/>
            <a:ext cx="8175600" cy="100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Search App for Students and Fresh Graduates</a:t>
            </a:r>
            <a:endParaRPr/>
          </a:p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177075" y="3587300"/>
            <a:ext cx="8175600" cy="100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Owner: Aysenur Albayrak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224" name="Google Shape;224;p3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25" name="Google Shape;225;p3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Measurement</a:t>
            </a:r>
            <a:endParaRPr sz="500"/>
          </a:p>
        </p:txBody>
      </p:sp>
      <p:sp>
        <p:nvSpPr>
          <p:cNvPr id="226" name="Google Shape;226;p39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1400"/>
              <a:buChar char="•"/>
            </a:pPr>
            <a:r>
              <a:rPr lang="en">
                <a:solidFill>
                  <a:srgbClr val="434343"/>
                </a:solidFill>
              </a:rPr>
              <a:t>Number of Total Clients, Jobs &amp; Applicants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•"/>
            </a:pPr>
            <a:r>
              <a:rPr lang="en">
                <a:solidFill>
                  <a:srgbClr val="434343"/>
                </a:solidFill>
              </a:rPr>
              <a:t>percentage of job seekers who are invited to apply to jobs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•"/>
            </a:pPr>
            <a:r>
              <a:rPr lang="en">
                <a:solidFill>
                  <a:srgbClr val="434343"/>
                </a:solidFill>
              </a:rPr>
              <a:t>Average Applicants per Job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•"/>
            </a:pPr>
            <a:r>
              <a:rPr lang="en">
                <a:solidFill>
                  <a:srgbClr val="434343"/>
                </a:solidFill>
              </a:rPr>
              <a:t>Total Revenue and Profit</a:t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7" name="Google Shape;227;p3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Competitors</a:t>
            </a:r>
            <a:endParaRPr sz="500"/>
          </a:p>
        </p:txBody>
      </p:sp>
      <p:sp>
        <p:nvSpPr>
          <p:cNvPr id="233" name="Google Shape;233;p40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39" name="Google Shape;239;p41"/>
          <p:cNvSpPr txBox="1"/>
          <p:nvPr>
            <p:ph idx="3" type="body"/>
          </p:nvPr>
        </p:nvSpPr>
        <p:spPr>
          <a:xfrm>
            <a:off x="255800" y="976175"/>
            <a:ext cx="84825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434343"/>
              </a:solidFill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•"/>
            </a:pPr>
            <a:r>
              <a:rPr lang="en">
                <a:solidFill>
                  <a:srgbClr val="434343"/>
                </a:solidFill>
              </a:rPr>
              <a:t>Founded in 2004</a:t>
            </a:r>
            <a:endParaRPr>
              <a:solidFill>
                <a:srgbClr val="434343"/>
              </a:solidFill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•"/>
            </a:pPr>
            <a:r>
              <a:rPr lang="en">
                <a:solidFill>
                  <a:srgbClr val="434343"/>
                </a:solidFill>
              </a:rPr>
              <a:t>250 million monthly users with 10 new job listings added per second(</a:t>
            </a:r>
            <a:r>
              <a:rPr lang="en" u="sng">
                <a:solidFill>
                  <a:srgbClr val="434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</a:t>
            </a:r>
            <a:r>
              <a:rPr lang="en">
                <a:solidFill>
                  <a:srgbClr val="434343"/>
                </a:solidFill>
              </a:rPr>
              <a:t>).</a:t>
            </a:r>
            <a:endParaRPr>
              <a:solidFill>
                <a:srgbClr val="434343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0" name="Google Shape;240;p4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50" y="422575"/>
            <a:ext cx="1850883" cy="4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 txBox="1"/>
          <p:nvPr/>
        </p:nvSpPr>
        <p:spPr>
          <a:xfrm>
            <a:off x="255800" y="2813400"/>
            <a:ext cx="33066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❖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Full description of the job posting on the preview 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❖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How company is rated by employees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41"/>
          <p:cNvSpPr/>
          <p:nvPr/>
        </p:nvSpPr>
        <p:spPr>
          <a:xfrm>
            <a:off x="388100" y="2653300"/>
            <a:ext cx="3042000" cy="143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4414800" y="2962000"/>
            <a:ext cx="3627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Estimated annual revenue $3B(</a:t>
            </a:r>
            <a:r>
              <a:rPr b="1" lang="en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</a:t>
            </a: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50" name="Google Shape;250;p42"/>
          <p:cNvSpPr txBox="1"/>
          <p:nvPr>
            <p:ph idx="3" type="body"/>
          </p:nvPr>
        </p:nvSpPr>
        <p:spPr>
          <a:xfrm>
            <a:off x="520350" y="1206450"/>
            <a:ext cx="84825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Founded in 1995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</a:pPr>
            <a:r>
              <a:rPr lang="en"/>
              <a:t>Provide direct access to internships and entry level jobs for students and fresh graduates</a:t>
            </a:r>
            <a:endParaRPr/>
          </a:p>
        </p:txBody>
      </p:sp>
      <p:sp>
        <p:nvSpPr>
          <p:cNvPr id="251" name="Google Shape;251;p4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37975"/>
            <a:ext cx="3566575" cy="6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/>
        </p:nvSpPr>
        <p:spPr>
          <a:xfrm>
            <a:off x="520350" y="2647825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#1 entry level job site for recent alumni 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*according to Alexa rankings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574450" y="3320425"/>
            <a:ext cx="57639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Operates in: 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USA, Australia, Canada, Hong Kong, India, Ireland, New Zealand, Nigeria, Philippines, Singapore, South Africa, UK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4829875" y="2716550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Estimated annual revenue is $7M(</a:t>
            </a:r>
            <a:r>
              <a:rPr b="1" lang="en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</a:t>
            </a: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42"/>
          <p:cNvSpPr/>
          <p:nvPr/>
        </p:nvSpPr>
        <p:spPr>
          <a:xfrm>
            <a:off x="510350" y="2641800"/>
            <a:ext cx="3662400" cy="6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2"/>
          <p:cNvSpPr/>
          <p:nvPr/>
        </p:nvSpPr>
        <p:spPr>
          <a:xfrm>
            <a:off x="4829875" y="2638438"/>
            <a:ext cx="3662400" cy="61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better?</a:t>
            </a:r>
            <a:endParaRPr sz="500"/>
          </a:p>
        </p:txBody>
      </p:sp>
      <p:sp>
        <p:nvSpPr>
          <p:cNvPr id="263" name="Google Shape;263;p4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4" name="Google Shape;264;p4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Our Advantages</a:t>
            </a:r>
            <a:endParaRPr sz="500"/>
          </a:p>
        </p:txBody>
      </p:sp>
      <p:sp>
        <p:nvSpPr>
          <p:cNvPr id="265" name="Google Shape;265;p43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Linkedin is the leading job search service in the world and has a large customer base.</a:t>
            </a:r>
            <a:endParaRPr>
              <a:solidFill>
                <a:srgbClr val="2D3D4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The app specialized for the students.</a:t>
            </a:r>
            <a:endParaRPr>
              <a:solidFill>
                <a:srgbClr val="2D3D4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User friendly UI&amp;UX</a:t>
            </a:r>
            <a:endParaRPr>
              <a:solidFill>
                <a:srgbClr val="2D3D4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Partnership with the companies</a:t>
            </a:r>
            <a:endParaRPr>
              <a:solidFill>
                <a:srgbClr val="2D3D4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Attractive contents for students</a:t>
            </a:r>
            <a:endParaRPr sz="1400">
              <a:solidFill>
                <a:srgbClr val="2D3D4A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6" name="Google Shape;266;p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72" name="Google Shape;272;p44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78" name="Google Shape;278;p4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9" name="Google Shape;279;p4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Roadmap Pillars</a:t>
            </a:r>
            <a:endParaRPr sz="500"/>
          </a:p>
        </p:txBody>
      </p:sp>
      <p:sp>
        <p:nvSpPr>
          <p:cNvPr id="280" name="Google Shape;280;p45"/>
          <p:cNvSpPr txBox="1"/>
          <p:nvPr>
            <p:ph idx="3" type="body"/>
          </p:nvPr>
        </p:nvSpPr>
        <p:spPr>
          <a:xfrm>
            <a:off x="457200" y="1223850"/>
            <a:ext cx="8229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Our vision is expanding global job market </a:t>
            </a:r>
            <a:r>
              <a:rPr lang="en"/>
              <a:t>offerings </a:t>
            </a:r>
            <a:r>
              <a:rPr lang="en"/>
              <a:t>of LinkedIn with helping soon-to-be graduates in hunting for their first job out of college.</a:t>
            </a:r>
            <a:endParaRPr/>
          </a:p>
        </p:txBody>
      </p:sp>
      <p:sp>
        <p:nvSpPr>
          <p:cNvPr id="281" name="Google Shape;281;p4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100" y="2023650"/>
            <a:ext cx="5823951" cy="24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88" name="Google Shape;288;p46"/>
          <p:cNvSpPr txBox="1"/>
          <p:nvPr>
            <p:ph type="title"/>
          </p:nvPr>
        </p:nvSpPr>
        <p:spPr>
          <a:xfrm>
            <a:off x="457200" y="304800"/>
            <a:ext cx="85989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Effective Profile Management for Users</a:t>
            </a:r>
            <a:endParaRPr sz="500"/>
          </a:p>
        </p:txBody>
      </p:sp>
      <p:sp>
        <p:nvSpPr>
          <p:cNvPr id="289" name="Google Shape;289;p46"/>
          <p:cNvSpPr txBox="1"/>
          <p:nvPr>
            <p:ph idx="3" type="body"/>
          </p:nvPr>
        </p:nvSpPr>
        <p:spPr>
          <a:xfrm>
            <a:off x="457200" y="1409700"/>
            <a:ext cx="82296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Sign Up/Login</a:t>
            </a:r>
            <a:endParaRPr>
              <a:solidFill>
                <a:srgbClr val="2D3D4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Job Search + Filter for applicants</a:t>
            </a:r>
            <a:endParaRPr>
              <a:solidFill>
                <a:srgbClr val="2D3D4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Job post, edit for recruiters</a:t>
            </a:r>
            <a:endParaRPr>
              <a:solidFill>
                <a:srgbClr val="2D3D4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Resume filter for recruiters</a:t>
            </a:r>
            <a:endParaRPr>
              <a:solidFill>
                <a:srgbClr val="2D3D4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Management functions for admins</a:t>
            </a:r>
            <a:endParaRPr/>
          </a:p>
        </p:txBody>
      </p:sp>
      <p:sp>
        <p:nvSpPr>
          <p:cNvPr id="290" name="Google Shape;290;p4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96" name="Google Shape;296;p4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Increasing User Engagement</a:t>
            </a:r>
            <a:endParaRPr sz="500"/>
          </a:p>
        </p:txBody>
      </p:sp>
      <p:sp>
        <p:nvSpPr>
          <p:cNvPr id="297" name="Google Shape;297;p47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Job recommendation alerts</a:t>
            </a:r>
            <a:endParaRPr>
              <a:solidFill>
                <a:srgbClr val="2D3D4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Job save</a:t>
            </a:r>
            <a:endParaRPr>
              <a:solidFill>
                <a:srgbClr val="2D3D4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For </a:t>
            </a:r>
            <a:r>
              <a:rPr lang="en">
                <a:solidFill>
                  <a:srgbClr val="2D3D4A"/>
                </a:solidFill>
              </a:rPr>
              <a:t>recruiters</a:t>
            </a:r>
            <a:r>
              <a:rPr lang="en">
                <a:solidFill>
                  <a:srgbClr val="2D3D4A"/>
                </a:solidFill>
              </a:rPr>
              <a:t>, send job invite</a:t>
            </a:r>
            <a:endParaRPr>
              <a:solidFill>
                <a:srgbClr val="2D3D4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Resume download</a:t>
            </a:r>
            <a:endParaRPr/>
          </a:p>
        </p:txBody>
      </p:sp>
      <p:sp>
        <p:nvSpPr>
          <p:cNvPr id="298" name="Google Shape;298;p4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304" name="Google Shape;304;p4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Successful</a:t>
            </a:r>
            <a:r>
              <a:rPr lang="en"/>
              <a:t> Integrations</a:t>
            </a:r>
            <a:endParaRPr sz="500"/>
          </a:p>
        </p:txBody>
      </p:sp>
      <p:sp>
        <p:nvSpPr>
          <p:cNvPr id="305" name="Google Shape;305;p48"/>
          <p:cNvSpPr txBox="1"/>
          <p:nvPr>
            <p:ph idx="3" type="body"/>
          </p:nvPr>
        </p:nvSpPr>
        <p:spPr>
          <a:xfrm>
            <a:off x="457200" y="859325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Content Management System</a:t>
            </a:r>
            <a:endParaRPr>
              <a:solidFill>
                <a:srgbClr val="2D3D4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Payment integrations</a:t>
            </a:r>
            <a:endParaRPr>
              <a:solidFill>
                <a:srgbClr val="2D3D4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Char char="•"/>
            </a:pPr>
            <a:r>
              <a:rPr lang="en">
                <a:solidFill>
                  <a:srgbClr val="2D3D4A"/>
                </a:solidFill>
              </a:rPr>
              <a:t>Real-time analytics tools</a:t>
            </a:r>
            <a:endParaRPr sz="1400">
              <a:solidFill>
                <a:srgbClr val="2D3D4A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6" name="Google Shape;306;p4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Here?</a:t>
            </a:r>
            <a:endParaRPr sz="500"/>
          </a:p>
        </p:txBody>
      </p:sp>
      <p:sp>
        <p:nvSpPr>
          <p:cNvPr id="137" name="Google Shape;137;p3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38" name="Google Shape;138;p3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Background</a:t>
            </a:r>
            <a:endParaRPr sz="500"/>
          </a:p>
        </p:txBody>
      </p:sp>
      <p:sp>
        <p:nvSpPr>
          <p:cNvPr id="139" name="Google Shape;139;p31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To help students and fresh graduates during the job searching, we will build a job searching application that provides easy access to entry level jobs and internships at some of the best companies worldwide.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LinkedIn Students</a:t>
            </a:r>
            <a:endParaRPr b="1"/>
          </a:p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312" name="Google Shape;312;p4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Partnerships</a:t>
            </a:r>
            <a:endParaRPr sz="500"/>
          </a:p>
        </p:txBody>
      </p:sp>
      <p:sp>
        <p:nvSpPr>
          <p:cNvPr id="313" name="Google Shape;313;p49"/>
          <p:cNvSpPr txBox="1"/>
          <p:nvPr>
            <p:ph idx="3" type="body"/>
          </p:nvPr>
        </p:nvSpPr>
        <p:spPr>
          <a:xfrm>
            <a:off x="405800" y="3048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33350" lvl="0" marL="1143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bin"/>
              <a:buChar char="•"/>
            </a:pPr>
            <a:r>
              <a:rPr lang="en" sz="1700">
                <a:solidFill>
                  <a:srgbClr val="434343"/>
                </a:solidFill>
              </a:rPr>
              <a:t>Universities</a:t>
            </a:r>
            <a:endParaRPr sz="1700">
              <a:solidFill>
                <a:srgbClr val="434343"/>
              </a:solidFill>
            </a:endParaRPr>
          </a:p>
          <a:p>
            <a:pPr indent="-13335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bin"/>
              <a:buChar char="•"/>
            </a:pPr>
            <a:r>
              <a:rPr lang="en" sz="1700">
                <a:solidFill>
                  <a:srgbClr val="434343"/>
                </a:solidFill>
              </a:rPr>
              <a:t>Top Companies</a:t>
            </a:r>
            <a:endParaRPr sz="1700">
              <a:solidFill>
                <a:srgbClr val="434343"/>
              </a:solidFill>
            </a:endParaRPr>
          </a:p>
          <a:p>
            <a:pPr indent="-13335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bin"/>
              <a:buChar char="•"/>
            </a:pPr>
            <a:r>
              <a:rPr lang="en" sz="1700">
                <a:solidFill>
                  <a:srgbClr val="434343"/>
                </a:solidFill>
              </a:rPr>
              <a:t>Public Service Organizations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314" name="Google Shape;314;p4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Widening the scope</a:t>
            </a:r>
            <a:endParaRPr sz="500"/>
          </a:p>
        </p:txBody>
      </p:sp>
      <p:sp>
        <p:nvSpPr>
          <p:cNvPr id="320" name="Google Shape;320;p5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321" name="Google Shape;321;p5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322" name="Google Shape;322;p50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07950" lvl="0" marL="1143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Char char="•"/>
            </a:pPr>
            <a:r>
              <a:rPr lang="en" sz="1700">
                <a:solidFill>
                  <a:srgbClr val="434343"/>
                </a:solidFill>
              </a:rPr>
              <a:t>Offer an in-app communication facility like messaging or voice/video call.</a:t>
            </a:r>
            <a:endParaRPr sz="1700">
              <a:solidFill>
                <a:srgbClr val="434343"/>
              </a:solidFill>
            </a:endParaRPr>
          </a:p>
          <a:p>
            <a:pPr indent="-10795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Char char="•"/>
            </a:pPr>
            <a:r>
              <a:rPr lang="en" sz="1700">
                <a:solidFill>
                  <a:srgbClr val="434343"/>
                </a:solidFill>
              </a:rPr>
              <a:t>Document scanner.</a:t>
            </a:r>
            <a:endParaRPr sz="1700">
              <a:solidFill>
                <a:srgbClr val="434343"/>
              </a:solidFill>
            </a:endParaRPr>
          </a:p>
          <a:p>
            <a:pPr indent="-13335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bin"/>
              <a:buChar char="•"/>
            </a:pPr>
            <a:r>
              <a:rPr lang="en" sz="1700">
                <a:solidFill>
                  <a:srgbClr val="434343"/>
                </a:solidFill>
              </a:rPr>
              <a:t>Increasing the app rate on stores.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323" name="Google Shape;323;p50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Business Case</a:t>
            </a:r>
            <a:endParaRPr sz="500"/>
          </a:p>
        </p:txBody>
      </p:sp>
      <p:sp>
        <p:nvSpPr>
          <p:cNvPr id="146" name="Google Shape;146;p3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2" name="Google Shape;152;p3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53" name="Google Shape;153;p3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Initial Focus</a:t>
            </a:r>
            <a:endParaRPr sz="500"/>
          </a:p>
        </p:txBody>
      </p:sp>
      <p:sp>
        <p:nvSpPr>
          <p:cNvPr id="154" name="Google Shape;154;p33"/>
          <p:cNvSpPr txBox="1"/>
          <p:nvPr>
            <p:ph idx="3" type="body"/>
          </p:nvPr>
        </p:nvSpPr>
        <p:spPr>
          <a:xfrm>
            <a:off x="457200" y="1409700"/>
            <a:ext cx="4043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Linkedin currently used for;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Professional networking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Employers posting jobs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Job seekers posting their CVs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56" name="Google Shape;156;p33"/>
          <p:cNvSpPr txBox="1"/>
          <p:nvPr/>
        </p:nvSpPr>
        <p:spPr>
          <a:xfrm>
            <a:off x="4973900" y="2098650"/>
            <a:ext cx="376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EXPANDING THE JOB MARKET OFFERINGS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4729200" y="1818300"/>
            <a:ext cx="3957600" cy="150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</a:t>
            </a:r>
            <a:r>
              <a:rPr lang="en"/>
              <a:t>the problem</a:t>
            </a:r>
            <a:r>
              <a:rPr lang="en"/>
              <a:t>?</a:t>
            </a:r>
            <a:endParaRPr sz="500"/>
          </a:p>
        </p:txBody>
      </p:sp>
      <p:sp>
        <p:nvSpPr>
          <p:cNvPr id="163" name="Google Shape;163;p3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4" name="Google Shape;164;p3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Opportunity</a:t>
            </a:r>
            <a:endParaRPr sz="500"/>
          </a:p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000" y="1238100"/>
            <a:ext cx="3084624" cy="2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4"/>
          <p:cNvSpPr txBox="1"/>
          <p:nvPr/>
        </p:nvSpPr>
        <p:spPr>
          <a:xfrm>
            <a:off x="354200" y="1617400"/>
            <a:ext cx="44778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According to the </a:t>
            </a:r>
            <a:r>
              <a:rPr lang="en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job site Glassdoor</a:t>
            </a: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postings in May 2020 calling for entry-level job seekers were down 68% compared to the year prior.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4"/>
          <p:cNvSpPr/>
          <p:nvPr/>
        </p:nvSpPr>
        <p:spPr>
          <a:xfrm>
            <a:off x="351600" y="1506875"/>
            <a:ext cx="4661400" cy="10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4"/>
          <p:cNvSpPr txBox="1"/>
          <p:nvPr/>
        </p:nvSpPr>
        <p:spPr>
          <a:xfrm>
            <a:off x="354200" y="3136450"/>
            <a:ext cx="4719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 overall </a:t>
            </a:r>
            <a:r>
              <a:rPr lang="en" sz="135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unemployment rate was 11.1% in June</a:t>
            </a:r>
            <a:r>
              <a:rPr lang="en" sz="135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— that number jumps to 19.8% for those aged 20-24, according to the Bureau of Labor Statistics.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391800" y="3092300"/>
            <a:ext cx="45810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411875" y="3114225"/>
            <a:ext cx="4601100" cy="96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457200" y="744126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the problem?</a:t>
            </a:r>
            <a:endParaRPr sz="500"/>
          </a:p>
        </p:txBody>
      </p:sp>
      <p:sp>
        <p:nvSpPr>
          <p:cNvPr id="177" name="Google Shape;177;p3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78" name="Google Shape;178;p35"/>
          <p:cNvSpPr txBox="1"/>
          <p:nvPr>
            <p:ph type="title"/>
          </p:nvPr>
        </p:nvSpPr>
        <p:spPr>
          <a:xfrm>
            <a:off x="457200" y="194725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Opportunity</a:t>
            </a:r>
            <a:endParaRPr sz="500"/>
          </a:p>
        </p:txBody>
      </p:sp>
      <p:sp>
        <p:nvSpPr>
          <p:cNvPr id="179" name="Google Shape;179;p35"/>
          <p:cNvSpPr txBox="1"/>
          <p:nvPr>
            <p:ph idx="3" type="body"/>
          </p:nvPr>
        </p:nvSpPr>
        <p:spPr>
          <a:xfrm>
            <a:off x="397650" y="1053725"/>
            <a:ext cx="83487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600"/>
              <a:t>8%</a:t>
            </a:r>
            <a:r>
              <a:rPr lang="en"/>
              <a:t> of companies were planning to or had already revoked job offers to class of 2020 graduates.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800"/>
              <a:t>*according to a </a:t>
            </a:r>
            <a:r>
              <a:rPr lang="en" sz="800" u="sng">
                <a:solidFill>
                  <a:srgbClr val="434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June poll</a:t>
            </a:r>
            <a:r>
              <a:rPr lang="en" sz="800">
                <a:solidFill>
                  <a:srgbClr val="434343"/>
                </a:solidFill>
              </a:rPr>
              <a:t> </a:t>
            </a:r>
            <a:r>
              <a:rPr lang="en" sz="800"/>
              <a:t>from the National Association of Colleges and Employers</a:t>
            </a:r>
            <a:endParaRPr sz="800"/>
          </a:p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81" name="Google Shape;181;p35"/>
          <p:cNvSpPr txBox="1"/>
          <p:nvPr/>
        </p:nvSpPr>
        <p:spPr>
          <a:xfrm>
            <a:off x="397650" y="3043575"/>
            <a:ext cx="29547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This statistic shows the Global Recruitment Software Market Size from 2015 and expected value of 2025 (US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$</a:t>
            </a: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Million)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en" sz="10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p35"/>
          <p:cNvPicPr preferRelativeResize="0"/>
          <p:nvPr/>
        </p:nvPicPr>
        <p:blipFill rotWithShape="1">
          <a:blip r:embed="rId5">
            <a:alphaModFix/>
          </a:blip>
          <a:srcRect b="0" l="0" r="0" t="22185"/>
          <a:stretch/>
        </p:blipFill>
        <p:spPr>
          <a:xfrm>
            <a:off x="3074925" y="2195625"/>
            <a:ext cx="5560476" cy="24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381750" y="3576350"/>
            <a:ext cx="7715400" cy="8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457200" y="744126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the problem?</a:t>
            </a:r>
            <a:endParaRPr sz="500"/>
          </a:p>
        </p:txBody>
      </p:sp>
      <p:sp>
        <p:nvSpPr>
          <p:cNvPr id="189" name="Google Shape;189;p3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90" name="Google Shape;190;p36"/>
          <p:cNvSpPr txBox="1"/>
          <p:nvPr>
            <p:ph type="title"/>
          </p:nvPr>
        </p:nvSpPr>
        <p:spPr>
          <a:xfrm>
            <a:off x="457200" y="194725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Opportunity</a:t>
            </a:r>
            <a:endParaRPr sz="500"/>
          </a:p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92" name="Google Shape;192;p36"/>
          <p:cNvSpPr txBox="1"/>
          <p:nvPr/>
        </p:nvSpPr>
        <p:spPr>
          <a:xfrm>
            <a:off x="457200" y="1285550"/>
            <a:ext cx="34506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Linkedin has 174M total users in US and %28 of them is aged 18-29 → 48M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 will assume %50 of them is recent graduate → 24M users (</a:t>
            </a:r>
            <a:r>
              <a:rPr lang="en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</a:t>
            </a: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36"/>
          <p:cNvSpPr txBox="1"/>
          <p:nvPr/>
        </p:nvSpPr>
        <p:spPr>
          <a:xfrm>
            <a:off x="457200" y="2782725"/>
            <a:ext cx="31092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Total revenue per user → 11,08$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6"/>
          <p:cNvSpPr txBox="1"/>
          <p:nvPr/>
        </p:nvSpPr>
        <p:spPr>
          <a:xfrm>
            <a:off x="457200" y="3656700"/>
            <a:ext cx="7554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Total Addressable Market = Number of Target User x Revenue per user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		       = 24M x 11.08$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		       =$283M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601" y="1030930"/>
            <a:ext cx="4833474" cy="20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6"/>
          <p:cNvSpPr txBox="1"/>
          <p:nvPr/>
        </p:nvSpPr>
        <p:spPr>
          <a:xfrm>
            <a:off x="5215825" y="3073500"/>
            <a:ext cx="28812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Linkedin User growth, 2009-2020, millions(</a:t>
            </a: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*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Proposal</a:t>
            </a:r>
            <a:endParaRPr sz="500"/>
          </a:p>
        </p:txBody>
      </p:sp>
      <p:sp>
        <p:nvSpPr>
          <p:cNvPr id="204" name="Google Shape;204;p37"/>
          <p:cNvSpPr txBox="1"/>
          <p:nvPr>
            <p:ph idx="3" type="body"/>
          </p:nvPr>
        </p:nvSpPr>
        <p:spPr>
          <a:xfrm>
            <a:off x="457200" y="1409700"/>
            <a:ext cx="5747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A job application for specifically for students and fresh graduates: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Job recommendation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Networking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Company and job search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Worldwide opportunities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Partnership with companies and colleges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700" y="1376251"/>
            <a:ext cx="2634900" cy="26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 sz="500"/>
          </a:p>
        </p:txBody>
      </p:sp>
      <p:sp>
        <p:nvSpPr>
          <p:cNvPr id="212" name="Google Shape;212;p3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13" name="Google Shape;213;p3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214" name="Google Shape;214;p3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223849"/>
            <a:ext cx="738675" cy="35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 txBox="1"/>
          <p:nvPr/>
        </p:nvSpPr>
        <p:spPr>
          <a:xfrm>
            <a:off x="1135600" y="1407450"/>
            <a:ext cx="30000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COST of(</a:t>
            </a:r>
            <a:r>
              <a:rPr lang="en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</a:t>
            </a: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evelopers</a:t>
            </a: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$120K/year x 5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Business analyst:$70K/year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Test engineer:$83K/year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UI/UX Designer:$50K/year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Avg. marketing: $10K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Platform:$125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4893600" y="1677600"/>
            <a:ext cx="37932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Indeed currently generates $3B a year from 3B unique users(</a:t>
            </a:r>
            <a:r>
              <a:rPr lang="en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</a:t>
            </a: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). If %30 of the users are students and at the beginning we can draw %50 of that user, that would represent $450M a year in revenue.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0574" y="3237000"/>
            <a:ext cx="58674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