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67" r:id="rId3"/>
    <p:sldId id="257" r:id="rId4"/>
    <p:sldId id="258" r:id="rId5"/>
    <p:sldId id="263" r:id="rId6"/>
    <p:sldId id="287" r:id="rId7"/>
    <p:sldId id="288" r:id="rId8"/>
    <p:sldId id="262" r:id="rId9"/>
    <p:sldId id="264" r:id="rId10"/>
    <p:sldId id="261" r:id="rId11"/>
    <p:sldId id="265" r:id="rId12"/>
    <p:sldId id="266" r:id="rId13"/>
    <p:sldId id="268" r:id="rId14"/>
    <p:sldId id="269" r:id="rId15"/>
    <p:sldId id="271" r:id="rId16"/>
    <p:sldId id="272" r:id="rId17"/>
    <p:sldId id="286" r:id="rId18"/>
    <p:sldId id="270" r:id="rId19"/>
    <p:sldId id="275" r:id="rId20"/>
    <p:sldId id="277" r:id="rId21"/>
    <p:sldId id="281" r:id="rId22"/>
    <p:sldId id="274" r:id="rId23"/>
    <p:sldId id="285" r:id="rId24"/>
    <p:sldId id="278" r:id="rId25"/>
    <p:sldId id="279" r:id="rId26"/>
    <p:sldId id="273" r:id="rId27"/>
    <p:sldId id="282" r:id="rId28"/>
    <p:sldId id="280" r:id="rId29"/>
    <p:sldId id="276" r:id="rId30"/>
    <p:sldId id="260" r:id="rId31"/>
    <p:sldId id="284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85" autoAdjust="0"/>
  </p:normalViewPr>
  <p:slideViewPr>
    <p:cSldViewPr snapToGrid="0">
      <p:cViewPr varScale="1">
        <p:scale>
          <a:sx n="77" d="100"/>
          <a:sy n="77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65EFE-D6F4-46EC-8D77-10B8A2BF21B5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8F164-B173-4A7B-A8D0-E0667FB5D9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17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47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69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Roulette Wheel Selection , Fitness Proportionate Selection</a:t>
            </a: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6038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001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035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70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tr-TR" dirty="0" smtClean="0"/>
          </a:p>
          <a:p>
            <a:pPr marL="228600" indent="-2286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72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, </a:t>
            </a:r>
            <a:r>
              <a:rPr lang="en-GB" dirty="0" err="1" smtClean="0"/>
              <a:t>komünikasyon</a:t>
            </a:r>
            <a:r>
              <a:rPr lang="en-GB" dirty="0" smtClean="0"/>
              <a:t> </a:t>
            </a:r>
            <a:r>
              <a:rPr lang="en-GB" dirty="0" err="1" smtClean="0"/>
              <a:t>ağlarının</a:t>
            </a:r>
            <a:r>
              <a:rPr lang="en-GB" dirty="0" smtClean="0"/>
              <a:t> </a:t>
            </a:r>
            <a:r>
              <a:rPr lang="en-GB" dirty="0" err="1" smtClean="0"/>
              <a:t>belirlenmesi</a:t>
            </a:r>
            <a:r>
              <a:rPr lang="en-GB" dirty="0" smtClean="0"/>
              <a:t>, </a:t>
            </a:r>
            <a:r>
              <a:rPr lang="en-GB" dirty="0" err="1" smtClean="0"/>
              <a:t>grafik</a:t>
            </a:r>
            <a:r>
              <a:rPr lang="en-GB" dirty="0" smtClean="0"/>
              <a:t> </a:t>
            </a:r>
            <a:r>
              <a:rPr lang="en-GB" dirty="0" err="1" smtClean="0"/>
              <a:t>renklendirme</a:t>
            </a:r>
            <a:r>
              <a:rPr lang="en-GB" dirty="0" smtClean="0"/>
              <a:t>, </a:t>
            </a:r>
            <a:r>
              <a:rPr lang="en-GB" dirty="0" err="1" smtClean="0"/>
              <a:t>iş</a:t>
            </a:r>
            <a:r>
              <a:rPr lang="en-GB" dirty="0" smtClean="0"/>
              <a:t> </a:t>
            </a:r>
            <a:r>
              <a:rPr lang="en-GB" dirty="0" err="1" smtClean="0"/>
              <a:t>çizelgeleme</a:t>
            </a:r>
            <a:r>
              <a:rPr lang="en-GB" dirty="0" smtClean="0"/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tabanlarında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yapılan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sorguların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optimizasyonunda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2830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Yıldız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topolojisine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göre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tasarlanmış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centerların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yerleştirilmesiyle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ilgili</a:t>
            </a:r>
            <a:r>
              <a:rPr lang="en-GB" baseline="0" dirty="0" smtClean="0"/>
              <a:t> </a:t>
            </a:r>
          </a:p>
          <a:p>
            <a:r>
              <a:rPr lang="en-GB" baseline="0" dirty="0" err="1" smtClean="0"/>
              <a:t>Fiziksel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çöktüğünde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sanal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makinenin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çökmemesini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sağlayan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bir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teknoloji</a:t>
            </a:r>
            <a:r>
              <a:rPr lang="en-GB" baseline="0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31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Afirka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devletlerinin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haberleşmesi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için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bir</a:t>
            </a:r>
            <a:r>
              <a:rPr lang="en-GB" baseline="0" dirty="0" smtClean="0"/>
              <a:t> network </a:t>
            </a:r>
            <a:r>
              <a:rPr lang="en-GB" baseline="0" dirty="0" err="1" smtClean="0"/>
              <a:t>kurmak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isteniyor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Bunun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için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centerların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yerleştirilmesi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yönetilmesiyle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ilgili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pis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kokulu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feremon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596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IOT fog </a:t>
            </a:r>
            <a:r>
              <a:rPr lang="en-GB" dirty="0" err="1" smtClean="0"/>
              <a:t>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bulut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haberleşmesinde</a:t>
            </a:r>
            <a:endParaRPr lang="en-GB" baseline="0" dirty="0" smtClean="0"/>
          </a:p>
          <a:p>
            <a:r>
              <a:rPr lang="en-GB" baseline="0" dirty="0" smtClean="0"/>
              <a:t>Particle swarm optimization – round robin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5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Eusocial:</a:t>
            </a:r>
            <a:r>
              <a:rPr lang="tr-TR" baseline="0" dirty="0" smtClean="0"/>
              <a:t> </a:t>
            </a:r>
            <a:r>
              <a:rPr lang="en-US" baseline="0" dirty="0" smtClean="0"/>
              <a:t> the highest level of organization of sociality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(Fizyolojik olarak karıncaların görüşü kötü ile orta düzey arasındadır, hatta yeraltında yaşayan bazı türler tamamen kördür.)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521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ticaret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sitelerinde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yapılan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alışveriş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ürünlerinin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teslimatı</a:t>
            </a:r>
            <a:r>
              <a:rPr lang="en-GB" baseline="0" dirty="0" smtClean="0"/>
              <a:t> -  </a:t>
            </a:r>
            <a:r>
              <a:rPr lang="en-GB" baseline="0" dirty="0" err="1" smtClean="0"/>
              <a:t>gezgin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satıcı</a:t>
            </a:r>
            <a:r>
              <a:rPr lang="en-GB" baseline="0" dirty="0" smtClean="0"/>
              <a:t> problem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000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41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Avmlerdeki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kalabalığın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tahl</a:t>
            </a:r>
            <a:r>
              <a:rPr lang="en-GB" baseline="0" dirty="0" err="1" smtClean="0"/>
              <a:t>iye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noktalarına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güvenli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şekilde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ulaştırılması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için</a:t>
            </a:r>
            <a:r>
              <a:rPr lang="en-GB" baseline="0" dirty="0" smtClean="0"/>
              <a:t> rota </a:t>
            </a:r>
            <a:r>
              <a:rPr lang="en-GB" baseline="0" dirty="0" err="1" smtClean="0"/>
              <a:t>oluşturulması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862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16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412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Mobike</a:t>
            </a:r>
            <a:r>
              <a:rPr lang="en-US" dirty="0" smtClean="0"/>
              <a:t>  - </a:t>
            </a:r>
            <a:r>
              <a:rPr lang="en-US" dirty="0" err="1" smtClean="0"/>
              <a:t>kullanım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yönetimi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Ne </a:t>
            </a:r>
            <a:r>
              <a:rPr lang="en-US" baseline="0" dirty="0" err="1" smtClean="0"/>
              <a:t>kadar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süre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kullanılacak</a:t>
            </a:r>
            <a:endParaRPr lang="en-US" baseline="0" dirty="0" smtClean="0"/>
          </a:p>
          <a:p>
            <a:r>
              <a:rPr lang="en-US" baseline="0" dirty="0" smtClean="0"/>
              <a:t>Ne </a:t>
            </a:r>
            <a:r>
              <a:rPr lang="en-US" baseline="0" dirty="0" err="1" smtClean="0"/>
              <a:t>kadar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mesafe</a:t>
            </a:r>
            <a:r>
              <a:rPr lang="en-US" baseline="0" dirty="0" smtClean="0"/>
              <a:t>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149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Ben </a:t>
            </a:r>
            <a:r>
              <a:rPr lang="en-GB" dirty="0" err="1" smtClean="0"/>
              <a:t>tespiti</a:t>
            </a:r>
            <a:r>
              <a:rPr lang="en-GB" dirty="0" smtClean="0"/>
              <a:t>.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fazdan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oluşuyor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Karınca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algoritmasını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yapay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sinir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ağlarının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featurelarını</a:t>
            </a:r>
            <a:r>
              <a:rPr lang="en-GB" baseline="0" dirty="0" smtClean="0"/>
              <a:t> optimize </a:t>
            </a:r>
            <a:r>
              <a:rPr lang="en-GB" baseline="0" dirty="0" err="1" smtClean="0"/>
              <a:t>etmek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için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kullanmışlar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9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924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48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6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34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otokatalitik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mekanizma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62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60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gezgin</a:t>
            </a:r>
            <a:r>
              <a:rPr lang="en-GB" dirty="0" smtClean="0"/>
              <a:t> </a:t>
            </a:r>
            <a:r>
              <a:rPr lang="en-GB" dirty="0" err="1" smtClean="0"/>
              <a:t>satıcı</a:t>
            </a:r>
            <a:r>
              <a:rPr lang="en-GB" dirty="0" smtClean="0"/>
              <a:t> </a:t>
            </a:r>
            <a:r>
              <a:rPr lang="en-GB" dirty="0" err="1" smtClean="0"/>
              <a:t>problemi</a:t>
            </a:r>
            <a:r>
              <a:rPr lang="en-GB" dirty="0" smtClean="0"/>
              <a:t> (GSP)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kuadratik</a:t>
            </a:r>
            <a:r>
              <a:rPr lang="en-GB" dirty="0" smtClean="0"/>
              <a:t> </a:t>
            </a:r>
            <a:r>
              <a:rPr lang="en-GB" dirty="0" err="1" smtClean="0"/>
              <a:t>atama</a:t>
            </a:r>
            <a:r>
              <a:rPr lang="en-GB" dirty="0" smtClean="0"/>
              <a:t> (QAP) </a:t>
            </a:r>
            <a:r>
              <a:rPr lang="en-GB" dirty="0" err="1" smtClean="0"/>
              <a:t>gibi</a:t>
            </a:r>
            <a:r>
              <a:rPr lang="en-GB" dirty="0" smtClean="0"/>
              <a:t> </a:t>
            </a:r>
            <a:r>
              <a:rPr lang="en-GB" dirty="0" err="1" smtClean="0"/>
              <a:t>zor</a:t>
            </a:r>
            <a:r>
              <a:rPr lang="en-GB" dirty="0" smtClean="0"/>
              <a:t> </a:t>
            </a:r>
            <a:r>
              <a:rPr lang="en-GB" dirty="0" err="1" smtClean="0"/>
              <a:t>optimizasyon</a:t>
            </a:r>
            <a:r>
              <a:rPr lang="en-GB" dirty="0" smtClean="0"/>
              <a:t> </a:t>
            </a:r>
            <a:r>
              <a:rPr lang="en-GB" dirty="0" err="1" smtClean="0"/>
              <a:t>problemlerinin</a:t>
            </a:r>
            <a:r>
              <a:rPr lang="en-GB" dirty="0" smtClean="0"/>
              <a:t> </a:t>
            </a:r>
            <a:r>
              <a:rPr lang="en-GB" dirty="0" err="1" smtClean="0"/>
              <a:t>çözümü</a:t>
            </a:r>
            <a:r>
              <a:rPr lang="en-GB" dirty="0" smtClean="0"/>
              <a:t> </a:t>
            </a:r>
            <a:r>
              <a:rPr lang="en-GB" dirty="0" err="1" smtClean="0"/>
              <a:t>için</a:t>
            </a:r>
            <a:r>
              <a:rPr lang="en-GB" dirty="0" smtClean="0"/>
              <a:t> </a:t>
            </a:r>
            <a:r>
              <a:rPr lang="en-GB" dirty="0" err="1" smtClean="0"/>
              <a:t>geliştirilmiştir</a:t>
            </a:r>
            <a:r>
              <a:rPr lang="en-GB" dirty="0" smtClean="0"/>
              <a:t>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9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ne kadar karınca kolonilerinden esinlenilse de geliştirilen yöntem temelinde bölgesel etkileşen çok sayıda bireyin idare edilmesidir.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8F164-B173-4A7B-A8D0-E0667FB5D9C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54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C55D9F-E061-45B4-8F33-9839B8DB17D7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5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D5E2-68F9-4256-9C76-A50DEA8337A9}" type="datetime1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33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71A-CA2A-4890-844D-88618684B51E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37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A724-2F50-4428-AE0C-4DBCF358718A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2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88A5-3D82-45B5-A9F3-8A7253D631E2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32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DA5F-B4BF-4479-A9C4-8814782E79CC}" type="datetime1">
              <a:rPr lang="tr-TR" smtClean="0"/>
              <a:t>23.12.2020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9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2FE8-CE3F-4D71-B3F6-8BEE03CE2DA0}" type="datetime1">
              <a:rPr lang="tr-TR" smtClean="0"/>
              <a:t>23.12.2020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87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2F4613-ADEB-4266-8C80-04DE41944458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19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A59D26-DB32-424C-A2D3-016D9DB42584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B879-E375-4B1E-80AB-2811B89377A0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85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19A3-B600-43C9-8085-388F1F655043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0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6E4-EDB2-4E06-8B9E-20E7455F4C4A}" type="datetime1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88E2-E6F5-4F15-913F-0DC3C4B17BDA}" type="datetime1">
              <a:rPr lang="tr-TR" smtClean="0"/>
              <a:t>23.12.2020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3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4E14-0FA0-43EC-BCCD-F2CFCCAC169C}" type="datetime1">
              <a:rPr lang="tr-TR" smtClean="0"/>
              <a:t>23.12.2020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4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5A62-0EE4-4656-BCE1-8B9D742A6A5D}" type="datetime1">
              <a:rPr lang="tr-TR" smtClean="0"/>
              <a:t>23.12.2020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0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C3DA-BAED-43CA-9382-2126BC74B6AB}" type="datetime1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80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585A-A272-4ED2-884F-F0BD6F1BB143}" type="datetime1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65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38D668-17C4-4648-B46C-4806204B7522}" type="datetime1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74372DD-8FD4-429D-AA47-4137E84198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Ant-Colony-Optimization-(ACO)-For-The-Traveling-Bajpai-Yadav/87c2853a0739f63841aae5cca5e385244c541e73/figure/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ARTIFICIAL ANT COLONY OPTIMIZATION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Ayşe Betül CENGİZ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51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Artificial Ant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Artificial ants have a certain memory</a:t>
            </a:r>
          </a:p>
          <a:p>
            <a:endParaRPr lang="tr-TR" dirty="0" smtClean="0"/>
          </a:p>
          <a:p>
            <a:r>
              <a:rPr lang="tr-TR" dirty="0" smtClean="0"/>
              <a:t>Not exactly blind</a:t>
            </a:r>
          </a:p>
          <a:p>
            <a:endParaRPr lang="tr-TR" dirty="0"/>
          </a:p>
          <a:p>
            <a:r>
              <a:rPr lang="tr-TR" dirty="0" smtClean="0"/>
              <a:t>Multiple individuals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2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 Colony Optimiziation (ACO)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ACO algorithm consists of a number of iterations.</a:t>
            </a:r>
            <a:r>
              <a:rPr lang="tr-TR" dirty="0" smtClean="0"/>
              <a:t> </a:t>
            </a:r>
            <a:r>
              <a:rPr lang="en-US" dirty="0" smtClean="0"/>
              <a:t>In each</a:t>
            </a:r>
            <a:r>
              <a:rPr lang="tr-TR" dirty="0" smtClean="0"/>
              <a:t> </a:t>
            </a:r>
            <a:r>
              <a:rPr lang="en-US" dirty="0" smtClean="0"/>
              <a:t>iteration</a:t>
            </a:r>
            <a:r>
              <a:rPr lang="en-US" dirty="0"/>
              <a:t>, a number of ants construct complete solutions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heuristic information and the collected experiences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previous </a:t>
            </a:r>
            <a:r>
              <a:rPr lang="en-US" dirty="0"/>
              <a:t>populations of ants. These collected experiences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represented </a:t>
            </a:r>
            <a:r>
              <a:rPr lang="en-US" dirty="0"/>
              <a:t>by using the pheromone trail, which is </a:t>
            </a:r>
            <a:r>
              <a:rPr lang="en-US" dirty="0" smtClean="0"/>
              <a:t>deposited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constituent elements of a </a:t>
            </a:r>
            <a:r>
              <a:rPr lang="en-US" dirty="0" smtClean="0"/>
              <a:t>solution</a:t>
            </a:r>
            <a:r>
              <a:rPr lang="tr-TR" dirty="0"/>
              <a:t> </a:t>
            </a:r>
            <a:r>
              <a:rPr lang="tr-TR" dirty="0" smtClean="0"/>
              <a:t>[4].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3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For each ant: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Secrete amount of </a:t>
            </a:r>
            <a:r>
              <a:rPr lang="en-US" dirty="0" smtClean="0"/>
              <a:t>pheromone</a:t>
            </a:r>
            <a:r>
              <a:rPr lang="tr-TR" dirty="0" smtClean="0"/>
              <a:t> from i to j.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</a:t>
            </a:r>
            <a:r>
              <a:rPr lang="tr-TR" dirty="0" smtClean="0"/>
              <a:t>a food</a:t>
            </a:r>
            <a:r>
              <a:rPr lang="en-US" dirty="0" smtClean="0"/>
              <a:t> </a:t>
            </a:r>
            <a:r>
              <a:rPr lang="en-US" dirty="0"/>
              <a:t>source to go based on a probability function that depends on the amount of pheromone and distance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Force the ants to go to untouched resources after a depleted resource. (Tabu list)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5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</a:t>
            </a:r>
            <a:r>
              <a:rPr lang="en-US" dirty="0" err="1" smtClean="0"/>
              <a:t>heromone</a:t>
            </a:r>
            <a:r>
              <a:rPr lang="tr-TR" dirty="0" smtClean="0"/>
              <a:t> updating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+ ∆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dirty="0" smtClean="0"/>
                  <a:t> </a:t>
                </a:r>
                <a:r>
                  <a:rPr lang="tr-TR" dirty="0" smtClean="0">
                    <a:sym typeface="Wingdings" panose="05000000000000000000" pitchFamily="2" charset="2"/>
                  </a:rPr>
                  <a:t> the amount of p</a:t>
                </a:r>
                <a:r>
                  <a:rPr lang="en-US" dirty="0" err="1" smtClean="0"/>
                  <a:t>heromone</a:t>
                </a:r>
                <a:r>
                  <a:rPr lang="tr-TR" dirty="0" smtClean="0"/>
                  <a:t> between i and j at time t</a:t>
                </a:r>
              </a:p>
              <a:p>
                <a:r>
                  <a:rPr lang="tr-TR" dirty="0" smtClean="0"/>
                  <a:t>p </a:t>
                </a:r>
                <a:r>
                  <a:rPr lang="tr-TR" dirty="0" smtClean="0">
                    <a:sym typeface="Wingdings" panose="05000000000000000000" pitchFamily="2" charset="2"/>
                  </a:rPr>
                  <a:t> evaporation coefficient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tr-TR" dirty="0" smtClean="0">
                    <a:sym typeface="Wingdings" panose="05000000000000000000" pitchFamily="2" charset="2"/>
                  </a:rPr>
                  <a:t>  t</a:t>
                </a:r>
                <a:r>
                  <a:rPr lang="en-US" dirty="0" smtClean="0">
                    <a:sym typeface="Wingdings" panose="05000000000000000000" pitchFamily="2" charset="2"/>
                  </a:rPr>
                  <a:t>he </a:t>
                </a:r>
                <a:r>
                  <a:rPr lang="en-US" dirty="0">
                    <a:sym typeface="Wingdings" panose="05000000000000000000" pitchFamily="2" charset="2"/>
                  </a:rPr>
                  <a:t>amount of pheromone released into the line (</a:t>
                </a:r>
                <a:r>
                  <a:rPr lang="en-US" dirty="0" err="1"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ym typeface="Wingdings" panose="05000000000000000000" pitchFamily="2" charset="2"/>
                  </a:rPr>
                  <a:t>, j) per unit time</a:t>
                </a:r>
                <a:endParaRPr lang="tr-TR" dirty="0" smtClean="0">
                  <a:sym typeface="Wingdings" panose="05000000000000000000" pitchFamily="2" charset="2"/>
                </a:endParaRPr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Evaporation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To avoid to go depleted resources</a:t>
            </a:r>
          </a:p>
          <a:p>
            <a:endParaRPr lang="tr-TR" dirty="0"/>
          </a:p>
          <a:p>
            <a:r>
              <a:rPr lang="en-US" dirty="0"/>
              <a:t>To avoid going to farther sources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en-US" dirty="0"/>
              <a:t>The evaporation coefficient is chosen arbitrarily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6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large population can be searched simultaneously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quickly discover good solutions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can adapt quickly to new targets, it is dynamic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guarantees convergence to the target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Offers effective solutions to the Traveling Salesman Problem and similar problems.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4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Disadvantages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probability distribution can vary for each </a:t>
            </a:r>
            <a:r>
              <a:rPr lang="en-US" dirty="0" smtClean="0"/>
              <a:t>iteration.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Theoretically</a:t>
            </a:r>
            <a:r>
              <a:rPr lang="en-US" dirty="0"/>
              <a:t>, it is difficult to analyze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more experimental rather than theoretical research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uncertain when the target will converge, too much iteration may be required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consists of random decision sequences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</a:t>
            </a:r>
            <a:r>
              <a:rPr lang="tr-TR" dirty="0" smtClean="0"/>
              <a:t>verlooked </a:t>
            </a:r>
            <a:r>
              <a:rPr lang="tr-TR" dirty="0"/>
              <a:t>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6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Disadvantages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171" t="32116" r="32869" b="28732"/>
          <a:stretch/>
        </p:blipFill>
        <p:spPr>
          <a:xfrm>
            <a:off x="825435" y="2354962"/>
            <a:ext cx="5400000" cy="427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2523" t="43621" r="33540" b="18761"/>
          <a:stretch/>
        </p:blipFill>
        <p:spPr>
          <a:xfrm>
            <a:off x="6225435" y="2411294"/>
            <a:ext cx="5343062" cy="41580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Usage areas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Scheduling problem</a:t>
            </a:r>
          </a:p>
          <a:p>
            <a:endParaRPr lang="tr-TR" dirty="0" smtClean="0"/>
          </a:p>
          <a:p>
            <a:r>
              <a:rPr lang="tr-TR" dirty="0" smtClean="0"/>
              <a:t>Routing problem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Image processing</a:t>
            </a:r>
          </a:p>
          <a:p>
            <a:pPr lvl="1"/>
            <a:r>
              <a:rPr lang="tr-TR" dirty="0" smtClean="0"/>
              <a:t>Edge detection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- Network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multi-objective optimization method of initial virtual machine fault-tolerant placement for star topological data centers of cloud </a:t>
            </a:r>
            <a:r>
              <a:rPr lang="en-US" dirty="0" smtClean="0"/>
              <a:t>systems</a:t>
            </a:r>
            <a:r>
              <a:rPr lang="tr-TR" dirty="0" smtClean="0"/>
              <a:t>: Zhang W., Chen X., Jiang J. (2021).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model of initial VM fault-tolerant placement for star topological data centers of cloud </a:t>
            </a:r>
            <a:r>
              <a:rPr lang="en-US" dirty="0" smtClean="0"/>
              <a:t>systems</a:t>
            </a:r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/>
              <a:t>colony algorithm is proposed to solve the </a:t>
            </a:r>
            <a:r>
              <a:rPr lang="en-US" dirty="0" smtClean="0"/>
              <a:t>model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Ants as </a:t>
            </a:r>
            <a:r>
              <a:rPr lang="tr-TR" dirty="0" smtClean="0"/>
              <a:t>biologically</a:t>
            </a:r>
          </a:p>
          <a:p>
            <a:r>
              <a:rPr lang="tr-TR" dirty="0" smtClean="0"/>
              <a:t>Ants as swarm</a:t>
            </a:r>
          </a:p>
          <a:p>
            <a:r>
              <a:rPr lang="tr-TR" dirty="0"/>
              <a:t>Ants as </a:t>
            </a:r>
            <a:r>
              <a:rPr lang="tr-TR" dirty="0" smtClean="0"/>
              <a:t>artificially</a:t>
            </a:r>
          </a:p>
          <a:p>
            <a:r>
              <a:rPr lang="tr-TR" dirty="0" smtClean="0"/>
              <a:t>Ant colony optimization</a:t>
            </a:r>
          </a:p>
          <a:p>
            <a:pPr lvl="1"/>
            <a:r>
              <a:rPr lang="tr-TR" dirty="0" smtClean="0"/>
              <a:t>Main concepts</a:t>
            </a:r>
          </a:p>
          <a:p>
            <a:r>
              <a:rPr lang="tr-TR" dirty="0" smtClean="0"/>
              <a:t>Pros and cons</a:t>
            </a:r>
          </a:p>
          <a:p>
            <a:r>
              <a:rPr lang="tr-TR" dirty="0" smtClean="0"/>
              <a:t>Usage areas</a:t>
            </a:r>
          </a:p>
          <a:p>
            <a:r>
              <a:rPr lang="tr-TR" dirty="0" smtClean="0"/>
              <a:t>Literature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6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Literature </a:t>
            </a:r>
            <a:r>
              <a:rPr lang="tr-TR" dirty="0" smtClean="0"/>
              <a:t>- Network (Cont.)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Africa 3: A Continental Network Model to Enable the African Fourth Industrial </a:t>
            </a:r>
            <a:r>
              <a:rPr lang="en-US" dirty="0" smtClean="0"/>
              <a:t>Revolution</a:t>
            </a:r>
            <a:r>
              <a:rPr lang="tr-TR" dirty="0" smtClean="0"/>
              <a:t>: Ajayi O. O., Bagula A. B., Maluleke H. C.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continental network model for interconnecting nations in Africa through its data </a:t>
            </a:r>
            <a:r>
              <a:rPr lang="en-US" dirty="0" err="1" smtClean="0"/>
              <a:t>centres</a:t>
            </a:r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multilayer network engineering </a:t>
            </a:r>
            <a:r>
              <a:rPr lang="en-US" dirty="0" smtClean="0"/>
              <a:t>approach</a:t>
            </a:r>
            <a:endParaRPr lang="tr-TR" dirty="0" smtClean="0"/>
          </a:p>
          <a:p>
            <a:pPr lvl="1"/>
            <a:r>
              <a:rPr lang="en-US" dirty="0"/>
              <a:t>Ant Colony </a:t>
            </a:r>
            <a:r>
              <a:rPr lang="en-US" dirty="0" err="1"/>
              <a:t>Optimisation</a:t>
            </a:r>
            <a:r>
              <a:rPr lang="en-US" dirty="0"/>
              <a:t> with Stench Pheromone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- </a:t>
            </a:r>
            <a:r>
              <a:rPr lang="tr-TR" dirty="0"/>
              <a:t>Network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Task Offloading for </a:t>
            </a:r>
            <a:r>
              <a:rPr lang="en-US" dirty="0" err="1"/>
              <a:t>IoT</a:t>
            </a:r>
            <a:r>
              <a:rPr lang="en-US" dirty="0"/>
              <a:t>-Based Applications in Fog Computing Using Ant Colony </a:t>
            </a:r>
            <a:r>
              <a:rPr lang="en-US" dirty="0" smtClean="0"/>
              <a:t>Optimization</a:t>
            </a:r>
            <a:r>
              <a:rPr lang="tr-TR" dirty="0" smtClean="0"/>
              <a:t>: Hussein M., Mousa M.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P</a:t>
            </a:r>
            <a:r>
              <a:rPr lang="en-US" dirty="0" err="1" smtClean="0"/>
              <a:t>ropose</a:t>
            </a:r>
            <a:r>
              <a:rPr lang="tr-TR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two different scheduling </a:t>
            </a:r>
            <a:r>
              <a:rPr lang="en-US" dirty="0" smtClean="0"/>
              <a:t>algorithms </a:t>
            </a:r>
            <a:r>
              <a:rPr lang="en-US" dirty="0"/>
              <a:t>to effectively load balance </a:t>
            </a:r>
            <a:r>
              <a:rPr lang="en-US" dirty="0" err="1"/>
              <a:t>IoT</a:t>
            </a:r>
            <a:r>
              <a:rPr lang="en-US" dirty="0"/>
              <a:t> tasks over the fog nodes under communication cost and response time considerations.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9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– Vehicle routing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Optimization for Last-Mile Distribution of Rural E-Commerce Logistics Based on Ant Colony </a:t>
            </a:r>
            <a:r>
              <a:rPr lang="en-US" dirty="0" smtClean="0"/>
              <a:t>Optimization</a:t>
            </a:r>
            <a:r>
              <a:rPr lang="tr-TR" dirty="0" smtClean="0"/>
              <a:t>: Liu W.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Problem: </a:t>
            </a:r>
            <a:r>
              <a:rPr lang="en-US" dirty="0"/>
              <a:t>the last-mile distribution of rural e-commerce logistics (RECL) for the survival of third-party logistics </a:t>
            </a:r>
            <a:r>
              <a:rPr lang="en-US" dirty="0" smtClean="0"/>
              <a:t>enterprise</a:t>
            </a:r>
            <a:endParaRPr lang="tr-TR" dirty="0" smtClean="0"/>
          </a:p>
          <a:p>
            <a:pPr lvl="1"/>
            <a:r>
              <a:rPr lang="tr-TR" dirty="0" smtClean="0"/>
              <a:t>A new improved model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8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Literature </a:t>
            </a:r>
            <a:r>
              <a:rPr lang="tr-TR" dirty="0" smtClean="0"/>
              <a:t>– </a:t>
            </a:r>
            <a:r>
              <a:rPr lang="en-GB" dirty="0" smtClean="0"/>
              <a:t>Path Planning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Planning for Intelligent Parking System Based on Improved Ant Colony Optimization</a:t>
            </a:r>
            <a:r>
              <a:rPr lang="tr-TR" dirty="0" smtClean="0"/>
              <a:t>: </a:t>
            </a:r>
            <a:r>
              <a:rPr lang="en-GB" dirty="0" smtClean="0"/>
              <a:t>Wang X., Shi</a:t>
            </a:r>
            <a:r>
              <a:rPr lang="tr-TR" dirty="0" smtClean="0"/>
              <a:t> </a:t>
            </a:r>
            <a:r>
              <a:rPr lang="en-GB" dirty="0" smtClean="0"/>
              <a:t>H.</a:t>
            </a:r>
            <a:r>
              <a:rPr lang="tr-TR" dirty="0" smtClean="0"/>
              <a:t>, </a:t>
            </a:r>
            <a:r>
              <a:rPr lang="en-GB" dirty="0" err="1" smtClean="0"/>
              <a:t>Zang</a:t>
            </a:r>
            <a:r>
              <a:rPr lang="tr-TR" dirty="0" smtClean="0"/>
              <a:t> C. (2020).</a:t>
            </a:r>
          </a:p>
          <a:p>
            <a:endParaRPr lang="tr-TR" dirty="0" smtClean="0"/>
          </a:p>
          <a:p>
            <a:pPr lvl="1"/>
            <a:r>
              <a:rPr lang="en-GB" dirty="0"/>
              <a:t>Based on automated guided vehicle (AGV), the intelligent parking system provides a novel solution to the difficulty of parking in large cities.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6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– Human routing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on Safe Evacuation Routes Based on Crowd Density Map of Shopping </a:t>
            </a:r>
            <a:r>
              <a:rPr lang="en-US" dirty="0" smtClean="0"/>
              <a:t>Mall</a:t>
            </a:r>
            <a:r>
              <a:rPr lang="tr-TR" dirty="0" smtClean="0"/>
              <a:t>: Sun S. L., Zhao Q., Xie W. Z.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Large </a:t>
            </a:r>
            <a:r>
              <a:rPr lang="tr-TR" dirty="0"/>
              <a:t>shopping </a:t>
            </a:r>
            <a:r>
              <a:rPr lang="tr-TR" dirty="0" smtClean="0"/>
              <a:t>malls </a:t>
            </a:r>
            <a:r>
              <a:rPr lang="tr-TR" dirty="0">
                <a:sym typeface="Wingdings" panose="05000000000000000000" pitchFamily="2" charset="2"/>
              </a:rPr>
              <a:t> crowd density </a:t>
            </a:r>
            <a:r>
              <a:rPr lang="tr-TR" dirty="0" smtClean="0">
                <a:sym typeface="Wingdings" panose="05000000000000000000" pitchFamily="2" charset="2"/>
              </a:rPr>
              <a:t>maps</a:t>
            </a:r>
          </a:p>
          <a:p>
            <a:pPr lvl="1"/>
            <a:r>
              <a:rPr lang="tr-TR" dirty="0" smtClean="0"/>
              <a:t>C</a:t>
            </a:r>
            <a:r>
              <a:rPr lang="en-US" dirty="0" err="1" smtClean="0"/>
              <a:t>rowd</a:t>
            </a:r>
            <a:r>
              <a:rPr lang="en-US" dirty="0" smtClean="0"/>
              <a:t> </a:t>
            </a:r>
            <a:r>
              <a:rPr lang="en-US" dirty="0"/>
              <a:t>density map is generated </a:t>
            </a:r>
            <a:r>
              <a:rPr lang="en-US" dirty="0" smtClean="0"/>
              <a:t>by </a:t>
            </a:r>
            <a:r>
              <a:rPr lang="en-US" dirty="0"/>
              <a:t>the improved multiscale </a:t>
            </a:r>
            <a:r>
              <a:rPr lang="tr-TR" dirty="0" smtClean="0"/>
              <a:t>CNN.</a:t>
            </a:r>
          </a:p>
          <a:p>
            <a:pPr lvl="1"/>
            <a:r>
              <a:rPr lang="tr-TR" dirty="0" smtClean="0"/>
              <a:t>Evaporition coefficient </a:t>
            </a:r>
            <a:r>
              <a:rPr lang="en-US" dirty="0"/>
              <a:t>is measured through adaptive adjustment by using the exponential decline method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– Robot routing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Multi-Role Adaptive Collaborative Ant Colony Optimization for Robot Path </a:t>
            </a:r>
            <a:r>
              <a:rPr lang="en-US" dirty="0" smtClean="0"/>
              <a:t>Planning</a:t>
            </a:r>
            <a:r>
              <a:rPr lang="tr-TR" dirty="0" smtClean="0"/>
              <a:t>: Zhang D., You X., Liu S., Pan H.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Robot path planning</a:t>
            </a:r>
          </a:p>
          <a:p>
            <a:pPr lvl="1"/>
            <a:r>
              <a:rPr lang="tr-TR" dirty="0" smtClean="0"/>
              <a:t>Dynamic </a:t>
            </a:r>
            <a:r>
              <a:rPr lang="tr-TR" dirty="0"/>
              <a:t>multi-role adaptive collaborative ant colony optimization (MRCACO)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- Scheduling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Improved Ant Colony Optimization Algorithm Based on Hybrid Strategies for Scheduling </a:t>
            </a:r>
            <a:r>
              <a:rPr lang="en-US" dirty="0" smtClean="0"/>
              <a:t>Problem</a:t>
            </a:r>
            <a:r>
              <a:rPr lang="tr-TR" dirty="0" smtClean="0"/>
              <a:t>: Deng W., Xu J., Zhao H (2019).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ICMPACO: Improved ant colony optimization</a:t>
            </a:r>
          </a:p>
          <a:p>
            <a:pPr lvl="1"/>
            <a:r>
              <a:rPr lang="tr-TR" dirty="0" smtClean="0"/>
              <a:t>Based on </a:t>
            </a:r>
            <a:r>
              <a:rPr lang="en-US" dirty="0"/>
              <a:t>the multi-population strategy, co-evolution mechanism, pheromone updating strategy, and pheromone diffusion </a:t>
            </a:r>
            <a:r>
              <a:rPr lang="en-US" dirty="0" smtClean="0"/>
              <a:t>mechanism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traveling salesmen problem (TSP) and the actual gate assignment problem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Literature -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Bikes Scheduling Under Users’ Travel </a:t>
            </a:r>
            <a:r>
              <a:rPr lang="en-US" dirty="0" smtClean="0"/>
              <a:t>Uncertainty</a:t>
            </a:r>
            <a:r>
              <a:rPr lang="tr-TR" dirty="0" smtClean="0"/>
              <a:t>: Zhang Z., Zhang X. (2020).</a:t>
            </a:r>
          </a:p>
          <a:p>
            <a:endParaRPr lang="tr-TR" dirty="0" smtClean="0"/>
          </a:p>
          <a:p>
            <a:pPr lvl="1"/>
            <a:r>
              <a:rPr lang="tr-TR" dirty="0"/>
              <a:t>To </a:t>
            </a:r>
            <a:r>
              <a:rPr lang="tr-TR" dirty="0" smtClean="0"/>
              <a:t>solve </a:t>
            </a:r>
            <a:r>
              <a:rPr lang="tr-TR" dirty="0"/>
              <a:t>unbalanced scheduling </a:t>
            </a:r>
            <a:r>
              <a:rPr lang="tr-TR" dirty="0" smtClean="0"/>
              <a:t>problem of shared bikes.</a:t>
            </a:r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5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 - Healthcare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Semantic Segmentation and Multi-Class Skin Lesion Classification Based on Convolutional Neural </a:t>
            </a:r>
            <a:r>
              <a:rPr lang="en-US" dirty="0" smtClean="0"/>
              <a:t>Network</a:t>
            </a:r>
            <a:r>
              <a:rPr lang="tr-TR" dirty="0" smtClean="0"/>
              <a:t>: Anjum M. A., et al. (2020).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method is proposed for localization, segmentation and classification of the skin lesion at an early </a:t>
            </a:r>
            <a:r>
              <a:rPr lang="en-US" dirty="0" smtClean="0"/>
              <a:t>stage</a:t>
            </a:r>
            <a:endParaRPr lang="tr-TR" dirty="0" smtClean="0"/>
          </a:p>
          <a:p>
            <a:pPr lvl="1"/>
            <a:r>
              <a:rPr lang="tr-TR" dirty="0" smtClean="0"/>
              <a:t>3-phase-based approach</a:t>
            </a:r>
          </a:p>
          <a:p>
            <a:pPr lvl="1"/>
            <a:r>
              <a:rPr lang="tr-TR" dirty="0"/>
              <a:t>ANNs + 13-layer 3D-semantic segmentation </a:t>
            </a:r>
            <a:r>
              <a:rPr lang="tr-TR" dirty="0" smtClean="0"/>
              <a:t>model + ResNet-18</a:t>
            </a:r>
          </a:p>
          <a:p>
            <a:pPr lvl="1"/>
            <a:r>
              <a:rPr lang="tr-TR" dirty="0" smtClean="0"/>
              <a:t>To optimized features, ACO was used</a:t>
            </a:r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0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Literature</a:t>
            </a:r>
            <a:r>
              <a:rPr lang="tr-TR" dirty="0"/>
              <a:t> -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 Routing of COVID-19 Infection Spread Using an Intelligent Infectious Diseases </a:t>
            </a:r>
            <a:r>
              <a:rPr lang="en-US" dirty="0" smtClean="0"/>
              <a:t>Algorithm</a:t>
            </a:r>
            <a:r>
              <a:rPr lang="tr-TR" dirty="0" smtClean="0"/>
              <a:t>: Guevara C., Penas M. S. (2020). 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Intelligent Infectious Diseases Algorithm (IIDA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locate the sources of infection and survival rate of coronavirus disease </a:t>
            </a:r>
            <a:r>
              <a:rPr lang="en-US" dirty="0" smtClean="0"/>
              <a:t>2019</a:t>
            </a:r>
            <a:endParaRPr lang="tr-TR" dirty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propose health care routes for population affected by </a:t>
            </a:r>
            <a:r>
              <a:rPr lang="en-US" dirty="0" smtClean="0"/>
              <a:t>COVID-19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Ants are eusocial insects of the family </a:t>
            </a:r>
            <a:r>
              <a:rPr lang="en-US" dirty="0" err="1"/>
              <a:t>Formicidae</a:t>
            </a:r>
            <a:r>
              <a:rPr lang="en-US" dirty="0"/>
              <a:t> and, along with the related wasps and bees, belong to the order </a:t>
            </a:r>
            <a:r>
              <a:rPr lang="en-US" dirty="0" smtClean="0"/>
              <a:t>Hymenoptera</a:t>
            </a:r>
            <a:r>
              <a:rPr lang="tr-TR" dirty="0" smtClean="0"/>
              <a:t> (Wikipedia, Ant)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Almost blind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P</a:t>
            </a:r>
            <a:r>
              <a:rPr lang="en-US" dirty="0" err="1" smtClean="0"/>
              <a:t>heromone</a:t>
            </a:r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2" t="10046" r="12755"/>
          <a:stretch/>
        </p:blipFill>
        <p:spPr>
          <a:xfrm>
            <a:off x="7372584" y="3432132"/>
            <a:ext cx="4183919" cy="27505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Karaboğa D., Yapay zeka optimizasyon algoritmaları, Atlas Yayınları, 2004. </a:t>
            </a:r>
            <a:endParaRPr lang="tr-TR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hlinkClick r:id="rId2"/>
              </a:rPr>
              <a:t>https://www.semanticscholar.org/paper/Ant-Colony-Optimization-(ACO)-For-The-Traveling-Bajpai-Yadav/87c2853a0739f63841aae5cca5e385244c541e73/figure/0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M. Dorigo, V. Maniezzo and A. Colorni, "Ant system: optimization by a colony of cooperating agents," in </a:t>
            </a:r>
            <a:r>
              <a:rPr lang="tr-TR" i="1" dirty="0"/>
              <a:t>IEEE Transactions on Systems, Man, and Cybernetics, Part B (Cybernetics)</a:t>
            </a:r>
            <a:r>
              <a:rPr lang="tr-TR" dirty="0"/>
              <a:t>, vol. 26, no. 1, pp. 29-41, Feb. 1996, doi: 10.1109/3477.484436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W. Deng, J. Xu and H. Zhao, "An Improved Ant Colony Optimization Algorithm Based on Hybrid Strategies for Scheduling Problem," in IEEE Access, vol. 7, pp. 20281-20292, 2019, doi: 10.1109/ACCESS.2019.2897580.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5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319" y="2830881"/>
            <a:ext cx="8825658" cy="956943"/>
          </a:xfrm>
        </p:spPr>
        <p:txBody>
          <a:bodyPr/>
          <a:lstStyle/>
          <a:p>
            <a:pPr algn="ctr"/>
            <a:r>
              <a:rPr lang="en-GB" dirty="0" smtClean="0"/>
              <a:t>THANK YOU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3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Behaviours of </a:t>
            </a:r>
            <a:r>
              <a:rPr lang="tr-TR" dirty="0"/>
              <a:t>a Real Ant Colony [1,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Random </a:t>
            </a:r>
            <a:r>
              <a:rPr lang="tr-TR" dirty="0" smtClean="0"/>
              <a:t>travellers</a:t>
            </a:r>
          </a:p>
          <a:p>
            <a:endParaRPr lang="tr-TR" dirty="0"/>
          </a:p>
          <a:p>
            <a:r>
              <a:rPr lang="tr-TR" dirty="0"/>
              <a:t>Secreting </a:t>
            </a:r>
            <a:r>
              <a:rPr lang="en-US" dirty="0"/>
              <a:t>pheromone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Feedbacking </a:t>
            </a:r>
            <a:r>
              <a:rPr lang="tr-TR" dirty="0"/>
              <a:t>to the colony</a:t>
            </a:r>
          </a:p>
          <a:p>
            <a:endParaRPr lang="tr-TR" dirty="0"/>
          </a:p>
        </p:txBody>
      </p:sp>
      <p:pic>
        <p:nvPicPr>
          <p:cNvPr id="5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 rot="16384515">
            <a:off x="7608115" y="3023817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 rot="4026335">
            <a:off x="8743829" y="4149840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>
            <a:off x="9504624" y="3077404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 rot="8868365">
            <a:off x="7608116" y="4351119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 rot="1942762">
            <a:off x="9880024" y="3873042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13081" r="84619" b="80390"/>
          <a:stretch/>
        </p:blipFill>
        <p:spPr bwMode="auto">
          <a:xfrm rot="18691748">
            <a:off x="8513121" y="2632422"/>
            <a:ext cx="475989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9" t="14847" r="51804" b="79754"/>
          <a:stretch/>
        </p:blipFill>
        <p:spPr bwMode="auto">
          <a:xfrm>
            <a:off x="8535996" y="3604618"/>
            <a:ext cx="551145" cy="3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0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Behaviours of </a:t>
            </a:r>
            <a:r>
              <a:rPr lang="tr-TR" dirty="0"/>
              <a:t>a Real Ant Colony (Cont.) [1,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Main route is created</a:t>
            </a:r>
          </a:p>
          <a:p>
            <a:endParaRPr lang="tr-TR" dirty="0" smtClean="0"/>
          </a:p>
          <a:p>
            <a:r>
              <a:rPr lang="tr-TR" dirty="0" smtClean="0"/>
              <a:t>The amount of pheromone </a:t>
            </a:r>
          </a:p>
          <a:p>
            <a:pPr marL="0" indent="0">
              <a:buNone/>
            </a:pPr>
            <a:r>
              <a:rPr lang="tr-TR" dirty="0" smtClean="0"/>
              <a:t>			increases 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1" b="68204"/>
          <a:stretch/>
        </p:blipFill>
        <p:spPr bwMode="auto">
          <a:xfrm>
            <a:off x="6318236" y="2693095"/>
            <a:ext cx="4804877" cy="217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with </a:t>
            </a:r>
            <a:r>
              <a:rPr lang="en-GB" dirty="0" smtClean="0"/>
              <a:t>equal length paths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6</a:t>
            </a:fld>
            <a:endParaRPr lang="tr-TR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67" y="3104541"/>
            <a:ext cx="7239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Behaviours of </a:t>
            </a:r>
            <a:r>
              <a:rPr lang="tr-TR" dirty="0" smtClean="0"/>
              <a:t>a Real Ant Colony (Cont</a:t>
            </a:r>
            <a:r>
              <a:rPr lang="tr-TR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91384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with </a:t>
            </a:r>
            <a:r>
              <a:rPr lang="en-GB" dirty="0" smtClean="0"/>
              <a:t>different length paths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7</a:t>
            </a:fld>
            <a:endParaRPr lang="tr-T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Behaviours of </a:t>
            </a:r>
            <a:r>
              <a:rPr lang="tr-TR" dirty="0" smtClean="0"/>
              <a:t>a Real Ant Colony (Cont</a:t>
            </a:r>
            <a:r>
              <a:rPr lang="tr-TR" dirty="0"/>
              <a:t>.) </a:t>
            </a:r>
          </a:p>
        </p:txBody>
      </p:sp>
      <p:pic>
        <p:nvPicPr>
          <p:cNvPr id="2054" name="Picture 6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3" y="3218253"/>
            <a:ext cx="69342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9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Behaviours of </a:t>
            </a:r>
            <a:r>
              <a:rPr lang="tr-TR" dirty="0" smtClean="0"/>
              <a:t>a Real Ant Colony (Cont</a:t>
            </a:r>
            <a:r>
              <a:rPr lang="tr-TR" dirty="0"/>
              <a:t>.) [1,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Encounter an obstacle</a:t>
            </a:r>
          </a:p>
          <a:p>
            <a:endParaRPr lang="tr-TR" dirty="0" smtClean="0"/>
          </a:p>
          <a:p>
            <a:r>
              <a:rPr lang="tr-TR" dirty="0" smtClean="0"/>
              <a:t>Travel around obstacle</a:t>
            </a:r>
          </a:p>
          <a:p>
            <a:endParaRPr lang="tr-TR" dirty="0" smtClean="0"/>
          </a:p>
          <a:p>
            <a:r>
              <a:rPr lang="tr-TR" dirty="0" smtClean="0"/>
              <a:t>The shortest path has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more </a:t>
            </a:r>
            <a:r>
              <a:rPr lang="en-US" dirty="0" smtClean="0"/>
              <a:t>pheromone</a:t>
            </a:r>
            <a:endParaRPr lang="tr-TR" dirty="0" smtClean="0"/>
          </a:p>
        </p:txBody>
      </p:sp>
      <p:pic>
        <p:nvPicPr>
          <p:cNvPr id="4" name="Picture 2" descr="Fig 1. A: Ants in a pheromone trail between nest and food. B: an obstacle interrupts the trail. C: Ants find two paths to go around the obstacle. D: A new pheromone trail is formed along the shorter 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6"/>
          <a:stretch/>
        </p:blipFill>
        <p:spPr bwMode="auto">
          <a:xfrm>
            <a:off x="5470399" y="2356653"/>
            <a:ext cx="5679509" cy="424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0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Dorigo et al. [3]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A </a:t>
            </a:r>
            <a:r>
              <a:rPr lang="en-US" dirty="0" smtClean="0"/>
              <a:t>new </a:t>
            </a:r>
            <a:r>
              <a:rPr lang="en-US" dirty="0"/>
              <a:t>general-purpose heuristic </a:t>
            </a:r>
            <a:r>
              <a:rPr lang="en-US" dirty="0" smtClean="0"/>
              <a:t>algorithm </a:t>
            </a:r>
            <a:r>
              <a:rPr lang="en-US" dirty="0"/>
              <a:t>which can be used to solve different combinatorial optimization </a:t>
            </a:r>
            <a:r>
              <a:rPr lang="en-US" dirty="0" smtClean="0"/>
              <a:t>problems</a:t>
            </a:r>
            <a:r>
              <a:rPr lang="tr-TR" dirty="0" smtClean="0"/>
              <a:t> (1996).</a:t>
            </a:r>
          </a:p>
          <a:p>
            <a:pPr algn="just"/>
            <a:r>
              <a:rPr lang="en-US" dirty="0"/>
              <a:t>It is </a:t>
            </a:r>
            <a:r>
              <a:rPr lang="en-US" dirty="0" smtClean="0"/>
              <a:t>versatile</a:t>
            </a:r>
            <a:r>
              <a:rPr lang="tr-TR" dirty="0" smtClean="0"/>
              <a:t>.</a:t>
            </a:r>
            <a:endParaRPr lang="en-US" dirty="0"/>
          </a:p>
          <a:p>
            <a:pPr algn="just"/>
            <a:r>
              <a:rPr lang="en-US" dirty="0"/>
              <a:t>It is robust. </a:t>
            </a:r>
            <a:endParaRPr lang="tr-TR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population based approach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72DD-8FD4-429D-AA47-4137E84198E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2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937</TotalTime>
  <Words>1366</Words>
  <Application>Microsoft Office PowerPoint</Application>
  <PresentationFormat>Widescreen</PresentationFormat>
  <Paragraphs>233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Wingdings</vt:lpstr>
      <vt:lpstr>Wingdings 3</vt:lpstr>
      <vt:lpstr>Ion Boardroom</vt:lpstr>
      <vt:lpstr>ARTIFICIAL ANT COLONY OPTIMIZATION</vt:lpstr>
      <vt:lpstr>Content </vt:lpstr>
      <vt:lpstr>Ant</vt:lpstr>
      <vt:lpstr>Behaviours of a Real Ant Colony [1, 2]</vt:lpstr>
      <vt:lpstr>Behaviours of a Real Ant Colony (Cont.) [1, 2]</vt:lpstr>
      <vt:lpstr>Behaviours of a Real Ant Colony (Cont.) </vt:lpstr>
      <vt:lpstr>Behaviours of a Real Ant Colony (Cont.) </vt:lpstr>
      <vt:lpstr>Behaviours of a Real Ant Colony (Cont.) [1, 2]</vt:lpstr>
      <vt:lpstr>Dorigo et al. [3]</vt:lpstr>
      <vt:lpstr>Artificial Ant</vt:lpstr>
      <vt:lpstr>Ant Colony Optimiziation (ACO)</vt:lpstr>
      <vt:lpstr>Algorithm</vt:lpstr>
      <vt:lpstr>Pheromone updating</vt:lpstr>
      <vt:lpstr>Evaporation</vt:lpstr>
      <vt:lpstr>Advantages</vt:lpstr>
      <vt:lpstr>Disadvantages</vt:lpstr>
      <vt:lpstr>Disadvantages</vt:lpstr>
      <vt:lpstr>Usage areas</vt:lpstr>
      <vt:lpstr>Literature - Network</vt:lpstr>
      <vt:lpstr>Literature - Network (Cont.)</vt:lpstr>
      <vt:lpstr>Literature - Network (Cont.)</vt:lpstr>
      <vt:lpstr>Literature – Vehicle routing</vt:lpstr>
      <vt:lpstr>Literature – Path Planning</vt:lpstr>
      <vt:lpstr>Literature – Human routing</vt:lpstr>
      <vt:lpstr>Literature – Robot routing</vt:lpstr>
      <vt:lpstr>Literature - Scheduling</vt:lpstr>
      <vt:lpstr>Literature - Scheduling</vt:lpstr>
      <vt:lpstr>Literature - Healthcare</vt:lpstr>
      <vt:lpstr>Literature - Healthcare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ANT COLONY OPTIMIZATION</dc:title>
  <dc:creator>mehmet cengiz</dc:creator>
  <cp:lastModifiedBy>Ayse Betul Cengiz</cp:lastModifiedBy>
  <cp:revision>137</cp:revision>
  <dcterms:created xsi:type="dcterms:W3CDTF">2020-12-08T11:18:27Z</dcterms:created>
  <dcterms:modified xsi:type="dcterms:W3CDTF">2020-12-23T09:13:53Z</dcterms:modified>
</cp:coreProperties>
</file>