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68" r:id="rId5"/>
    <p:sldId id="259" r:id="rId6"/>
    <p:sldId id="269" r:id="rId7"/>
    <p:sldId id="272" r:id="rId8"/>
    <p:sldId id="273" r:id="rId9"/>
    <p:sldId id="274" r:id="rId10"/>
    <p:sldId id="275" r:id="rId11"/>
    <p:sldId id="270" r:id="rId12"/>
    <p:sldId id="271" r:id="rId13"/>
    <p:sldId id="260" r:id="rId14"/>
    <p:sldId id="263" r:id="rId15"/>
    <p:sldId id="264" r:id="rId16"/>
    <p:sldId id="277" r:id="rId17"/>
    <p:sldId id="276" r:id="rId18"/>
    <p:sldId id="278" r:id="rId19"/>
    <p:sldId id="280" r:id="rId20"/>
    <p:sldId id="281" r:id="rId21"/>
    <p:sldId id="282" r:id="rId22"/>
    <p:sldId id="265" r:id="rId23"/>
    <p:sldId id="266"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77378" autoAdjust="0"/>
  </p:normalViewPr>
  <p:slideViewPr>
    <p:cSldViewPr snapToGrid="0">
      <p:cViewPr>
        <p:scale>
          <a:sx n="75" d="100"/>
          <a:sy n="75" d="100"/>
        </p:scale>
        <p:origin x="196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C9C66-23C7-4C58-B25F-05AE559CB979}" type="datetimeFigureOut">
              <a:rPr lang="tr-TR" smtClean="0"/>
              <a:t>10.01.2021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89C4D-5D8D-42A7-925A-A3C08AC8A2FB}" type="slidenum">
              <a:rPr lang="tr-TR" smtClean="0"/>
              <a:t>‹#›</a:t>
            </a:fld>
            <a:endParaRPr lang="tr-TR"/>
          </a:p>
        </p:txBody>
      </p:sp>
    </p:spTree>
    <p:extLst>
      <p:ext uri="{BB962C8B-B14F-4D97-AF65-F5344CB8AC3E}">
        <p14:creationId xmlns:p14="http://schemas.microsoft.com/office/powerpoint/2010/main" val="174804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1</a:t>
            </a:fld>
            <a:endParaRPr lang="tr-TR"/>
          </a:p>
        </p:txBody>
      </p:sp>
    </p:spTree>
    <p:extLst>
      <p:ext uri="{BB962C8B-B14F-4D97-AF65-F5344CB8AC3E}">
        <p14:creationId xmlns:p14="http://schemas.microsoft.com/office/powerpoint/2010/main" val="174739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SQ1. </a:t>
            </a:r>
            <a:r>
              <a:rPr lang="en-GB" dirty="0" err="1" smtClean="0"/>
              <a:t>Başarı</a:t>
            </a:r>
            <a:r>
              <a:rPr lang="en-GB" dirty="0" smtClean="0"/>
              <a:t> </a:t>
            </a:r>
            <a:r>
              <a:rPr lang="en-GB" dirty="0" err="1" smtClean="0"/>
              <a:t>veya</a:t>
            </a:r>
            <a:r>
              <a:rPr lang="en-GB" dirty="0" smtClean="0"/>
              <a:t> </a:t>
            </a:r>
            <a:r>
              <a:rPr lang="en-GB" dirty="0" err="1" smtClean="0"/>
              <a:t>başarısızlıkla</a:t>
            </a:r>
            <a:r>
              <a:rPr lang="en-GB" dirty="0" smtClean="0"/>
              <a:t> </a:t>
            </a:r>
            <a:r>
              <a:rPr lang="en-GB" dirty="0" err="1" smtClean="0"/>
              <a:t>bağlantılı</a:t>
            </a:r>
            <a:r>
              <a:rPr lang="en-GB" dirty="0" smtClean="0"/>
              <a:t> </a:t>
            </a:r>
            <a:r>
              <a:rPr lang="en-GB" dirty="0" err="1" smtClean="0"/>
              <a:t>olduğu</a:t>
            </a:r>
            <a:r>
              <a:rPr lang="en-GB" dirty="0" smtClean="0"/>
              <a:t> </a:t>
            </a:r>
            <a:r>
              <a:rPr lang="en-GB" dirty="0" err="1" smtClean="0"/>
              <a:t>bildirilen</a:t>
            </a:r>
            <a:r>
              <a:rPr lang="en-GB" dirty="0" smtClean="0"/>
              <a:t> </a:t>
            </a:r>
            <a:r>
              <a:rPr lang="en-GB" dirty="0" err="1" smtClean="0"/>
              <a:t>faktörler</a:t>
            </a:r>
            <a:r>
              <a:rPr lang="en-GB" dirty="0" smtClean="0"/>
              <a:t> </a:t>
            </a:r>
            <a:r>
              <a:rPr lang="en-GB" dirty="0" err="1" smtClean="0"/>
              <a:t>nelerdir</a:t>
            </a:r>
            <a:r>
              <a:rPr lang="en-GB" dirty="0" smtClean="0"/>
              <a:t>?</a:t>
            </a:r>
          </a:p>
          <a:p>
            <a:r>
              <a:rPr lang="en-GB" dirty="0" smtClean="0"/>
              <a:t>SQ2. Bu </a:t>
            </a:r>
            <a:r>
              <a:rPr lang="en-GB" dirty="0" err="1" smtClean="0"/>
              <a:t>tür</a:t>
            </a:r>
            <a:r>
              <a:rPr lang="en-GB" dirty="0" smtClean="0"/>
              <a:t> </a:t>
            </a:r>
            <a:r>
              <a:rPr lang="en-GB" dirty="0" err="1" smtClean="0"/>
              <a:t>faktörlerde</a:t>
            </a:r>
            <a:r>
              <a:rPr lang="en-GB" dirty="0" smtClean="0"/>
              <a:t> </a:t>
            </a:r>
            <a:r>
              <a:rPr lang="en-GB" dirty="0" err="1" smtClean="0"/>
              <a:t>hangi</a:t>
            </a:r>
            <a:r>
              <a:rPr lang="en-GB" dirty="0" smtClean="0"/>
              <a:t> </a:t>
            </a:r>
            <a:r>
              <a:rPr lang="en-GB" dirty="0" err="1" smtClean="0"/>
              <a:t>temalar</a:t>
            </a:r>
            <a:r>
              <a:rPr lang="en-GB" dirty="0" smtClean="0"/>
              <a:t> </a:t>
            </a:r>
            <a:r>
              <a:rPr lang="en-GB" dirty="0" err="1" smtClean="0"/>
              <a:t>ortaya</a:t>
            </a:r>
            <a:r>
              <a:rPr lang="en-GB" dirty="0" smtClean="0"/>
              <a:t> </a:t>
            </a:r>
            <a:r>
              <a:rPr lang="en-GB" dirty="0" err="1" smtClean="0"/>
              <a:t>çıkıyor</a:t>
            </a:r>
            <a:r>
              <a:rPr lang="en-GB" dirty="0" smtClean="0"/>
              <a:t>?</a:t>
            </a:r>
          </a:p>
          <a:p>
            <a:r>
              <a:rPr lang="en-GB" dirty="0" smtClean="0"/>
              <a:t>SQ3. </a:t>
            </a:r>
            <a:r>
              <a:rPr lang="en-GB" dirty="0" err="1" smtClean="0"/>
              <a:t>Şu</a:t>
            </a:r>
            <a:r>
              <a:rPr lang="en-GB" dirty="0" smtClean="0"/>
              <a:t> </a:t>
            </a:r>
            <a:r>
              <a:rPr lang="en-GB" dirty="0" err="1" smtClean="0"/>
              <a:t>anda</a:t>
            </a:r>
            <a:r>
              <a:rPr lang="en-GB" dirty="0" smtClean="0"/>
              <a:t> </a:t>
            </a:r>
            <a:r>
              <a:rPr lang="en-GB" dirty="0" err="1" smtClean="0"/>
              <a:t>hangi</a:t>
            </a:r>
            <a:r>
              <a:rPr lang="en-GB" dirty="0" smtClean="0"/>
              <a:t> </a:t>
            </a:r>
            <a:r>
              <a:rPr lang="en-GB" dirty="0" err="1" smtClean="0"/>
              <a:t>temalar</a:t>
            </a:r>
            <a:r>
              <a:rPr lang="en-GB" dirty="0" smtClean="0"/>
              <a:t> </a:t>
            </a:r>
            <a:r>
              <a:rPr lang="en-GB" dirty="0" err="1" smtClean="0"/>
              <a:t>gözlemlenmemiş</a:t>
            </a:r>
            <a:r>
              <a:rPr lang="en-GB" dirty="0" smtClean="0"/>
              <a:t> </a:t>
            </a:r>
            <a:r>
              <a:rPr lang="en-GB" dirty="0" err="1" smtClean="0"/>
              <a:t>ve</a:t>
            </a:r>
            <a:r>
              <a:rPr lang="en-GB" dirty="0" smtClean="0"/>
              <a:t> </a:t>
            </a:r>
            <a:r>
              <a:rPr lang="en-GB" dirty="0" err="1" smtClean="0"/>
              <a:t>daha</a:t>
            </a:r>
            <a:r>
              <a:rPr lang="en-GB" dirty="0" smtClean="0"/>
              <a:t> </a:t>
            </a:r>
            <a:r>
              <a:rPr lang="en-GB" dirty="0" err="1" smtClean="0"/>
              <a:t>önce</a:t>
            </a:r>
            <a:r>
              <a:rPr lang="en-GB" dirty="0" smtClean="0"/>
              <a:t> </a:t>
            </a:r>
            <a:r>
              <a:rPr lang="en-GB" dirty="0" err="1" smtClean="0"/>
              <a:t>hangi</a:t>
            </a:r>
            <a:r>
              <a:rPr lang="en-GB" dirty="0" smtClean="0"/>
              <a:t> </a:t>
            </a:r>
            <a:r>
              <a:rPr lang="en-GB" dirty="0" err="1" smtClean="0"/>
              <a:t>ölçütler</a:t>
            </a:r>
            <a:r>
              <a:rPr lang="en-GB" dirty="0" smtClean="0"/>
              <a:t> </a:t>
            </a:r>
            <a:r>
              <a:rPr lang="en-GB" dirty="0" err="1" smtClean="0"/>
              <a:t>bu</a:t>
            </a:r>
            <a:r>
              <a:rPr lang="en-GB" dirty="0" smtClean="0"/>
              <a:t> </a:t>
            </a:r>
            <a:r>
              <a:rPr lang="en-GB" dirty="0" err="1" smtClean="0"/>
              <a:t>gözlemlenmemiş</a:t>
            </a:r>
            <a:r>
              <a:rPr lang="en-GB" dirty="0" smtClean="0"/>
              <a:t> </a:t>
            </a:r>
            <a:r>
              <a:rPr lang="en-GB" dirty="0" err="1" smtClean="0"/>
              <a:t>temaları</a:t>
            </a:r>
            <a:r>
              <a:rPr lang="en-GB" dirty="0" smtClean="0"/>
              <a:t> </a:t>
            </a:r>
            <a:r>
              <a:rPr lang="en-GB" dirty="0" err="1" smtClean="0"/>
              <a:t>destekleyebilir</a:t>
            </a:r>
            <a:r>
              <a:rPr lang="en-GB" dirty="0" smtClean="0"/>
              <a:t>?</a:t>
            </a:r>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15</a:t>
            </a:fld>
            <a:endParaRPr lang="tr-TR"/>
          </a:p>
        </p:txBody>
      </p:sp>
    </p:spTree>
    <p:extLst>
      <p:ext uri="{BB962C8B-B14F-4D97-AF65-F5344CB8AC3E}">
        <p14:creationId xmlns:p14="http://schemas.microsoft.com/office/powerpoint/2010/main" val="42055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16</a:t>
            </a:fld>
            <a:endParaRPr lang="tr-TR"/>
          </a:p>
        </p:txBody>
      </p:sp>
    </p:spTree>
    <p:extLst>
      <p:ext uri="{BB962C8B-B14F-4D97-AF65-F5344CB8AC3E}">
        <p14:creationId xmlns:p14="http://schemas.microsoft.com/office/powerpoint/2010/main" val="2594718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17</a:t>
            </a:fld>
            <a:endParaRPr lang="tr-TR"/>
          </a:p>
        </p:txBody>
      </p:sp>
    </p:spTree>
    <p:extLst>
      <p:ext uri="{BB962C8B-B14F-4D97-AF65-F5344CB8AC3E}">
        <p14:creationId xmlns:p14="http://schemas.microsoft.com/office/powerpoint/2010/main" val="699774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19</a:t>
            </a:fld>
            <a:endParaRPr lang="tr-TR"/>
          </a:p>
        </p:txBody>
      </p:sp>
    </p:spTree>
    <p:extLst>
      <p:ext uri="{BB962C8B-B14F-4D97-AF65-F5344CB8AC3E}">
        <p14:creationId xmlns:p14="http://schemas.microsoft.com/office/powerpoint/2010/main" val="228451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23</a:t>
            </a:fld>
            <a:endParaRPr lang="tr-TR"/>
          </a:p>
        </p:txBody>
      </p:sp>
    </p:spTree>
    <p:extLst>
      <p:ext uri="{BB962C8B-B14F-4D97-AF65-F5344CB8AC3E}">
        <p14:creationId xmlns:p14="http://schemas.microsoft.com/office/powerpoint/2010/main" val="199480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ürün</a:t>
            </a:r>
            <a:r>
              <a:rPr lang="en-GB" dirty="0" smtClean="0"/>
              <a:t> </a:t>
            </a:r>
            <a:r>
              <a:rPr lang="en-GB" dirty="0" err="1" smtClean="0"/>
              <a:t>kalitesinin</a:t>
            </a:r>
            <a:r>
              <a:rPr lang="en-GB" dirty="0" smtClean="0"/>
              <a:t> </a:t>
            </a:r>
            <a:r>
              <a:rPr lang="en-GB" dirty="0" err="1" smtClean="0"/>
              <a:t>korunması</a:t>
            </a:r>
            <a:r>
              <a:rPr lang="en-GB" dirty="0" smtClean="0"/>
              <a:t> </a:t>
            </a:r>
            <a:r>
              <a:rPr lang="en-GB" dirty="0" err="1" smtClean="0"/>
              <a:t>için</a:t>
            </a:r>
            <a:r>
              <a:rPr lang="en-GB" dirty="0" smtClean="0"/>
              <a:t> </a:t>
            </a:r>
            <a:r>
              <a:rPr lang="en-GB" dirty="0" err="1" smtClean="0"/>
              <a:t>bir</a:t>
            </a:r>
            <a:r>
              <a:rPr lang="en-GB" dirty="0" smtClean="0"/>
              <a:t> </a:t>
            </a:r>
            <a:r>
              <a:rPr lang="en-GB" dirty="0" err="1" smtClean="0"/>
              <a:t>kuruluşun</a:t>
            </a:r>
            <a:r>
              <a:rPr lang="en-GB" dirty="0" smtClean="0"/>
              <a:t> </a:t>
            </a:r>
            <a:r>
              <a:rPr lang="en-GB" dirty="0" err="1" smtClean="0"/>
              <a:t>kaynaklarının</a:t>
            </a:r>
            <a:r>
              <a:rPr lang="en-GB" dirty="0" smtClean="0"/>
              <a:t> </a:t>
            </a:r>
            <a:r>
              <a:rPr lang="en-GB" dirty="0" err="1" smtClean="0"/>
              <a:t>nerede</a:t>
            </a:r>
            <a:r>
              <a:rPr lang="en-GB" dirty="0" smtClean="0"/>
              <a:t> </a:t>
            </a:r>
            <a:r>
              <a:rPr lang="en-GB" dirty="0" err="1" smtClean="0"/>
              <a:t>ve</a:t>
            </a:r>
            <a:r>
              <a:rPr lang="en-GB" dirty="0" smtClean="0"/>
              <a:t> ne </a:t>
            </a:r>
            <a:r>
              <a:rPr lang="en-GB" dirty="0" err="1" smtClean="0"/>
              <a:t>kadar</a:t>
            </a:r>
            <a:r>
              <a:rPr lang="en-GB" dirty="0" smtClean="0"/>
              <a:t> </a:t>
            </a:r>
            <a:r>
              <a:rPr lang="en-GB" dirty="0" err="1" smtClean="0"/>
              <a:t>kullanıldığı</a:t>
            </a:r>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3</a:t>
            </a:fld>
            <a:endParaRPr lang="tr-TR"/>
          </a:p>
        </p:txBody>
      </p:sp>
    </p:spTree>
    <p:extLst>
      <p:ext uri="{BB962C8B-B14F-4D97-AF65-F5344CB8AC3E}">
        <p14:creationId xmlns:p14="http://schemas.microsoft.com/office/powerpoint/2010/main" val="72751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4</a:t>
            </a:fld>
            <a:endParaRPr lang="tr-TR"/>
          </a:p>
        </p:txBody>
      </p:sp>
    </p:spTree>
    <p:extLst>
      <p:ext uri="{BB962C8B-B14F-4D97-AF65-F5344CB8AC3E}">
        <p14:creationId xmlns:p14="http://schemas.microsoft.com/office/powerpoint/2010/main" val="1239528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7</a:t>
            </a:fld>
            <a:endParaRPr lang="tr-TR"/>
          </a:p>
        </p:txBody>
      </p:sp>
    </p:spTree>
    <p:extLst>
      <p:ext uri="{BB962C8B-B14F-4D97-AF65-F5344CB8AC3E}">
        <p14:creationId xmlns:p14="http://schemas.microsoft.com/office/powerpoint/2010/main" val="3250360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9</a:t>
            </a:fld>
            <a:endParaRPr lang="tr-TR"/>
          </a:p>
        </p:txBody>
      </p:sp>
    </p:spTree>
    <p:extLst>
      <p:ext uri="{BB962C8B-B14F-4D97-AF65-F5344CB8AC3E}">
        <p14:creationId xmlns:p14="http://schemas.microsoft.com/office/powerpoint/2010/main" val="286519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89C4D-5D8D-42A7-925A-A3C08AC8A2FB}" type="slidenum">
              <a:rPr lang="tr-TR" smtClean="0"/>
              <a:t>10</a:t>
            </a:fld>
            <a:endParaRPr lang="tr-TR"/>
          </a:p>
        </p:txBody>
      </p:sp>
    </p:spTree>
    <p:extLst>
      <p:ext uri="{BB962C8B-B14F-4D97-AF65-F5344CB8AC3E}">
        <p14:creationId xmlns:p14="http://schemas.microsoft.com/office/powerpoint/2010/main" val="1770820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smtClean="0">
                <a:solidFill>
                  <a:schemeClr val="tx1"/>
                </a:solidFill>
                <a:latin typeface="+mn-lt"/>
                <a:ea typeface="+mn-ea"/>
                <a:cs typeface="+mn-cs"/>
              </a:rPr>
              <a:t>Yazılımda meydana gelebilecek hataları önlemek ve değerlendirmek için gerekli yazılım kalite aktiviteleri ne kadar çok uygulanırsa, hata önleme ve değerlendirme maliyetleri artar, ancak buna bağlı olarak yazılımda meydana gelebilecek hata sayısı düşer ve bu da CoF’un büyük oranda azalmasını sağlar.</a:t>
            </a:r>
            <a:endParaRPr lang="tr-TR" dirty="0"/>
          </a:p>
        </p:txBody>
      </p:sp>
      <p:sp>
        <p:nvSpPr>
          <p:cNvPr id="4" name="Slide Number Placeholder 3"/>
          <p:cNvSpPr>
            <a:spLocks noGrp="1"/>
          </p:cNvSpPr>
          <p:nvPr>
            <p:ph type="sldNum" sz="quarter" idx="10"/>
          </p:nvPr>
        </p:nvSpPr>
        <p:spPr/>
        <p:txBody>
          <a:bodyPr/>
          <a:lstStyle/>
          <a:p>
            <a:fld id="{15C89C4D-5D8D-42A7-925A-A3C08AC8A2FB}" type="slidenum">
              <a:rPr lang="tr-TR" smtClean="0"/>
              <a:t>11</a:t>
            </a:fld>
            <a:endParaRPr lang="tr-TR"/>
          </a:p>
        </p:txBody>
      </p:sp>
    </p:spTree>
    <p:extLst>
      <p:ext uri="{BB962C8B-B14F-4D97-AF65-F5344CB8AC3E}">
        <p14:creationId xmlns:p14="http://schemas.microsoft.com/office/powerpoint/2010/main" val="2379276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its simplest form, COQ can be calculated in terms of effort (hours/days).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better approach will be to calculate COQ in terms of money (converting the effort into money and adding any other tangible costs like test environment setup).</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best approach will be to calculate COQ as a percentage of total cost. This allows for comparison of COQ across projects or companies.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To ensure impartiality, it is advised that the Cost of Quality of a project/product be calculated and reported by a person external to the core project/product team (Say, someone from the Accounts Department).</a:t>
            </a:r>
          </a:p>
          <a:p>
            <a:endParaRPr lang="tr-TR" dirty="0"/>
          </a:p>
        </p:txBody>
      </p:sp>
      <p:sp>
        <p:nvSpPr>
          <p:cNvPr id="4" name="Slide Number Placeholder 3"/>
          <p:cNvSpPr>
            <a:spLocks noGrp="1"/>
          </p:cNvSpPr>
          <p:nvPr>
            <p:ph type="sldNum" sz="quarter" idx="10"/>
          </p:nvPr>
        </p:nvSpPr>
        <p:spPr/>
        <p:txBody>
          <a:bodyPr/>
          <a:lstStyle/>
          <a:p>
            <a:fld id="{15C89C4D-5D8D-42A7-925A-A3C08AC8A2FB}" type="slidenum">
              <a:rPr lang="tr-TR" smtClean="0"/>
              <a:t>12</a:t>
            </a:fld>
            <a:endParaRPr lang="tr-TR"/>
          </a:p>
        </p:txBody>
      </p:sp>
    </p:spTree>
    <p:extLst>
      <p:ext uri="{BB962C8B-B14F-4D97-AF65-F5344CB8AC3E}">
        <p14:creationId xmlns:p14="http://schemas.microsoft.com/office/powerpoint/2010/main" val="1599022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500</a:t>
            </a:r>
            <a:r>
              <a:rPr lang="en-GB" baseline="0" dirty="0" smtClean="0"/>
              <a:t> </a:t>
            </a:r>
            <a:r>
              <a:rPr lang="en-GB" baseline="0" dirty="0" err="1" smtClean="0"/>
              <a:t>tane</a:t>
            </a:r>
            <a:r>
              <a:rPr lang="en-GB" baseline="0" dirty="0" smtClean="0"/>
              <a:t> </a:t>
            </a:r>
            <a:endParaRPr lang="tr-TR" dirty="0"/>
          </a:p>
        </p:txBody>
      </p:sp>
      <p:sp>
        <p:nvSpPr>
          <p:cNvPr id="4" name="Slide Number Placeholder 3"/>
          <p:cNvSpPr>
            <a:spLocks noGrp="1"/>
          </p:cNvSpPr>
          <p:nvPr>
            <p:ph type="sldNum" sz="quarter" idx="10"/>
          </p:nvPr>
        </p:nvSpPr>
        <p:spPr/>
        <p:txBody>
          <a:bodyPr/>
          <a:lstStyle/>
          <a:p>
            <a:fld id="{15C89C4D-5D8D-42A7-925A-A3C08AC8A2FB}" type="slidenum">
              <a:rPr lang="tr-TR" smtClean="0"/>
              <a:t>14</a:t>
            </a:fld>
            <a:endParaRPr lang="tr-TR"/>
          </a:p>
        </p:txBody>
      </p:sp>
    </p:spTree>
    <p:extLst>
      <p:ext uri="{BB962C8B-B14F-4D97-AF65-F5344CB8AC3E}">
        <p14:creationId xmlns:p14="http://schemas.microsoft.com/office/powerpoint/2010/main" val="3577248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787BF06-A288-478D-B784-E74579786ECA}" type="datetimeFigureOut">
              <a:rPr lang="tr-TR" smtClean="0"/>
              <a:t>10.01.2021</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208077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87BF06-A288-478D-B784-E74579786ECA}" type="datetimeFigureOut">
              <a:rPr lang="tr-TR" smtClean="0"/>
              <a:t>10.01.2021</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299666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787BF06-A288-478D-B784-E74579786ECA}"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397803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787BF06-A288-478D-B784-E74579786ECA}"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409126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87BF06-A288-478D-B784-E74579786ECA}"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175165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87BF06-A288-478D-B784-E74579786ECA}" type="datetimeFigureOut">
              <a:rPr lang="tr-TR" smtClean="0"/>
              <a:t>10.01.2021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4033911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87BF06-A288-478D-B784-E74579786ECA}" type="datetimeFigureOut">
              <a:rPr lang="tr-TR" smtClean="0"/>
              <a:t>10.01.2021</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4150673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787BF06-A288-478D-B784-E74579786ECA}"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368656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787BF06-A288-478D-B784-E74579786ECA}"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67933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87BF06-A288-478D-B784-E74579786ECA}"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8997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87BF06-A288-478D-B784-E74579786ECA}"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391641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87BF06-A288-478D-B784-E74579786ECA}" type="datetimeFigureOut">
              <a:rPr lang="tr-TR" smtClean="0"/>
              <a:t>10.01.2021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258510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87BF06-A288-478D-B784-E74579786ECA}" type="datetimeFigureOut">
              <a:rPr lang="tr-TR" smtClean="0"/>
              <a:t>10.01.2021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416874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87BF06-A288-478D-B784-E74579786ECA}" type="datetimeFigureOut">
              <a:rPr lang="tr-TR" smtClean="0"/>
              <a:t>10.01.2021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345493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7BF06-A288-478D-B784-E74579786ECA}" type="datetimeFigureOut">
              <a:rPr lang="tr-TR" smtClean="0"/>
              <a:t>10.01.2021</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293893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87BF06-A288-478D-B784-E74579786ECA}" type="datetimeFigureOut">
              <a:rPr lang="tr-TR" smtClean="0"/>
              <a:t>10.01.2021</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65572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87BF06-A288-478D-B784-E74579786ECA}" type="datetimeFigureOut">
              <a:rPr lang="tr-TR" smtClean="0"/>
              <a:t>10.01.2021</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78EB6BE-47CA-448F-BCAF-8BD9654FF50E}" type="slidenum">
              <a:rPr lang="tr-TR" smtClean="0"/>
              <a:t>‹#›</a:t>
            </a:fld>
            <a:endParaRPr lang="tr-TR"/>
          </a:p>
        </p:txBody>
      </p:sp>
    </p:spTree>
    <p:extLst>
      <p:ext uri="{BB962C8B-B14F-4D97-AF65-F5344CB8AC3E}">
        <p14:creationId xmlns:p14="http://schemas.microsoft.com/office/powerpoint/2010/main" val="162473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787BF06-A288-478D-B784-E74579786ECA}" type="datetimeFigureOut">
              <a:rPr lang="tr-TR" smtClean="0"/>
              <a:t>10.01.2021</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78EB6BE-47CA-448F-BCAF-8BD9654FF50E}" type="slidenum">
              <a:rPr lang="tr-TR" smtClean="0"/>
              <a:t>‹#›</a:t>
            </a:fld>
            <a:endParaRPr lang="tr-TR"/>
          </a:p>
        </p:txBody>
      </p:sp>
    </p:spTree>
    <p:extLst>
      <p:ext uri="{BB962C8B-B14F-4D97-AF65-F5344CB8AC3E}">
        <p14:creationId xmlns:p14="http://schemas.microsoft.com/office/powerpoint/2010/main" val="2217465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3883511"/>
            <a:ext cx="9882391" cy="893870"/>
          </a:xfrm>
        </p:spPr>
        <p:txBody>
          <a:bodyPr/>
          <a:lstStyle/>
          <a:p>
            <a:r>
              <a:rPr lang="en-US" dirty="0" smtClean="0">
                <a:latin typeface="Times New Roman" panose="02020603050405020304" pitchFamily="18" charset="0"/>
                <a:cs typeface="Times New Roman" panose="02020603050405020304" pitchFamily="18" charset="0"/>
              </a:rPr>
              <a:t>Failure Costs of Software Quality</a:t>
            </a:r>
            <a:endParaRPr lang="tr-TR"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tr-TR" dirty="0" smtClean="0">
                <a:latin typeface="Times New Roman" panose="02020603050405020304" pitchFamily="18" charset="0"/>
                <a:cs typeface="Times New Roman" panose="02020603050405020304" pitchFamily="18" charset="0"/>
              </a:rPr>
              <a:t>Ayşe Betül CENGİZ</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459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47756"/>
            <a:ext cx="9247691" cy="1124073"/>
          </a:xfrm>
        </p:spPr>
        <p:txBody>
          <a:bodyPr/>
          <a:lstStyle/>
          <a:p>
            <a:r>
              <a:rPr lang="en-US" dirty="0">
                <a:latin typeface="Times New Roman" panose="02020603050405020304" pitchFamily="18" charset="0"/>
                <a:cs typeface="Times New Roman" panose="02020603050405020304" pitchFamily="18" charset="0"/>
              </a:rPr>
              <a:t>The Impact of Poor Quality on Software Projects</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872292"/>
            <a:ext cx="9968453" cy="3814482"/>
          </a:xfrm>
        </p:spPr>
        <p:txBody>
          <a:bodyPr>
            <a:noAutofit/>
          </a:bodyPr>
          <a:lstStyle/>
          <a:p>
            <a:r>
              <a:rPr lang="tr-TR" dirty="0" smtClean="0">
                <a:latin typeface="Times New Roman" panose="02020603050405020304" pitchFamily="18" charset="0"/>
                <a:cs typeface="Times New Roman" panose="02020603050405020304" pitchFamily="18" charset="0"/>
              </a:rPr>
              <a:t>Failure or delay</a:t>
            </a:r>
          </a:p>
          <a:p>
            <a:r>
              <a:rPr lang="tr-TR" dirty="0" smtClean="0">
                <a:latin typeface="Times New Roman" panose="02020603050405020304" pitchFamily="18" charset="0"/>
                <a:cs typeface="Times New Roman" panose="02020603050405020304" pitchFamily="18" charset="0"/>
              </a:rPr>
              <a:t>E.g.</a:t>
            </a:r>
            <a:endParaRPr lang="tr-TR"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A d</a:t>
            </a:r>
            <a:r>
              <a:rPr lang="en-US" sz="1800" dirty="0" err="1" smtClean="0">
                <a:latin typeface="Times New Roman" panose="02020603050405020304" pitchFamily="18" charset="0"/>
                <a:cs typeface="Times New Roman" panose="02020603050405020304" pitchFamily="18" charset="0"/>
              </a:rPr>
              <a:t>elayed</a:t>
            </a:r>
            <a:r>
              <a:rPr lang="en-US" sz="1800" dirty="0" smtClean="0">
                <a:latin typeface="Times New Roman" panose="02020603050405020304" pitchFamily="18" charset="0"/>
                <a:cs typeface="Times New Roman" panose="02020603050405020304" pitchFamily="18" charset="0"/>
              </a:rPr>
              <a:t> </a:t>
            </a:r>
            <a:r>
              <a:rPr lang="tr-TR" sz="1800" dirty="0" smtClean="0">
                <a:latin typeface="Times New Roman" panose="02020603050405020304" pitchFamily="18" charset="0"/>
                <a:cs typeface="Times New Roman" panose="02020603050405020304" pitchFamily="18" charset="0"/>
              </a:rPr>
              <a:t>project </a:t>
            </a:r>
            <a:r>
              <a:rPr lang="en-US" sz="1800" dirty="0" smtClean="0">
                <a:latin typeface="Times New Roman" panose="02020603050405020304" pitchFamily="18" charset="0"/>
                <a:cs typeface="Times New Roman" panose="02020603050405020304" pitchFamily="18" charset="0"/>
              </a:rPr>
              <a:t>by </a:t>
            </a:r>
            <a:r>
              <a:rPr lang="en-US" sz="1800" dirty="0">
                <a:latin typeface="Times New Roman" panose="02020603050405020304" pitchFamily="18" charset="0"/>
                <a:cs typeface="Times New Roman" panose="02020603050405020304" pitchFamily="18" charset="0"/>
              </a:rPr>
              <a:t>three </a:t>
            </a:r>
            <a:r>
              <a:rPr lang="en-US" sz="1800" dirty="0" smtClean="0">
                <a:latin typeface="Times New Roman" panose="02020603050405020304" pitchFamily="18" charset="0"/>
                <a:cs typeface="Times New Roman" panose="02020603050405020304" pitchFamily="18" charset="0"/>
              </a:rPr>
              <a:t>months</a:t>
            </a:r>
            <a:endParaRPr lang="tr-TR"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Reason: H</a:t>
            </a:r>
            <a:r>
              <a:rPr lang="en-US" sz="1800" dirty="0" err="1" smtClean="0">
                <a:latin typeface="Times New Roman" panose="02020603050405020304" pitchFamily="18" charset="0"/>
                <a:cs typeface="Times New Roman" panose="02020603050405020304" pitchFamily="18" charset="0"/>
              </a:rPr>
              <a:t>igh</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levels of defects found during user acceptance </a:t>
            </a:r>
            <a:r>
              <a:rPr lang="en-US" sz="1800" dirty="0" smtClean="0">
                <a:latin typeface="Times New Roman" panose="02020603050405020304" pitchFamily="18" charset="0"/>
                <a:cs typeface="Times New Roman" panose="02020603050405020304" pitchFamily="18" charset="0"/>
              </a:rPr>
              <a:t>testing</a:t>
            </a:r>
            <a:endParaRPr lang="tr-TR"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Causes:</a:t>
            </a:r>
          </a:p>
          <a:p>
            <a:pPr lvl="2">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O</a:t>
            </a:r>
            <a:r>
              <a:rPr lang="en-US" sz="1800" dirty="0" smtClean="0">
                <a:latin typeface="Times New Roman" panose="02020603050405020304" pitchFamily="18" charset="0"/>
                <a:cs typeface="Times New Roman" panose="02020603050405020304" pitchFamily="18" charset="0"/>
              </a:rPr>
              <a:t>ther </a:t>
            </a:r>
            <a:r>
              <a:rPr lang="en-US" sz="1800" dirty="0">
                <a:latin typeface="Times New Roman" panose="02020603050405020304" pitchFamily="18" charset="0"/>
                <a:cs typeface="Times New Roman" panose="02020603050405020304" pitchFamily="18" charset="0"/>
              </a:rPr>
              <a:t>projects to be delayed because resources are consumed with the project at hand,</a:t>
            </a:r>
          </a:p>
          <a:p>
            <a:pPr lvl="2">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company </a:t>
            </a:r>
            <a:r>
              <a:rPr lang="en-US" sz="1800" dirty="0" smtClean="0">
                <a:latin typeface="Times New Roman" panose="02020603050405020304" pitchFamily="18" charset="0"/>
                <a:cs typeface="Times New Roman" panose="02020603050405020304" pitchFamily="18" charset="0"/>
              </a:rPr>
              <a:t>lose other contracts </a:t>
            </a:r>
            <a:r>
              <a:rPr lang="en-US" sz="1800" dirty="0">
                <a:latin typeface="Times New Roman" panose="02020603050405020304" pitchFamily="18" charset="0"/>
                <a:cs typeface="Times New Roman" panose="02020603050405020304" pitchFamily="18" charset="0"/>
              </a:rPr>
              <a:t>because a competitor beats the company to the marketplace,</a:t>
            </a:r>
          </a:p>
          <a:p>
            <a:pPr lvl="2">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company to spend </a:t>
            </a:r>
            <a:r>
              <a:rPr lang="tr-TR" sz="1800" dirty="0" smtClean="0">
                <a:latin typeface="Times New Roman" panose="02020603050405020304" pitchFamily="18" charset="0"/>
                <a:cs typeface="Times New Roman" panose="02020603050405020304" pitchFamily="18" charset="0"/>
              </a:rPr>
              <a:t>additional money per </a:t>
            </a:r>
            <a:r>
              <a:rPr lang="en-US" sz="1800" dirty="0" smtClean="0">
                <a:latin typeface="Times New Roman" panose="02020603050405020304" pitchFamily="18" charset="0"/>
                <a:cs typeface="Times New Roman" panose="02020603050405020304" pitchFamily="18" charset="0"/>
              </a:rPr>
              <a:t>month </a:t>
            </a:r>
            <a:r>
              <a:rPr lang="en-US" sz="1800" dirty="0">
                <a:latin typeface="Times New Roman" panose="02020603050405020304" pitchFamily="18" charset="0"/>
                <a:cs typeface="Times New Roman" panose="02020603050405020304" pitchFamily="18" charset="0"/>
              </a:rPr>
              <a:t>for additional </a:t>
            </a:r>
            <a:r>
              <a:rPr lang="en-US" sz="1800" dirty="0" smtClean="0">
                <a:latin typeface="Times New Roman" panose="02020603050405020304" pitchFamily="18" charset="0"/>
                <a:cs typeface="Times New Roman" panose="02020603050405020304" pitchFamily="18" charset="0"/>
              </a:rPr>
              <a:t>staff</a:t>
            </a:r>
            <a:endParaRPr lang="tr-TR"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85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The Impact (Cont.)</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92602"/>
            <a:ext cx="8825659" cy="3416300"/>
          </a:xfrm>
        </p:spPr>
        <p:txBody>
          <a:bodyPr/>
          <a:lstStyle/>
          <a:p>
            <a:endParaRPr lang="en-GB" dirty="0" smtClean="0"/>
          </a:p>
          <a:p>
            <a:r>
              <a:rPr lang="tr-TR" dirty="0">
                <a:latin typeface="Times New Roman" panose="02020603050405020304" pitchFamily="18" charset="0"/>
                <a:cs typeface="Times New Roman" panose="02020603050405020304" pitchFamily="18" charset="0"/>
              </a:rPr>
              <a:t>Costs of quality ↓</a:t>
            </a: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Costs of e</a:t>
            </a:r>
            <a:r>
              <a:rPr lang="en-US" dirty="0" err="1" smtClean="0">
                <a:latin typeface="Times New Roman" panose="02020603050405020304" pitchFamily="18" charset="0"/>
                <a:cs typeface="Times New Roman" panose="02020603050405020304" pitchFamily="18" charset="0"/>
              </a:rPr>
              <a:t>rror</a:t>
            </a:r>
            <a:r>
              <a:rPr lang="en-US" dirty="0" smtClean="0">
                <a:latin typeface="Times New Roman" panose="02020603050405020304" pitchFamily="18" charset="0"/>
                <a:cs typeface="Times New Roman" panose="02020603050405020304" pitchFamily="18" charset="0"/>
              </a:rPr>
              <a:t> evaluation and </a:t>
            </a:r>
            <a:endParaRPr lang="tr-TR" dirty="0" smtClean="0">
              <a:latin typeface="Times New Roman" panose="02020603050405020304" pitchFamily="18" charset="0"/>
              <a:cs typeface="Times New Roman" panose="02020603050405020304" pitchFamily="18" charset="0"/>
            </a:endParaRPr>
          </a:p>
          <a:p>
            <a:pPr marL="0" indent="0">
              <a:buNone/>
            </a:pPr>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prevention</a:t>
            </a:r>
            <a:r>
              <a:rPr lang="tr-TR" dirty="0" smtClean="0">
                <a:latin typeface="Times New Roman" panose="02020603050405020304" pitchFamily="18" charset="0"/>
                <a:cs typeface="Times New Roman" panose="02020603050405020304" pitchFamily="18" charset="0"/>
              </a:rPr>
              <a:t> ↑</a:t>
            </a:r>
          </a:p>
          <a:p>
            <a:endParaRPr lang="tr-TR" dirty="0" smtClean="0"/>
          </a:p>
          <a:p>
            <a:endParaRPr lang="tr-TR" dirty="0"/>
          </a:p>
        </p:txBody>
      </p:sp>
      <p:pic>
        <p:nvPicPr>
          <p:cNvPr id="4" name="Picture 3"/>
          <p:cNvPicPr>
            <a:picLocks noChangeAspect="1"/>
          </p:cNvPicPr>
          <p:nvPr/>
        </p:nvPicPr>
        <p:blipFill rotWithShape="1">
          <a:blip r:embed="rId3"/>
          <a:srcRect l="25527" t="24543" r="26561" b="19423"/>
          <a:stretch/>
        </p:blipFill>
        <p:spPr>
          <a:xfrm>
            <a:off x="5793046" y="2603500"/>
            <a:ext cx="5463935" cy="3594504"/>
          </a:xfrm>
          <a:prstGeom prst="rect">
            <a:avLst/>
          </a:prstGeom>
        </p:spPr>
      </p:pic>
    </p:spTree>
    <p:extLst>
      <p:ext uri="{BB962C8B-B14F-4D97-AF65-F5344CB8AC3E}">
        <p14:creationId xmlns:p14="http://schemas.microsoft.com/office/powerpoint/2010/main" val="128892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How to calculate?</a:t>
            </a:r>
            <a:endParaRPr lang="tr-TR"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154954" y="2764865"/>
            <a:ext cx="8825659" cy="3416300"/>
          </a:xfrm>
        </p:spPr>
        <p:txBody>
          <a:bodyPr/>
          <a:lstStyle/>
          <a:p>
            <a:r>
              <a:rPr lang="tr-TR" dirty="0" smtClean="0">
                <a:latin typeface="Times New Roman" panose="02020603050405020304" pitchFamily="18" charset="0"/>
                <a:cs typeface="Times New Roman" panose="02020603050405020304" pitchFamily="18" charset="0"/>
              </a:rPr>
              <a:t>Simple:</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C</a:t>
            </a:r>
            <a:r>
              <a:rPr lang="en-US" sz="1800" dirty="0" err="1" smtClean="0">
                <a:latin typeface="Times New Roman" panose="02020603050405020304" pitchFamily="18" charset="0"/>
                <a:cs typeface="Times New Roman" panose="02020603050405020304" pitchFamily="18" charset="0"/>
              </a:rPr>
              <a:t>alculate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terms of effort (hours/days</a:t>
            </a:r>
            <a:r>
              <a:rPr lang="en-US"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Better:</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C</a:t>
            </a:r>
            <a:r>
              <a:rPr lang="en-US" sz="1800" dirty="0" err="1" smtClean="0">
                <a:latin typeface="Times New Roman" panose="02020603050405020304" pitchFamily="18" charset="0"/>
                <a:cs typeface="Times New Roman" panose="02020603050405020304" pitchFamily="18" charset="0"/>
              </a:rPr>
              <a:t>onvert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effort into money and </a:t>
            </a:r>
            <a:r>
              <a:rPr lang="en-US" sz="1800" dirty="0" smtClean="0">
                <a:latin typeface="Times New Roman" panose="02020603050405020304" pitchFamily="18" charset="0"/>
                <a:cs typeface="Times New Roman" panose="02020603050405020304" pitchFamily="18" charset="0"/>
              </a:rPr>
              <a:t>add </a:t>
            </a:r>
            <a:r>
              <a:rPr lang="en-US" sz="1800" dirty="0">
                <a:latin typeface="Times New Roman" panose="02020603050405020304" pitchFamily="18" charset="0"/>
                <a:cs typeface="Times New Roman" panose="02020603050405020304" pitchFamily="18" charset="0"/>
              </a:rPr>
              <a:t>any other tangible </a:t>
            </a:r>
            <a:r>
              <a:rPr lang="en-US" sz="1800" dirty="0" smtClean="0">
                <a:latin typeface="Times New Roman" panose="02020603050405020304" pitchFamily="18" charset="0"/>
                <a:cs typeface="Times New Roman" panose="02020603050405020304" pitchFamily="18" charset="0"/>
              </a:rPr>
              <a:t>cost</a:t>
            </a:r>
            <a:r>
              <a:rPr lang="tr-TR" sz="1800" dirty="0" smtClean="0">
                <a:latin typeface="Times New Roman" panose="02020603050405020304" pitchFamily="18" charset="0"/>
                <a:cs typeface="Times New Roman" panose="02020603050405020304" pitchFamily="18" charset="0"/>
              </a:rPr>
              <a:t>s</a:t>
            </a:r>
          </a:p>
          <a:p>
            <a:r>
              <a:rPr lang="tr-TR" dirty="0" smtClean="0">
                <a:latin typeface="Times New Roman" panose="02020603050405020304" pitchFamily="18" charset="0"/>
                <a:cs typeface="Times New Roman" panose="02020603050405020304" pitchFamily="18" charset="0"/>
              </a:rPr>
              <a:t>Best:</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Calculate CoSF as a percantage of total cost</a:t>
            </a:r>
          </a:p>
          <a:p>
            <a:r>
              <a:rPr lang="tr-TR" dirty="0" smtClean="0">
                <a:latin typeface="Times New Roman" panose="02020603050405020304" pitchFamily="18" charset="0"/>
                <a:cs typeface="Times New Roman" panose="02020603050405020304" pitchFamily="18" charset="0"/>
              </a:rPr>
              <a:t>Not recommended:</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Consulting with an impartial authority</a:t>
            </a:r>
            <a:endParaRPr lang="tr-TR" sz="1800" dirty="0" smtClean="0">
              <a:latin typeface="Times New Roman" panose="02020603050405020304" pitchFamily="18" charset="0"/>
              <a:cs typeface="Times New Roman" panose="02020603050405020304" pitchFamily="18" charset="0"/>
            </a:endParaRPr>
          </a:p>
          <a:p>
            <a:endParaRPr lang="tr-TR" dirty="0" smtClean="0"/>
          </a:p>
          <a:p>
            <a:endParaRPr lang="tr-TR" dirty="0"/>
          </a:p>
        </p:txBody>
      </p:sp>
    </p:spTree>
    <p:extLst>
      <p:ext uri="{BB962C8B-B14F-4D97-AF65-F5344CB8AC3E}">
        <p14:creationId xmlns:p14="http://schemas.microsoft.com/office/powerpoint/2010/main" val="2660929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How to reduce </a:t>
            </a:r>
            <a:r>
              <a:rPr lang="en-GB" dirty="0" smtClean="0">
                <a:latin typeface="Times New Roman" panose="02020603050405020304" pitchFamily="18" charset="0"/>
                <a:cs typeface="Times New Roman" panose="02020603050405020304" pitchFamily="18" charset="0"/>
              </a:rPr>
              <a:t>F</a:t>
            </a:r>
            <a:r>
              <a:rPr lang="tr-TR" dirty="0" smtClean="0">
                <a:latin typeface="Times New Roman" panose="02020603050405020304" pitchFamily="18" charset="0"/>
                <a:cs typeface="Times New Roman" panose="02020603050405020304" pitchFamily="18" charset="0"/>
              </a:rPr>
              <a:t>CoQ</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3066079"/>
            <a:ext cx="9731785" cy="2882899"/>
          </a:xfrm>
        </p:spPr>
        <p:txBody>
          <a:bodyPr>
            <a:normAutofit/>
          </a:bodyPr>
          <a:lstStyle/>
          <a:p>
            <a:r>
              <a:rPr lang="en-US" dirty="0" smtClean="0">
                <a:latin typeface="Times New Roman" panose="02020603050405020304" pitchFamily="18" charset="0"/>
                <a:cs typeface="Times New Roman" panose="02020603050405020304" pitchFamily="18" charset="0"/>
              </a:rPr>
              <a:t>A basic strategy is to drive failure costs to zero, invest in the “right” prevention activities to bring about improvement, reduce appraisal efforts as quality improves, and continue to evaluate and alter preventive efforts for further improvement</a:t>
            </a:r>
            <a:r>
              <a:rPr lang="tr-TR" dirty="0" smtClean="0">
                <a:latin typeface="Times New Roman" panose="02020603050405020304" pitchFamily="18" charset="0"/>
                <a:cs typeface="Times New Roman" panose="02020603050405020304" pitchFamily="18" charset="0"/>
              </a:rPr>
              <a:t> (Campanella, 1990)</a:t>
            </a:r>
            <a:r>
              <a:rPr lang="en-US" dirty="0" smtClean="0">
                <a:latin typeface="Times New Roman" panose="02020603050405020304" pitchFamily="18" charset="0"/>
                <a:cs typeface="Times New Roman" panose="02020603050405020304" pitchFamily="18" charset="0"/>
              </a:rPr>
              <a:t>.</a:t>
            </a:r>
          </a:p>
          <a:p>
            <a:endParaRPr lang="tr-TR" dirty="0" smtClean="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higher Cost of Control results in a lower Cost of Failure of </a:t>
            </a:r>
            <a:r>
              <a:rPr lang="en-US" dirty="0" smtClean="0">
                <a:latin typeface="Times New Roman" panose="02020603050405020304" pitchFamily="18" charset="0"/>
                <a:cs typeface="Times New Roman" panose="02020603050405020304" pitchFamily="18" charset="0"/>
              </a:rPr>
              <a:t>Control</a:t>
            </a:r>
            <a:r>
              <a:rPr lang="tr-TR"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As software failure </a:t>
            </a:r>
            <a:r>
              <a:rPr lang="en-US" dirty="0">
                <a:latin typeface="Times New Roman" panose="02020603050405020304" pitchFamily="18" charset="0"/>
                <a:cs typeface="Times New Roman" panose="02020603050405020304" pitchFamily="18" charset="0"/>
              </a:rPr>
              <a:t>costs are reduced, appraisal costs can also be reduced,</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the total software quality costs decrease.</a:t>
            </a:r>
            <a:endParaRPr lang="tr-TR" dirty="0">
              <a:latin typeface="Times New Roman" panose="02020603050405020304" pitchFamily="18" charset="0"/>
              <a:cs typeface="Times New Roman" panose="02020603050405020304" pitchFamily="18" charset="0"/>
            </a:endParaRPr>
          </a:p>
          <a:p>
            <a:endParaRPr lang="tr-TR" dirty="0"/>
          </a:p>
          <a:p>
            <a:endParaRPr lang="tr-TR" dirty="0"/>
          </a:p>
        </p:txBody>
      </p:sp>
    </p:spTree>
    <p:extLst>
      <p:ext uri="{BB962C8B-B14F-4D97-AF65-F5344CB8AC3E}">
        <p14:creationId xmlns:p14="http://schemas.microsoft.com/office/powerpoint/2010/main" val="3215455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94852"/>
            <a:ext cx="10043757" cy="1430766"/>
          </a:xfrm>
        </p:spPr>
        <p:txBody>
          <a:bodyPr>
            <a:noAutofit/>
          </a:bodyPr>
          <a:lstStyle/>
          <a:p>
            <a:r>
              <a:rPr lang="en-US" dirty="0">
                <a:latin typeface="Times New Roman" panose="02020603050405020304" pitchFamily="18" charset="0"/>
                <a:cs typeface="Times New Roman" panose="02020603050405020304" pitchFamily="18" charset="0"/>
              </a:rPr>
              <a:t>Success and Failure in </a:t>
            </a:r>
            <a:r>
              <a:rPr lang="en-US" dirty="0" smtClean="0">
                <a:latin typeface="Times New Roman" panose="02020603050405020304" pitchFamily="18" charset="0"/>
                <a:cs typeface="Times New Roman" panose="02020603050405020304" pitchFamily="18" charset="0"/>
              </a:rPr>
              <a:t>Software Engineering</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Followup</a:t>
            </a:r>
            <a:r>
              <a:rPr lang="en-US" dirty="0">
                <a:latin typeface="Times New Roman" panose="02020603050405020304" pitchFamily="18" charset="0"/>
                <a:cs typeface="Times New Roman" panose="02020603050405020304" pitchFamily="18" charset="0"/>
              </a:rPr>
              <a:t> Systematic Literature </a:t>
            </a:r>
            <a:r>
              <a:rPr lang="en-US" dirty="0" smtClean="0">
                <a:latin typeface="Times New Roman" panose="02020603050405020304" pitchFamily="18" charset="0"/>
                <a:cs typeface="Times New Roman" panose="02020603050405020304" pitchFamily="18" charset="0"/>
              </a:rPr>
              <a:t>Review</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861534"/>
            <a:ext cx="9914665" cy="3513269"/>
          </a:xfrm>
        </p:spPr>
        <p:txBody>
          <a:bodyPr>
            <a:normAutofit/>
          </a:bodyPr>
          <a:lstStyle/>
          <a:p>
            <a:r>
              <a:rPr lang="tr-TR" dirty="0">
                <a:latin typeface="Times New Roman" panose="02020603050405020304" pitchFamily="18" charset="0"/>
                <a:cs typeface="Times New Roman" panose="02020603050405020304" pitchFamily="18" charset="0"/>
              </a:rPr>
              <a:t>Damian A. </a:t>
            </a:r>
            <a:r>
              <a:rPr lang="tr-TR" dirty="0" smtClean="0">
                <a:latin typeface="Times New Roman" panose="02020603050405020304" pitchFamily="18" charset="0"/>
                <a:cs typeface="Times New Roman" panose="02020603050405020304" pitchFamily="18" charset="0"/>
              </a:rPr>
              <a:t>Tamburri, </a:t>
            </a:r>
            <a:r>
              <a:rPr lang="tr-TR" dirty="0">
                <a:latin typeface="Times New Roman" panose="02020603050405020304" pitchFamily="18" charset="0"/>
                <a:cs typeface="Times New Roman" panose="02020603050405020304" pitchFamily="18" charset="0"/>
              </a:rPr>
              <a:t>Fabio </a:t>
            </a:r>
            <a:r>
              <a:rPr lang="tr-TR" dirty="0" smtClean="0">
                <a:latin typeface="Times New Roman" panose="02020603050405020304" pitchFamily="18" charset="0"/>
                <a:cs typeface="Times New Roman" panose="02020603050405020304" pitchFamily="18" charset="0"/>
              </a:rPr>
              <a:t>Palomba, </a:t>
            </a:r>
            <a:r>
              <a:rPr lang="tr-TR" dirty="0">
                <a:latin typeface="Times New Roman" panose="02020603050405020304" pitchFamily="18" charset="0"/>
                <a:cs typeface="Times New Roman" panose="02020603050405020304" pitchFamily="18" charset="0"/>
              </a:rPr>
              <a:t>and Rick </a:t>
            </a:r>
            <a:r>
              <a:rPr lang="tr-TR" dirty="0" smtClean="0">
                <a:latin typeface="Times New Roman" panose="02020603050405020304" pitchFamily="18" charset="0"/>
                <a:cs typeface="Times New Roman" panose="02020603050405020304" pitchFamily="18" charset="0"/>
              </a:rPr>
              <a:t>Kazman (2020) </a:t>
            </a:r>
            <a:endParaRPr lang="en-GB"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grounded-theory of success and failure factors, harvesting over 500+ factors from the </a:t>
            </a:r>
            <a:r>
              <a:rPr lang="en-US" dirty="0" smtClean="0">
                <a:latin typeface="Times New Roman" panose="02020603050405020304" pitchFamily="18" charset="0"/>
                <a:cs typeface="Times New Roman" panose="02020603050405020304" pitchFamily="18" charset="0"/>
              </a:rPr>
              <a:t>literature</a:t>
            </a:r>
          </a:p>
          <a:p>
            <a:endParaRPr lang="tr-TR"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14 </a:t>
            </a:r>
            <a:r>
              <a:rPr lang="en-US" dirty="0" smtClean="0">
                <a:latin typeface="Times New Roman" panose="02020603050405020304" pitchFamily="18" charset="0"/>
                <a:cs typeface="Times New Roman" panose="02020603050405020304" pitchFamily="18" charset="0"/>
              </a:rPr>
              <a:t>manually </a:t>
            </a:r>
            <a:r>
              <a:rPr lang="en-US" dirty="0">
                <a:latin typeface="Times New Roman" panose="02020603050405020304" pitchFamily="18" charset="0"/>
                <a:cs typeface="Times New Roman" panose="02020603050405020304" pitchFamily="18" charset="0"/>
              </a:rPr>
              <a:t>validated clusters of factors that provide relevant areas for success- and failure-specific measurement and </a:t>
            </a:r>
            <a:r>
              <a:rPr lang="en-US" dirty="0" smtClean="0">
                <a:latin typeface="Times New Roman" panose="02020603050405020304" pitchFamily="18" charset="0"/>
                <a:cs typeface="Times New Roman" panose="02020603050405020304" pitchFamily="18" charset="0"/>
              </a:rPr>
              <a:t>risk-analysis</a:t>
            </a: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quality model composed of previously </a:t>
            </a:r>
            <a:r>
              <a:rPr lang="en-US" dirty="0" smtClean="0">
                <a:latin typeface="Times New Roman" panose="02020603050405020304" pitchFamily="18" charset="0"/>
                <a:cs typeface="Times New Roman" panose="02020603050405020304" pitchFamily="18" charset="0"/>
              </a:rPr>
              <a:t>unmeasured </a:t>
            </a:r>
            <a:r>
              <a:rPr lang="en-US" dirty="0">
                <a:latin typeface="Times New Roman" panose="02020603050405020304" pitchFamily="18" charset="0"/>
                <a:cs typeface="Times New Roman" panose="02020603050405020304" pitchFamily="18" charset="0"/>
              </a:rPr>
              <a:t>organizational structure quantities which are germane to software product, process, and community quality.</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837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45459"/>
            <a:ext cx="9548905" cy="1140310"/>
          </a:xfrm>
        </p:spPr>
        <p:txBody>
          <a:bodyPr/>
          <a:lstStyle/>
          <a:p>
            <a:r>
              <a:rPr lang="en-US" dirty="0">
                <a:latin typeface="Times New Roman" panose="02020603050405020304" pitchFamily="18" charset="0"/>
                <a:cs typeface="Times New Roman" panose="02020603050405020304" pitchFamily="18" charset="0"/>
              </a:rPr>
              <a:t>Success and Failure in Software Engineering: A </a:t>
            </a:r>
            <a:r>
              <a:rPr lang="en-US" dirty="0" err="1">
                <a:latin typeface="Times New Roman" panose="02020603050405020304" pitchFamily="18" charset="0"/>
                <a:cs typeface="Times New Roman" panose="02020603050405020304" pitchFamily="18" charset="0"/>
              </a:rPr>
              <a:t>Followup</a:t>
            </a:r>
            <a:r>
              <a:rPr lang="en-US" dirty="0">
                <a:latin typeface="Times New Roman" panose="02020603050405020304" pitchFamily="18" charset="0"/>
                <a:cs typeface="Times New Roman" panose="02020603050405020304" pitchFamily="18" charset="0"/>
              </a:rPr>
              <a:t> Systematic Literature </a:t>
            </a:r>
            <a:r>
              <a:rPr lang="en-US" dirty="0" smtClean="0">
                <a:latin typeface="Times New Roman" panose="02020603050405020304" pitchFamily="18" charset="0"/>
                <a:cs typeface="Times New Roman" panose="02020603050405020304" pitchFamily="18" charset="0"/>
              </a:rPr>
              <a:t>Review</a:t>
            </a:r>
            <a:r>
              <a:rPr lang="tr-TR" dirty="0" smtClean="0">
                <a:latin typeface="Times New Roman" panose="02020603050405020304" pitchFamily="18" charset="0"/>
                <a:cs typeface="Times New Roman" panose="02020603050405020304" pitchFamily="18" charset="0"/>
              </a:rPr>
              <a:t> (Cont.)</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431378"/>
            <a:ext cx="9677997" cy="4335182"/>
          </a:xfrm>
        </p:spPr>
        <p:txBody>
          <a:bodyPr>
            <a:noAutofit/>
          </a:bodyPr>
          <a:lstStyle/>
          <a:p>
            <a:r>
              <a:rPr lang="en-US" dirty="0">
                <a:latin typeface="Times New Roman" panose="02020603050405020304" pitchFamily="18" charset="0"/>
                <a:cs typeface="Times New Roman" panose="02020603050405020304" pitchFamily="18" charset="0"/>
              </a:rPr>
              <a:t>RQ1. What factors are reportedly connected to success or </a:t>
            </a:r>
            <a:r>
              <a:rPr lang="en-US" dirty="0" smtClean="0">
                <a:latin typeface="Times New Roman" panose="02020603050405020304" pitchFamily="18" charset="0"/>
                <a:cs typeface="Times New Roman" panose="02020603050405020304" pitchFamily="18" charset="0"/>
              </a:rPr>
              <a:t>failure?</a:t>
            </a:r>
            <a:endParaRPr lang="tr-TR"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RQ2</a:t>
            </a:r>
            <a:r>
              <a:rPr lang="en-US" dirty="0">
                <a:latin typeface="Times New Roman" panose="02020603050405020304" pitchFamily="18" charset="0"/>
                <a:cs typeface="Times New Roman" panose="02020603050405020304" pitchFamily="18" charset="0"/>
              </a:rPr>
              <a:t>. What themes emerge across such </a:t>
            </a:r>
            <a:r>
              <a:rPr lang="en-US" dirty="0" smtClean="0">
                <a:latin typeface="Times New Roman" panose="02020603050405020304" pitchFamily="18" charset="0"/>
                <a:cs typeface="Times New Roman" panose="02020603050405020304" pitchFamily="18" charset="0"/>
              </a:rPr>
              <a:t>factors?</a:t>
            </a:r>
            <a:endParaRPr lang="tr-TR"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RQ3</a:t>
            </a:r>
            <a:r>
              <a:rPr lang="en-US" dirty="0">
                <a:latin typeface="Times New Roman" panose="02020603050405020304" pitchFamily="18" charset="0"/>
                <a:cs typeface="Times New Roman" panose="02020603050405020304" pitchFamily="18" charset="0"/>
              </a:rPr>
              <a:t>. What themes are currently unobserved and what previously existing metrics can support these unobserved themes</a:t>
            </a:r>
            <a:r>
              <a:rPr lang="en-US" dirty="0" smtClean="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Report DBs:</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IEEE </a:t>
            </a:r>
            <a:r>
              <a:rPr lang="tr-TR" sz="1800" dirty="0">
                <a:latin typeface="Times New Roman" panose="02020603050405020304" pitchFamily="18" charset="0"/>
                <a:cs typeface="Times New Roman" panose="02020603050405020304" pitchFamily="18" charset="0"/>
              </a:rPr>
              <a:t>Xplore digital </a:t>
            </a:r>
            <a:r>
              <a:rPr lang="tr-TR" sz="1800" dirty="0" smtClean="0">
                <a:latin typeface="Times New Roman" panose="02020603050405020304" pitchFamily="18" charset="0"/>
                <a:cs typeface="Times New Roman" panose="02020603050405020304" pitchFamily="18" charset="0"/>
              </a:rPr>
              <a:t>library</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ACM </a:t>
            </a:r>
            <a:r>
              <a:rPr lang="tr-TR" sz="1800" dirty="0">
                <a:latin typeface="Times New Roman" panose="02020603050405020304" pitchFamily="18" charset="0"/>
                <a:cs typeface="Times New Roman" panose="02020603050405020304" pitchFamily="18" charset="0"/>
              </a:rPr>
              <a:t>digital </a:t>
            </a:r>
            <a:r>
              <a:rPr lang="tr-TR" sz="1800" dirty="0" smtClean="0">
                <a:latin typeface="Times New Roman" panose="02020603050405020304" pitchFamily="18" charset="0"/>
                <a:cs typeface="Times New Roman" panose="02020603050405020304" pitchFamily="18" charset="0"/>
              </a:rPr>
              <a:t>library</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ScienceDirect</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SpringerLink</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Scopus</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Engineering Village</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037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9398"/>
            <a:ext cx="9183145" cy="1398494"/>
          </a:xfrm>
        </p:spPr>
        <p:txBody>
          <a:bodyPr>
            <a:noAutofit/>
          </a:bodyPr>
          <a:lstStyle/>
          <a:p>
            <a:r>
              <a:rPr lang="en-US" dirty="0">
                <a:latin typeface="Times New Roman" panose="02020603050405020304" pitchFamily="18" charset="0"/>
                <a:cs typeface="Times New Roman" panose="02020603050405020304" pitchFamily="18" charset="0"/>
              </a:rPr>
              <a:t>Software Metrics for Fault Prediction </a:t>
            </a:r>
            <a:r>
              <a:rPr lang="en-US" dirty="0" smtClean="0">
                <a:latin typeface="Times New Roman" panose="02020603050405020304" pitchFamily="18" charset="0"/>
                <a:cs typeface="Times New Roman" panose="02020603050405020304" pitchFamily="18" charset="0"/>
              </a:rPr>
              <a:t>Using</a:t>
            </a:r>
            <a:r>
              <a:rPr lang="tr-T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Machine</a:t>
            </a:r>
            <a:r>
              <a:rPr lang="tr-T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Learning </a:t>
            </a:r>
            <a:r>
              <a:rPr lang="en-US" dirty="0">
                <a:latin typeface="Times New Roman" panose="02020603050405020304" pitchFamily="18" charset="0"/>
                <a:cs typeface="Times New Roman" panose="02020603050405020304" pitchFamily="18" charset="0"/>
              </a:rPr>
              <a:t>Approaches</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980018"/>
            <a:ext cx="9538147" cy="3044264"/>
          </a:xfrm>
        </p:spPr>
        <p:txBody>
          <a:bodyPr/>
          <a:lstStyle/>
          <a:p>
            <a:r>
              <a:rPr lang="tr-TR" dirty="0" smtClean="0">
                <a:latin typeface="Times New Roman" panose="02020603050405020304" pitchFamily="18" charset="0"/>
                <a:cs typeface="Times New Roman" panose="02020603050405020304" pitchFamily="18" charset="0"/>
              </a:rPr>
              <a:t>Meiliana, Syaeful Karim, </a:t>
            </a:r>
            <a:r>
              <a:rPr lang="tr-TR" dirty="0">
                <a:latin typeface="Times New Roman" panose="02020603050405020304" pitchFamily="18" charset="0"/>
                <a:cs typeface="Times New Roman" panose="02020603050405020304" pitchFamily="18" charset="0"/>
              </a:rPr>
              <a:t>Harco Leslie Hendric Spits </a:t>
            </a:r>
            <a:r>
              <a:rPr lang="tr-TR" dirty="0" smtClean="0">
                <a:latin typeface="Times New Roman" panose="02020603050405020304" pitchFamily="18" charset="0"/>
                <a:cs typeface="Times New Roman" panose="02020603050405020304" pitchFamily="18" charset="0"/>
              </a:rPr>
              <a:t>Warnars, </a:t>
            </a:r>
            <a:r>
              <a:rPr lang="tr-TR" dirty="0">
                <a:latin typeface="Times New Roman" panose="02020603050405020304" pitchFamily="18" charset="0"/>
                <a:cs typeface="Times New Roman" panose="02020603050405020304" pitchFamily="18" charset="0"/>
              </a:rPr>
              <a:t>Ford Lumban </a:t>
            </a:r>
            <a:r>
              <a:rPr lang="tr-TR" dirty="0" smtClean="0">
                <a:latin typeface="Times New Roman" panose="02020603050405020304" pitchFamily="18" charset="0"/>
                <a:cs typeface="Times New Roman" panose="02020603050405020304" pitchFamily="18" charset="0"/>
              </a:rPr>
              <a:t>Gaol, </a:t>
            </a:r>
            <a:r>
              <a:rPr lang="tr-TR" dirty="0">
                <a:latin typeface="Times New Roman" panose="02020603050405020304" pitchFamily="18" charset="0"/>
                <a:cs typeface="Times New Roman" panose="02020603050405020304" pitchFamily="18" charset="0"/>
              </a:rPr>
              <a:t>Edi </a:t>
            </a:r>
            <a:r>
              <a:rPr lang="tr-TR" dirty="0" smtClean="0">
                <a:latin typeface="Times New Roman" panose="02020603050405020304" pitchFamily="18" charset="0"/>
                <a:cs typeface="Times New Roman" panose="02020603050405020304" pitchFamily="18" charset="0"/>
              </a:rPr>
              <a:t>Abdurachman, </a:t>
            </a:r>
            <a:r>
              <a:rPr lang="tr-TR" dirty="0">
                <a:latin typeface="Times New Roman" panose="02020603050405020304" pitchFamily="18" charset="0"/>
                <a:cs typeface="Times New Roman" panose="02020603050405020304" pitchFamily="18" charset="0"/>
              </a:rPr>
              <a:t>Benfano </a:t>
            </a:r>
            <a:r>
              <a:rPr lang="tr-TR" dirty="0" smtClean="0">
                <a:latin typeface="Times New Roman" panose="02020603050405020304" pitchFamily="18" charset="0"/>
                <a:cs typeface="Times New Roman" panose="02020603050405020304" pitchFamily="18" charset="0"/>
              </a:rPr>
              <a:t>Soewito (2017</a:t>
            </a:r>
            <a:r>
              <a:rPr lang="tr-TR"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survey of various software metric used for predicting software fault by using machine learning </a:t>
            </a:r>
            <a:r>
              <a:rPr lang="en-US" dirty="0" err="1" smtClean="0">
                <a:latin typeface="Times New Roman" panose="02020603050405020304" pitchFamily="18" charset="0"/>
                <a:cs typeface="Times New Roman" panose="02020603050405020304" pitchFamily="18" charset="0"/>
              </a:rPr>
              <a:t>algorith</a:t>
            </a:r>
            <a:r>
              <a:rPr lang="tr-TR" dirty="0" smtClean="0">
                <a:latin typeface="Times New Roman" panose="02020603050405020304" pitchFamily="18" charset="0"/>
                <a:cs typeface="Times New Roman" panose="02020603050405020304" pitchFamily="18" charset="0"/>
              </a:rPr>
              <a:t>m</a:t>
            </a:r>
            <a:endParaRPr lang="en-GB" dirty="0" smtClean="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his </a:t>
            </a:r>
            <a:r>
              <a:rPr lang="en-US" dirty="0">
                <a:latin typeface="Times New Roman" panose="02020603050405020304" pitchFamily="18" charset="0"/>
                <a:cs typeface="Times New Roman" panose="02020603050405020304" pitchFamily="18" charset="0"/>
              </a:rPr>
              <a:t>is the first study of software fault prediction that focuses to PROMISE repository dataset usage</a:t>
            </a:r>
            <a:r>
              <a:rPr lang="en-US"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320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Evaluating </a:t>
            </a:r>
            <a:r>
              <a:rPr lang="en-US" dirty="0"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Cost </a:t>
            </a:r>
            <a:r>
              <a:rPr lang="en-US" dirty="0">
                <a:latin typeface="Times New Roman" panose="02020603050405020304" pitchFamily="18" charset="0"/>
                <a:cs typeface="Times New Roman" panose="02020603050405020304" pitchFamily="18" charset="0"/>
              </a:rPr>
              <a:t>of Software Quality</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807895"/>
            <a:ext cx="8825659" cy="3416300"/>
          </a:xfrm>
        </p:spPr>
        <p:txBody>
          <a:bodyPr>
            <a:normAutofit lnSpcReduction="10000"/>
          </a:bodyPr>
          <a:lstStyle/>
          <a:p>
            <a:r>
              <a:rPr lang="sv-SE" dirty="0">
                <a:latin typeface="Times New Roman" panose="02020603050405020304" pitchFamily="18" charset="0"/>
                <a:cs typeface="Times New Roman" panose="02020603050405020304" pitchFamily="18" charset="0"/>
              </a:rPr>
              <a:t>Sandra A. </a:t>
            </a:r>
            <a:r>
              <a:rPr lang="sv-SE" dirty="0" smtClean="0">
                <a:latin typeface="Times New Roman" panose="02020603050405020304" pitchFamily="18" charset="0"/>
                <a:cs typeface="Times New Roman" panose="02020603050405020304" pitchFamily="18" charset="0"/>
              </a:rPr>
              <a:t>Slaughter,</a:t>
            </a:r>
            <a:r>
              <a:rPr lang="tr-TR" dirty="0" smtClean="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Donald </a:t>
            </a:r>
            <a:r>
              <a:rPr lang="sv-SE" dirty="0">
                <a:latin typeface="Times New Roman" panose="02020603050405020304" pitchFamily="18" charset="0"/>
                <a:cs typeface="Times New Roman" panose="02020603050405020304" pitchFamily="18" charset="0"/>
              </a:rPr>
              <a:t>E. </a:t>
            </a:r>
            <a:r>
              <a:rPr lang="sv-SE" dirty="0" smtClean="0">
                <a:latin typeface="Times New Roman" panose="02020603050405020304" pitchFamily="18" charset="0"/>
                <a:cs typeface="Times New Roman" panose="02020603050405020304" pitchFamily="18" charset="0"/>
              </a:rPr>
              <a:t>Harter,</a:t>
            </a:r>
            <a:r>
              <a:rPr lang="tr-TR" dirty="0" smtClean="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Mayuram </a:t>
            </a:r>
            <a:r>
              <a:rPr lang="sv-SE" dirty="0">
                <a:latin typeface="Times New Roman" panose="02020603050405020304" pitchFamily="18" charset="0"/>
                <a:cs typeface="Times New Roman" panose="02020603050405020304" pitchFamily="18" charset="0"/>
              </a:rPr>
              <a:t>S. </a:t>
            </a:r>
            <a:r>
              <a:rPr lang="sv-SE" dirty="0" smtClean="0">
                <a:latin typeface="Times New Roman" panose="02020603050405020304" pitchFamily="18" charset="0"/>
                <a:cs typeface="Times New Roman" panose="02020603050405020304" pitchFamily="18" charset="0"/>
              </a:rPr>
              <a:t>Krishnan</a:t>
            </a:r>
            <a:r>
              <a:rPr lang="tr-TR" dirty="0" smtClean="0">
                <a:latin typeface="Times New Roman" panose="02020603050405020304" pitchFamily="18" charset="0"/>
                <a:cs typeface="Times New Roman" panose="02020603050405020304" pitchFamily="18" charset="0"/>
              </a:rPr>
              <a:t> (1998</a:t>
            </a:r>
            <a:r>
              <a:rPr lang="tr-TR"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Perhaps the first paper that highlights to this </a:t>
            </a:r>
            <a:r>
              <a:rPr lang="tr-TR" dirty="0" smtClean="0">
                <a:latin typeface="Times New Roman" panose="02020603050405020304" pitchFamily="18" charset="0"/>
                <a:cs typeface="Times New Roman" panose="02020603050405020304" pitchFamily="18" charset="0"/>
              </a:rPr>
              <a:t>topic</a:t>
            </a:r>
            <a:endParaRPr lang="en-GB" dirty="0" smtClean="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Based on mentioned years:</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A</a:t>
            </a:r>
            <a:r>
              <a:rPr lang="en-US" sz="1800" dirty="0" err="1" smtClean="0">
                <a:latin typeface="Times New Roman" panose="02020603050405020304" pitchFamily="18" charset="0"/>
                <a:cs typeface="Times New Roman" panose="02020603050405020304" pitchFamily="18" charset="0"/>
              </a:rPr>
              <a:t>ttention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on the problems long associated with software development: </a:t>
            </a:r>
            <a:endParaRPr lang="tr-TR" sz="1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tr-TR" sz="1800" dirty="0" smtClean="0">
                <a:latin typeface="Times New Roman" panose="02020603050405020304" pitchFamily="18" charset="0"/>
                <a:cs typeface="Times New Roman" panose="02020603050405020304" pitchFamily="18" charset="0"/>
              </a:rPr>
              <a:t>U</a:t>
            </a:r>
            <a:r>
              <a:rPr lang="en-US" sz="1800" dirty="0" err="1" smtClean="0">
                <a:latin typeface="Times New Roman" panose="02020603050405020304" pitchFamily="18" charset="0"/>
                <a:cs typeface="Times New Roman" panose="02020603050405020304" pitchFamily="18" charset="0"/>
              </a:rPr>
              <a:t>ncontrollable</a:t>
            </a:r>
            <a:r>
              <a:rPr lang="en-US" sz="1800" dirty="0" smtClean="0">
                <a:latin typeface="Times New Roman" panose="02020603050405020304" pitchFamily="18" charset="0"/>
                <a:cs typeface="Times New Roman" panose="02020603050405020304" pitchFamily="18" charset="0"/>
              </a:rPr>
              <a:t> costs</a:t>
            </a:r>
            <a:endParaRPr lang="tr-TR" sz="1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tr-TR" sz="1800" dirty="0" smtClean="0">
                <a:latin typeface="Times New Roman" panose="02020603050405020304" pitchFamily="18" charset="0"/>
                <a:cs typeface="Times New Roman" panose="02020603050405020304" pitchFamily="18" charset="0"/>
              </a:rPr>
              <a:t>M</a:t>
            </a:r>
            <a:r>
              <a:rPr lang="en-US" sz="1800" dirty="0" err="1" smtClean="0">
                <a:latin typeface="Times New Roman" panose="02020603050405020304" pitchFamily="18" charset="0"/>
                <a:cs typeface="Times New Roman" panose="02020603050405020304" pitchFamily="18" charset="0"/>
              </a:rPr>
              <a:t>issed</a:t>
            </a:r>
            <a:r>
              <a:rPr lang="en-US" sz="1800" dirty="0" smtClean="0">
                <a:latin typeface="Times New Roman" panose="02020603050405020304" pitchFamily="18" charset="0"/>
                <a:cs typeface="Times New Roman" panose="02020603050405020304" pitchFamily="18" charset="0"/>
              </a:rPr>
              <a:t> schedules</a:t>
            </a:r>
            <a:endParaRPr lang="tr-TR" sz="1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tr-TR" sz="1800" dirty="0" smtClean="0">
                <a:latin typeface="Times New Roman" panose="02020603050405020304" pitchFamily="18" charset="0"/>
                <a:cs typeface="Times New Roman" panose="02020603050405020304" pitchFamily="18" charset="0"/>
              </a:rPr>
              <a:t>U</a:t>
            </a:r>
            <a:r>
              <a:rPr lang="en-US" sz="1800" dirty="0" err="1" smtClean="0">
                <a:latin typeface="Times New Roman" panose="02020603050405020304" pitchFamily="18" charset="0"/>
                <a:cs typeface="Times New Roman" panose="02020603050405020304" pitchFamily="18" charset="0"/>
              </a:rPr>
              <a:t>npredictable</a:t>
            </a:r>
            <a:r>
              <a:rPr lang="en-US" sz="1800" dirty="0" smtClean="0">
                <a:latin typeface="Times New Roman" panose="02020603050405020304" pitchFamily="18" charset="0"/>
                <a:cs typeface="Times New Roman" panose="02020603050405020304" pitchFamily="18" charset="0"/>
              </a:rPr>
              <a:t> quality</a:t>
            </a:r>
            <a:endParaRPr lang="tr-TR" sz="1800" dirty="0" smtClean="0">
              <a:latin typeface="Times New Roman" panose="02020603050405020304" pitchFamily="18" charset="0"/>
              <a:cs typeface="Times New Roman" panose="02020603050405020304" pitchFamily="18" charset="0"/>
            </a:endParaRPr>
          </a:p>
          <a:p>
            <a:pPr lvl="2"/>
            <a:endParaRPr lang="tr-TR" dirty="0"/>
          </a:p>
        </p:txBody>
      </p:sp>
    </p:spTree>
    <p:extLst>
      <p:ext uri="{BB962C8B-B14F-4D97-AF65-F5344CB8AC3E}">
        <p14:creationId xmlns:p14="http://schemas.microsoft.com/office/powerpoint/2010/main" val="3239308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27125"/>
            <a:ext cx="9376782" cy="1347145"/>
          </a:xfrm>
        </p:spPr>
        <p:txBody>
          <a:bodyPr/>
          <a:lstStyle/>
          <a:p>
            <a:r>
              <a:rPr lang="en-GB" dirty="0">
                <a:latin typeface="Times New Roman" panose="02020603050405020304" pitchFamily="18" charset="0"/>
                <a:cs typeface="Times New Roman" panose="02020603050405020304" pitchFamily="18" charset="0"/>
              </a:rPr>
              <a:t>Towards A Software Failure Cost Impact Model for </a:t>
            </a:r>
            <a:r>
              <a:rPr lang="en-GB" dirty="0" smtClean="0">
                <a:latin typeface="Times New Roman" panose="02020603050405020304" pitchFamily="18" charset="0"/>
                <a:cs typeface="Times New Roman" panose="02020603050405020304" pitchFamily="18" charset="0"/>
              </a:rPr>
              <a:t>the Customer</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Ralf </a:t>
            </a:r>
            <a:r>
              <a:rPr lang="en-GB" dirty="0" err="1" smtClean="0">
                <a:latin typeface="Times New Roman" panose="02020603050405020304" pitchFamily="18" charset="0"/>
                <a:cs typeface="Times New Roman" panose="02020603050405020304" pitchFamily="18" charset="0"/>
              </a:rPr>
              <a:t>Gitzel</a:t>
            </a:r>
            <a:r>
              <a:rPr lang="en-GB" dirty="0" smtClean="0">
                <a:latin typeface="Times New Roman" panose="02020603050405020304" pitchFamily="18" charset="0"/>
                <a:cs typeface="Times New Roman" panose="02020603050405020304" pitchFamily="18" charset="0"/>
              </a:rPr>
              <a:t>, Simone Krug, Manuel </a:t>
            </a:r>
            <a:r>
              <a:rPr lang="en-GB" dirty="0" err="1">
                <a:latin typeface="Times New Roman" panose="02020603050405020304" pitchFamily="18" charset="0"/>
                <a:cs typeface="Times New Roman" panose="02020603050405020304" pitchFamily="18" charset="0"/>
              </a:rPr>
              <a:t>Brhel</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(2015)</a:t>
            </a:r>
          </a:p>
          <a:p>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	In </a:t>
            </a:r>
            <a:r>
              <a:rPr lang="en-GB" dirty="0">
                <a:latin typeface="Times New Roman" panose="02020603050405020304" pitchFamily="18" charset="0"/>
                <a:cs typeface="Times New Roman" panose="02020603050405020304" pitchFamily="18" charset="0"/>
              </a:rPr>
              <a:t>order to estimate the cost of software failure for the </a:t>
            </a:r>
            <a:r>
              <a:rPr lang="en-GB" dirty="0" smtClean="0">
                <a:latin typeface="Times New Roman" panose="02020603050405020304" pitchFamily="18" charset="0"/>
                <a:cs typeface="Times New Roman" panose="02020603050405020304" pitchFamily="18" charset="0"/>
              </a:rPr>
              <a:t>end user</a:t>
            </a:r>
            <a:r>
              <a:rPr lang="en-GB" dirty="0">
                <a:latin typeface="Times New Roman" panose="02020603050405020304" pitchFamily="18" charset="0"/>
                <a:cs typeface="Times New Roman" panose="02020603050405020304" pitchFamily="18" charset="0"/>
              </a:rPr>
              <a:t>, this paper proposes the following approach</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dirty="0" smtClean="0">
                <a:latin typeface="Times New Roman" panose="02020603050405020304" pitchFamily="18" charset="0"/>
                <a:cs typeface="Times New Roman" panose="02020603050405020304" pitchFamily="18" charset="0"/>
              </a:rPr>
              <a:t>Identify </a:t>
            </a:r>
            <a:r>
              <a:rPr lang="en-GB" sz="1800" dirty="0">
                <a:latin typeface="Times New Roman" panose="02020603050405020304" pitchFamily="18" charset="0"/>
                <a:cs typeface="Times New Roman" panose="02020603050405020304" pitchFamily="18" charset="0"/>
              </a:rPr>
              <a:t>cost drivers </a:t>
            </a:r>
            <a:endParaRPr lang="en-GB"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dirty="0" smtClean="0">
                <a:latin typeface="Times New Roman" panose="02020603050405020304" pitchFamily="18" charset="0"/>
                <a:cs typeface="Times New Roman" panose="02020603050405020304" pitchFamily="18" charset="0"/>
              </a:rPr>
              <a:t>Model </a:t>
            </a:r>
            <a:r>
              <a:rPr lang="en-GB" sz="1800" dirty="0">
                <a:latin typeface="Times New Roman" panose="02020603050405020304" pitchFamily="18" charset="0"/>
                <a:cs typeface="Times New Roman" panose="02020603050405020304" pitchFamily="18" charset="0"/>
              </a:rPr>
              <a:t>failure occurrence by effect </a:t>
            </a:r>
            <a:endParaRPr lang="en-GB"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dirty="0" smtClean="0">
                <a:latin typeface="Times New Roman" panose="02020603050405020304" pitchFamily="18" charset="0"/>
                <a:cs typeface="Times New Roman" panose="02020603050405020304" pitchFamily="18" charset="0"/>
              </a:rPr>
              <a:t>Model </a:t>
            </a:r>
            <a:r>
              <a:rPr lang="en-GB" sz="1800" dirty="0">
                <a:latin typeface="Times New Roman" panose="02020603050405020304" pitchFamily="18" charset="0"/>
                <a:cs typeface="Times New Roman" panose="02020603050405020304" pitchFamily="18" charset="0"/>
              </a:rPr>
              <a:t>user </a:t>
            </a:r>
            <a:r>
              <a:rPr lang="en-GB" sz="1800" dirty="0" smtClean="0">
                <a:latin typeface="Times New Roman" panose="02020603050405020304" pitchFamily="18" charset="0"/>
                <a:cs typeface="Times New Roman" panose="02020603050405020304" pitchFamily="18" charset="0"/>
              </a:rPr>
              <a:t>behaviour </a:t>
            </a:r>
          </a:p>
          <a:p>
            <a:pPr lvl="1">
              <a:buFont typeface="Arial" panose="020B0604020202020204" pitchFamily="34" charset="0"/>
              <a:buChar char="•"/>
            </a:pPr>
            <a:r>
              <a:rPr lang="en-GB" sz="1800" dirty="0" smtClean="0">
                <a:latin typeface="Times New Roman" panose="02020603050405020304" pitchFamily="18" charset="0"/>
                <a:cs typeface="Times New Roman" panose="02020603050405020304" pitchFamily="18" charset="0"/>
              </a:rPr>
              <a:t>Calculate </a:t>
            </a:r>
            <a:r>
              <a:rPr lang="en-GB" sz="1800" dirty="0">
                <a:latin typeface="Times New Roman" panose="02020603050405020304" pitchFamily="18" charset="0"/>
                <a:cs typeface="Times New Roman" panose="02020603050405020304" pitchFamily="18" charset="0"/>
              </a:rPr>
              <a:t>expected cost for the user</a:t>
            </a:r>
          </a:p>
        </p:txBody>
      </p:sp>
    </p:spTree>
    <p:extLst>
      <p:ext uri="{BB962C8B-B14F-4D97-AF65-F5344CB8AC3E}">
        <p14:creationId xmlns:p14="http://schemas.microsoft.com/office/powerpoint/2010/main" val="798508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29" y="592668"/>
            <a:ext cx="9105408" cy="1182508"/>
          </a:xfrm>
        </p:spPr>
        <p:txBody>
          <a:bodyPr/>
          <a:lstStyle/>
          <a:p>
            <a:r>
              <a:rPr lang="en-GB" dirty="0">
                <a:latin typeface="Times New Roman" panose="02020603050405020304" pitchFamily="18" charset="0"/>
                <a:cs typeface="Times New Roman" panose="02020603050405020304" pitchFamily="18" charset="0"/>
              </a:rPr>
              <a:t>Towards A Software Failure Cost Impact Model for the </a:t>
            </a:r>
            <a:r>
              <a:rPr lang="en-GB" dirty="0" smtClean="0">
                <a:latin typeface="Times New Roman" panose="02020603050405020304" pitchFamily="18" charset="0"/>
                <a:cs typeface="Times New Roman" panose="02020603050405020304" pitchFamily="18" charset="0"/>
              </a:rPr>
              <a:t>Customer (Cont.)</a:t>
            </a:r>
            <a:endParaRPr lang="en-GB" dirty="0"/>
          </a:p>
        </p:txBody>
      </p:sp>
      <p:pic>
        <p:nvPicPr>
          <p:cNvPr id="4" name="Content Placeholder 3"/>
          <p:cNvPicPr>
            <a:picLocks noGrp="1" noChangeAspect="1"/>
          </p:cNvPicPr>
          <p:nvPr>
            <p:ph idx="1"/>
          </p:nvPr>
        </p:nvPicPr>
        <p:blipFill rotWithShape="1">
          <a:blip r:embed="rId3"/>
          <a:srcRect l="27911" t="56533" r="55109" b="20871"/>
          <a:stretch/>
        </p:blipFill>
        <p:spPr>
          <a:xfrm>
            <a:off x="1005829" y="2578100"/>
            <a:ext cx="4529831" cy="3390900"/>
          </a:xfrm>
          <a:prstGeom prst="rect">
            <a:avLst/>
          </a:prstGeom>
        </p:spPr>
      </p:pic>
      <p:pic>
        <p:nvPicPr>
          <p:cNvPr id="5" name="Picture 4"/>
          <p:cNvPicPr>
            <a:picLocks noChangeAspect="1"/>
          </p:cNvPicPr>
          <p:nvPr/>
        </p:nvPicPr>
        <p:blipFill rotWithShape="1">
          <a:blip r:embed="rId4"/>
          <a:srcRect l="51686" t="37714" r="31728" b="58172"/>
          <a:stretch/>
        </p:blipFill>
        <p:spPr>
          <a:xfrm>
            <a:off x="1270492" y="5651647"/>
            <a:ext cx="4548723" cy="634705"/>
          </a:xfrm>
          <a:prstGeom prst="rect">
            <a:avLst/>
          </a:prstGeom>
        </p:spPr>
      </p:pic>
      <p:pic>
        <p:nvPicPr>
          <p:cNvPr id="6" name="Picture 5"/>
          <p:cNvPicPr>
            <a:picLocks noChangeAspect="1"/>
          </p:cNvPicPr>
          <p:nvPr/>
        </p:nvPicPr>
        <p:blipFill rotWithShape="1">
          <a:blip r:embed="rId4"/>
          <a:srcRect l="50556" t="49630" r="33611" b="33086"/>
          <a:stretch/>
        </p:blipFill>
        <p:spPr>
          <a:xfrm>
            <a:off x="6299200" y="2473528"/>
            <a:ext cx="4203700" cy="2581219"/>
          </a:xfrm>
          <a:prstGeom prst="rect">
            <a:avLst/>
          </a:prstGeom>
        </p:spPr>
      </p:pic>
    </p:spTree>
    <p:extLst>
      <p:ext uri="{BB962C8B-B14F-4D97-AF65-F5344CB8AC3E}">
        <p14:creationId xmlns:p14="http://schemas.microsoft.com/office/powerpoint/2010/main" val="238972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Content</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3001533"/>
            <a:ext cx="8825659" cy="3416300"/>
          </a:xfrm>
        </p:spPr>
        <p:txBody>
          <a:bodyPr/>
          <a:lstStyle/>
          <a:p>
            <a:r>
              <a:rPr lang="tr-TR" dirty="0" smtClean="0">
                <a:latin typeface="Times New Roman" panose="02020603050405020304" pitchFamily="18" charset="0"/>
                <a:cs typeface="Times New Roman" panose="02020603050405020304" pitchFamily="18" charset="0"/>
              </a:rPr>
              <a:t>Cost of Quality</a:t>
            </a:r>
          </a:p>
          <a:p>
            <a:r>
              <a:rPr lang="tr-TR" dirty="0" smtClean="0">
                <a:latin typeface="Times New Roman" panose="02020603050405020304" pitchFamily="18" charset="0"/>
                <a:cs typeface="Times New Roman" panose="02020603050405020304" pitchFamily="18" charset="0"/>
              </a:rPr>
              <a:t>Cost of </a:t>
            </a:r>
            <a:r>
              <a:rPr lang="en-GB" dirty="0" smtClean="0">
                <a:latin typeface="Times New Roman" panose="02020603050405020304" pitchFamily="18" charset="0"/>
                <a:cs typeface="Times New Roman" panose="02020603050405020304" pitchFamily="18" charset="0"/>
              </a:rPr>
              <a:t>Poor Quality</a:t>
            </a:r>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Failure Costs of Software Quality</a:t>
            </a:r>
          </a:p>
          <a:p>
            <a:r>
              <a:rPr lang="en-US" dirty="0">
                <a:latin typeface="Times New Roman" panose="02020603050405020304" pitchFamily="18" charset="0"/>
                <a:cs typeface="Times New Roman" panose="02020603050405020304" pitchFamily="18" charset="0"/>
              </a:rPr>
              <a:t>The Impact of Poor Quality on Software </a:t>
            </a:r>
            <a:r>
              <a:rPr lang="en-US" dirty="0" smtClean="0">
                <a:latin typeface="Times New Roman" panose="02020603050405020304" pitchFamily="18" charset="0"/>
                <a:cs typeface="Times New Roman" panose="02020603050405020304" pitchFamily="18" charset="0"/>
              </a:rPr>
              <a:t>Projects</a:t>
            </a:r>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How to calculate?</a:t>
            </a:r>
          </a:p>
          <a:p>
            <a:r>
              <a:rPr lang="tr-TR" dirty="0" smtClean="0">
                <a:latin typeface="Times New Roman" panose="02020603050405020304" pitchFamily="18" charset="0"/>
                <a:cs typeface="Times New Roman" panose="02020603050405020304" pitchFamily="18" charset="0"/>
              </a:rPr>
              <a:t>How to reduce</a:t>
            </a:r>
            <a:r>
              <a:rPr lang="tr-TR"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Literature Samples</a:t>
            </a:r>
            <a:endParaRPr lang="tr-TR" dirty="0" smtClean="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487996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2861" t="28171" r="12376" b="19931"/>
          <a:stretch/>
        </p:blipFill>
        <p:spPr>
          <a:xfrm>
            <a:off x="2730500" y="931332"/>
            <a:ext cx="6705600" cy="4996583"/>
          </a:xfrm>
          <a:prstGeom prst="rect">
            <a:avLst/>
          </a:prstGeom>
        </p:spPr>
      </p:pic>
    </p:spTree>
    <p:extLst>
      <p:ext uri="{BB962C8B-B14F-4D97-AF65-F5344CB8AC3E}">
        <p14:creationId xmlns:p14="http://schemas.microsoft.com/office/powerpoint/2010/main" val="1014429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9923" t="37113" r="28905" b="20206"/>
          <a:stretch/>
        </p:blipFill>
        <p:spPr>
          <a:xfrm>
            <a:off x="431799" y="1549400"/>
            <a:ext cx="5938381" cy="3462662"/>
          </a:xfrm>
          <a:prstGeom prst="rect">
            <a:avLst/>
          </a:prstGeom>
        </p:spPr>
      </p:pic>
      <p:pic>
        <p:nvPicPr>
          <p:cNvPr id="3" name="Picture 2"/>
          <p:cNvPicPr>
            <a:picLocks noChangeAspect="1"/>
          </p:cNvPicPr>
          <p:nvPr/>
        </p:nvPicPr>
        <p:blipFill rotWithShape="1">
          <a:blip r:embed="rId3"/>
          <a:srcRect l="27668" t="21300" r="25824" b="36305"/>
          <a:stretch/>
        </p:blipFill>
        <p:spPr>
          <a:xfrm>
            <a:off x="6527799" y="1890441"/>
            <a:ext cx="5422901" cy="2780581"/>
          </a:xfrm>
          <a:prstGeom prst="rect">
            <a:avLst/>
          </a:prstGeom>
        </p:spPr>
      </p:pic>
    </p:spTree>
    <p:extLst>
      <p:ext uri="{BB962C8B-B14F-4D97-AF65-F5344CB8AC3E}">
        <p14:creationId xmlns:p14="http://schemas.microsoft.com/office/powerpoint/2010/main" val="2799995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56215"/>
            <a:ext cx="9613451" cy="1312433"/>
          </a:xfrm>
        </p:spPr>
        <p:txBody>
          <a:bodyPr>
            <a:noAutofit/>
          </a:bodyPr>
          <a:lstStyle/>
          <a:p>
            <a:r>
              <a:rPr lang="tr-TR" dirty="0" smtClean="0">
                <a:latin typeface="Times New Roman" panose="02020603050405020304" pitchFamily="18" charset="0"/>
                <a:cs typeface="Times New Roman" panose="02020603050405020304" pitchFamily="18" charset="0"/>
              </a:rPr>
              <a:t>Software Quality:Concepts and Practice (Book)</a:t>
            </a: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Cost of Software Quality (Chapter)</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3345778"/>
            <a:ext cx="8825659" cy="2076076"/>
          </a:xfrm>
        </p:spPr>
        <p:txBody>
          <a:bodyPr/>
          <a:lstStyle/>
          <a:p>
            <a:r>
              <a:rPr lang="tr-TR" dirty="0">
                <a:latin typeface="Times New Roman" panose="02020603050405020304" pitchFamily="18" charset="0"/>
                <a:cs typeface="Times New Roman" panose="02020603050405020304" pitchFamily="18" charset="0"/>
              </a:rPr>
              <a:t>Daniel </a:t>
            </a:r>
            <a:r>
              <a:rPr lang="tr-TR" dirty="0" smtClean="0">
                <a:latin typeface="Times New Roman" panose="02020603050405020304" pitchFamily="18" charset="0"/>
                <a:cs typeface="Times New Roman" panose="02020603050405020304" pitchFamily="18" charset="0"/>
              </a:rPr>
              <a:t>Galin (2018)</a:t>
            </a:r>
          </a:p>
          <a:p>
            <a:r>
              <a:rPr lang="tr-TR" dirty="0" smtClean="0">
                <a:latin typeface="Times New Roman" panose="02020603050405020304" pitchFamily="18" charset="0"/>
                <a:cs typeface="Times New Roman" panose="02020603050405020304" pitchFamily="18" charset="0"/>
              </a:rPr>
              <a:t>Objectives of cost of software quality measurement</a:t>
            </a:r>
          </a:p>
          <a:p>
            <a:r>
              <a:rPr lang="tr-TR" dirty="0" smtClean="0">
                <a:latin typeface="Times New Roman" panose="02020603050405020304" pitchFamily="18" charset="0"/>
                <a:cs typeface="Times New Roman" panose="02020603050405020304" pitchFamily="18" charset="0"/>
              </a:rPr>
              <a:t>Models of CoSQ</a:t>
            </a:r>
          </a:p>
          <a:p>
            <a:r>
              <a:rPr lang="tr-TR" dirty="0" smtClean="0">
                <a:latin typeface="Times New Roman" panose="02020603050405020304" pitchFamily="18" charset="0"/>
                <a:cs typeface="Times New Roman" panose="02020603050405020304" pitchFamily="18" charset="0"/>
              </a:rPr>
              <a:t>The scope of the </a:t>
            </a:r>
            <a:r>
              <a:rPr lang="tr-TR" dirty="0" smtClean="0">
                <a:latin typeface="Times New Roman" panose="02020603050405020304" pitchFamily="18" charset="0"/>
                <a:cs typeface="Times New Roman" panose="02020603050405020304" pitchFamily="18" charset="0"/>
              </a:rPr>
              <a:t>CoSQ</a:t>
            </a:r>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Applications</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053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3948055"/>
            <a:ext cx="8825658" cy="829325"/>
          </a:xfrm>
        </p:spPr>
        <p:txBody>
          <a:bodyPr/>
          <a:lstStyle/>
          <a:p>
            <a:r>
              <a:rPr lang="en-GB" dirty="0" smtClean="0"/>
              <a:t>Thank you…</a:t>
            </a:r>
            <a:endParaRPr lang="tr-TR" dirty="0"/>
          </a:p>
        </p:txBody>
      </p:sp>
    </p:spTree>
    <p:extLst>
      <p:ext uri="{BB962C8B-B14F-4D97-AF65-F5344CB8AC3E}">
        <p14:creationId xmlns:p14="http://schemas.microsoft.com/office/powerpoint/2010/main" val="306225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Cost of Quality (CoQ)</a:t>
            </a:r>
            <a:endParaRPr lang="tr-TR" dirty="0"/>
          </a:p>
        </p:txBody>
      </p:sp>
      <p:sp>
        <p:nvSpPr>
          <p:cNvPr id="3" name="Content Placeholder 2"/>
          <p:cNvSpPr>
            <a:spLocks noGrp="1"/>
          </p:cNvSpPr>
          <p:nvPr>
            <p:ph idx="1"/>
          </p:nvPr>
        </p:nvSpPr>
        <p:spPr>
          <a:xfrm>
            <a:off x="1154954" y="2732593"/>
            <a:ext cx="8825659" cy="3416300"/>
          </a:xfrm>
        </p:spPr>
        <p:txBody>
          <a:bodyPr>
            <a:normAutofit lnSpcReduction="10000"/>
          </a:bodyPr>
          <a:lstStyle/>
          <a:p>
            <a:r>
              <a:rPr lang="tr-TR"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methodology </a:t>
            </a:r>
            <a:endParaRPr lang="en-US" dirty="0" smtClean="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o </a:t>
            </a:r>
            <a:r>
              <a:rPr lang="en-US" dirty="0" smtClean="0">
                <a:latin typeface="Times New Roman" panose="02020603050405020304" pitchFamily="18" charset="0"/>
                <a:cs typeface="Times New Roman" panose="02020603050405020304" pitchFamily="18" charset="0"/>
              </a:rPr>
              <a:t>define and measure </a:t>
            </a:r>
            <a:endParaRPr lang="tr-TR"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t>
            </a:r>
            <a:r>
              <a:rPr lang="en-US" sz="1800" dirty="0" smtClean="0">
                <a:latin typeface="Times New Roman" panose="02020603050405020304" pitchFamily="18" charset="0"/>
                <a:cs typeface="Times New Roman" panose="02020603050405020304" pitchFamily="18" charset="0"/>
              </a:rPr>
              <a:t>here </a:t>
            </a:r>
            <a:r>
              <a:rPr lang="en-US" sz="1800" dirty="0" smtClean="0">
                <a:latin typeface="Times New Roman" panose="02020603050405020304" pitchFamily="18" charset="0"/>
                <a:cs typeface="Times New Roman" panose="02020603050405020304" pitchFamily="18" charset="0"/>
              </a:rPr>
              <a:t>and what amount of an organization’s resources are being used for prevention activities and maintaining product quality</a:t>
            </a:r>
            <a:endParaRPr lang="tr-TR" sz="1800" dirty="0" smtClean="0">
              <a:latin typeface="Times New Roman" panose="02020603050405020304" pitchFamily="18" charset="0"/>
              <a:cs typeface="Times New Roman" panose="02020603050405020304" pitchFamily="18" charset="0"/>
            </a:endParaRPr>
          </a:p>
          <a:p>
            <a:pPr lvl="1"/>
            <a:endParaRPr lang="tr-TR" sz="1800"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CoQ = Cost of Control + Cost of Failure</a:t>
            </a:r>
          </a:p>
          <a:p>
            <a:pPr marL="0" indent="0">
              <a:buNone/>
            </a:pPr>
            <a:r>
              <a:rPr lang="tr-TR" dirty="0" smtClean="0">
                <a:latin typeface="Times New Roman" panose="02020603050405020304" pitchFamily="18" charset="0"/>
                <a:cs typeface="Times New Roman" panose="02020603050405020304" pitchFamily="18" charset="0"/>
              </a:rPr>
              <a:t>		or</a:t>
            </a:r>
          </a:p>
          <a:p>
            <a:r>
              <a:rPr lang="tr-TR" dirty="0" smtClean="0">
                <a:latin typeface="Times New Roman" panose="02020603050405020304" pitchFamily="18" charset="0"/>
                <a:cs typeface="Times New Roman" panose="02020603050405020304" pitchFamily="18" charset="0"/>
              </a:rPr>
              <a:t>CoQ = conformance + nonconformance (Slaughter et al., 1998)</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48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CoQ (Cont.)</a:t>
            </a:r>
            <a:endParaRPr lang="tr-TR"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154954" y="2764864"/>
            <a:ext cx="4825157" cy="576262"/>
          </a:xfrm>
        </p:spPr>
        <p:txBody>
          <a:bodyPr/>
          <a:lstStyle/>
          <a:p>
            <a:r>
              <a:rPr lang="tr-TR" dirty="0" smtClean="0">
                <a:latin typeface="Times New Roman" panose="02020603050405020304" pitchFamily="18" charset="0"/>
                <a:cs typeface="Times New Roman" panose="02020603050405020304" pitchFamily="18" charset="0"/>
              </a:rPr>
              <a:t>Conformance</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1154954" y="3341126"/>
            <a:ext cx="4825158" cy="2840039"/>
          </a:xfrm>
        </p:spPr>
        <p:txBody>
          <a:bodyPr>
            <a:normAutofit/>
          </a:bodyPr>
          <a:lstStyle/>
          <a:p>
            <a:r>
              <a:rPr lang="tr-TR" dirty="0" smtClean="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amount spent to</a:t>
            </a:r>
            <a:r>
              <a:rPr lang="tr-T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achieve quality products</a:t>
            </a:r>
            <a:endParaRPr lang="tr-TR"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P</a:t>
            </a:r>
            <a:r>
              <a:rPr lang="en-US" sz="1800" dirty="0" err="1" smtClean="0">
                <a:latin typeface="Times New Roman" panose="02020603050405020304" pitchFamily="18" charset="0"/>
                <a:cs typeface="Times New Roman" panose="02020603050405020304" pitchFamily="18" charset="0"/>
              </a:rPr>
              <a:t>reventing</a:t>
            </a:r>
            <a:r>
              <a:rPr lang="en-US" sz="1800" dirty="0" smtClean="0">
                <a:latin typeface="Times New Roman" panose="02020603050405020304" pitchFamily="18" charset="0"/>
                <a:cs typeface="Times New Roman" panose="02020603050405020304" pitchFamily="18" charset="0"/>
              </a:rPr>
              <a:t> defects before they happen</a:t>
            </a:r>
            <a:endParaRPr lang="tr-TR"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M</a:t>
            </a:r>
            <a:r>
              <a:rPr lang="en-US" sz="1800" dirty="0" err="1" smtClean="0">
                <a:latin typeface="Times New Roman" panose="02020603050405020304" pitchFamily="18" charset="0"/>
                <a:cs typeface="Times New Roman" panose="02020603050405020304" pitchFamily="18" charset="0"/>
              </a:rPr>
              <a:t>easuring</a:t>
            </a:r>
            <a:r>
              <a:rPr lang="en-US" sz="1800" dirty="0" smtClean="0">
                <a:latin typeface="Times New Roman" panose="02020603050405020304" pitchFamily="18" charset="0"/>
                <a:cs typeface="Times New Roman" panose="02020603050405020304" pitchFamily="18" charset="0"/>
              </a:rPr>
              <a:t>, evaluating,</a:t>
            </a:r>
            <a:r>
              <a:rPr lang="tr-TR"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or auditing products to assure </a:t>
            </a:r>
            <a:r>
              <a:rPr lang="en-US" sz="1800" dirty="0" err="1" smtClean="0">
                <a:latin typeface="Times New Roman" panose="02020603050405020304" pitchFamily="18" charset="0"/>
                <a:cs typeface="Times New Roman" panose="02020603050405020304" pitchFamily="18" charset="0"/>
              </a:rPr>
              <a:t>conf</a:t>
            </a:r>
            <a:r>
              <a:rPr lang="tr-TR" sz="1800" dirty="0">
                <a:latin typeface="Times New Roman" panose="02020603050405020304" pitchFamily="18" charset="0"/>
                <a:cs typeface="Times New Roman" panose="02020603050405020304" pitchFamily="18" charset="0"/>
              </a:rPr>
              <a:t>o</a:t>
            </a:r>
            <a:r>
              <a:rPr lang="en-US" sz="1800" dirty="0" err="1" smtClean="0">
                <a:latin typeface="Times New Roman" panose="02020603050405020304" pitchFamily="18" charset="0"/>
                <a:cs typeface="Times New Roman" panose="02020603050405020304" pitchFamily="18" charset="0"/>
              </a:rPr>
              <a:t>rmance</a:t>
            </a:r>
            <a:r>
              <a:rPr lang="en-US" sz="1800" dirty="0" smtClean="0">
                <a:latin typeface="Times New Roman" panose="02020603050405020304" pitchFamily="18" charset="0"/>
                <a:cs typeface="Times New Roman" panose="02020603050405020304" pitchFamily="18" charset="0"/>
              </a:rPr>
              <a:t> to</a:t>
            </a:r>
            <a:r>
              <a:rPr lang="tr-TR"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quality standards and</a:t>
            </a:r>
            <a:r>
              <a:rPr lang="tr-TR"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performance</a:t>
            </a:r>
            <a:endParaRPr lang="tr-TR" sz="1800"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208712" y="2764864"/>
            <a:ext cx="4825159" cy="576262"/>
          </a:xfrm>
        </p:spPr>
        <p:txBody>
          <a:bodyPr/>
          <a:lstStyle/>
          <a:p>
            <a:r>
              <a:rPr lang="tr-TR" dirty="0" smtClean="0">
                <a:latin typeface="Times New Roman" panose="02020603050405020304" pitchFamily="18" charset="0"/>
                <a:cs typeface="Times New Roman" panose="02020603050405020304" pitchFamily="18" charset="0"/>
              </a:rPr>
              <a:t>Nonconformance</a:t>
            </a:r>
            <a:endParaRPr lang="tr-TR"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208712" y="3341126"/>
            <a:ext cx="4825159" cy="2840039"/>
          </a:xfrm>
        </p:spPr>
        <p:txBody>
          <a:bodyPr>
            <a:normAutofit/>
          </a:bodyPr>
          <a:lstStyle/>
          <a:p>
            <a:r>
              <a:rPr lang="tr-TR" dirty="0">
                <a:latin typeface="Times New Roman" panose="02020603050405020304" pitchFamily="18" charset="0"/>
                <a:cs typeface="Times New Roman" panose="02020603050405020304" pitchFamily="18" charset="0"/>
              </a:rPr>
              <a:t>A</a:t>
            </a:r>
            <a:r>
              <a:rPr lang="en-US" dirty="0" err="1" smtClean="0">
                <a:latin typeface="Times New Roman" panose="02020603050405020304" pitchFamily="18" charset="0"/>
                <a:cs typeface="Times New Roman" panose="02020603050405020304" pitchFamily="18" charset="0"/>
              </a:rPr>
              <a:t>ll</a:t>
            </a:r>
            <a:r>
              <a:rPr lang="en-US" dirty="0" smtClean="0">
                <a:latin typeface="Times New Roman" panose="02020603050405020304" pitchFamily="18" charset="0"/>
                <a:cs typeface="Times New Roman" panose="02020603050405020304" pitchFamily="18" charset="0"/>
              </a:rPr>
              <a:t> expenses</a:t>
            </a:r>
            <a:r>
              <a:rPr lang="tr-T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that are incurred when things go wrong</a:t>
            </a:r>
            <a:endParaRPr lang="tr-TR"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costs of rework in</a:t>
            </a:r>
            <a:r>
              <a:rPr lang="tr-TR"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programming, </a:t>
            </a:r>
            <a:r>
              <a:rPr lang="en-US" sz="1800" dirty="0" err="1" smtClean="0">
                <a:latin typeface="Times New Roman" panose="02020603050405020304" pitchFamily="18" charset="0"/>
                <a:cs typeface="Times New Roman" panose="02020603050405020304" pitchFamily="18" charset="0"/>
              </a:rPr>
              <a:t>reinspection</a:t>
            </a:r>
            <a:r>
              <a:rPr lang="en-US" sz="1800" dirty="0" smtClean="0">
                <a:latin typeface="Times New Roman" panose="02020603050405020304" pitchFamily="18" charset="0"/>
                <a:cs typeface="Times New Roman" panose="02020603050405020304" pitchFamily="18" charset="0"/>
              </a:rPr>
              <a:t>, and retesting</a:t>
            </a:r>
            <a:endParaRPr lang="tr-TR"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F</a:t>
            </a:r>
            <a:r>
              <a:rPr lang="en-US" sz="1800" dirty="0" err="1" smtClean="0">
                <a:latin typeface="Times New Roman" panose="02020603050405020304" pitchFamily="18" charset="0"/>
                <a:cs typeface="Times New Roman" panose="02020603050405020304" pitchFamily="18" charset="0"/>
              </a:rPr>
              <a:t>ield</a:t>
            </a:r>
            <a:r>
              <a:rPr lang="en-US" sz="1800" dirty="0" smtClean="0">
                <a:latin typeface="Times New Roman" panose="02020603050405020304" pitchFamily="18" charset="0"/>
                <a:cs typeface="Times New Roman" panose="02020603050405020304" pitchFamily="18" charset="0"/>
              </a:rPr>
              <a:t> service and</a:t>
            </a:r>
            <a:r>
              <a:rPr lang="tr-TR"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support, maintenance, liability damages, and litigation</a:t>
            </a:r>
            <a:r>
              <a:rPr lang="tr-TR"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expenses</a:t>
            </a:r>
            <a:endParaRPr lang="tr-TR" sz="1800" dirty="0" smtClean="0">
              <a:latin typeface="Times New Roman" panose="02020603050405020304" pitchFamily="18" charset="0"/>
              <a:cs typeface="Times New Roman" panose="02020603050405020304" pitchFamily="18" charset="0"/>
            </a:endParaRPr>
          </a:p>
          <a:p>
            <a:pPr lvl="1"/>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239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Cost of Failure (CoF) </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743349"/>
            <a:ext cx="8825659" cy="3416300"/>
          </a:xfrm>
        </p:spPr>
        <p:txBody>
          <a:bodyPr>
            <a:normAutofit/>
          </a:bodyPr>
          <a:lstStyle/>
          <a:p>
            <a:r>
              <a:rPr lang="tr-TR" dirty="0" smtClean="0">
                <a:latin typeface="Times New Roman" panose="02020603050405020304" pitchFamily="18" charset="0"/>
                <a:cs typeface="Times New Roman" panose="02020603050405020304" pitchFamily="18" charset="0"/>
              </a:rPr>
              <a:t>In businness</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Cost of Poor Quality</a:t>
            </a:r>
            <a:endParaRPr lang="tr-TR"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CoF = Internal Failure Cost + External Failure Cost</a:t>
            </a:r>
          </a:p>
          <a:p>
            <a:pPr lvl="1"/>
            <a:endParaRPr lang="tr-TR" sz="1800"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In software</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The Failure Cost of Software Quality</a:t>
            </a:r>
          </a:p>
          <a:p>
            <a:pPr lvl="1">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CoF = Internal Failure Cost + External Failure </a:t>
            </a:r>
            <a:r>
              <a:rPr lang="tr-TR" sz="1800" dirty="0" smtClean="0">
                <a:latin typeface="Times New Roman" panose="02020603050405020304" pitchFamily="18" charset="0"/>
                <a:cs typeface="Times New Roman" panose="02020603050405020304" pitchFamily="18" charset="0"/>
              </a:rPr>
              <a:t>Cost</a:t>
            </a:r>
            <a:r>
              <a:rPr lang="tr-TR" sz="1800" dirty="0">
                <a:latin typeface="Times New Roman" panose="02020603050405020304" pitchFamily="18" charset="0"/>
                <a:cs typeface="Times New Roman" panose="02020603050405020304" pitchFamily="18" charset="0"/>
              </a:rPr>
              <a:t> </a:t>
            </a:r>
            <a:r>
              <a:rPr lang="tr-TR" sz="1800" dirty="0" smtClean="0">
                <a:latin typeface="Times New Roman" panose="02020603050405020304" pitchFamily="18" charset="0"/>
                <a:cs typeface="Times New Roman" panose="02020603050405020304" pitchFamily="18" charset="0"/>
              </a:rPr>
              <a:t>+ Tecnical Debt + Management Failures</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190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CoSF (Cont.)</a:t>
            </a:r>
            <a:endParaRPr lang="tr-TR"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154954" y="2595563"/>
            <a:ext cx="10515600" cy="823912"/>
          </a:xfrm>
        </p:spPr>
        <p:txBody>
          <a:bodyPr/>
          <a:lstStyle/>
          <a:p>
            <a:r>
              <a:rPr lang="tr-TR" dirty="0" smtClean="0">
                <a:latin typeface="Times New Roman" panose="02020603050405020304" pitchFamily="18" charset="0"/>
                <a:cs typeface="Times New Roman" panose="02020603050405020304" pitchFamily="18" charset="0"/>
              </a:rPr>
              <a:t>Internal Failures</a:t>
            </a:r>
            <a:endParaRPr lang="tr-T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1154954" y="3419475"/>
            <a:ext cx="10515600" cy="2551019"/>
          </a:xfrm>
        </p:spPr>
        <p:txBody>
          <a:bodyPr>
            <a:normAutofit/>
          </a:bodyPr>
          <a:lstStyle/>
          <a:p>
            <a:r>
              <a:rPr lang="tr-TR" dirty="0" smtClean="0">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osts</a:t>
            </a:r>
            <a:r>
              <a:rPr lang="en-US" dirty="0" smtClean="0">
                <a:latin typeface="Times New Roman" panose="02020603050405020304" pitchFamily="18" charset="0"/>
                <a:cs typeface="Times New Roman" panose="02020603050405020304" pitchFamily="18" charset="0"/>
              </a:rPr>
              <a:t> associated with defects found before the product or service reaches the customer.</a:t>
            </a:r>
            <a:endParaRPr lang="tr-TR"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Product </a:t>
            </a:r>
            <a:r>
              <a:rPr lang="tr-TR" sz="1800" dirty="0">
                <a:latin typeface="Times New Roman" panose="02020603050405020304" pitchFamily="18" charset="0"/>
                <a:cs typeface="Times New Roman" panose="02020603050405020304" pitchFamily="18" charset="0"/>
              </a:rPr>
              <a:t>r</a:t>
            </a:r>
            <a:r>
              <a:rPr lang="en-US" sz="1800" dirty="0" err="1" smtClean="0">
                <a:latin typeface="Times New Roman" panose="02020603050405020304" pitchFamily="18" charset="0"/>
                <a:cs typeface="Times New Roman" panose="02020603050405020304" pitchFamily="18" charset="0"/>
              </a:rPr>
              <a:t>ework</a:t>
            </a:r>
            <a:endParaRPr lang="en-US"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I</a:t>
            </a:r>
            <a:r>
              <a:rPr lang="tr-TR" sz="1800" dirty="0" smtClean="0">
                <a:latin typeface="Times New Roman" panose="02020603050405020304" pitchFamily="18" charset="0"/>
                <a:cs typeface="Times New Roman" panose="02020603050405020304" pitchFamily="18" charset="0"/>
              </a:rPr>
              <a:t>ncompatibility</a:t>
            </a:r>
            <a:r>
              <a:rPr lang="en-US" sz="1800" dirty="0" smtClean="0">
                <a:latin typeface="Times New Roman" panose="02020603050405020304" pitchFamily="18" charset="0"/>
                <a:cs typeface="Times New Roman" panose="02020603050405020304" pitchFamily="18" charset="0"/>
              </a:rPr>
              <a:t> due to poorly designed processes</a:t>
            </a: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Software</a:t>
            </a:r>
            <a:r>
              <a:rPr lang="en-US" sz="1800" dirty="0" smtClean="0">
                <a:latin typeface="Times New Roman" panose="02020603050405020304" pitchFamily="18" charset="0"/>
                <a:cs typeface="Times New Roman" panose="02020603050405020304" pitchFamily="18" charset="0"/>
              </a:rPr>
              <a:t> breakdown due to improper maintenance</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Costs associated with failure analysis</a:t>
            </a:r>
            <a:endParaRPr lang="tr-TR"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285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CoSF (Cont.)</a:t>
            </a:r>
          </a:p>
        </p:txBody>
      </p:sp>
      <p:sp>
        <p:nvSpPr>
          <p:cNvPr id="3" name="Text Placeholder 2"/>
          <p:cNvSpPr>
            <a:spLocks noGrp="1"/>
          </p:cNvSpPr>
          <p:nvPr>
            <p:ph type="body" idx="1"/>
          </p:nvPr>
        </p:nvSpPr>
        <p:spPr>
          <a:xfrm>
            <a:off x="1154954" y="2595563"/>
            <a:ext cx="10515600" cy="823912"/>
          </a:xfrm>
        </p:spPr>
        <p:txBody>
          <a:bodyPr/>
          <a:lstStyle/>
          <a:p>
            <a:r>
              <a:rPr lang="en-US" dirty="0">
                <a:latin typeface="Times New Roman" panose="02020603050405020304" pitchFamily="18" charset="0"/>
                <a:cs typeface="Times New Roman" panose="02020603050405020304" pitchFamily="18" charset="0"/>
              </a:rPr>
              <a:t>External </a:t>
            </a:r>
            <a:r>
              <a:rPr lang="en-US" dirty="0" smtClean="0">
                <a:latin typeface="Times New Roman" panose="02020603050405020304" pitchFamily="18" charset="0"/>
                <a:cs typeface="Times New Roman" panose="02020603050405020304" pitchFamily="18" charset="0"/>
              </a:rPr>
              <a:t>Failures</a:t>
            </a:r>
            <a:endParaRPr lang="tr-TR"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154954" y="3419475"/>
            <a:ext cx="10515600" cy="2873749"/>
          </a:xfrm>
        </p:spPr>
        <p:txBody>
          <a:bodyPr>
            <a:noAutofit/>
          </a:bodyPr>
          <a:lstStyle/>
          <a:p>
            <a:r>
              <a:rPr lang="tr-TR"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osts</a:t>
            </a:r>
            <a:r>
              <a:rPr lang="en-US" dirty="0">
                <a:latin typeface="Times New Roman" panose="02020603050405020304" pitchFamily="18" charset="0"/>
                <a:cs typeface="Times New Roman" panose="02020603050405020304" pitchFamily="18" charset="0"/>
              </a:rPr>
              <a:t> associated with defects found after the customer receives the product or service.</a:t>
            </a:r>
            <a:endParaRPr lang="tr-TR"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Service and Repair Costs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Warranty Claims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Customer Complaints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Product Returns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Incorrect Sales Orders</a:t>
            </a:r>
            <a:endParaRPr lang="tr-TR"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95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CoSF (Cont.)</a:t>
            </a:r>
          </a:p>
        </p:txBody>
      </p:sp>
      <p:sp>
        <p:nvSpPr>
          <p:cNvPr id="3" name="Text Placeholder 2"/>
          <p:cNvSpPr>
            <a:spLocks noGrp="1"/>
          </p:cNvSpPr>
          <p:nvPr>
            <p:ph type="body" idx="1"/>
          </p:nvPr>
        </p:nvSpPr>
        <p:spPr>
          <a:xfrm>
            <a:off x="1154954" y="2693215"/>
            <a:ext cx="10515600" cy="824443"/>
          </a:xfrm>
        </p:spPr>
        <p:txBody>
          <a:bodyPr/>
          <a:lstStyle/>
          <a:p>
            <a:r>
              <a:rPr lang="tr-TR" dirty="0" smtClean="0">
                <a:latin typeface="Times New Roman" panose="02020603050405020304" pitchFamily="18" charset="0"/>
                <a:cs typeface="Times New Roman" panose="02020603050405020304" pitchFamily="18" charset="0"/>
              </a:rPr>
              <a:t>Tec</a:t>
            </a:r>
            <a:r>
              <a:rPr lang="en-GB" dirty="0" smtClean="0">
                <a:latin typeface="Times New Roman" panose="02020603050405020304" pitchFamily="18" charset="0"/>
                <a:cs typeface="Times New Roman" panose="02020603050405020304" pitchFamily="18" charset="0"/>
              </a:rPr>
              <a:t>h</a:t>
            </a:r>
            <a:r>
              <a:rPr lang="tr-TR" dirty="0" smtClean="0">
                <a:latin typeface="Times New Roman" panose="02020603050405020304" pitchFamily="18" charset="0"/>
                <a:cs typeface="Times New Roman" panose="02020603050405020304" pitchFamily="18" charset="0"/>
              </a:rPr>
              <a:t>nical </a:t>
            </a:r>
            <a:r>
              <a:rPr lang="tr-TR" dirty="0" smtClean="0">
                <a:latin typeface="Times New Roman" panose="02020603050405020304" pitchFamily="18" charset="0"/>
                <a:cs typeface="Times New Roman" panose="02020603050405020304" pitchFamily="18" charset="0"/>
              </a:rPr>
              <a:t>Debt – Desing Debt – Code Debt</a:t>
            </a:r>
            <a:endParaRPr lang="tr-TR"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154954" y="3517657"/>
            <a:ext cx="9936180" cy="2345261"/>
          </a:xfrm>
        </p:spPr>
        <p:txBody>
          <a:bodyPr/>
          <a:lstStyle/>
          <a:p>
            <a:r>
              <a:rPr lang="tr-TR" dirty="0" smtClean="0">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ost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additional rework caused by choosing an </a:t>
            </a:r>
            <a:r>
              <a:rPr lang="en-US" b="1" dirty="0">
                <a:latin typeface="Times New Roman" panose="02020603050405020304" pitchFamily="18" charset="0"/>
                <a:cs typeface="Times New Roman" panose="02020603050405020304" pitchFamily="18" charset="0"/>
              </a:rPr>
              <a:t>easy</a:t>
            </a:r>
            <a:r>
              <a:rPr lang="en-US" dirty="0">
                <a:latin typeface="Times New Roman" panose="02020603050405020304" pitchFamily="18" charset="0"/>
                <a:cs typeface="Times New Roman" panose="02020603050405020304" pitchFamily="18" charset="0"/>
              </a:rPr>
              <a:t> solution now instead of using a better approach that would take longer</a:t>
            </a:r>
            <a:r>
              <a:rPr lang="en-US" dirty="0" smtClean="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Structural </a:t>
            </a:r>
            <a:r>
              <a:rPr lang="en-US" sz="1800" dirty="0">
                <a:latin typeface="Times New Roman" panose="02020603050405020304" pitchFamily="18" charset="0"/>
                <a:cs typeface="Times New Roman" panose="02020603050405020304" pitchFamily="18" charset="0"/>
              </a:rPr>
              <a:t>Problems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Increased Complexity Due to Shortcuts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Future Refactoring</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Debt Service and Interest</a:t>
            </a:r>
          </a:p>
          <a:p>
            <a:endParaRPr lang="tr-TR" dirty="0"/>
          </a:p>
        </p:txBody>
      </p:sp>
    </p:spTree>
    <p:extLst>
      <p:ext uri="{BB962C8B-B14F-4D97-AF65-F5344CB8AC3E}">
        <p14:creationId xmlns:p14="http://schemas.microsoft.com/office/powerpoint/2010/main" val="4010451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CoSF (Cont.)</a:t>
            </a:r>
          </a:p>
        </p:txBody>
      </p:sp>
      <p:sp>
        <p:nvSpPr>
          <p:cNvPr id="3" name="Text Placeholder 2"/>
          <p:cNvSpPr>
            <a:spLocks noGrp="1"/>
          </p:cNvSpPr>
          <p:nvPr>
            <p:ph type="body" idx="1"/>
          </p:nvPr>
        </p:nvSpPr>
        <p:spPr>
          <a:xfrm>
            <a:off x="1154954" y="2724654"/>
            <a:ext cx="10515600" cy="823912"/>
          </a:xfrm>
        </p:spPr>
        <p:txBody>
          <a:bodyPr/>
          <a:lstStyle/>
          <a:p>
            <a:r>
              <a:rPr lang="tr-TR" dirty="0">
                <a:latin typeface="Times New Roman" panose="02020603050405020304" pitchFamily="18" charset="0"/>
                <a:cs typeface="Times New Roman" panose="02020603050405020304" pitchFamily="18" charset="0"/>
              </a:rPr>
              <a:t>Management Failures</a:t>
            </a:r>
          </a:p>
        </p:txBody>
      </p:sp>
      <p:sp>
        <p:nvSpPr>
          <p:cNvPr id="4" name="Content Placeholder 3"/>
          <p:cNvSpPr>
            <a:spLocks noGrp="1"/>
          </p:cNvSpPr>
          <p:nvPr>
            <p:ph sz="half" idx="2"/>
          </p:nvPr>
        </p:nvSpPr>
        <p:spPr>
          <a:xfrm>
            <a:off x="1154954" y="3568624"/>
            <a:ext cx="10237394" cy="2197473"/>
          </a:xfrm>
        </p:spPr>
        <p:txBody>
          <a:bodyPr>
            <a:noAutofit/>
          </a:bodyPr>
          <a:lstStyle/>
          <a:p>
            <a:r>
              <a:rPr lang="en-US" dirty="0">
                <a:latin typeface="Times New Roman" panose="02020603050405020304" pitchFamily="18" charset="0"/>
                <a:cs typeface="Times New Roman" panose="02020603050405020304" pitchFamily="18" charset="0"/>
              </a:rPr>
              <a:t>Unplanned costs for professional and other resources, resulting </a:t>
            </a:r>
            <a:r>
              <a:rPr lang="en-US" dirty="0" smtClean="0">
                <a:latin typeface="Times New Roman" panose="02020603050405020304" pitchFamily="18" charset="0"/>
                <a:cs typeface="Times New Roman" panose="02020603050405020304" pitchFamily="18" charset="0"/>
              </a:rPr>
              <a:t>from an </a:t>
            </a:r>
            <a:r>
              <a:rPr lang="en-US" dirty="0">
                <a:latin typeface="Times New Roman" panose="02020603050405020304" pitchFamily="18" charset="0"/>
                <a:cs typeface="Times New Roman" panose="02020603050405020304" pitchFamily="18" charset="0"/>
              </a:rPr>
              <a:t>underestimation of the resources in the planning stage.</a:t>
            </a:r>
          </a:p>
          <a:p>
            <a:r>
              <a:rPr lang="en-US" dirty="0">
                <a:latin typeface="Times New Roman" panose="02020603050405020304" pitchFamily="18" charset="0"/>
                <a:cs typeface="Times New Roman" panose="02020603050405020304" pitchFamily="18" charset="0"/>
              </a:rPr>
              <a:t>Damages paid to customers as compensation for late project completion.</a:t>
            </a:r>
          </a:p>
          <a:p>
            <a:r>
              <a:rPr lang="en-US" dirty="0">
                <a:latin typeface="Times New Roman" panose="02020603050405020304" pitchFamily="18" charset="0"/>
                <a:cs typeface="Times New Roman" panose="02020603050405020304" pitchFamily="18" charset="0"/>
              </a:rPr>
              <a:t>Damages to other projects planned to be performed by the same teams involved in the delayed projects. The domino effect may induce considerable hidden failure costs.</a:t>
            </a:r>
          </a:p>
          <a:p>
            <a:r>
              <a:rPr lang="en-US" dirty="0">
                <a:latin typeface="Times New Roman" panose="02020603050405020304" pitchFamily="18" charset="0"/>
                <a:cs typeface="Times New Roman" panose="02020603050405020304" pitchFamily="18" charset="0"/>
              </a:rPr>
              <a:t>Excessive management crisis mode behaviors, like lots of meetings to solve urgent problems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724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1226</TotalTime>
  <Words>1191</Words>
  <Application>Microsoft Office PowerPoint</Application>
  <PresentationFormat>Widescreen</PresentationFormat>
  <Paragraphs>173</Paragraphs>
  <Slides>23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Ion Boardroom</vt:lpstr>
      <vt:lpstr>Failure Costs of Software Quality</vt:lpstr>
      <vt:lpstr>Content</vt:lpstr>
      <vt:lpstr>Cost of Quality (CoQ)</vt:lpstr>
      <vt:lpstr>CoQ (Cont.)</vt:lpstr>
      <vt:lpstr>Cost of Failure (CoF) </vt:lpstr>
      <vt:lpstr>CoSF (Cont.)</vt:lpstr>
      <vt:lpstr>CoSF (Cont.)</vt:lpstr>
      <vt:lpstr>CoSF (Cont.)</vt:lpstr>
      <vt:lpstr>CoSF (Cont.)</vt:lpstr>
      <vt:lpstr>The Impact of Poor Quality on Software Projects</vt:lpstr>
      <vt:lpstr>The Impact (Cont.)</vt:lpstr>
      <vt:lpstr>How to calculate?</vt:lpstr>
      <vt:lpstr>How to reduce FCoQ?</vt:lpstr>
      <vt:lpstr>Success and Failure in Software Engineering: A Followup Systematic Literature Review</vt:lpstr>
      <vt:lpstr>Success and Failure in Software Engineering: A Followup Systematic Literature Review (Cont.)</vt:lpstr>
      <vt:lpstr>Software Metrics for Fault Prediction Using Machine Learning Approaches</vt:lpstr>
      <vt:lpstr>Evaluating the Cost of Software Quality</vt:lpstr>
      <vt:lpstr>Towards A Software Failure Cost Impact Model for the Customer</vt:lpstr>
      <vt:lpstr>Towards A Software Failure Cost Impact Model for the Customer (Cont.)</vt:lpstr>
      <vt:lpstr>PowerPoint Presentation</vt:lpstr>
      <vt:lpstr>PowerPoint Presentation</vt:lpstr>
      <vt:lpstr>Software Quality:Concepts and Practice (Book) Cost of Software Quality (Chapter)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Failure Costs of Software Quality</dc:title>
  <dc:creator>mehmet cengiz</dc:creator>
  <cp:lastModifiedBy>Ayse Betul Cengiz</cp:lastModifiedBy>
  <cp:revision>129</cp:revision>
  <dcterms:created xsi:type="dcterms:W3CDTF">2021-01-04T12:35:14Z</dcterms:created>
  <dcterms:modified xsi:type="dcterms:W3CDTF">2021-01-10T21:19:47Z</dcterms:modified>
</cp:coreProperties>
</file>