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302" r:id="rId3"/>
    <p:sldId id="306" r:id="rId4"/>
    <p:sldId id="261" r:id="rId5"/>
    <p:sldId id="263" r:id="rId6"/>
    <p:sldId id="262" r:id="rId7"/>
    <p:sldId id="259" r:id="rId8"/>
    <p:sldId id="260" r:id="rId9"/>
    <p:sldId id="257" r:id="rId10"/>
    <p:sldId id="265" r:id="rId11"/>
    <p:sldId id="303" r:id="rId12"/>
    <p:sldId id="304" r:id="rId13"/>
    <p:sldId id="305" r:id="rId14"/>
    <p:sldId id="267" r:id="rId15"/>
    <p:sldId id="274" r:id="rId16"/>
    <p:sldId id="264" r:id="rId17"/>
    <p:sldId id="268" r:id="rId18"/>
    <p:sldId id="266" r:id="rId19"/>
    <p:sldId id="269" r:id="rId20"/>
    <p:sldId id="271" r:id="rId21"/>
    <p:sldId id="272" r:id="rId22"/>
    <p:sldId id="273" r:id="rId23"/>
    <p:sldId id="277" r:id="rId24"/>
    <p:sldId id="278" r:id="rId25"/>
    <p:sldId id="279" r:id="rId26"/>
    <p:sldId id="284" r:id="rId27"/>
    <p:sldId id="283" r:id="rId28"/>
    <p:sldId id="285" r:id="rId29"/>
    <p:sldId id="286" r:id="rId30"/>
    <p:sldId id="287" r:id="rId31"/>
    <p:sldId id="288" r:id="rId32"/>
    <p:sldId id="291" r:id="rId33"/>
    <p:sldId id="292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28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84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7B330-1CAE-4EC9-B927-ED289D94063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536F-E68F-433E-A242-17CF5FC9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536F-E68F-433E-A242-17CF5FC96F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Çok katmanlı yapay sinir ağı </a:t>
            </a:r>
          </a:p>
          <a:p>
            <a:r>
              <a:rPr lang="tr-TR" dirty="0" smtClean="0"/>
              <a:t>Eskiden sinir ağları çok katmanda iyi sonuç veriyordu. Ama katman arttıkça sonuç</a:t>
            </a:r>
            <a:r>
              <a:rPr lang="tr-TR" baseline="0" dirty="0" smtClean="0"/>
              <a:t> verme süresi artıyor. Çok çekirdek teknolojisine geçilince ve </a:t>
            </a:r>
            <a:r>
              <a:rPr lang="tr-TR" baseline="0" dirty="0" err="1" smtClean="0"/>
              <a:t>dolayısiyle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gpuların</a:t>
            </a:r>
            <a:r>
              <a:rPr lang="tr-TR" baseline="0" dirty="0" smtClean="0"/>
              <a:t> da fazla çekirdeğe sahip olmasıyla bu süre sıkıntısı donanımsal olarak çözüldü. Katmanlar arttıkça </a:t>
            </a:r>
            <a:r>
              <a:rPr lang="tr-TR" baseline="0" dirty="0" err="1" smtClean="0"/>
              <a:t>deep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learning</a:t>
            </a:r>
            <a:r>
              <a:rPr lang="tr-TR" baseline="0" dirty="0" smtClean="0"/>
              <a:t> kavramı ortaya çıktı.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536F-E68F-433E-A242-17CF5FC96F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gün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sonra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istatistik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sınavına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gireceğinizi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düşünün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Geçmiş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yılın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sorularının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olduğu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arşiv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elinizde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sınavın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geçmiş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senelere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benzeyeceğini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düşünüyorsunuz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bütün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soruları-cevapları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ezberliyorsunuz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Burada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eğitim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geçmiş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yılın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soruları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sınavın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geçmiş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senelere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benzeyeceğini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düşünmeniz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hiç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görmediğimiz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istatistik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sınavı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başarı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kriteri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aldığınız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not.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Sınav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soruları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beklendiğiniz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gelmez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kötü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alırsanız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olaya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 smtClean="0"/>
          </a:p>
          <a:p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konuyu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sormaz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şu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konuyu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sormaz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diye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diye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kafanıza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konuları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çalışmaktan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vazgeçip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düşük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alırsanız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underfitting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Diğer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deyişle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eğer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modelimizi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eğitim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(training)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üzerinde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çok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olarak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kurguladıysak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hiç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görmediğimiz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verisi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üzerinde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başarısız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tahminler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sallama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yaparız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gerçek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değerle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tahmin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ettiğimiz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değer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arasındaki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çok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536F-E68F-433E-A242-17CF5FC96F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Feed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forward</a:t>
            </a:r>
            <a:r>
              <a:rPr lang="tr-TR" baseline="0" dirty="0" smtClean="0"/>
              <a:t> = eski sinir ağları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536F-E68F-433E-A242-17CF5FC96F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 çeşit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hyperparameters</a:t>
            </a:r>
            <a:r>
              <a:rPr lang="tr-TR" baseline="0" dirty="0" smtClean="0"/>
              <a:t> (tasarımcının keyfine kalmış parametreler)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536F-E68F-433E-A242-17CF5FC96F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6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536F-E68F-433E-A242-17CF5FC96F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536F-E68F-433E-A242-17CF5FC96F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28AB-4AB2-47AB-B7B3-52043C165969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624-1053-4966-A1C8-A529083A0A24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387-D186-408C-BCB4-069FD53FDB44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8A8-28DB-490C-A200-B898E23EE09B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31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3236-D6FC-479B-9B4A-D09BC4633067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B34-DE3C-4C0B-AD7E-02C384268D0D}" type="datetime1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8D94-FFEF-4EE8-B9A5-2206F5463F73}" type="datetime1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56D9-00D4-4CA3-AF62-E755B416B154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2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BD1-3589-4729-B223-4E39ACB1B213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E5AC-6FF2-4C29-B13C-D9D77C0EBEF6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6E1C-7FBC-4D67-8959-7FC6F7B290AD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A1A2-7AFF-46DA-AD73-4E8F9D3E03C1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164B-1866-4863-943B-642C3D78B353}" type="datetime1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7B7-FD0E-4257-BD0A-6CE3A35051D8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655-C72E-4973-8072-58ABA712B7F9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C92-CBF4-48EC-ACDC-686DA885FAC7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E123-89ED-4F61-A855-C06A2263DD47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3CF905-621B-4E86-826B-17D3700951B3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5BC9-02F9-4623-9D1A-CA892582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6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1641764"/>
            <a:ext cx="8825658" cy="1992617"/>
          </a:xfrm>
        </p:spPr>
        <p:txBody>
          <a:bodyPr/>
          <a:lstStyle/>
          <a:p>
            <a:pPr algn="ctr"/>
            <a:r>
              <a:rPr lang="tr-T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 </a:t>
            </a:r>
            <a:r>
              <a:rPr lang="tr-TR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tr-T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 smtClean="0"/>
              <a:t>Ayşe Betül Cengiz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Approaches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1st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rate (</a:t>
            </a:r>
            <a:r>
              <a:rPr lang="tr-TR" dirty="0" err="1"/>
              <a:t>lr</a:t>
            </a:r>
            <a:r>
              <a:rPr lang="tr-T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Train final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lr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Train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lr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Train </a:t>
            </a:r>
            <a:r>
              <a:rPr lang="tr-TR" dirty="0" err="1"/>
              <a:t>again</a:t>
            </a:r>
            <a:r>
              <a:rPr lang="tr-TR" dirty="0"/>
              <a:t> final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lr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Results</a:t>
            </a:r>
            <a:endParaRPr lang="en-US" dirty="0"/>
          </a:p>
          <a:p>
            <a:endParaRPr lang="en-US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2nd</a:t>
            </a:r>
            <a:endParaRPr lang="en-US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Train </a:t>
            </a:r>
            <a:r>
              <a:rPr lang="tr-TR" dirty="0" smtClean="0"/>
              <a:t>final </a:t>
            </a:r>
            <a:r>
              <a:rPr lang="tr-TR" dirty="0" err="1"/>
              <a:t>layer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Examine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Train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 1epoch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rate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Train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lr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Results</a:t>
            </a:r>
            <a:endParaRPr lang="en-US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DataSet1 </a:t>
            </a:r>
            <a:r>
              <a:rPr lang="tr-TR" dirty="0"/>
              <a:t>– </a:t>
            </a:r>
            <a:r>
              <a:rPr lang="tr-TR" dirty="0" err="1"/>
              <a:t>GitHub</a:t>
            </a:r>
            <a:r>
              <a:rPr lang="tr-TR" dirty="0"/>
              <a:t>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8791802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 programming languages</a:t>
            </a:r>
            <a:r>
              <a:rPr lang="tr-TR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tr-TR" dirty="0"/>
              <a:t>,</a:t>
            </a:r>
            <a:r>
              <a:rPr lang="en-US" dirty="0"/>
              <a:t> C++, C#, Go, Java, Python, Ruby, and Rust. </a:t>
            </a: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500 </a:t>
            </a:r>
            <a:r>
              <a:rPr lang="tr-TR" dirty="0" err="1"/>
              <a:t>images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W</a:t>
            </a:r>
            <a:r>
              <a:rPr lang="en-US" dirty="0" err="1"/>
              <a:t>hite</a:t>
            </a:r>
            <a:r>
              <a:rPr lang="tr-TR" dirty="0"/>
              <a:t> </a:t>
            </a:r>
            <a:r>
              <a:rPr lang="en-US" dirty="0"/>
              <a:t>text</a:t>
            </a:r>
            <a:r>
              <a:rPr lang="tr-TR" dirty="0"/>
              <a:t> </a:t>
            </a:r>
            <a:r>
              <a:rPr lang="en-US" dirty="0"/>
              <a:t>on</a:t>
            </a:r>
            <a:r>
              <a:rPr lang="tr-TR" dirty="0"/>
              <a:t> </a:t>
            </a:r>
            <a:r>
              <a:rPr lang="en-US" dirty="0"/>
              <a:t>black</a:t>
            </a:r>
            <a:r>
              <a:rPr lang="tr-TR" dirty="0"/>
              <a:t> </a:t>
            </a:r>
            <a:r>
              <a:rPr lang="en-US" dirty="0"/>
              <a:t>background images. </a:t>
            </a:r>
            <a:endParaRPr lang="tr-TR" dirty="0" smtClean="0"/>
          </a:p>
          <a:p>
            <a:r>
              <a:rPr lang="tr-TR" dirty="0" err="1"/>
              <a:t>Number</a:t>
            </a:r>
            <a:r>
              <a:rPr lang="tr-TR" dirty="0"/>
              <a:t> of data = 500 * 8</a:t>
            </a:r>
          </a:p>
          <a:p>
            <a:r>
              <a:rPr lang="tr-TR" dirty="0" err="1"/>
              <a:t>Batch</a:t>
            </a:r>
            <a:r>
              <a:rPr lang="tr-TR" dirty="0"/>
              <a:t> size = 64</a:t>
            </a:r>
          </a:p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= 4000 / 64 = 63</a:t>
            </a:r>
          </a:p>
          <a:p>
            <a:r>
              <a:rPr lang="tr-TR" dirty="0" err="1"/>
              <a:t>Validation</a:t>
            </a:r>
            <a:r>
              <a:rPr lang="tr-TR" dirty="0"/>
              <a:t> data = 63 * 0.2 = 13</a:t>
            </a:r>
            <a:endParaRPr lang="en-US" dirty="0"/>
          </a:p>
          <a:p>
            <a:pPr marL="0" indent="0">
              <a:buNone/>
            </a:pP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Dataset2 </a:t>
            </a:r>
            <a:r>
              <a:rPr lang="tr-TR" dirty="0"/>
              <a:t>- </a:t>
            </a:r>
            <a:r>
              <a:rPr lang="tr-TR" dirty="0" err="1"/>
              <a:t>Kaggle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10054545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 subset of the </a:t>
            </a:r>
            <a:r>
              <a:rPr lang="en-US" dirty="0" err="1"/>
              <a:t>Zenodo</a:t>
            </a:r>
            <a:r>
              <a:rPr lang="en-US" dirty="0"/>
              <a:t>-ML Dinosaur Dataset [</a:t>
            </a:r>
            <a:r>
              <a:rPr lang="en-US" dirty="0" err="1"/>
              <a:t>Github</a:t>
            </a:r>
            <a:r>
              <a:rPr lang="en-US" dirty="0"/>
              <a:t>] that has been converted to small </a:t>
            </a:r>
            <a:r>
              <a:rPr lang="en-US" dirty="0" err="1"/>
              <a:t>png</a:t>
            </a:r>
            <a:r>
              <a:rPr lang="en-US" dirty="0"/>
              <a:t> files and organized in folders by the language.</a:t>
            </a: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tr-TR" dirty="0"/>
              <a:t>,</a:t>
            </a:r>
            <a:r>
              <a:rPr lang="en-US" dirty="0"/>
              <a:t> C++, C#, Go, Java, Python</a:t>
            </a: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500 </a:t>
            </a:r>
            <a:r>
              <a:rPr lang="tr-TR" dirty="0" err="1"/>
              <a:t>images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W</a:t>
            </a:r>
            <a:r>
              <a:rPr lang="en-US" dirty="0" err="1"/>
              <a:t>hite</a:t>
            </a:r>
            <a:r>
              <a:rPr lang="tr-TR" dirty="0"/>
              <a:t> </a:t>
            </a:r>
            <a:r>
              <a:rPr lang="en-US" dirty="0"/>
              <a:t>text</a:t>
            </a:r>
            <a:r>
              <a:rPr lang="tr-TR" dirty="0"/>
              <a:t> </a:t>
            </a:r>
            <a:r>
              <a:rPr lang="en-US" dirty="0"/>
              <a:t>on</a:t>
            </a:r>
            <a:r>
              <a:rPr lang="tr-TR" dirty="0"/>
              <a:t> </a:t>
            </a:r>
            <a:r>
              <a:rPr lang="en-US" dirty="0"/>
              <a:t>black</a:t>
            </a:r>
            <a:r>
              <a:rPr lang="tr-TR" dirty="0"/>
              <a:t> </a:t>
            </a:r>
            <a:r>
              <a:rPr lang="en-US" dirty="0"/>
              <a:t>background images. </a:t>
            </a:r>
            <a:endParaRPr lang="tr-TR" dirty="0" smtClean="0"/>
          </a:p>
          <a:p>
            <a:r>
              <a:rPr lang="tr-TR" dirty="0" err="1"/>
              <a:t>Number</a:t>
            </a:r>
            <a:r>
              <a:rPr lang="tr-TR" dirty="0"/>
              <a:t> of data = 500 * </a:t>
            </a:r>
            <a:r>
              <a:rPr lang="tr-TR" dirty="0" smtClean="0"/>
              <a:t>6</a:t>
            </a:r>
            <a:endParaRPr lang="tr-TR" dirty="0"/>
          </a:p>
          <a:p>
            <a:r>
              <a:rPr lang="tr-TR" dirty="0" err="1"/>
              <a:t>Batch</a:t>
            </a:r>
            <a:r>
              <a:rPr lang="tr-TR" dirty="0"/>
              <a:t> size = 64</a:t>
            </a:r>
          </a:p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= </a:t>
            </a:r>
            <a:r>
              <a:rPr lang="tr-TR" dirty="0" smtClean="0"/>
              <a:t>3000 </a:t>
            </a:r>
            <a:r>
              <a:rPr lang="tr-TR" dirty="0"/>
              <a:t>/ 64 = </a:t>
            </a:r>
            <a:r>
              <a:rPr lang="tr-TR" dirty="0" smtClean="0"/>
              <a:t>47</a:t>
            </a:r>
            <a:endParaRPr lang="tr-TR" dirty="0"/>
          </a:p>
          <a:p>
            <a:r>
              <a:rPr lang="tr-TR" dirty="0" err="1"/>
              <a:t>Validation</a:t>
            </a:r>
            <a:r>
              <a:rPr lang="tr-TR" dirty="0"/>
              <a:t> data = </a:t>
            </a:r>
            <a:r>
              <a:rPr lang="tr-TR" dirty="0" smtClean="0"/>
              <a:t>47 </a:t>
            </a:r>
            <a:r>
              <a:rPr lang="tr-TR" dirty="0"/>
              <a:t>* 0.2 = </a:t>
            </a:r>
            <a:r>
              <a:rPr lang="tr-TR" dirty="0" smtClean="0"/>
              <a:t>10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Dataset3 </a:t>
            </a:r>
            <a:r>
              <a:rPr lang="tr-TR" dirty="0"/>
              <a:t>- </a:t>
            </a:r>
            <a:r>
              <a:rPr lang="tr-TR" dirty="0" err="1"/>
              <a:t>Kaggle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9336088" cy="3741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tr-TR" dirty="0"/>
              <a:t>,</a:t>
            </a:r>
            <a:r>
              <a:rPr lang="en-US" dirty="0"/>
              <a:t> C++, C#, Go, Java, Python</a:t>
            </a: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10.000 </a:t>
            </a:r>
            <a:r>
              <a:rPr lang="tr-TR" dirty="0" err="1"/>
              <a:t>images</a:t>
            </a:r>
            <a:r>
              <a:rPr lang="tr-TR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W</a:t>
            </a:r>
            <a:r>
              <a:rPr lang="en-US" dirty="0" err="1"/>
              <a:t>hite</a:t>
            </a:r>
            <a:r>
              <a:rPr lang="tr-TR" dirty="0"/>
              <a:t> </a:t>
            </a:r>
            <a:r>
              <a:rPr lang="en-US" dirty="0"/>
              <a:t>text</a:t>
            </a:r>
            <a:r>
              <a:rPr lang="tr-TR" dirty="0"/>
              <a:t> </a:t>
            </a:r>
            <a:r>
              <a:rPr lang="en-US" dirty="0"/>
              <a:t>on</a:t>
            </a:r>
            <a:r>
              <a:rPr lang="tr-TR" dirty="0"/>
              <a:t> </a:t>
            </a:r>
            <a:r>
              <a:rPr lang="en-US" dirty="0"/>
              <a:t>black</a:t>
            </a:r>
            <a:r>
              <a:rPr lang="tr-TR" dirty="0"/>
              <a:t> </a:t>
            </a:r>
            <a:r>
              <a:rPr lang="en-US" dirty="0"/>
              <a:t>background images. </a:t>
            </a:r>
            <a:endParaRPr lang="tr-TR" dirty="0" smtClean="0"/>
          </a:p>
          <a:p>
            <a:r>
              <a:rPr lang="tr-TR" dirty="0" err="1"/>
              <a:t>Number</a:t>
            </a:r>
            <a:r>
              <a:rPr lang="tr-TR" dirty="0"/>
              <a:t> of data = </a:t>
            </a:r>
            <a:r>
              <a:rPr lang="tr-TR" dirty="0" smtClean="0"/>
              <a:t>10000 </a:t>
            </a:r>
            <a:r>
              <a:rPr lang="tr-TR" dirty="0"/>
              <a:t>* </a:t>
            </a:r>
            <a:r>
              <a:rPr lang="tr-TR" dirty="0" smtClean="0"/>
              <a:t>6</a:t>
            </a:r>
            <a:endParaRPr lang="tr-TR" dirty="0"/>
          </a:p>
          <a:p>
            <a:r>
              <a:rPr lang="tr-TR" dirty="0" err="1"/>
              <a:t>Batch</a:t>
            </a:r>
            <a:r>
              <a:rPr lang="tr-TR" dirty="0"/>
              <a:t> size = 64</a:t>
            </a:r>
          </a:p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= </a:t>
            </a:r>
            <a:r>
              <a:rPr lang="tr-TR" dirty="0" smtClean="0"/>
              <a:t>60000 </a:t>
            </a:r>
            <a:r>
              <a:rPr lang="tr-TR" dirty="0"/>
              <a:t>/ 64 = </a:t>
            </a:r>
            <a:r>
              <a:rPr lang="tr-TR" dirty="0" smtClean="0"/>
              <a:t>938</a:t>
            </a:r>
            <a:endParaRPr lang="tr-TR" dirty="0"/>
          </a:p>
          <a:p>
            <a:r>
              <a:rPr lang="tr-TR" dirty="0" err="1"/>
              <a:t>Validation</a:t>
            </a:r>
            <a:r>
              <a:rPr lang="tr-TR" dirty="0"/>
              <a:t> data = </a:t>
            </a:r>
            <a:r>
              <a:rPr lang="tr-TR" dirty="0" smtClean="0"/>
              <a:t>938 </a:t>
            </a:r>
            <a:r>
              <a:rPr lang="tr-TR" dirty="0"/>
              <a:t>* 0.2 = </a:t>
            </a:r>
            <a:r>
              <a:rPr lang="tr-TR" dirty="0" smtClean="0"/>
              <a:t>188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Dataset</a:t>
            </a:r>
            <a:endParaRPr lang="en-US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7205"/>
            <a:ext cx="4763954" cy="4770000"/>
          </a:xfrm>
        </p:spPr>
      </p:pic>
      <p:pic>
        <p:nvPicPr>
          <p:cNvPr id="4" name="İçerik Yer Tutucusu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3" y="1407205"/>
            <a:ext cx="4763580" cy="4770000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Hyperparameters</a:t>
            </a:r>
            <a:r>
              <a:rPr lang="tr-TR" dirty="0" smtClean="0"/>
              <a:t> of 1st </a:t>
            </a:r>
            <a:r>
              <a:rPr lang="tr-TR" dirty="0" err="1" smtClean="0"/>
              <a:t>approach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lang="tr-TR" dirty="0"/>
              <a:t>Final </a:t>
            </a:r>
            <a:r>
              <a:rPr lang="tr-TR" dirty="0" err="1"/>
              <a:t>layer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lphaLcParenR"/>
            </a:pPr>
            <a:r>
              <a:rPr lang="tr-TR" dirty="0"/>
              <a:t>Learning rate: 2e-2</a:t>
            </a:r>
          </a:p>
          <a:p>
            <a:pPr marL="742950" lvl="1" indent="-285750">
              <a:buFont typeface="+mj-lt"/>
              <a:buAutoNum type="alphaLcParenR"/>
            </a:pPr>
            <a:r>
              <a:rPr lang="tr-TR" dirty="0" err="1"/>
              <a:t>Epoch</a:t>
            </a:r>
            <a:r>
              <a:rPr lang="tr-TR" dirty="0"/>
              <a:t>: 6</a:t>
            </a:r>
          </a:p>
          <a:p>
            <a:pPr marL="400050" indent="-400050">
              <a:buFont typeface="+mj-lt"/>
              <a:buAutoNum type="romanLcPeriod"/>
            </a:pP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lphaLcParenR"/>
            </a:pPr>
            <a:r>
              <a:rPr lang="tr-TR" dirty="0"/>
              <a:t>Learning rate: </a:t>
            </a:r>
            <a:r>
              <a:rPr lang="tr-TR" dirty="0" err="1"/>
              <a:t>slice</a:t>
            </a:r>
            <a:r>
              <a:rPr lang="tr-TR" dirty="0"/>
              <a:t>(1e-5, 1e-4)</a:t>
            </a:r>
          </a:p>
          <a:p>
            <a:pPr marL="742950" lvl="1" indent="-285750">
              <a:buFont typeface="+mj-lt"/>
              <a:buAutoNum type="alphaLcParenR"/>
            </a:pPr>
            <a:r>
              <a:rPr lang="tr-TR" dirty="0" err="1"/>
              <a:t>Epoch</a:t>
            </a:r>
            <a:r>
              <a:rPr lang="tr-TR" dirty="0"/>
              <a:t>: 8</a:t>
            </a:r>
          </a:p>
          <a:p>
            <a:pPr marL="400050" indent="-400050">
              <a:buFont typeface="+mj-lt"/>
              <a:buAutoNum type="romanLcPeriod"/>
            </a:pPr>
            <a:r>
              <a:rPr lang="tr-TR" dirty="0"/>
              <a:t>Final </a:t>
            </a:r>
            <a:r>
              <a:rPr lang="tr-TR" dirty="0" err="1"/>
              <a:t>layer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lphaLcParenR"/>
            </a:pPr>
            <a:r>
              <a:rPr lang="tr-TR" dirty="0" err="1"/>
              <a:t>Learnin</a:t>
            </a:r>
            <a:r>
              <a:rPr lang="tr-TR" dirty="0"/>
              <a:t> rate: 1e-3</a:t>
            </a:r>
          </a:p>
          <a:p>
            <a:pPr marL="742950" lvl="1" indent="-285750">
              <a:buFont typeface="+mj-lt"/>
              <a:buAutoNum type="alphaLcParenR"/>
            </a:pPr>
            <a:r>
              <a:rPr lang="tr-TR" dirty="0" err="1"/>
              <a:t>Epoch</a:t>
            </a:r>
            <a:r>
              <a:rPr lang="tr-TR" dirty="0"/>
              <a:t>: 5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1st </a:t>
            </a:r>
            <a:r>
              <a:rPr lang="tr-TR" dirty="0" err="1" smtClean="0"/>
              <a:t>Approach</a:t>
            </a:r>
            <a:r>
              <a:rPr lang="tr-TR" dirty="0" smtClean="0"/>
              <a:t> – Learning rate</a:t>
            </a:r>
            <a:endParaRPr lang="en-US" dirty="0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0" r="34152"/>
          <a:stretch/>
        </p:blipFill>
        <p:spPr>
          <a:xfrm>
            <a:off x="2394857" y="1900297"/>
            <a:ext cx="6553200" cy="4399239"/>
          </a:xfr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1st </a:t>
            </a:r>
            <a:r>
              <a:rPr lang="tr-TR" dirty="0" err="1" smtClean="0"/>
              <a:t>approach</a:t>
            </a:r>
            <a:r>
              <a:rPr lang="tr-TR" dirty="0" smtClean="0"/>
              <a:t> – dataset1</a:t>
            </a:r>
            <a:endParaRPr lang="en-US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idx="1"/>
          </p:nvPr>
        </p:nvSpPr>
        <p:spPr>
          <a:xfrm>
            <a:off x="537254" y="1905000"/>
            <a:ext cx="4396338" cy="576262"/>
          </a:xfrm>
        </p:spPr>
        <p:txBody>
          <a:bodyPr/>
          <a:lstStyle/>
          <a:p>
            <a:r>
              <a:rPr lang="tr-TR" dirty="0" smtClean="0"/>
              <a:t>Step (2)</a:t>
            </a:r>
            <a:endParaRPr lang="en-US" dirty="0"/>
          </a:p>
        </p:txBody>
      </p:sp>
      <p:pic>
        <p:nvPicPr>
          <p:cNvPr id="12" name="İçerik Yer Tutucusu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8" y="2681750"/>
            <a:ext cx="5539282" cy="3316279"/>
          </a:xfrm>
        </p:spPr>
      </p:pic>
      <p:sp>
        <p:nvSpPr>
          <p:cNvPr id="10" name="Metin Yer Tutucusu 9"/>
          <p:cNvSpPr>
            <a:spLocks noGrp="1"/>
          </p:cNvSpPr>
          <p:nvPr>
            <p:ph type="body" sz="quarter" idx="3"/>
          </p:nvPr>
        </p:nvSpPr>
        <p:spPr>
          <a:xfrm>
            <a:off x="6690418" y="1905000"/>
            <a:ext cx="4396339" cy="576262"/>
          </a:xfrm>
        </p:spPr>
        <p:txBody>
          <a:bodyPr/>
          <a:lstStyle/>
          <a:p>
            <a:r>
              <a:rPr lang="tr-TR" dirty="0" smtClean="0"/>
              <a:t>Step (</a:t>
            </a:r>
            <a:r>
              <a:rPr lang="tr-TR" dirty="0"/>
              <a:t>3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13" name="İçerik Yer Tutucusu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18" y="2598604"/>
            <a:ext cx="4756076" cy="3399425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1st </a:t>
            </a:r>
            <a:r>
              <a:rPr lang="tr-TR" dirty="0" err="1" smtClean="0"/>
              <a:t>approach</a:t>
            </a:r>
            <a:r>
              <a:rPr lang="tr-TR" dirty="0" smtClean="0"/>
              <a:t> – dataset1 </a:t>
            </a:r>
            <a:r>
              <a:rPr lang="tr-TR" dirty="0" err="1" smtClean="0"/>
              <a:t>cont</a:t>
            </a:r>
            <a:r>
              <a:rPr lang="tr-TR" dirty="0" smtClean="0"/>
              <a:t>’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2457856"/>
            <a:ext cx="7940497" cy="3823202"/>
          </a:xfrm>
          <a:prstGeom prst="rect">
            <a:avLst/>
          </a:prstGeom>
        </p:spPr>
      </p:pic>
      <p:sp>
        <p:nvSpPr>
          <p:cNvPr id="11" name="Unvan 1"/>
          <p:cNvSpPr txBox="1">
            <a:spLocks/>
          </p:cNvSpPr>
          <p:nvPr/>
        </p:nvSpPr>
        <p:spPr>
          <a:xfrm>
            <a:off x="838200" y="1690688"/>
            <a:ext cx="280851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smtClean="0"/>
              <a:t>Final </a:t>
            </a:r>
            <a:r>
              <a:rPr lang="tr-TR" sz="2800" b="1" dirty="0" err="1" smtClean="0"/>
              <a:t>Results</a:t>
            </a:r>
            <a:endParaRPr lang="en-US" sz="2800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1st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dataset1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86" y="1340395"/>
            <a:ext cx="2629354" cy="5258707"/>
          </a:xfrm>
          <a:prstGeom prst="rect">
            <a:avLst/>
          </a:prstGeom>
        </p:spPr>
      </p:pic>
      <p:pic>
        <p:nvPicPr>
          <p:cNvPr id="4" name="İçerik Yer Tutucus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1701574"/>
            <a:ext cx="4489450" cy="438467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 Learning?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ackpropagation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 Learning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Experiment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Experiment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1st </a:t>
            </a:r>
            <a:r>
              <a:rPr lang="tr-TR" dirty="0" err="1" smtClean="0"/>
              <a:t>approach</a:t>
            </a:r>
            <a:r>
              <a:rPr lang="tr-TR" dirty="0" smtClean="0"/>
              <a:t> – dataset2</a:t>
            </a:r>
            <a:endParaRPr lang="en-US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idx="1"/>
          </p:nvPr>
        </p:nvSpPr>
        <p:spPr>
          <a:xfrm>
            <a:off x="559027" y="1894113"/>
            <a:ext cx="4396338" cy="576262"/>
          </a:xfrm>
        </p:spPr>
        <p:txBody>
          <a:bodyPr/>
          <a:lstStyle/>
          <a:p>
            <a:r>
              <a:rPr lang="tr-TR" dirty="0" smtClean="0"/>
              <a:t>Step (</a:t>
            </a:r>
            <a:r>
              <a:rPr lang="tr-TR" dirty="0"/>
              <a:t>2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7" y="2681750"/>
            <a:ext cx="5532595" cy="3327163"/>
          </a:xfrm>
        </p:spPr>
      </p:pic>
      <p:sp>
        <p:nvSpPr>
          <p:cNvPr id="10" name="Metin Yer Tutucusu 9"/>
          <p:cNvSpPr>
            <a:spLocks noGrp="1"/>
          </p:cNvSpPr>
          <p:nvPr>
            <p:ph type="body" sz="quarter" idx="3"/>
          </p:nvPr>
        </p:nvSpPr>
        <p:spPr>
          <a:xfrm>
            <a:off x="6634209" y="1894113"/>
            <a:ext cx="4396339" cy="576262"/>
          </a:xfrm>
        </p:spPr>
        <p:txBody>
          <a:bodyPr/>
          <a:lstStyle/>
          <a:p>
            <a:r>
              <a:rPr lang="tr-TR" dirty="0" smtClean="0"/>
              <a:t>Step (3)</a:t>
            </a:r>
            <a:endParaRPr lang="en-US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89" y="2694831"/>
            <a:ext cx="4725341" cy="3314081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1st </a:t>
            </a:r>
            <a:r>
              <a:rPr lang="tr-TR" dirty="0" err="1" smtClean="0"/>
              <a:t>approach</a:t>
            </a:r>
            <a:r>
              <a:rPr lang="tr-TR" dirty="0" smtClean="0"/>
              <a:t> – dataset2 </a:t>
            </a:r>
            <a:r>
              <a:rPr lang="tr-TR" dirty="0" err="1" smtClean="0"/>
              <a:t>cont</a:t>
            </a:r>
            <a:r>
              <a:rPr lang="tr-TR" dirty="0" smtClean="0"/>
              <a:t>’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2457856"/>
            <a:ext cx="7940497" cy="3823202"/>
          </a:xfrm>
          <a:prstGeom prst="rect">
            <a:avLst/>
          </a:prstGeom>
        </p:spPr>
      </p:pic>
      <p:sp>
        <p:nvSpPr>
          <p:cNvPr id="11" name="Unvan 1"/>
          <p:cNvSpPr txBox="1">
            <a:spLocks/>
          </p:cNvSpPr>
          <p:nvPr/>
        </p:nvSpPr>
        <p:spPr>
          <a:xfrm>
            <a:off x="838200" y="1690688"/>
            <a:ext cx="280851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smtClean="0"/>
              <a:t>Final </a:t>
            </a:r>
            <a:r>
              <a:rPr lang="tr-TR" sz="2800" b="1" dirty="0" err="1" smtClean="0"/>
              <a:t>Results</a:t>
            </a:r>
            <a:endParaRPr lang="en-US" sz="2800" b="1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1st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dataset2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6" y="1429430"/>
            <a:ext cx="5214257" cy="50445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95" y="1429430"/>
            <a:ext cx="3629345" cy="5141573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1st </a:t>
            </a:r>
            <a:r>
              <a:rPr lang="tr-TR" dirty="0" err="1" smtClean="0"/>
              <a:t>approach</a:t>
            </a:r>
            <a:r>
              <a:rPr lang="tr-TR" dirty="0" smtClean="0"/>
              <a:t> – dataset3</a:t>
            </a:r>
            <a:endParaRPr lang="en-US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idx="1"/>
          </p:nvPr>
        </p:nvSpPr>
        <p:spPr>
          <a:xfrm>
            <a:off x="526370" y="1905000"/>
            <a:ext cx="4396338" cy="576262"/>
          </a:xfrm>
        </p:spPr>
        <p:txBody>
          <a:bodyPr/>
          <a:lstStyle/>
          <a:p>
            <a:r>
              <a:rPr lang="tr-TR" dirty="0" smtClean="0"/>
              <a:t>Step (2)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05273"/>
            <a:ext cx="5017050" cy="2985927"/>
          </a:xfrm>
        </p:spPr>
      </p:pic>
      <p:sp>
        <p:nvSpPr>
          <p:cNvPr id="10" name="Metin Yer Tutucusu 9"/>
          <p:cNvSpPr>
            <a:spLocks noGrp="1"/>
          </p:cNvSpPr>
          <p:nvPr>
            <p:ph type="body" sz="quarter" idx="3"/>
          </p:nvPr>
        </p:nvSpPr>
        <p:spPr>
          <a:xfrm>
            <a:off x="6375300" y="1905000"/>
            <a:ext cx="4396339" cy="576262"/>
          </a:xfrm>
        </p:spPr>
        <p:txBody>
          <a:bodyPr/>
          <a:lstStyle/>
          <a:p>
            <a:r>
              <a:rPr lang="tr-TR" dirty="0" smtClean="0"/>
              <a:t>Step (3)</a:t>
            </a:r>
            <a:endParaRPr lang="en-US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09" y="2754770"/>
            <a:ext cx="4339873" cy="3036430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1st </a:t>
            </a:r>
            <a:r>
              <a:rPr lang="tr-TR" dirty="0" err="1" smtClean="0"/>
              <a:t>approach</a:t>
            </a:r>
            <a:r>
              <a:rPr lang="tr-TR" dirty="0" smtClean="0"/>
              <a:t> – dataset3 </a:t>
            </a:r>
            <a:r>
              <a:rPr lang="tr-TR" dirty="0" err="1" smtClean="0"/>
              <a:t>cont</a:t>
            </a:r>
            <a:r>
              <a:rPr lang="tr-TR" dirty="0" smtClean="0"/>
              <a:t>’</a:t>
            </a:r>
            <a:endParaRPr lang="en-US" dirty="0"/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838200" y="1690688"/>
            <a:ext cx="280851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smtClean="0"/>
              <a:t>Final </a:t>
            </a:r>
            <a:r>
              <a:rPr lang="tr-TR" sz="2800" b="1" dirty="0" err="1" smtClean="0"/>
              <a:t>Results</a:t>
            </a:r>
            <a:endParaRPr lang="en-US" sz="2800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44" y="2353469"/>
            <a:ext cx="7635270" cy="3896078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1st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dataset3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8" y="1690687"/>
            <a:ext cx="5182856" cy="456828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88" y="1690687"/>
            <a:ext cx="1939138" cy="463446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Hyperparameters</a:t>
            </a:r>
            <a:r>
              <a:rPr lang="tr-TR" dirty="0" smtClean="0"/>
              <a:t> of 2nd </a:t>
            </a:r>
            <a:r>
              <a:rPr lang="tr-TR" dirty="0" err="1" smtClean="0"/>
              <a:t>approach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tr-TR" dirty="0"/>
              <a:t>Final </a:t>
            </a:r>
            <a:r>
              <a:rPr lang="tr-TR" dirty="0" err="1"/>
              <a:t>layer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lphaLcParenR"/>
            </a:pPr>
            <a:r>
              <a:rPr lang="tr-TR" dirty="0" err="1" smtClean="0"/>
              <a:t>Learnin</a:t>
            </a:r>
            <a:r>
              <a:rPr lang="tr-TR" dirty="0" smtClean="0"/>
              <a:t> rate: </a:t>
            </a:r>
            <a:r>
              <a:rPr lang="tr-TR" dirty="0" err="1" smtClean="0"/>
              <a:t>Default</a:t>
            </a:r>
            <a:endParaRPr lang="tr-TR" dirty="0" smtClean="0"/>
          </a:p>
          <a:p>
            <a:pPr marL="742950" lvl="1" indent="-285750">
              <a:buFont typeface="+mj-lt"/>
              <a:buAutoNum type="alphaLcParenR"/>
            </a:pPr>
            <a:r>
              <a:rPr lang="tr-TR" dirty="0" err="1"/>
              <a:t>Epoch</a:t>
            </a:r>
            <a:r>
              <a:rPr lang="tr-TR" dirty="0"/>
              <a:t>: </a:t>
            </a:r>
            <a:r>
              <a:rPr lang="tr-TR" dirty="0" smtClean="0"/>
              <a:t>6</a:t>
            </a:r>
          </a:p>
          <a:p>
            <a:pPr marL="285750" indent="-285750">
              <a:buFont typeface="+mj-lt"/>
              <a:buAutoNum type="romanLcPeriod"/>
            </a:pPr>
            <a:r>
              <a:rPr lang="tr-TR" dirty="0" smtClean="0"/>
              <a:t>Train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once</a:t>
            </a:r>
            <a:r>
              <a:rPr lang="tr-TR" dirty="0" smtClean="0"/>
              <a:t>:</a:t>
            </a:r>
          </a:p>
          <a:p>
            <a:pPr marL="719138" lvl="1" indent="-261938">
              <a:buFont typeface="+mj-lt"/>
              <a:buAutoNum type="alphaLcParenR"/>
            </a:pPr>
            <a:r>
              <a:rPr lang="tr-TR" dirty="0" smtClean="0"/>
              <a:t>Learning rate: </a:t>
            </a:r>
            <a:r>
              <a:rPr lang="tr-TR" dirty="0" err="1" smtClean="0"/>
              <a:t>Default</a:t>
            </a:r>
            <a:endParaRPr lang="tr-TR" dirty="0" smtClean="0"/>
          </a:p>
          <a:p>
            <a:pPr marL="719138" lvl="1" indent="-261938">
              <a:buFont typeface="+mj-lt"/>
              <a:buAutoNum type="alphaLcParenR"/>
            </a:pPr>
            <a:r>
              <a:rPr lang="tr-TR" dirty="0" err="1" smtClean="0"/>
              <a:t>Epoch</a:t>
            </a:r>
            <a:r>
              <a:rPr lang="tr-TR" dirty="0" smtClean="0"/>
              <a:t>: 1</a:t>
            </a:r>
            <a:endParaRPr lang="tr-TR" dirty="0"/>
          </a:p>
          <a:p>
            <a:pPr marL="400050" indent="-400050">
              <a:buFont typeface="+mj-lt"/>
              <a:buAutoNum type="romanLcPeriod"/>
            </a:pP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lphaLcParenR"/>
            </a:pPr>
            <a:r>
              <a:rPr lang="tr-TR" dirty="0"/>
              <a:t>Learning rate: </a:t>
            </a:r>
            <a:r>
              <a:rPr lang="tr-TR" dirty="0" err="1" smtClean="0"/>
              <a:t>slice</a:t>
            </a:r>
            <a:r>
              <a:rPr lang="tr-TR" dirty="0" smtClean="0"/>
              <a:t>(X, Y)</a:t>
            </a:r>
            <a:endParaRPr lang="tr-TR" dirty="0"/>
          </a:p>
          <a:p>
            <a:pPr marL="742950" lvl="1" indent="-285750">
              <a:buFont typeface="+mj-lt"/>
              <a:buAutoNum type="alphaLcParenR"/>
            </a:pPr>
            <a:r>
              <a:rPr lang="tr-TR" dirty="0" err="1"/>
              <a:t>Epoch</a:t>
            </a:r>
            <a:r>
              <a:rPr lang="tr-TR" dirty="0"/>
              <a:t>: </a:t>
            </a:r>
            <a:r>
              <a:rPr lang="tr-TR" dirty="0" smtClean="0"/>
              <a:t>8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2nd </a:t>
            </a:r>
            <a:r>
              <a:rPr lang="tr-TR" dirty="0" err="1" smtClean="0"/>
              <a:t>approach</a:t>
            </a:r>
            <a:r>
              <a:rPr lang="tr-TR" dirty="0" smtClean="0"/>
              <a:t> – dataset1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Step (1)</a:t>
            </a:r>
            <a:endParaRPr lang="en-US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5" y="3006726"/>
            <a:ext cx="5072287" cy="2971800"/>
          </a:xfrm>
        </p:spPr>
      </p:pic>
      <p:sp>
        <p:nvSpPr>
          <p:cNvPr id="7" name="Metin Yer Tutucusu 6"/>
          <p:cNvSpPr>
            <a:spLocks noGrp="1"/>
          </p:cNvSpPr>
          <p:nvPr>
            <p:ph type="body" sz="quarter" idx="3"/>
          </p:nvPr>
        </p:nvSpPr>
        <p:spPr>
          <a:xfrm>
            <a:off x="6097588" y="1027906"/>
            <a:ext cx="5183188" cy="823912"/>
          </a:xfrm>
        </p:spPr>
        <p:txBody>
          <a:bodyPr/>
          <a:lstStyle/>
          <a:p>
            <a:r>
              <a:rPr lang="tr-TR" dirty="0" err="1" smtClean="0"/>
              <a:t>Confusion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en-US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03" y="1948543"/>
            <a:ext cx="5114973" cy="4722854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5463041" cy="1600200"/>
          </a:xfrm>
        </p:spPr>
        <p:txBody>
          <a:bodyPr/>
          <a:lstStyle/>
          <a:p>
            <a:r>
              <a:rPr lang="tr-TR" dirty="0" smtClean="0"/>
              <a:t>2nd </a:t>
            </a:r>
            <a:r>
              <a:rPr lang="tr-TR" dirty="0" err="1" smtClean="0"/>
              <a:t>approach</a:t>
            </a:r>
            <a:r>
              <a:rPr lang="tr-TR" dirty="0" smtClean="0"/>
              <a:t> – dataset1 </a:t>
            </a:r>
            <a:r>
              <a:rPr lang="tr-TR" dirty="0" err="1" smtClean="0"/>
              <a:t>cont</a:t>
            </a:r>
            <a:r>
              <a:rPr lang="tr-TR" dirty="0" smtClean="0"/>
              <a:t>’</a:t>
            </a:r>
            <a:endParaRPr lang="en-US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14" y="3102430"/>
            <a:ext cx="8135491" cy="2090056"/>
          </a:xfrm>
        </p:spPr>
      </p:pic>
      <p:sp>
        <p:nvSpPr>
          <p:cNvPr id="9" name="Metin Yer Tutucusu 8"/>
          <p:cNvSpPr>
            <a:spLocks noGrp="1"/>
          </p:cNvSpPr>
          <p:nvPr>
            <p:ph type="body" sz="half" idx="2"/>
          </p:nvPr>
        </p:nvSpPr>
        <p:spPr>
          <a:xfrm>
            <a:off x="839788" y="2264231"/>
            <a:ext cx="3401063" cy="2895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Step (3)</a:t>
            </a:r>
            <a:endParaRPr lang="en-US" sz="3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89612" cy="1600200"/>
          </a:xfrm>
        </p:spPr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approach</a:t>
            </a:r>
            <a:r>
              <a:rPr lang="tr-TR" dirty="0"/>
              <a:t> – dataset1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2" r="34412"/>
          <a:stretch/>
        </p:blipFill>
        <p:spPr>
          <a:xfrm>
            <a:off x="5153402" y="2362200"/>
            <a:ext cx="6026225" cy="4035399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Learning rate: </a:t>
            </a:r>
            <a:r>
              <a:rPr lang="tr-TR" sz="3000" dirty="0" err="1" smtClean="0"/>
              <a:t>slice</a:t>
            </a:r>
            <a:r>
              <a:rPr lang="tr-TR" sz="3000" dirty="0" smtClean="0"/>
              <a:t>(2e-3, 1e-6)</a:t>
            </a:r>
            <a:endParaRPr lang="en-US" sz="30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Deep</a:t>
            </a:r>
            <a:r>
              <a:rPr lang="tr-TR" dirty="0" smtClean="0"/>
              <a:t> Learning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part of a broader family of machine learning methods based on the layers used in artificial neural networks.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89612" cy="1600200"/>
          </a:xfrm>
        </p:spPr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approach</a:t>
            </a:r>
            <a:r>
              <a:rPr lang="tr-TR" dirty="0"/>
              <a:t> – dataset1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49" y="2172293"/>
            <a:ext cx="5700136" cy="4060372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Step(5):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800" dirty="0" err="1" smtClean="0"/>
              <a:t>Epoch</a:t>
            </a:r>
            <a:r>
              <a:rPr lang="tr-TR" sz="2800" dirty="0" smtClean="0"/>
              <a:t>: 8</a:t>
            </a:r>
            <a:endParaRPr lang="en-US" sz="28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2nd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dataset1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3232"/>
            <a:ext cx="5246914" cy="503619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1" y="1553232"/>
            <a:ext cx="3302423" cy="4553654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2nd </a:t>
            </a:r>
            <a:r>
              <a:rPr lang="tr-TR" dirty="0" err="1" smtClean="0"/>
              <a:t>approach</a:t>
            </a:r>
            <a:r>
              <a:rPr lang="tr-TR" dirty="0" smtClean="0"/>
              <a:t> – dataset2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Step (1)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2754086"/>
            <a:ext cx="4875639" cy="2863704"/>
          </a:xfrm>
        </p:spPr>
      </p:pic>
      <p:sp>
        <p:nvSpPr>
          <p:cNvPr id="7" name="Metin Yer Tutucusu 6"/>
          <p:cNvSpPr>
            <a:spLocks noGrp="1"/>
          </p:cNvSpPr>
          <p:nvPr>
            <p:ph type="body" sz="quarter" idx="3"/>
          </p:nvPr>
        </p:nvSpPr>
        <p:spPr>
          <a:xfrm>
            <a:off x="6097588" y="1027906"/>
            <a:ext cx="5183188" cy="823912"/>
          </a:xfrm>
        </p:spPr>
        <p:txBody>
          <a:bodyPr/>
          <a:lstStyle/>
          <a:p>
            <a:r>
              <a:rPr lang="tr-TR" dirty="0" err="1" smtClean="0"/>
              <a:t>Confusion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en-US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35" y="2188029"/>
            <a:ext cx="4347165" cy="4067522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5463041" cy="1600200"/>
          </a:xfrm>
        </p:spPr>
        <p:txBody>
          <a:bodyPr/>
          <a:lstStyle/>
          <a:p>
            <a:r>
              <a:rPr lang="tr-TR" dirty="0" smtClean="0"/>
              <a:t>2nd </a:t>
            </a:r>
            <a:r>
              <a:rPr lang="tr-TR" dirty="0" err="1" smtClean="0"/>
              <a:t>approach</a:t>
            </a:r>
            <a:r>
              <a:rPr lang="tr-TR" dirty="0" smtClean="0"/>
              <a:t> – dataset2 </a:t>
            </a:r>
            <a:r>
              <a:rPr lang="tr-TR" dirty="0" err="1" smtClean="0"/>
              <a:t>cont</a:t>
            </a:r>
            <a:r>
              <a:rPr lang="tr-TR" dirty="0" smtClean="0"/>
              <a:t>’</a:t>
            </a:r>
            <a:endParaRPr lang="en-US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93" y="3100359"/>
            <a:ext cx="9151116" cy="2364270"/>
          </a:xfrm>
        </p:spPr>
      </p:pic>
      <p:sp>
        <p:nvSpPr>
          <p:cNvPr id="9" name="Metin Yer Tutucusu 8"/>
          <p:cNvSpPr>
            <a:spLocks noGrp="1"/>
          </p:cNvSpPr>
          <p:nvPr>
            <p:ph type="body" sz="half" idx="2"/>
          </p:nvPr>
        </p:nvSpPr>
        <p:spPr>
          <a:xfrm>
            <a:off x="839788" y="2334623"/>
            <a:ext cx="3401063" cy="2895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Step (3)</a:t>
            </a:r>
            <a:endParaRPr lang="en-US" sz="3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89612" cy="1600200"/>
          </a:xfrm>
        </p:spPr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dataset2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5" r="34486"/>
          <a:stretch/>
        </p:blipFill>
        <p:spPr>
          <a:xfrm>
            <a:off x="4474580" y="2264229"/>
            <a:ext cx="6193420" cy="4131061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Learning rate: </a:t>
            </a:r>
            <a:r>
              <a:rPr lang="tr-TR" sz="3000" dirty="0" err="1" smtClean="0"/>
              <a:t>slice</a:t>
            </a:r>
            <a:r>
              <a:rPr lang="tr-TR" sz="3000" dirty="0" smtClean="0"/>
              <a:t>(2e-3, 1e-6)</a:t>
            </a:r>
            <a:endParaRPr lang="en-US" sz="30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89612" cy="1600200"/>
          </a:xfrm>
        </p:spPr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dataset2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98" y="2248780"/>
            <a:ext cx="5493302" cy="3945191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Step(5):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800" dirty="0" err="1" smtClean="0"/>
              <a:t>Epoch</a:t>
            </a:r>
            <a:r>
              <a:rPr lang="tr-TR" sz="2800" dirty="0" smtClean="0"/>
              <a:t>: 8</a:t>
            </a:r>
            <a:endParaRPr lang="en-US" sz="28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2nd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dataset2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64" y="1690688"/>
            <a:ext cx="5091422" cy="486708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76" y="1690687"/>
            <a:ext cx="4399623" cy="450758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2nd </a:t>
            </a:r>
            <a:r>
              <a:rPr lang="tr-TR" dirty="0" err="1" smtClean="0"/>
              <a:t>approach</a:t>
            </a:r>
            <a:r>
              <a:rPr lang="tr-TR" dirty="0" smtClean="0"/>
              <a:t> – dataset3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Step (1)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90793"/>
            <a:ext cx="5158722" cy="3098378"/>
          </a:xfrm>
        </p:spPr>
      </p:pic>
      <p:sp>
        <p:nvSpPr>
          <p:cNvPr id="7" name="Metin Yer Tutucusu 6"/>
          <p:cNvSpPr>
            <a:spLocks noGrp="1"/>
          </p:cNvSpPr>
          <p:nvPr>
            <p:ph type="body" sz="quarter" idx="3"/>
          </p:nvPr>
        </p:nvSpPr>
        <p:spPr>
          <a:xfrm>
            <a:off x="6097588" y="1027906"/>
            <a:ext cx="5183188" cy="823912"/>
          </a:xfrm>
        </p:spPr>
        <p:txBody>
          <a:bodyPr/>
          <a:lstStyle/>
          <a:p>
            <a:r>
              <a:rPr lang="tr-TR" dirty="0" err="1" smtClean="0"/>
              <a:t>Confusion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en-US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4" y="1961225"/>
            <a:ext cx="4746170" cy="4727336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5463041" cy="1600200"/>
          </a:xfrm>
        </p:spPr>
        <p:txBody>
          <a:bodyPr/>
          <a:lstStyle/>
          <a:p>
            <a:r>
              <a:rPr lang="tr-TR" dirty="0" smtClean="0"/>
              <a:t>2nd </a:t>
            </a:r>
            <a:r>
              <a:rPr lang="tr-TR" dirty="0" err="1" smtClean="0"/>
              <a:t>approach</a:t>
            </a:r>
            <a:r>
              <a:rPr lang="tr-TR" dirty="0" smtClean="0"/>
              <a:t> – dataset2 </a:t>
            </a:r>
            <a:r>
              <a:rPr lang="tr-TR" dirty="0" err="1" smtClean="0"/>
              <a:t>cont</a:t>
            </a:r>
            <a:r>
              <a:rPr lang="tr-TR" dirty="0" smtClean="0"/>
              <a:t>’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1" y="3047015"/>
            <a:ext cx="10011525" cy="2515585"/>
          </a:xfrm>
        </p:spPr>
      </p:pic>
      <p:sp>
        <p:nvSpPr>
          <p:cNvPr id="9" name="Metin Yer Tutucusu 8"/>
          <p:cNvSpPr>
            <a:spLocks noGrp="1"/>
          </p:cNvSpPr>
          <p:nvPr>
            <p:ph type="body" sz="half" idx="2"/>
          </p:nvPr>
        </p:nvSpPr>
        <p:spPr>
          <a:xfrm>
            <a:off x="948124" y="2291080"/>
            <a:ext cx="3401063" cy="2895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Step (3)</a:t>
            </a:r>
            <a:endParaRPr lang="en-US" sz="3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89612" cy="1600200"/>
          </a:xfrm>
        </p:spPr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dataset2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 r="33213"/>
          <a:stretch/>
        </p:blipFill>
        <p:spPr>
          <a:xfrm>
            <a:off x="4606850" y="2057400"/>
            <a:ext cx="6311522" cy="4180114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Learning rate: </a:t>
            </a:r>
            <a:r>
              <a:rPr lang="tr-TR" sz="3000" dirty="0" err="1" smtClean="0"/>
              <a:t>slice</a:t>
            </a:r>
            <a:r>
              <a:rPr lang="tr-TR" sz="3000" dirty="0" smtClean="0"/>
              <a:t>(1e-4, 1e-6)</a:t>
            </a:r>
            <a:endParaRPr lang="en-US" sz="30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Glossary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Epoch</a:t>
            </a:r>
            <a:r>
              <a:rPr lang="tr-TR" dirty="0" smtClean="0"/>
              <a:t>: T</a:t>
            </a:r>
            <a:r>
              <a:rPr lang="en-US" dirty="0" smtClean="0"/>
              <a:t>he entire data set that goes through the neural networks (updating the weights) once.</a:t>
            </a:r>
            <a:endParaRPr lang="tr-TR" dirty="0" smtClean="0"/>
          </a:p>
          <a:p>
            <a:r>
              <a:rPr lang="tr-TR" dirty="0" err="1" smtClean="0"/>
              <a:t>Batch</a:t>
            </a:r>
            <a:r>
              <a:rPr lang="tr-TR" dirty="0" smtClean="0"/>
              <a:t>: </a:t>
            </a:r>
            <a:r>
              <a:rPr lang="tr-TR" dirty="0" err="1" smtClean="0"/>
              <a:t>Portions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.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shuffled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Iteration</a:t>
            </a:r>
            <a:r>
              <a:rPr lang="tr-TR" dirty="0" smtClean="0"/>
              <a:t>: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pass</a:t>
            </a:r>
            <a:r>
              <a:rPr lang="tr-TR" dirty="0" smtClean="0"/>
              <a:t> of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batches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en-US" dirty="0"/>
              <a:t>Example: if you have 1000 training examples, and your batch size is 500, then it will take 2 iterations to complete 1 epoch.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89612" cy="1600200"/>
          </a:xfrm>
        </p:spPr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dataset2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87" y="2315430"/>
            <a:ext cx="5791556" cy="4202849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Step(5):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800" dirty="0" err="1" smtClean="0"/>
              <a:t>Epoch</a:t>
            </a:r>
            <a:r>
              <a:rPr lang="tr-TR" sz="2800" dirty="0" smtClean="0"/>
              <a:t>: 8</a:t>
            </a:r>
            <a:endParaRPr lang="en-US" sz="28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2nd </a:t>
            </a:r>
            <a:r>
              <a:rPr lang="tr-TR" dirty="0" err="1"/>
              <a:t>approach</a:t>
            </a:r>
            <a:r>
              <a:rPr lang="tr-TR" dirty="0"/>
              <a:t> – </a:t>
            </a:r>
            <a:r>
              <a:rPr lang="tr-TR" dirty="0" smtClean="0"/>
              <a:t>dataset2 </a:t>
            </a:r>
            <a:r>
              <a:rPr lang="tr-TR" dirty="0" err="1"/>
              <a:t>cont</a:t>
            </a:r>
            <a:r>
              <a:rPr lang="tr-TR" dirty="0"/>
              <a:t>’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1351"/>
            <a:ext cx="5181600" cy="512618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97" y="1401351"/>
            <a:ext cx="3623360" cy="5063103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</a:t>
            </a:r>
            <a:endParaRPr lang="en-US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332866"/>
              </p:ext>
            </p:extLst>
          </p:nvPr>
        </p:nvGraphicFramePr>
        <p:xfrm>
          <a:off x="838200" y="1825625"/>
          <a:ext cx="10602683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669">
                  <a:extLst>
                    <a:ext uri="{9D8B030D-6E8A-4147-A177-3AD203B41FA5}">
                      <a16:colId xmlns:a16="http://schemas.microsoft.com/office/drawing/2014/main" val="726600913"/>
                    </a:ext>
                  </a:extLst>
                </a:gridCol>
                <a:gridCol w="1514669">
                  <a:extLst>
                    <a:ext uri="{9D8B030D-6E8A-4147-A177-3AD203B41FA5}">
                      <a16:colId xmlns:a16="http://schemas.microsoft.com/office/drawing/2014/main" val="1279048824"/>
                    </a:ext>
                  </a:extLst>
                </a:gridCol>
                <a:gridCol w="1514669">
                  <a:extLst>
                    <a:ext uri="{9D8B030D-6E8A-4147-A177-3AD203B41FA5}">
                      <a16:colId xmlns:a16="http://schemas.microsoft.com/office/drawing/2014/main" val="207537515"/>
                    </a:ext>
                  </a:extLst>
                </a:gridCol>
                <a:gridCol w="1514669">
                  <a:extLst>
                    <a:ext uri="{9D8B030D-6E8A-4147-A177-3AD203B41FA5}">
                      <a16:colId xmlns:a16="http://schemas.microsoft.com/office/drawing/2014/main" val="3958520929"/>
                    </a:ext>
                  </a:extLst>
                </a:gridCol>
                <a:gridCol w="1514669">
                  <a:extLst>
                    <a:ext uri="{9D8B030D-6E8A-4147-A177-3AD203B41FA5}">
                      <a16:colId xmlns:a16="http://schemas.microsoft.com/office/drawing/2014/main" val="4077726880"/>
                    </a:ext>
                  </a:extLst>
                </a:gridCol>
                <a:gridCol w="1514669">
                  <a:extLst>
                    <a:ext uri="{9D8B030D-6E8A-4147-A177-3AD203B41FA5}">
                      <a16:colId xmlns:a16="http://schemas.microsoft.com/office/drawing/2014/main" val="3159051716"/>
                    </a:ext>
                  </a:extLst>
                </a:gridCol>
                <a:gridCol w="1514669">
                  <a:extLst>
                    <a:ext uri="{9D8B030D-6E8A-4147-A177-3AD203B41FA5}">
                      <a16:colId xmlns:a16="http://schemas.microsoft.com/office/drawing/2014/main" val="1850323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Learning 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Step (2)</a:t>
                      </a:r>
                    </a:p>
                    <a:p>
                      <a:pPr algn="ctr"/>
                      <a:r>
                        <a:rPr lang="tr-TR" dirty="0" err="1" smtClean="0"/>
                        <a:t>Epoch</a:t>
                      </a:r>
                      <a:r>
                        <a:rPr lang="tr-TR" dirty="0" smtClean="0"/>
                        <a:t> = 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Slice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Step(3)</a:t>
                      </a:r>
                    </a:p>
                    <a:p>
                      <a:pPr algn="ctr"/>
                      <a:r>
                        <a:rPr lang="tr-TR" dirty="0" err="1" smtClean="0"/>
                        <a:t>Epoch</a:t>
                      </a:r>
                      <a:r>
                        <a:rPr lang="tr-TR" dirty="0" smtClean="0"/>
                        <a:t> = 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Learning Rate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Final </a:t>
                      </a:r>
                      <a:r>
                        <a:rPr lang="tr-TR" dirty="0" err="1" smtClean="0"/>
                        <a:t>Result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61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Dataset1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2e-2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.91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(1e-5, 1e-4)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.93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1e-3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86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Dataset2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.92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.93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1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Dataset3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.91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.93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16896"/>
                  </a:ext>
                </a:extLst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92220"/>
              </p:ext>
            </p:extLst>
          </p:nvPr>
        </p:nvGraphicFramePr>
        <p:xfrm>
          <a:off x="838200" y="420309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99535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904487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818524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020024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5071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Step(1)</a:t>
                      </a:r>
                    </a:p>
                    <a:p>
                      <a:pPr algn="ctr"/>
                      <a:r>
                        <a:rPr lang="tr-TR" dirty="0" err="1" smtClean="0"/>
                        <a:t>Epoch</a:t>
                      </a:r>
                      <a:r>
                        <a:rPr lang="tr-TR" dirty="0" smtClean="0"/>
                        <a:t> = 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All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layers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once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Slice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Result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01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Dataset1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2e-3, 1e-6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9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Dataset2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2e-3, 1e-6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33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Dataset3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1e-4, 1e-6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.95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48933"/>
                  </a:ext>
                </a:extLst>
              </a:tr>
            </a:tbl>
          </a:graphicData>
        </a:graphic>
      </p:graphicFrame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Glossary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err="1" smtClean="0"/>
              <a:t>Overfitting</a:t>
            </a:r>
            <a:r>
              <a:rPr lang="tr-TR" dirty="0" smtClean="0"/>
              <a:t>: </a:t>
            </a:r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training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, </a:t>
            </a:r>
            <a:r>
              <a:rPr lang="tr-TR" dirty="0" err="1" smtClean="0"/>
              <a:t>high</a:t>
            </a:r>
            <a:r>
              <a:rPr lang="tr-TR" dirty="0" smtClean="0"/>
              <a:t> test </a:t>
            </a:r>
            <a:r>
              <a:rPr lang="tr-TR" dirty="0" err="1" smtClean="0"/>
              <a:t>error</a:t>
            </a:r>
            <a:r>
              <a:rPr lang="tr-TR" dirty="0" smtClean="0"/>
              <a:t> (High </a:t>
            </a:r>
            <a:r>
              <a:rPr lang="tr-TR" dirty="0" err="1" smtClean="0"/>
              <a:t>Variance</a:t>
            </a:r>
            <a:r>
              <a:rPr lang="tr-TR" dirty="0" smtClean="0"/>
              <a:t>)</a:t>
            </a:r>
          </a:p>
          <a:p>
            <a:pPr algn="just"/>
            <a:r>
              <a:rPr lang="tr-TR" dirty="0" err="1" smtClean="0"/>
              <a:t>Underfitting</a:t>
            </a:r>
            <a:r>
              <a:rPr lang="tr-TR" dirty="0" smtClean="0"/>
              <a:t>: Simple model, </a:t>
            </a:r>
            <a:r>
              <a:rPr lang="tr-TR" dirty="0" err="1" smtClean="0"/>
              <a:t>high</a:t>
            </a:r>
            <a:r>
              <a:rPr lang="tr-TR" dirty="0" smtClean="0"/>
              <a:t> test </a:t>
            </a:r>
            <a:r>
              <a:rPr lang="tr-TR" dirty="0" err="1" smtClean="0"/>
              <a:t>error</a:t>
            </a:r>
            <a:r>
              <a:rPr lang="tr-TR" dirty="0" smtClean="0"/>
              <a:t> (High </a:t>
            </a:r>
            <a:r>
              <a:rPr lang="tr-TR" dirty="0" err="1" smtClean="0"/>
              <a:t>Bias</a:t>
            </a:r>
            <a:r>
              <a:rPr lang="tr-TR" dirty="0" smtClean="0"/>
              <a:t>)</a:t>
            </a:r>
          </a:p>
          <a:p>
            <a:pPr algn="just"/>
            <a:endParaRPr lang="tr-TR" dirty="0"/>
          </a:p>
          <a:p>
            <a:pPr algn="just"/>
            <a:r>
              <a:rPr lang="en-US" dirty="0" smtClean="0"/>
              <a:t>Training set: A set of examples used for learning, that is to fit the parameters [i.e., weights] of the classifier.</a:t>
            </a:r>
          </a:p>
          <a:p>
            <a:pPr algn="just"/>
            <a:r>
              <a:rPr lang="en-US" dirty="0" smtClean="0"/>
              <a:t>Validation set: A set of examples used to tune the parameters [i.e., architecture, not weights] of a classifier, for example to choose the number of hidden units in a neural network.</a:t>
            </a:r>
          </a:p>
          <a:p>
            <a:pPr algn="just"/>
            <a:r>
              <a:rPr lang="en-US" dirty="0" smtClean="0"/>
              <a:t>Test set: A set of examples used only to assess the performance [generalization] of a fully specified classifier.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Backpropagation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+mj-lt"/>
              <a:buAutoNum type="romanLcPeriod"/>
            </a:pP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weights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randomly</a:t>
            </a:r>
            <a:r>
              <a:rPr lang="tr-TR" dirty="0" smtClean="0"/>
              <a:t> but </a:t>
            </a:r>
            <a:r>
              <a:rPr lang="tr-TR" dirty="0" err="1" smtClean="0"/>
              <a:t>nearly</a:t>
            </a:r>
            <a:r>
              <a:rPr lang="tr-TR" dirty="0" smtClean="0"/>
              <a:t> 0.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For each entry in the training data set, NN is enabled and the output is observed.</a:t>
            </a:r>
            <a:endParaRPr lang="tr-TR" dirty="0" smtClean="0"/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This output is compared with the output we know and the error spreads back to the previous layer.</a:t>
            </a:r>
            <a:endParaRPr lang="tr-TR" dirty="0" smtClean="0"/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This error is recorded and the weights are corrected accordingly. </a:t>
            </a:r>
            <a:endParaRPr lang="tr-TR" dirty="0" smtClean="0"/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This process continues until the output error falls below a predetermined threshold.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Hyperparameters</a:t>
            </a:r>
            <a:r>
              <a:rPr lang="tr-TR" dirty="0" smtClean="0"/>
              <a:t> - </a:t>
            </a:r>
            <a:r>
              <a:rPr lang="tr-TR" dirty="0" err="1" smtClean="0"/>
              <a:t>Optimizer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Minibatch</a:t>
            </a:r>
            <a:r>
              <a:rPr lang="tr-TR" dirty="0" smtClean="0"/>
              <a:t> size</a:t>
            </a:r>
          </a:p>
          <a:p>
            <a:pPr lvl="1"/>
            <a:r>
              <a:rPr lang="tr-TR" dirty="0" err="1" smtClean="0"/>
              <a:t>Recommended</a:t>
            </a:r>
            <a:r>
              <a:rPr lang="tr-TR" dirty="0" smtClean="0"/>
              <a:t> = 1, 2, 4, 8, 16, </a:t>
            </a:r>
            <a:r>
              <a:rPr lang="tr-TR" dirty="0" smtClean="0">
                <a:solidFill>
                  <a:srgbClr val="FF0000"/>
                </a:solidFill>
              </a:rPr>
              <a:t>32</a:t>
            </a:r>
            <a:r>
              <a:rPr lang="tr-TR" dirty="0" smtClean="0"/>
              <a:t>, 64, 128, 256</a:t>
            </a:r>
          </a:p>
          <a:p>
            <a:r>
              <a:rPr lang="tr-TR" dirty="0" smtClean="0"/>
              <a:t>Learning rate</a:t>
            </a:r>
          </a:p>
          <a:p>
            <a:pPr lvl="1"/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 = 0.01</a:t>
            </a:r>
          </a:p>
          <a:p>
            <a:r>
              <a:rPr lang="tr-TR" dirty="0" err="1" smtClean="0"/>
              <a:t>Epoch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endParaRPr lang="tr-TR" dirty="0" smtClean="0"/>
          </a:p>
          <a:p>
            <a:pPr lvl="1"/>
            <a:r>
              <a:rPr lang="tr-TR" dirty="0" err="1" smtClean="0"/>
              <a:t>Recommended</a:t>
            </a:r>
            <a:r>
              <a:rPr lang="tr-TR" dirty="0" smtClean="0"/>
              <a:t> = 10, 20, 30,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Hyperparameters</a:t>
            </a:r>
            <a:r>
              <a:rPr lang="tr-TR" dirty="0" smtClean="0"/>
              <a:t> - Model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Weights</a:t>
            </a:r>
            <a:endParaRPr lang="tr-TR" dirty="0" smtClean="0"/>
          </a:p>
          <a:p>
            <a:pPr lvl="1"/>
            <a:r>
              <a:rPr lang="tr-TR" dirty="0" smtClean="0"/>
              <a:t>0 </a:t>
            </a:r>
            <a:r>
              <a:rPr lang="tr-TR" dirty="0" err="1" smtClean="0"/>
              <a:t>or</a:t>
            </a:r>
            <a:r>
              <a:rPr lang="tr-TR" dirty="0" smtClean="0"/>
              <a:t> 0.5 </a:t>
            </a:r>
            <a:r>
              <a:rPr lang="tr-TR" dirty="0" err="1" smtClean="0"/>
              <a:t>or</a:t>
            </a:r>
            <a:r>
              <a:rPr lang="tr-TR" dirty="0" smtClean="0"/>
              <a:t> [0.5 0.9]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works</a:t>
            </a:r>
            <a:endParaRPr lang="tr-TR" dirty="0"/>
          </a:p>
          <a:p>
            <a:r>
              <a:rPr lang="tr-TR" dirty="0" err="1" smtClean="0"/>
              <a:t>Activation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 smtClean="0"/>
          </a:p>
          <a:p>
            <a:pPr lvl="1"/>
            <a:r>
              <a:rPr lang="tr-TR" dirty="0" smtClean="0"/>
              <a:t>Sigmoid, </a:t>
            </a:r>
            <a:r>
              <a:rPr lang="tr-TR" dirty="0" err="1" smtClean="0"/>
              <a:t>tanh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hidden</a:t>
            </a:r>
            <a:r>
              <a:rPr lang="tr-TR" dirty="0" smtClean="0"/>
              <a:t> </a:t>
            </a:r>
            <a:r>
              <a:rPr lang="tr-TR" dirty="0" err="1" smtClean="0"/>
              <a:t>units</a:t>
            </a:r>
            <a:endParaRPr lang="tr-TR" dirty="0" smtClean="0"/>
          </a:p>
          <a:p>
            <a:r>
              <a:rPr lang="tr-TR" dirty="0" smtClean="0"/>
              <a:t>First </a:t>
            </a:r>
            <a:r>
              <a:rPr lang="tr-TR" dirty="0" err="1" smtClean="0"/>
              <a:t>hidden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 smtClean="0"/>
          </a:p>
          <a:p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layers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RESTNET34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Residual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</a:t>
            </a:r>
          </a:p>
          <a:p>
            <a:r>
              <a:rPr lang="tr-TR" dirty="0" err="1" smtClean="0"/>
              <a:t>Upgraded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/>
              <a:t> of </a:t>
            </a:r>
            <a:r>
              <a:rPr lang="tr-TR" dirty="0" err="1" smtClean="0"/>
              <a:t>Convolutional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</a:t>
            </a:r>
            <a:r>
              <a:rPr lang="tr-TR" dirty="0"/>
              <a:t>N</a:t>
            </a:r>
            <a:r>
              <a:rPr lang="tr-TR" dirty="0" smtClean="0"/>
              <a:t>etwork (CNN)</a:t>
            </a:r>
          </a:p>
          <a:p>
            <a:endParaRPr lang="tr-TR" dirty="0" smtClean="0"/>
          </a:p>
          <a:p>
            <a:r>
              <a:rPr lang="en-US" dirty="0"/>
              <a:t>Deep Residual Learning for Image </a:t>
            </a:r>
            <a:r>
              <a:rPr lang="en-US" dirty="0" smtClean="0"/>
              <a:t>Recognition</a:t>
            </a:r>
            <a:r>
              <a:rPr lang="tr-TR" dirty="0" smtClean="0"/>
              <a:t>, </a:t>
            </a:r>
            <a:r>
              <a:rPr lang="tr-TR" i="1" dirty="0" smtClean="0"/>
              <a:t>He K., </a:t>
            </a:r>
            <a:r>
              <a:rPr lang="tr-TR" i="1" dirty="0" err="1" smtClean="0"/>
              <a:t>Zhang</a:t>
            </a:r>
            <a:r>
              <a:rPr lang="tr-TR" i="1" dirty="0" smtClean="0"/>
              <a:t> X., Ren S., Sun J.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5BC9-02F9-4623-9D1A-CA892582E1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534</TotalTime>
  <Words>1205</Words>
  <Application>Microsoft Office PowerPoint</Application>
  <PresentationFormat>Geniş ekran</PresentationFormat>
  <Paragraphs>269</Paragraphs>
  <Slides>42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Wingdings</vt:lpstr>
      <vt:lpstr>Wingdings 3</vt:lpstr>
      <vt:lpstr>İyon</vt:lpstr>
      <vt:lpstr>Programming Language Detection from Images</vt:lpstr>
      <vt:lpstr>Content</vt:lpstr>
      <vt:lpstr>Deep Learning</vt:lpstr>
      <vt:lpstr>Glossary</vt:lpstr>
      <vt:lpstr>Glossary</vt:lpstr>
      <vt:lpstr>Backpropagation</vt:lpstr>
      <vt:lpstr>Hyperparameters - Optimizer</vt:lpstr>
      <vt:lpstr>Hyperparameters - Model</vt:lpstr>
      <vt:lpstr>RESTNET34</vt:lpstr>
      <vt:lpstr>Approaches</vt:lpstr>
      <vt:lpstr>DataSet1 – GitHub </vt:lpstr>
      <vt:lpstr>Dataset2 - Kaggle</vt:lpstr>
      <vt:lpstr>Dataset3 - Kaggle</vt:lpstr>
      <vt:lpstr>Dataset</vt:lpstr>
      <vt:lpstr>Hyperparameters of 1st approach</vt:lpstr>
      <vt:lpstr>1st Approach – Learning rate</vt:lpstr>
      <vt:lpstr>1st approach – dataset1</vt:lpstr>
      <vt:lpstr>1st approach – dataset1 cont’</vt:lpstr>
      <vt:lpstr>1st approach – dataset1 cont’</vt:lpstr>
      <vt:lpstr>1st approach – dataset2</vt:lpstr>
      <vt:lpstr>1st approach – dataset2 cont’</vt:lpstr>
      <vt:lpstr>1st approach – dataset2 cont’</vt:lpstr>
      <vt:lpstr>1st approach – dataset3</vt:lpstr>
      <vt:lpstr>1st approach – dataset3 cont’</vt:lpstr>
      <vt:lpstr>1st approach – dataset3 cont’</vt:lpstr>
      <vt:lpstr>Hyperparameters of 2nd approach</vt:lpstr>
      <vt:lpstr>2nd approach – dataset1</vt:lpstr>
      <vt:lpstr>2nd approach – dataset1 cont’</vt:lpstr>
      <vt:lpstr>2nd approach – dataset1 cont’</vt:lpstr>
      <vt:lpstr>2nd approach – dataset1 cont’</vt:lpstr>
      <vt:lpstr>2nd approach – dataset1 cont’</vt:lpstr>
      <vt:lpstr>2nd approach – dataset2</vt:lpstr>
      <vt:lpstr>2nd approach – dataset2 cont’</vt:lpstr>
      <vt:lpstr>2nd approach – dataset2 cont’</vt:lpstr>
      <vt:lpstr>2nd approach – dataset2 cont’</vt:lpstr>
      <vt:lpstr>2nd approach – dataset2 cont’</vt:lpstr>
      <vt:lpstr>2nd approach – dataset3</vt:lpstr>
      <vt:lpstr>2nd approach – dataset2 cont’</vt:lpstr>
      <vt:lpstr>2nd approach – dataset2 cont’</vt:lpstr>
      <vt:lpstr>2nd approach – dataset2 cont’</vt:lpstr>
      <vt:lpstr>2nd approach – dataset2 cont’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cengiz</dc:creator>
  <cp:lastModifiedBy>User</cp:lastModifiedBy>
  <cp:revision>122</cp:revision>
  <dcterms:created xsi:type="dcterms:W3CDTF">2019-05-06T17:24:14Z</dcterms:created>
  <dcterms:modified xsi:type="dcterms:W3CDTF">2019-05-08T06:56:58Z</dcterms:modified>
</cp:coreProperties>
</file>