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3"/>
  </p:notesMasterIdLst>
  <p:sldIdLst>
    <p:sldId id="256" r:id="rId2"/>
    <p:sldId id="261" r:id="rId3"/>
    <p:sldId id="260" r:id="rId4"/>
    <p:sldId id="259" r:id="rId5"/>
    <p:sldId id="257" r:id="rId6"/>
    <p:sldId id="263" r:id="rId7"/>
    <p:sldId id="258" r:id="rId8"/>
    <p:sldId id="268" r:id="rId9"/>
    <p:sldId id="292" r:id="rId10"/>
    <p:sldId id="289" r:id="rId11"/>
    <p:sldId id="271" r:id="rId12"/>
    <p:sldId id="269" r:id="rId13"/>
    <p:sldId id="266" r:id="rId14"/>
    <p:sldId id="273" r:id="rId15"/>
    <p:sldId id="295" r:id="rId16"/>
    <p:sldId id="296" r:id="rId17"/>
    <p:sldId id="262" r:id="rId18"/>
    <p:sldId id="274" r:id="rId19"/>
    <p:sldId id="294" r:id="rId20"/>
    <p:sldId id="293"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FD0F851-EC5A-4D38-B0AD-8093EC10F338}" styleName="Açık Stil 1 - Vurgu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Açık Stil 1 - Vurgu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Açık Stil 1 - Vurgu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113A9D2-9D6B-4929-AA2D-F23B5EE8CBE7}" styleName="Tema Uygulanmış Stil 2 - Vurgu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72142" autoAdjust="0"/>
  </p:normalViewPr>
  <p:slideViewPr>
    <p:cSldViewPr snapToGrid="0">
      <p:cViewPr varScale="1">
        <p:scale>
          <a:sx n="87" d="100"/>
          <a:sy n="87" d="100"/>
        </p:scale>
        <p:origin x="15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975EC-F16E-4153-84CE-244DEEF6E291}" type="datetimeFigureOut">
              <a:rPr lang="en-US" smtClean="0"/>
              <a:t>10/11/2019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58CBF-F25D-45B9-9648-9279E095F369}" type="slidenum">
              <a:rPr lang="en-US" smtClean="0"/>
              <a:t>‹#›</a:t>
            </a:fld>
            <a:endParaRPr lang="en-US"/>
          </a:p>
        </p:txBody>
      </p:sp>
    </p:spTree>
    <p:extLst>
      <p:ext uri="{BB962C8B-B14F-4D97-AF65-F5344CB8AC3E}">
        <p14:creationId xmlns:p14="http://schemas.microsoft.com/office/powerpoint/2010/main" val="412403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4</a:t>
            </a:fld>
            <a:endParaRPr lang="en-US"/>
          </a:p>
        </p:txBody>
      </p:sp>
    </p:spTree>
    <p:extLst>
      <p:ext uri="{BB962C8B-B14F-4D97-AF65-F5344CB8AC3E}">
        <p14:creationId xmlns:p14="http://schemas.microsoft.com/office/powerpoint/2010/main" val="4186625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Table  shows the changes in the number of frequent</a:t>
            </a:r>
            <a:r>
              <a:rPr lang="tr-TR"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itemsets</a:t>
            </a:r>
            <a:r>
              <a:rPr lang="en-US" sz="1200" b="0" i="0" u="none" strike="noStrike" kern="1200" baseline="0" dirty="0" smtClean="0">
                <a:solidFill>
                  <a:schemeClr val="tx1"/>
                </a:solidFill>
                <a:latin typeface="+mn-lt"/>
                <a:ea typeface="+mn-ea"/>
                <a:cs typeface="+mn-cs"/>
              </a:rPr>
              <a:t> and rules discovered by varying the minimum</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support. The </a:t>
            </a:r>
            <a:r>
              <a:rPr lang="en-US" sz="1200" b="0" i="0" u="none" strike="noStrike" kern="1200" baseline="0" dirty="0" err="1" smtClean="0">
                <a:solidFill>
                  <a:schemeClr val="tx1"/>
                </a:solidFill>
                <a:latin typeface="+mn-lt"/>
                <a:ea typeface="+mn-ea"/>
                <a:cs typeface="+mn-cs"/>
              </a:rPr>
              <a:t>WEclat</a:t>
            </a:r>
            <a:r>
              <a:rPr lang="en-US" sz="1200" b="0" i="0" u="none" strike="noStrike" kern="1200" baseline="0" dirty="0" smtClean="0">
                <a:solidFill>
                  <a:schemeClr val="tx1"/>
                </a:solidFill>
                <a:latin typeface="+mn-lt"/>
                <a:ea typeface="+mn-ea"/>
                <a:cs typeface="+mn-cs"/>
              </a:rPr>
              <a:t> algorithm produces more reasonable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number of frequent </a:t>
            </a:r>
            <a:r>
              <a:rPr lang="en-US" sz="1200" b="0" i="0" u="none" strike="noStrike" kern="1200" baseline="0" dirty="0" err="1" smtClean="0">
                <a:solidFill>
                  <a:schemeClr val="tx1"/>
                </a:solidFill>
                <a:latin typeface="+mn-lt"/>
                <a:ea typeface="+mn-ea"/>
                <a:cs typeface="+mn-cs"/>
              </a:rPr>
              <a:t>itemsets</a:t>
            </a:r>
            <a:r>
              <a:rPr lang="en-US" sz="1200" b="0" i="0" u="none" strike="noStrike" kern="1200" baseline="0" dirty="0" smtClean="0">
                <a:solidFill>
                  <a:schemeClr val="tx1"/>
                </a:solidFill>
                <a:latin typeface="+mn-lt"/>
                <a:ea typeface="+mn-ea"/>
                <a:cs typeface="+mn-cs"/>
              </a:rPr>
              <a:t> and rules. Thus, it is possible to</a:t>
            </a:r>
          </a:p>
          <a:p>
            <a:r>
              <a:rPr lang="en-US" sz="1200" b="0" i="0" u="none" strike="noStrike" kern="1200" baseline="0" dirty="0" smtClean="0">
                <a:solidFill>
                  <a:schemeClr val="tx1"/>
                </a:solidFill>
                <a:latin typeface="+mn-lt"/>
                <a:ea typeface="+mn-ea"/>
                <a:cs typeface="+mn-cs"/>
              </a:rPr>
              <a:t>find the association rules in a more manageable size.</a:t>
            </a:r>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19</a:t>
            </a:fld>
            <a:endParaRPr lang="en-US"/>
          </a:p>
        </p:txBody>
      </p:sp>
    </p:spTree>
    <p:extLst>
      <p:ext uri="{BB962C8B-B14F-4D97-AF65-F5344CB8AC3E}">
        <p14:creationId xmlns:p14="http://schemas.microsoft.com/office/powerpoint/2010/main" val="2126506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can be clearly observed that the </a:t>
            </a:r>
            <a:r>
              <a:rPr lang="en-US" sz="1200" b="0" i="0" u="none" strike="noStrike" kern="1200" baseline="0" dirty="0" err="1" smtClean="0">
                <a:solidFill>
                  <a:schemeClr val="tx1"/>
                </a:solidFill>
                <a:latin typeface="+mn-lt"/>
                <a:ea typeface="+mn-ea"/>
                <a:cs typeface="+mn-cs"/>
              </a:rPr>
              <a:t>Eclat</a:t>
            </a:r>
            <a:r>
              <a:rPr lang="en-US" sz="1200" b="0" i="0" u="none" strike="noStrike" kern="1200" baseline="0" dirty="0" smtClean="0">
                <a:solidFill>
                  <a:schemeClr val="tx1"/>
                </a:solidFill>
                <a:latin typeface="+mn-lt"/>
                <a:ea typeface="+mn-ea"/>
                <a:cs typeface="+mn-cs"/>
              </a:rPr>
              <a:t> algorithm always</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discovers more frequent rules than the </a:t>
            </a:r>
            <a:r>
              <a:rPr lang="en-US" sz="1200" b="0" i="0" u="none" strike="noStrike" kern="1200" baseline="0" dirty="0" err="1" smtClean="0">
                <a:solidFill>
                  <a:schemeClr val="tx1"/>
                </a:solidFill>
                <a:latin typeface="+mn-lt"/>
                <a:ea typeface="+mn-ea"/>
                <a:cs typeface="+mn-cs"/>
              </a:rPr>
              <a:t>WEclat</a:t>
            </a:r>
            <a:r>
              <a:rPr lang="en-US" sz="1200" b="0" i="0" u="none" strike="noStrike" kern="1200" baseline="0" dirty="0" smtClean="0">
                <a:solidFill>
                  <a:schemeClr val="tx1"/>
                </a:solidFill>
                <a:latin typeface="+mn-lt"/>
                <a:ea typeface="+mn-ea"/>
                <a:cs typeface="+mn-cs"/>
              </a:rPr>
              <a:t> algorithm.</a:t>
            </a:r>
            <a:r>
              <a:rPr lang="tr-TR"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This is due to the effect of item weights. This effect is</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significant since too many frequent rules are found with</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small </a:t>
            </a:r>
            <a:r>
              <a:rPr lang="en-US" sz="1200" b="0" i="1" u="none" strike="noStrike" kern="1200" baseline="0" dirty="0" err="1" smtClean="0">
                <a:solidFill>
                  <a:schemeClr val="tx1"/>
                </a:solidFill>
                <a:latin typeface="+mn-lt"/>
                <a:ea typeface="+mn-ea"/>
                <a:cs typeface="+mn-cs"/>
              </a:rPr>
              <a:t>minSP</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a:t>
            </a:r>
            <a:r>
              <a:rPr lang="en-US" sz="1200" b="0" i="1" u="none" strike="noStrike" kern="1200" baseline="0" dirty="0" err="1" smtClean="0">
                <a:solidFill>
                  <a:schemeClr val="tx1"/>
                </a:solidFill>
                <a:latin typeface="+mn-lt"/>
                <a:ea typeface="+mn-ea"/>
                <a:cs typeface="+mn-cs"/>
              </a:rPr>
              <a:t>minCF</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thresholds. </a:t>
            </a:r>
            <a:endParaRPr lang="tr-T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example, when</a:t>
            </a:r>
            <a:r>
              <a:rPr lang="tr-TR"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minSP</a:t>
            </a:r>
            <a:r>
              <a:rPr lang="en-US" sz="1200" b="0" i="0" u="none" strike="noStrike" kern="1200" baseline="0" dirty="0" smtClean="0">
                <a:solidFill>
                  <a:schemeClr val="tx1"/>
                </a:solidFill>
                <a:latin typeface="+mn-lt"/>
                <a:ea typeface="+mn-ea"/>
                <a:cs typeface="+mn-cs"/>
              </a:rPr>
              <a:t> is 0.01, </a:t>
            </a:r>
            <a:r>
              <a:rPr lang="en-US" sz="1200" b="0" i="0" u="none" strike="noStrike" kern="1200" baseline="0" dirty="0" err="1" smtClean="0">
                <a:solidFill>
                  <a:schemeClr val="tx1"/>
                </a:solidFill>
                <a:latin typeface="+mn-lt"/>
                <a:ea typeface="+mn-ea"/>
                <a:cs typeface="+mn-cs"/>
              </a:rPr>
              <a:t>Eclat</a:t>
            </a:r>
            <a:r>
              <a:rPr lang="en-US" sz="1200" b="0" i="0" u="none" strike="noStrike" kern="1200" baseline="0" dirty="0" smtClean="0">
                <a:solidFill>
                  <a:schemeClr val="tx1"/>
                </a:solidFill>
                <a:latin typeface="+mn-lt"/>
                <a:ea typeface="+mn-ea"/>
                <a:cs typeface="+mn-cs"/>
              </a:rPr>
              <a:t> finds 138 rules while </a:t>
            </a:r>
            <a:r>
              <a:rPr lang="en-US" sz="1200" b="0" i="0" u="none" strike="noStrike" kern="1200" baseline="0" dirty="0" err="1" smtClean="0">
                <a:solidFill>
                  <a:schemeClr val="tx1"/>
                </a:solidFill>
                <a:latin typeface="+mn-lt"/>
                <a:ea typeface="+mn-ea"/>
                <a:cs typeface="+mn-cs"/>
              </a:rPr>
              <a:t>WEclat</a:t>
            </a:r>
            <a:r>
              <a:rPr lang="en-US" sz="1200" b="0" i="0" u="none" strike="noStrike" kern="1200" baseline="0" dirty="0" smtClean="0">
                <a:solidFill>
                  <a:schemeClr val="tx1"/>
                </a:solidFill>
                <a:latin typeface="+mn-lt"/>
                <a:ea typeface="+mn-ea"/>
                <a:cs typeface="+mn-cs"/>
              </a:rPr>
              <a:t> discovers</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16 frequent rules.</a:t>
            </a:r>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20</a:t>
            </a:fld>
            <a:endParaRPr lang="en-US"/>
          </a:p>
        </p:txBody>
      </p:sp>
    </p:spTree>
    <p:extLst>
      <p:ext uri="{BB962C8B-B14F-4D97-AF65-F5344CB8AC3E}">
        <p14:creationId xmlns:p14="http://schemas.microsoft.com/office/powerpoint/2010/main" val="413149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Since the traditional ARM algorithm ignores the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importance of items, the WARM approach has come to the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fore in recent years. More meaningful rules can be formed</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with the help of weight values given to items. However,</a:t>
            </a:r>
          </a:p>
          <a:p>
            <a:r>
              <a:rPr lang="en-US" sz="1200" b="0" i="0" u="none" strike="noStrike" kern="1200" baseline="0" dirty="0" smtClean="0">
                <a:solidFill>
                  <a:schemeClr val="tx1"/>
                </a:solidFill>
                <a:latin typeface="+mn-lt"/>
                <a:ea typeface="+mn-ea"/>
                <a:cs typeface="+mn-cs"/>
              </a:rPr>
              <a:t>WARM approach raises several questions that should be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answered: when and how the items should be weighted. In</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study, two alternative approaches called </a:t>
            </a:r>
            <a:r>
              <a:rPr lang="en-US" sz="1200" b="0" i="0" u="none" strike="noStrike" kern="1200" baseline="0" dirty="0" err="1" smtClean="0">
                <a:solidFill>
                  <a:schemeClr val="tx1"/>
                </a:solidFill>
                <a:latin typeface="+mn-lt"/>
                <a:ea typeface="+mn-ea"/>
                <a:cs typeface="+mn-cs"/>
              </a:rPr>
              <a:t>PreWARM</a:t>
            </a:r>
            <a:r>
              <a:rPr lang="en-US" sz="1200" b="0" i="0" u="none" strike="noStrike" kern="1200" baseline="0" dirty="0" smtClean="0">
                <a:solidFill>
                  <a:schemeClr val="tx1"/>
                </a:solidFill>
                <a:latin typeface="+mn-lt"/>
                <a:ea typeface="+mn-ea"/>
                <a:cs typeface="+mn-cs"/>
              </a:rPr>
              <a:t> and</a:t>
            </a:r>
            <a:r>
              <a:rPr lang="tr-TR"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PostWARM</a:t>
            </a:r>
            <a:r>
              <a:rPr lang="en-US" sz="1200" b="0" i="0" u="none" strike="noStrike" kern="1200" baseline="0" dirty="0" smtClean="0">
                <a:solidFill>
                  <a:schemeClr val="tx1"/>
                </a:solidFill>
                <a:latin typeface="+mn-lt"/>
                <a:ea typeface="+mn-ea"/>
                <a:cs typeface="+mn-cs"/>
              </a:rPr>
              <a:t> were tested to answer these questions. While</a:t>
            </a:r>
          </a:p>
          <a:p>
            <a:r>
              <a:rPr lang="en-US" sz="1200" b="0" i="0" u="none" strike="noStrike" kern="1200" baseline="0" dirty="0" err="1" smtClean="0">
                <a:solidFill>
                  <a:schemeClr val="tx1"/>
                </a:solidFill>
                <a:latin typeface="+mn-lt"/>
                <a:ea typeface="+mn-ea"/>
                <a:cs typeface="+mn-cs"/>
              </a:rPr>
              <a:t>PreWARM</a:t>
            </a:r>
            <a:r>
              <a:rPr lang="en-US" sz="1200" b="0" i="0" u="none" strike="noStrike" kern="1200" baseline="0" dirty="0" smtClean="0">
                <a:solidFill>
                  <a:schemeClr val="tx1"/>
                </a:solidFill>
                <a:latin typeface="+mn-lt"/>
                <a:ea typeface="+mn-ea"/>
                <a:cs typeface="+mn-cs"/>
              </a:rPr>
              <a:t> approach considers the item or transaction</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weights from the first stage, </a:t>
            </a:r>
            <a:r>
              <a:rPr lang="en-US" sz="1200" b="0" i="0" u="none" strike="noStrike" kern="1200" baseline="0" dirty="0" err="1" smtClean="0">
                <a:solidFill>
                  <a:schemeClr val="tx1"/>
                </a:solidFill>
                <a:latin typeface="+mn-lt"/>
                <a:ea typeface="+mn-ea"/>
                <a:cs typeface="+mn-cs"/>
              </a:rPr>
              <a:t>PostWARM</a:t>
            </a:r>
            <a:r>
              <a:rPr lang="en-US" sz="1200" b="0" i="0" u="none" strike="noStrike" kern="1200" baseline="0" dirty="0" smtClean="0">
                <a:solidFill>
                  <a:schemeClr val="tx1"/>
                </a:solidFill>
                <a:latin typeface="+mn-lt"/>
                <a:ea typeface="+mn-ea"/>
                <a:cs typeface="+mn-cs"/>
              </a:rPr>
              <a:t> method works like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rule filter.</a:t>
            </a:r>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21</a:t>
            </a:fld>
            <a:endParaRPr lang="en-US"/>
          </a:p>
        </p:txBody>
      </p:sp>
    </p:spTree>
    <p:extLst>
      <p:ext uri="{BB962C8B-B14F-4D97-AF65-F5344CB8AC3E}">
        <p14:creationId xmlns:p14="http://schemas.microsoft.com/office/powerpoint/2010/main" val="29089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9</a:t>
            </a:fld>
            <a:endParaRPr lang="en-US"/>
          </a:p>
        </p:txBody>
      </p:sp>
    </p:spTree>
    <p:extLst>
      <p:ext uri="{BB962C8B-B14F-4D97-AF65-F5344CB8AC3E}">
        <p14:creationId xmlns:p14="http://schemas.microsoft.com/office/powerpoint/2010/main" val="61119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WARM, a weight </a:t>
            </a:r>
            <a:r>
              <a:rPr lang="en-US" sz="1200" b="0" i="1" u="none" strike="noStrike" kern="1200" baseline="0" dirty="0" err="1" smtClean="0">
                <a:solidFill>
                  <a:schemeClr val="tx1"/>
                </a:solidFill>
                <a:latin typeface="+mn-lt"/>
                <a:ea typeface="+mn-ea"/>
                <a:cs typeface="+mn-cs"/>
              </a:rPr>
              <a:t>wi</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assigned to each item </a:t>
            </a:r>
            <a:r>
              <a:rPr lang="en-US" sz="1200" b="0" i="1"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reflecting the relative importance of an item over other items.</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weight of an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 is derived from the weights of the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items present in the rule or in the transaction</a:t>
            </a:r>
            <a:r>
              <a:rPr lang="tr-TR" sz="1200" b="0" i="0" u="none" strike="noStrike" kern="1200" baseline="0" dirty="0" smtClean="0">
                <a:solidFill>
                  <a:schemeClr val="tx1"/>
                </a:solidFill>
                <a:latin typeface="+mn-lt"/>
                <a:ea typeface="+mn-ea"/>
                <a:cs typeface="+mn-cs"/>
              </a:rPr>
              <a:t> . </a:t>
            </a:r>
          </a:p>
          <a:p>
            <a:r>
              <a:rPr lang="en-US" sz="1200" b="0" i="0" u="none" strike="noStrike" kern="1200" baseline="0" dirty="0" smtClean="0">
                <a:solidFill>
                  <a:schemeClr val="tx1"/>
                </a:solidFill>
                <a:latin typeface="+mn-lt"/>
                <a:ea typeface="+mn-ea"/>
                <a:cs typeface="+mn-cs"/>
              </a:rPr>
              <a:t>where </a:t>
            </a:r>
            <a:r>
              <a:rPr lang="en-US" sz="1200" b="0" i="1" u="none" strike="noStrike" kern="1200" baseline="0" dirty="0" smtClean="0">
                <a:solidFill>
                  <a:schemeClr val="tx1"/>
                </a:solidFill>
                <a:latin typeface="+mn-lt"/>
                <a:ea typeface="+mn-ea"/>
                <a:cs typeface="+mn-cs"/>
              </a:rPr>
              <a:t>IS </a:t>
            </a:r>
            <a:r>
              <a:rPr lang="en-US" sz="1200" b="0" i="0" u="none" strike="noStrike" kern="1200" baseline="0" dirty="0" smtClean="0">
                <a:solidFill>
                  <a:schemeClr val="tx1"/>
                </a:solidFill>
                <a:latin typeface="+mn-lt"/>
                <a:ea typeface="+mn-ea"/>
                <a:cs typeface="+mn-cs"/>
              </a:rPr>
              <a:t>refers to an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 </a:t>
            </a:r>
            <a:r>
              <a:rPr lang="en-US" sz="1200" b="0" i="1" u="none" strike="noStrike" kern="1200" baseline="0" dirty="0" err="1" smtClean="0">
                <a:solidFill>
                  <a:schemeClr val="tx1"/>
                </a:solidFill>
                <a:latin typeface="+mn-lt"/>
                <a:ea typeface="+mn-ea"/>
                <a:cs typeface="+mn-cs"/>
              </a:rPr>
              <a:t>ISk</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the </a:t>
            </a:r>
            <a:r>
              <a:rPr lang="en-US" sz="1200" b="0" i="1" u="none" strike="noStrike" kern="1200" baseline="0" dirty="0" smtClean="0">
                <a:solidFill>
                  <a:schemeClr val="tx1"/>
                </a:solidFill>
                <a:latin typeface="+mn-lt"/>
                <a:ea typeface="+mn-ea"/>
                <a:cs typeface="+mn-cs"/>
              </a:rPr>
              <a:t>k</a:t>
            </a:r>
            <a:r>
              <a:rPr lang="en-US" sz="1200" b="0" i="0" u="none" strike="noStrike" kern="1200" baseline="0" dirty="0" smtClean="0">
                <a:solidFill>
                  <a:schemeClr val="tx1"/>
                </a:solidFill>
                <a:latin typeface="+mn-lt"/>
                <a:ea typeface="+mn-ea"/>
                <a:cs typeface="+mn-cs"/>
              </a:rPr>
              <a:t>th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 in the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list, and |</a:t>
            </a:r>
            <a:r>
              <a:rPr lang="en-US" sz="1200" b="0" i="1" u="none" strike="noStrike" kern="1200" baseline="0" dirty="0" err="1" smtClean="0">
                <a:solidFill>
                  <a:schemeClr val="tx1"/>
                </a:solidFill>
                <a:latin typeface="+mn-lt"/>
                <a:ea typeface="+mn-ea"/>
                <a:cs typeface="+mn-cs"/>
              </a:rPr>
              <a:t>ISk</a:t>
            </a:r>
            <a:r>
              <a:rPr lang="en-US" sz="1200" b="0" i="0" u="none" strike="noStrike" kern="1200" baseline="0" dirty="0" smtClean="0">
                <a:solidFill>
                  <a:schemeClr val="tx1"/>
                </a:solidFill>
                <a:latin typeface="+mn-lt"/>
                <a:ea typeface="+mn-ea"/>
                <a:cs typeface="+mn-cs"/>
              </a:rPr>
              <a:t>| denotes to the number of items in the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a:t>
            </a:r>
            <a:endParaRPr lang="tr-TR" sz="1200" b="0" i="0" u="none" strike="noStrike" kern="1200" baseline="0" dirty="0" smtClean="0">
              <a:solidFill>
                <a:schemeClr val="tx1"/>
              </a:solidFill>
              <a:latin typeface="+mn-lt"/>
              <a:ea typeface="+mn-ea"/>
              <a:cs typeface="+mn-cs"/>
            </a:endParaRPr>
          </a:p>
          <a:p>
            <a:endParaRPr lang="tr-T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calculate the weighted support (</a:t>
            </a:r>
            <a:r>
              <a:rPr lang="en-US" sz="1200" b="0" i="1" u="none" strike="noStrike" kern="1200" baseline="0" dirty="0" smtClean="0">
                <a:solidFill>
                  <a:schemeClr val="tx1"/>
                </a:solidFill>
                <a:latin typeface="+mn-lt"/>
                <a:ea typeface="+mn-ea"/>
                <a:cs typeface="+mn-cs"/>
              </a:rPr>
              <a:t>WSP</a:t>
            </a:r>
            <a:r>
              <a:rPr lang="en-US" sz="1200" b="0" i="0" u="none" strike="noStrike" kern="1200" baseline="0" dirty="0" smtClean="0">
                <a:solidFill>
                  <a:schemeClr val="tx1"/>
                </a:solidFill>
                <a:latin typeface="+mn-lt"/>
                <a:ea typeface="+mn-ea"/>
                <a:cs typeface="+mn-cs"/>
              </a:rPr>
              <a:t>) of an</a:t>
            </a:r>
            <a:r>
              <a:rPr lang="tr-TR"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 the weights of the transactions that contain this</a:t>
            </a:r>
            <a:r>
              <a:rPr lang="tr-TR"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 are summed and divided by the sum of the weights of</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all transactions</a:t>
            </a:r>
            <a:r>
              <a:rPr lang="tr-TR"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where </a:t>
            </a:r>
            <a:r>
              <a:rPr lang="en-US" sz="1200" b="0" i="1" u="none" strike="noStrike" kern="1200" baseline="0" dirty="0" smtClean="0">
                <a:solidFill>
                  <a:schemeClr val="tx1"/>
                </a:solidFill>
                <a:latin typeface="+mn-lt"/>
                <a:ea typeface="+mn-ea"/>
                <a:cs typeface="+mn-cs"/>
              </a:rPr>
              <a:t>D </a:t>
            </a:r>
            <a:r>
              <a:rPr lang="en-US" sz="1200" b="0" i="0" u="none" strike="noStrike" kern="1200" baseline="0" dirty="0" smtClean="0">
                <a:solidFill>
                  <a:schemeClr val="tx1"/>
                </a:solidFill>
                <a:latin typeface="+mn-lt"/>
                <a:ea typeface="+mn-ea"/>
                <a:cs typeface="+mn-cs"/>
              </a:rPr>
              <a:t>is the dataset, </a:t>
            </a:r>
            <a:r>
              <a:rPr lang="en-US" sz="1200" b="0" i="1" u="none" strike="noStrike" kern="1200" baseline="0" dirty="0" smtClean="0">
                <a:solidFill>
                  <a:schemeClr val="tx1"/>
                </a:solidFill>
                <a:latin typeface="+mn-lt"/>
                <a:ea typeface="+mn-ea"/>
                <a:cs typeface="+mn-cs"/>
              </a:rPr>
              <a:t>T </a:t>
            </a:r>
            <a:r>
              <a:rPr lang="en-US" sz="1200" b="0" i="0" u="none" strike="noStrike" kern="1200" baseline="0" dirty="0" smtClean="0">
                <a:solidFill>
                  <a:schemeClr val="tx1"/>
                </a:solidFill>
                <a:latin typeface="+mn-lt"/>
                <a:ea typeface="+mn-ea"/>
                <a:cs typeface="+mn-cs"/>
              </a:rPr>
              <a:t>is a transaction in the dataset </a:t>
            </a:r>
            <a:r>
              <a:rPr lang="en-US" sz="1200" b="0" i="1" u="none" strike="noStrike" kern="1200" baseline="0" dirty="0" smtClean="0">
                <a:solidFill>
                  <a:schemeClr val="tx1"/>
                </a:solidFill>
                <a:latin typeface="+mn-lt"/>
                <a:ea typeface="+mn-ea"/>
                <a:cs typeface="+mn-cs"/>
              </a:rPr>
              <a:t>D</a:t>
            </a:r>
            <a:r>
              <a:rPr lang="en-US" sz="1200" b="0" i="0" u="none" strike="noStrike" kern="1200" baseline="0" dirty="0" smtClean="0">
                <a:solidFill>
                  <a:schemeClr val="tx1"/>
                </a:solidFill>
                <a:latin typeface="+mn-lt"/>
                <a:ea typeface="+mn-ea"/>
                <a:cs typeface="+mn-cs"/>
              </a:rPr>
              <a:t>,</a:t>
            </a:r>
            <a:r>
              <a:rPr lang="tr-TR"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S </a:t>
            </a:r>
            <a:r>
              <a:rPr lang="en-US" sz="1200" b="0" i="0" u="none" strike="noStrike" kern="1200" baseline="0" dirty="0" smtClean="0">
                <a:solidFill>
                  <a:schemeClr val="tx1"/>
                </a:solidFill>
                <a:latin typeface="+mn-lt"/>
                <a:ea typeface="+mn-ea"/>
                <a:cs typeface="+mn-cs"/>
              </a:rPr>
              <a:t>refers to an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 and </a:t>
            </a:r>
            <a:r>
              <a:rPr lang="en-US" sz="1200" b="0" i="1" u="none" strike="noStrike" kern="1200" baseline="0" dirty="0" err="1" smtClean="0">
                <a:solidFill>
                  <a:schemeClr val="tx1"/>
                </a:solidFill>
                <a:latin typeface="+mn-lt"/>
                <a:ea typeface="+mn-ea"/>
                <a:cs typeface="+mn-cs"/>
              </a:rPr>
              <a:t>ISk</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the </a:t>
            </a:r>
            <a:r>
              <a:rPr lang="en-US" sz="1200" b="0" i="1" u="none" strike="noStrike" kern="1200" baseline="0" dirty="0" smtClean="0">
                <a:solidFill>
                  <a:schemeClr val="tx1"/>
                </a:solidFill>
                <a:latin typeface="+mn-lt"/>
                <a:ea typeface="+mn-ea"/>
                <a:cs typeface="+mn-cs"/>
              </a:rPr>
              <a:t>k</a:t>
            </a:r>
            <a:r>
              <a:rPr lang="en-US" sz="1200" b="0" i="0" u="none" strike="noStrike" kern="1200" baseline="0" dirty="0" smtClean="0">
                <a:solidFill>
                  <a:schemeClr val="tx1"/>
                </a:solidFill>
                <a:latin typeface="+mn-lt"/>
                <a:ea typeface="+mn-ea"/>
                <a:cs typeface="+mn-cs"/>
              </a:rPr>
              <a:t>th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 in the list. An</a:t>
            </a:r>
            <a:r>
              <a:rPr lang="tr-TR"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 is frequent if its weighted support is equal or greater</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than the minimum weighted support threshold given by the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user.</a:t>
            </a:r>
            <a:r>
              <a:rPr lang="tr-TR" sz="1200" b="0" i="0" u="none" strike="noStrike" kern="1200" baseline="0" dirty="0" smtClean="0">
                <a:solidFill>
                  <a:schemeClr val="tx1"/>
                </a:solidFill>
                <a:latin typeface="+mn-lt"/>
                <a:ea typeface="+mn-ea"/>
                <a:cs typeface="+mn-cs"/>
              </a:rPr>
              <a:t> (</a:t>
            </a:r>
            <a:r>
              <a:rPr lang="tr-TR" dirty="0" smtClean="0"/>
              <a:t>Formülde</a:t>
            </a:r>
            <a:r>
              <a:rPr lang="tr-TR" baseline="0" dirty="0" smtClean="0"/>
              <a:t> </a:t>
            </a:r>
            <a:r>
              <a:rPr lang="tr-TR" baseline="0" dirty="0" smtClean="0">
                <a:sym typeface="Wingdings" panose="05000000000000000000" pitchFamily="2" charset="2"/>
              </a:rPr>
              <a:t> X kuralının olduğu </a:t>
            </a:r>
            <a:r>
              <a:rPr lang="tr-TR" baseline="0" dirty="0" err="1" smtClean="0">
                <a:sym typeface="Wingdings" panose="05000000000000000000" pitchFamily="2" charset="2"/>
              </a:rPr>
              <a:t>transactionların</a:t>
            </a:r>
            <a:r>
              <a:rPr lang="tr-TR" baseline="0" dirty="0" smtClean="0">
                <a:sym typeface="Wingdings" panose="05000000000000000000" pitchFamily="2" charset="2"/>
              </a:rPr>
              <a:t> toplamı bölü tüm </a:t>
            </a:r>
            <a:r>
              <a:rPr lang="tr-TR" baseline="0" dirty="0" err="1" smtClean="0">
                <a:sym typeface="Wingdings" panose="05000000000000000000" pitchFamily="2" charset="2"/>
              </a:rPr>
              <a:t>transactionlar</a:t>
            </a:r>
            <a:r>
              <a:rPr lang="tr-TR" sz="1200" b="0" i="0" u="none" strike="noStrike" kern="1200" baseline="0" dirty="0" smtClean="0">
                <a:solidFill>
                  <a:schemeClr val="tx1"/>
                </a:solidFill>
                <a:latin typeface="+mn-lt"/>
                <a:ea typeface="+mn-ea"/>
                <a:cs typeface="+mn-cs"/>
              </a:rPr>
              <a:t>) </a:t>
            </a:r>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10</a:t>
            </a:fld>
            <a:endParaRPr lang="en-US"/>
          </a:p>
        </p:txBody>
      </p:sp>
    </p:spTree>
    <p:extLst>
      <p:ext uri="{BB962C8B-B14F-4D97-AF65-F5344CB8AC3E}">
        <p14:creationId xmlns:p14="http://schemas.microsoft.com/office/powerpoint/2010/main" val="422470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where </a:t>
            </a:r>
            <a:r>
              <a:rPr lang="en-US" sz="1200" b="0" i="1" u="none" strike="noStrike" kern="1200" baseline="0" dirty="0" smtClean="0">
                <a:solidFill>
                  <a:schemeClr val="tx1"/>
                </a:solidFill>
                <a:latin typeface="+mn-lt"/>
                <a:ea typeface="+mn-ea"/>
                <a:cs typeface="+mn-cs"/>
              </a:rPr>
              <a:t>R </a:t>
            </a:r>
            <a:r>
              <a:rPr lang="en-US" sz="1200" b="0" i="0" u="none" strike="noStrike" kern="1200" baseline="0" dirty="0" smtClean="0">
                <a:solidFill>
                  <a:schemeClr val="tx1"/>
                </a:solidFill>
                <a:latin typeface="+mn-lt"/>
                <a:ea typeface="+mn-ea"/>
                <a:cs typeface="+mn-cs"/>
              </a:rPr>
              <a:t>refers to rule and </a:t>
            </a:r>
            <a:r>
              <a:rPr lang="en-US" sz="1200" b="0" i="1" u="none" strike="noStrike" kern="1200" baseline="0" dirty="0" err="1" smtClean="0">
                <a:solidFill>
                  <a:schemeClr val="tx1"/>
                </a:solidFill>
                <a:latin typeface="+mn-lt"/>
                <a:ea typeface="+mn-ea"/>
                <a:cs typeface="+mn-cs"/>
              </a:rPr>
              <a:t>Rk</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the </a:t>
            </a:r>
            <a:r>
              <a:rPr lang="en-US" sz="1200" b="0" i="1" u="none" strike="noStrike" kern="1200" baseline="0" dirty="0" smtClean="0">
                <a:solidFill>
                  <a:schemeClr val="tx1"/>
                </a:solidFill>
                <a:latin typeface="+mn-lt"/>
                <a:ea typeface="+mn-ea"/>
                <a:cs typeface="+mn-cs"/>
              </a:rPr>
              <a:t>k</a:t>
            </a:r>
            <a:r>
              <a:rPr lang="en-US" sz="1200" b="0" i="0" u="none" strike="noStrike" kern="1200" baseline="0" dirty="0" smtClean="0">
                <a:solidFill>
                  <a:schemeClr val="tx1"/>
                </a:solidFill>
                <a:latin typeface="+mn-lt"/>
                <a:ea typeface="+mn-ea"/>
                <a:cs typeface="+mn-cs"/>
              </a:rPr>
              <a:t>th rule in the rule list.</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Finally, the elimination process is made according to the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minimum weighted support threshold (</a:t>
            </a:r>
            <a:r>
              <a:rPr lang="en-US" sz="1200" b="0" i="1" u="none" strike="noStrike" kern="1200" baseline="0" dirty="0" err="1" smtClean="0">
                <a:solidFill>
                  <a:schemeClr val="tx1"/>
                </a:solidFill>
                <a:latin typeface="+mn-lt"/>
                <a:ea typeface="+mn-ea"/>
                <a:cs typeface="+mn-cs"/>
              </a:rPr>
              <a:t>minWSP</a:t>
            </a:r>
            <a:r>
              <a:rPr lang="en-US" sz="1200" b="0" i="0" u="none" strike="noStrike" kern="1200" baseline="0" dirty="0" smtClean="0">
                <a:solidFill>
                  <a:schemeClr val="tx1"/>
                </a:solidFill>
                <a:latin typeface="+mn-lt"/>
                <a:ea typeface="+mn-ea"/>
                <a:cs typeface="+mn-cs"/>
              </a:rPr>
              <a:t>) given by the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user such that </a:t>
            </a:r>
            <a:r>
              <a:rPr lang="en-US" sz="1200" b="0" i="1" u="none" strike="noStrike" kern="1200" baseline="0" dirty="0" smtClean="0">
                <a:solidFill>
                  <a:schemeClr val="tx1"/>
                </a:solidFill>
                <a:latin typeface="+mn-lt"/>
                <a:ea typeface="+mn-ea"/>
                <a:cs typeface="+mn-cs"/>
              </a:rPr>
              <a:t>WSP </a:t>
            </a:r>
            <a:r>
              <a:rPr lang="en-US" sz="1200" b="0" i="0" u="none" strike="noStrike" kern="1200" baseline="0" dirty="0" smtClean="0">
                <a:solidFill>
                  <a:schemeClr val="tx1"/>
                </a:solidFill>
                <a:latin typeface="+mn-lt"/>
                <a:ea typeface="+mn-ea"/>
                <a:cs typeface="+mn-cs"/>
              </a:rPr>
              <a:t>≥ </a:t>
            </a:r>
            <a:r>
              <a:rPr lang="en-US" sz="1200" b="0" i="1" u="none" strike="noStrike" kern="1200" baseline="0" dirty="0" err="1" smtClean="0">
                <a:solidFill>
                  <a:schemeClr val="tx1"/>
                </a:solidFill>
                <a:latin typeface="+mn-lt"/>
                <a:ea typeface="+mn-ea"/>
                <a:cs typeface="+mn-cs"/>
              </a:rPr>
              <a:t>minWSP</a:t>
            </a:r>
            <a:r>
              <a:rPr lang="en-US" sz="1200" b="0" i="0" u="none" strike="noStrike" kern="1200" baseline="0" dirty="0" smtClean="0">
                <a:solidFill>
                  <a:schemeClr val="tx1"/>
                </a:solidFill>
                <a:latin typeface="+mn-lt"/>
                <a:ea typeface="+mn-ea"/>
                <a:cs typeface="+mn-cs"/>
              </a:rPr>
              <a:t>.</a:t>
            </a:r>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11</a:t>
            </a:fld>
            <a:endParaRPr lang="en-US"/>
          </a:p>
        </p:txBody>
      </p:sp>
    </p:spTree>
    <p:extLst>
      <p:ext uri="{BB962C8B-B14F-4D97-AF65-F5344CB8AC3E}">
        <p14:creationId xmlns:p14="http://schemas.microsoft.com/office/powerpoint/2010/main" val="1182663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1) Data Preparation for the Movies Dataset</a:t>
            </a:r>
          </a:p>
          <a:p>
            <a:r>
              <a:rPr lang="en-US" sz="1200" b="0" i="0" u="none" strike="noStrike" kern="1200" baseline="0" dirty="0" smtClean="0">
                <a:solidFill>
                  <a:schemeClr val="tx1"/>
                </a:solidFill>
                <a:latin typeface="+mn-lt"/>
                <a:ea typeface="+mn-ea"/>
                <a:cs typeface="+mn-cs"/>
              </a:rPr>
              <a:t>Firstly, the empty rows in the dataset were deleted. Items</a:t>
            </a:r>
          </a:p>
          <a:p>
            <a:r>
              <a:rPr lang="en-US" sz="1200" b="0" i="0" u="none" strike="noStrike" kern="1200" baseline="0" dirty="0" smtClean="0">
                <a:solidFill>
                  <a:schemeClr val="tx1"/>
                </a:solidFill>
                <a:latin typeface="+mn-lt"/>
                <a:ea typeface="+mn-ea"/>
                <a:cs typeface="+mn-cs"/>
              </a:rPr>
              <a:t>(movies) were weighted in two different ways.</a:t>
            </a:r>
          </a:p>
          <a:p>
            <a:r>
              <a:rPr lang="en-US" sz="1200" b="0" i="0" u="none" strike="noStrike" kern="1200" baseline="0" dirty="0" smtClean="0">
                <a:solidFill>
                  <a:schemeClr val="tx1"/>
                </a:solidFill>
                <a:latin typeface="+mn-lt"/>
                <a:ea typeface="+mn-ea"/>
                <a:cs typeface="+mn-cs"/>
              </a:rPr>
              <a:t> </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Average rating of a movie (Average): The average rate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for each movie is calculated and is used as weight.</a:t>
            </a:r>
          </a:p>
          <a:p>
            <a:r>
              <a:rPr lang="en-US" sz="1200" b="0" i="0" u="none" strike="noStrike" kern="1200" baseline="0" dirty="0" smtClean="0">
                <a:solidFill>
                  <a:schemeClr val="tx1"/>
                </a:solidFill>
                <a:latin typeface="+mn-lt"/>
                <a:ea typeface="+mn-ea"/>
                <a:cs typeface="+mn-cs"/>
              </a:rPr>
              <a:t> </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Number of views of a movie (Count): It is calculated</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how many people watch each movie and this value is</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used as weight.</a:t>
            </a:r>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13</a:t>
            </a:fld>
            <a:endParaRPr lang="en-US"/>
          </a:p>
        </p:txBody>
      </p:sp>
    </p:spTree>
    <p:extLst>
      <p:ext uri="{BB962C8B-B14F-4D97-AF65-F5344CB8AC3E}">
        <p14:creationId xmlns:p14="http://schemas.microsoft.com/office/powerpoint/2010/main" val="119642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shown in Table, when the support and confidence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values were kept constant for the same dataset, there was a</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difference in item set and rule numbers obtained from</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different weighted datasets. However, it is possible to see</a:t>
            </a:r>
          </a:p>
          <a:p>
            <a:r>
              <a:rPr lang="en-US" sz="1200" b="0" i="0" u="none" strike="noStrike" kern="1200" baseline="0" dirty="0" smtClean="0">
                <a:solidFill>
                  <a:schemeClr val="tx1"/>
                </a:solidFill>
                <a:latin typeface="+mn-lt"/>
                <a:ea typeface="+mn-ea"/>
                <a:cs typeface="+mn-cs"/>
              </a:rPr>
              <a:t>increase of rule numbers in the pre-Weighted method,</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although there was no increase of rule numbers in post-Weighted method.</a:t>
            </a:r>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14</a:t>
            </a:fld>
            <a:endParaRPr lang="en-US"/>
          </a:p>
        </p:txBody>
      </p:sp>
    </p:spTree>
    <p:extLst>
      <p:ext uri="{BB962C8B-B14F-4D97-AF65-F5344CB8AC3E}">
        <p14:creationId xmlns:p14="http://schemas.microsoft.com/office/powerpoint/2010/main" val="2420180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 is observed that, when the minimum support</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value increases, the number of rules decreases similarly in</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all three methods. Since the </a:t>
            </a:r>
            <a:r>
              <a:rPr lang="en-US" sz="1200" b="0" i="0" u="none" strike="noStrike" kern="1200" baseline="0" dirty="0" err="1" smtClean="0">
                <a:solidFill>
                  <a:schemeClr val="tx1"/>
                </a:solidFill>
                <a:latin typeface="+mn-lt"/>
                <a:ea typeface="+mn-ea"/>
                <a:cs typeface="+mn-cs"/>
              </a:rPr>
              <a:t>PostWARM</a:t>
            </a:r>
            <a:r>
              <a:rPr lang="en-US" sz="1200" b="0" i="0" u="none" strike="noStrike" kern="1200" baseline="0" dirty="0" smtClean="0">
                <a:solidFill>
                  <a:schemeClr val="tx1"/>
                </a:solidFill>
                <a:latin typeface="+mn-lt"/>
                <a:ea typeface="+mn-ea"/>
                <a:cs typeface="+mn-cs"/>
              </a:rPr>
              <a:t> method weights</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eliminates the rules after ARM process, the number of</a:t>
            </a:r>
          </a:p>
          <a:p>
            <a:r>
              <a:rPr lang="en-US" sz="1200" b="0" i="0" u="none" strike="noStrike" kern="1200" baseline="0" dirty="0" smtClean="0">
                <a:solidFill>
                  <a:schemeClr val="tx1"/>
                </a:solidFill>
                <a:latin typeface="+mn-lt"/>
                <a:ea typeface="+mn-ea"/>
                <a:cs typeface="+mn-cs"/>
              </a:rPr>
              <a:t>rules is less than the other methods in all minimum support</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values.</a:t>
            </a:r>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15</a:t>
            </a:fld>
            <a:endParaRPr lang="en-US"/>
          </a:p>
        </p:txBody>
      </p:sp>
    </p:spTree>
    <p:extLst>
      <p:ext uri="{BB962C8B-B14F-4D97-AF65-F5344CB8AC3E}">
        <p14:creationId xmlns:p14="http://schemas.microsoft.com/office/powerpoint/2010/main" val="94161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results clearly indicate that, weighting</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strategy has a direct effect on the number of rules. It is</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observed that the number of frequent rules produced by</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count based weighting strategy is higher than the rules</a:t>
            </a:r>
          </a:p>
          <a:p>
            <a:r>
              <a:rPr lang="en-US" sz="1200" b="0" i="0" u="none" strike="noStrike" kern="1200" baseline="0" dirty="0" smtClean="0">
                <a:solidFill>
                  <a:schemeClr val="tx1"/>
                </a:solidFill>
                <a:latin typeface="+mn-lt"/>
                <a:ea typeface="+mn-ea"/>
                <a:cs typeface="+mn-cs"/>
              </a:rPr>
              <a:t>obtained by average based weighting mechanism.</a:t>
            </a:r>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16</a:t>
            </a:fld>
            <a:endParaRPr lang="en-US"/>
          </a:p>
        </p:txBody>
      </p:sp>
    </p:spTree>
    <p:extLst>
      <p:ext uri="{BB962C8B-B14F-4D97-AF65-F5344CB8AC3E}">
        <p14:creationId xmlns:p14="http://schemas.microsoft.com/office/powerpoint/2010/main" val="397944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Empty cells were ignored.</a:t>
            </a:r>
          </a:p>
          <a:p>
            <a:r>
              <a:rPr lang="tr-TR"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Canceled invoices, whose code starts with letter 'c', were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removed from the dataset.</a:t>
            </a:r>
          </a:p>
          <a:p>
            <a:r>
              <a:rPr lang="tr-TR"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The invoice amounts were used as the weights.</a:t>
            </a:r>
            <a:endParaRPr lang="en-US" dirty="0"/>
          </a:p>
        </p:txBody>
      </p:sp>
      <p:sp>
        <p:nvSpPr>
          <p:cNvPr id="4" name="Slayt Numarası Yer Tutucusu 3"/>
          <p:cNvSpPr>
            <a:spLocks noGrp="1"/>
          </p:cNvSpPr>
          <p:nvPr>
            <p:ph type="sldNum" sz="quarter" idx="10"/>
          </p:nvPr>
        </p:nvSpPr>
        <p:spPr/>
        <p:txBody>
          <a:bodyPr/>
          <a:lstStyle/>
          <a:p>
            <a:fld id="{1EC58CBF-F25D-45B9-9648-9279E095F369}" type="slidenum">
              <a:rPr lang="en-US" smtClean="0"/>
              <a:t>18</a:t>
            </a:fld>
            <a:endParaRPr lang="en-US"/>
          </a:p>
        </p:txBody>
      </p:sp>
    </p:spTree>
    <p:extLst>
      <p:ext uri="{BB962C8B-B14F-4D97-AF65-F5344CB8AC3E}">
        <p14:creationId xmlns:p14="http://schemas.microsoft.com/office/powerpoint/2010/main" val="1464197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927BEF82-BE87-451C-9148-D2CCB4F14D7B}"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Ayşe Betül CENGİZ - DEU</a:t>
            </a:r>
            <a:endParaRPr lang="en-US"/>
          </a:p>
        </p:txBody>
      </p:sp>
      <p:sp>
        <p:nvSpPr>
          <p:cNvPr id="6" name="Slide Number Placeholder 5"/>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212592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5D5A24D-5980-4C4E-BC68-EE8B7CA02043}"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Ayşe Betül CENGİZ - DEU</a:t>
            </a:r>
            <a:endParaRPr lang="en-US"/>
          </a:p>
        </p:txBody>
      </p:sp>
      <p:sp>
        <p:nvSpPr>
          <p:cNvPr id="7" name="Slide Number Placeholder 6"/>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350691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8ACFF11-AF16-474F-B368-3C6809B1CAA1}"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Ayşe Betül CENGİZ - DEU</a:t>
            </a:r>
            <a:endParaRPr lang="en-US"/>
          </a:p>
        </p:txBody>
      </p:sp>
      <p:sp>
        <p:nvSpPr>
          <p:cNvPr id="6" name="Slide Number Placeholder 5"/>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418669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299DE39-180F-408B-A4AA-E7185A3E2E49}"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Ayşe Betül CENGİZ - DEU</a:t>
            </a:r>
            <a:endParaRPr lang="en-US"/>
          </a:p>
        </p:txBody>
      </p:sp>
      <p:sp>
        <p:nvSpPr>
          <p:cNvPr id="6" name="Slide Number Placeholder 5"/>
          <p:cNvSpPr>
            <a:spLocks noGrp="1"/>
          </p:cNvSpPr>
          <p:nvPr>
            <p:ph type="sldNum" sz="quarter" idx="12"/>
          </p:nvPr>
        </p:nvSpPr>
        <p:spPr/>
        <p:txBody>
          <a:bodyPr/>
          <a:lstStyle/>
          <a:p>
            <a:fld id="{6013CD75-14C8-426B-BA56-52058D7A9EC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6718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FF436E0-94FB-403E-AC76-E7DDEF6336D5}"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Ayşe Betül CENGİZ - DEU</a:t>
            </a:r>
            <a:endParaRPr lang="en-US"/>
          </a:p>
        </p:txBody>
      </p:sp>
      <p:sp>
        <p:nvSpPr>
          <p:cNvPr id="6" name="Slide Number Placeholder 5"/>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1316447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F9A2FC-1542-4A2B-9DF9-10474EA7CBE6}" type="datetime1">
              <a:rPr lang="en-US" smtClean="0"/>
              <a:t>10/11/2019</a:t>
            </a:fld>
            <a:endParaRPr lang="en-US"/>
          </a:p>
        </p:txBody>
      </p:sp>
      <p:sp>
        <p:nvSpPr>
          <p:cNvPr id="4" name="Footer Placeholder 4"/>
          <p:cNvSpPr>
            <a:spLocks noGrp="1"/>
          </p:cNvSpPr>
          <p:nvPr>
            <p:ph type="ftr" sz="quarter" idx="11"/>
          </p:nvPr>
        </p:nvSpPr>
        <p:spPr/>
        <p:txBody>
          <a:bodyPr/>
          <a:lstStyle/>
          <a:p>
            <a:r>
              <a:rPr lang="en-US" smtClean="0"/>
              <a:t>Ayşe Betül CENGİZ - DEU</a:t>
            </a:r>
            <a:endParaRPr lang="en-US"/>
          </a:p>
        </p:txBody>
      </p:sp>
      <p:sp>
        <p:nvSpPr>
          <p:cNvPr id="6" name="Slide Number Placeholder 5"/>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262945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9C05D1-DA04-43A6-A18C-D7CF7EE7340E}" type="datetime1">
              <a:rPr lang="en-US" smtClean="0"/>
              <a:t>10/11/2019</a:t>
            </a:fld>
            <a:endParaRPr lang="en-US"/>
          </a:p>
        </p:txBody>
      </p:sp>
      <p:sp>
        <p:nvSpPr>
          <p:cNvPr id="4" name="Footer Placeholder 4"/>
          <p:cNvSpPr>
            <a:spLocks noGrp="1"/>
          </p:cNvSpPr>
          <p:nvPr>
            <p:ph type="ftr" sz="quarter" idx="11"/>
          </p:nvPr>
        </p:nvSpPr>
        <p:spPr/>
        <p:txBody>
          <a:bodyPr/>
          <a:lstStyle/>
          <a:p>
            <a:r>
              <a:rPr lang="en-US" smtClean="0"/>
              <a:t>Ayşe Betül CENGİZ - DEU</a:t>
            </a:r>
            <a:endParaRPr lang="en-US"/>
          </a:p>
        </p:txBody>
      </p:sp>
      <p:sp>
        <p:nvSpPr>
          <p:cNvPr id="6" name="Slide Number Placeholder 5"/>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1177619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8C4C65C-810F-42C5-8454-73BFE17F38E3}"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Ayşe Betül CENGİZ - DEU</a:t>
            </a:r>
            <a:endParaRPr lang="en-US"/>
          </a:p>
        </p:txBody>
      </p:sp>
      <p:sp>
        <p:nvSpPr>
          <p:cNvPr id="6" name="Slide Number Placeholder 5"/>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1674304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21ACC49-6446-40E8-A0AE-192E661C9DE5}"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Ayşe Betül CENGİZ - DEU</a:t>
            </a:r>
            <a:endParaRPr lang="en-US"/>
          </a:p>
        </p:txBody>
      </p:sp>
      <p:sp>
        <p:nvSpPr>
          <p:cNvPr id="6" name="Slide Number Placeholder 5"/>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276970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96E1309E-93CD-4432-B835-18A4B0C3EB13}"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Ayşe Betül CENGİZ - DEU</a:t>
            </a:r>
            <a:endParaRPr lang="en-US"/>
          </a:p>
        </p:txBody>
      </p:sp>
      <p:sp>
        <p:nvSpPr>
          <p:cNvPr id="6" name="Slide Number Placeholder 5"/>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428582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80E676E-8CCC-4E67-B734-939F591FA2CA}"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Ayşe Betül CENGİZ - DEU</a:t>
            </a:r>
            <a:endParaRPr lang="en-US"/>
          </a:p>
        </p:txBody>
      </p:sp>
      <p:sp>
        <p:nvSpPr>
          <p:cNvPr id="6" name="Slide Number Placeholder 5"/>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359655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B3B2286-6E0B-490D-A9DB-B3A4DF4BD804}"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Ayşe Betül CENGİZ - DEU</a:t>
            </a:r>
            <a:endParaRPr lang="en-US"/>
          </a:p>
        </p:txBody>
      </p:sp>
      <p:sp>
        <p:nvSpPr>
          <p:cNvPr id="7" name="Slide Number Placeholder 6"/>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307313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B458C83-26C0-414B-B06E-476C916FE545}" type="datetime1">
              <a:rPr lang="en-US" smtClean="0"/>
              <a:t>10/11/2019</a:t>
            </a:fld>
            <a:endParaRPr lang="en-US"/>
          </a:p>
        </p:txBody>
      </p:sp>
      <p:sp>
        <p:nvSpPr>
          <p:cNvPr id="8" name="Footer Placeholder 7"/>
          <p:cNvSpPr>
            <a:spLocks noGrp="1"/>
          </p:cNvSpPr>
          <p:nvPr>
            <p:ph type="ftr" sz="quarter" idx="11"/>
          </p:nvPr>
        </p:nvSpPr>
        <p:spPr/>
        <p:txBody>
          <a:bodyPr/>
          <a:lstStyle/>
          <a:p>
            <a:r>
              <a:rPr lang="en-US" smtClean="0"/>
              <a:t>Ayşe Betül CENGİZ - DEU</a:t>
            </a:r>
            <a:endParaRPr lang="en-US"/>
          </a:p>
        </p:txBody>
      </p:sp>
      <p:sp>
        <p:nvSpPr>
          <p:cNvPr id="9" name="Slide Number Placeholder 8"/>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62970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04237481-271E-4AC5-B054-2094480585DA}" type="datetime1">
              <a:rPr lang="en-US" smtClean="0"/>
              <a:t>10/11/2019</a:t>
            </a:fld>
            <a:endParaRPr lang="en-US"/>
          </a:p>
        </p:txBody>
      </p:sp>
      <p:sp>
        <p:nvSpPr>
          <p:cNvPr id="5" name="Footer Placeholder 3"/>
          <p:cNvSpPr>
            <a:spLocks noGrp="1"/>
          </p:cNvSpPr>
          <p:nvPr>
            <p:ph type="ftr" sz="quarter" idx="11"/>
          </p:nvPr>
        </p:nvSpPr>
        <p:spPr/>
        <p:txBody>
          <a:bodyPr/>
          <a:lstStyle/>
          <a:p>
            <a:r>
              <a:rPr lang="en-US" smtClean="0"/>
              <a:t>Ayşe Betül CENGİZ - DEU</a:t>
            </a:r>
            <a:endParaRPr lang="en-US"/>
          </a:p>
        </p:txBody>
      </p:sp>
      <p:sp>
        <p:nvSpPr>
          <p:cNvPr id="6" name="Slide Number Placeholder 4"/>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385519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08F139-7B7A-45B5-99D4-43AB9E25A489}" type="datetime1">
              <a:rPr lang="en-US" smtClean="0"/>
              <a:t>10/11/2019</a:t>
            </a:fld>
            <a:endParaRPr lang="en-US"/>
          </a:p>
        </p:txBody>
      </p:sp>
      <p:sp>
        <p:nvSpPr>
          <p:cNvPr id="5" name="Footer Placeholder 2"/>
          <p:cNvSpPr>
            <a:spLocks noGrp="1"/>
          </p:cNvSpPr>
          <p:nvPr>
            <p:ph type="ftr" sz="quarter" idx="11"/>
          </p:nvPr>
        </p:nvSpPr>
        <p:spPr/>
        <p:txBody>
          <a:bodyPr/>
          <a:lstStyle/>
          <a:p>
            <a:r>
              <a:rPr lang="en-US" smtClean="0"/>
              <a:t>Ayşe Betül CENGİZ - DEU</a:t>
            </a:r>
            <a:endParaRPr lang="en-US"/>
          </a:p>
        </p:txBody>
      </p:sp>
      <p:sp>
        <p:nvSpPr>
          <p:cNvPr id="6" name="Slide Number Placeholder 3"/>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319394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FBDF5AB4-21AD-46A6-984C-A1F4EC50C39C}" type="datetime1">
              <a:rPr lang="en-US" smtClean="0"/>
              <a:t>10/11/2019</a:t>
            </a:fld>
            <a:endParaRPr lang="en-US"/>
          </a:p>
        </p:txBody>
      </p:sp>
      <p:sp>
        <p:nvSpPr>
          <p:cNvPr id="5" name="Footer Placeholder 5"/>
          <p:cNvSpPr>
            <a:spLocks noGrp="1"/>
          </p:cNvSpPr>
          <p:nvPr>
            <p:ph type="ftr" sz="quarter" idx="11"/>
          </p:nvPr>
        </p:nvSpPr>
        <p:spPr/>
        <p:txBody>
          <a:bodyPr/>
          <a:lstStyle/>
          <a:p>
            <a:r>
              <a:rPr lang="en-US" smtClean="0"/>
              <a:t>Ayşe Betül CENGİZ - DEU</a:t>
            </a:r>
            <a:endParaRPr lang="en-US"/>
          </a:p>
        </p:txBody>
      </p:sp>
      <p:sp>
        <p:nvSpPr>
          <p:cNvPr id="6" name="Slide Number Placeholder 6"/>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136047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309F4FF-70F5-49C6-A5E5-30BE53D45D3F}"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Ayşe Betül CENGİZ - DEU</a:t>
            </a:r>
            <a:endParaRPr lang="en-US"/>
          </a:p>
        </p:txBody>
      </p:sp>
      <p:sp>
        <p:nvSpPr>
          <p:cNvPr id="7" name="Slide Number Placeholder 6"/>
          <p:cNvSpPr>
            <a:spLocks noGrp="1"/>
          </p:cNvSpPr>
          <p:nvPr>
            <p:ph type="sldNum" sz="quarter" idx="12"/>
          </p:nvPr>
        </p:nvSpPr>
        <p:spPr/>
        <p:txBody>
          <a:bodyPr/>
          <a:lstStyle/>
          <a:p>
            <a:fld id="{6013CD75-14C8-426B-BA56-52058D7A9EC3}" type="slidenum">
              <a:rPr lang="en-US" smtClean="0"/>
              <a:t>‹#›</a:t>
            </a:fld>
            <a:endParaRPr lang="en-US"/>
          </a:p>
        </p:txBody>
      </p:sp>
    </p:spTree>
    <p:extLst>
      <p:ext uri="{BB962C8B-B14F-4D97-AF65-F5344CB8AC3E}">
        <p14:creationId xmlns:p14="http://schemas.microsoft.com/office/powerpoint/2010/main" val="324976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58DD42-0CC0-4F0D-815B-A84D69DE45BF}" type="datetime1">
              <a:rPr lang="en-US" smtClean="0"/>
              <a:t>10/11/2019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Ayşe Betül CENGİZ - DEU</a:t>
            </a: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13CD75-14C8-426B-BA56-52058D7A9EC3}" type="slidenum">
              <a:rPr lang="en-US" smtClean="0"/>
              <a:t>‹#›</a:t>
            </a:fld>
            <a:endParaRPr lang="en-US"/>
          </a:p>
        </p:txBody>
      </p:sp>
    </p:spTree>
    <p:extLst>
      <p:ext uri="{BB962C8B-B14F-4D97-AF65-F5344CB8AC3E}">
        <p14:creationId xmlns:p14="http://schemas.microsoft.com/office/powerpoint/2010/main" val="303500802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54955" y="850272"/>
            <a:ext cx="8825658" cy="3329581"/>
          </a:xfrm>
        </p:spPr>
        <p:txBody>
          <a:bodyPr/>
          <a:lstStyle/>
          <a:p>
            <a:pPr algn="ctr"/>
            <a:r>
              <a:rPr lang="tr-TR" sz="6000" dirty="0" err="1" smtClean="0">
                <a:latin typeface="Calibri" panose="020F0502020204030204" pitchFamily="34" charset="0"/>
                <a:cs typeface="Calibri" panose="020F0502020204030204" pitchFamily="34" charset="0"/>
              </a:rPr>
              <a:t>Weighted</a:t>
            </a:r>
            <a:r>
              <a:rPr lang="tr-TR" sz="6000" dirty="0" smtClean="0">
                <a:latin typeface="Calibri" panose="020F0502020204030204" pitchFamily="34" charset="0"/>
                <a:cs typeface="Calibri" panose="020F0502020204030204" pitchFamily="34" charset="0"/>
              </a:rPr>
              <a:t> </a:t>
            </a:r>
            <a:r>
              <a:rPr lang="tr-TR" sz="6000" dirty="0" err="1" smtClean="0">
                <a:latin typeface="Calibri" panose="020F0502020204030204" pitchFamily="34" charset="0"/>
                <a:cs typeface="Calibri" panose="020F0502020204030204" pitchFamily="34" charset="0"/>
              </a:rPr>
              <a:t>Association</a:t>
            </a:r>
            <a:r>
              <a:rPr lang="tr-TR" sz="6000" dirty="0" smtClean="0">
                <a:latin typeface="Calibri" panose="020F0502020204030204" pitchFamily="34" charset="0"/>
                <a:cs typeface="Calibri" panose="020F0502020204030204" pitchFamily="34" charset="0"/>
              </a:rPr>
              <a:t> </a:t>
            </a:r>
            <a:r>
              <a:rPr lang="tr-TR" sz="6000" dirty="0" err="1" smtClean="0">
                <a:latin typeface="Calibri" panose="020F0502020204030204" pitchFamily="34" charset="0"/>
                <a:cs typeface="Calibri" panose="020F0502020204030204" pitchFamily="34" charset="0"/>
              </a:rPr>
              <a:t>Rule</a:t>
            </a:r>
            <a:r>
              <a:rPr lang="tr-TR" sz="6000" dirty="0" smtClean="0">
                <a:latin typeface="Calibri" panose="020F0502020204030204" pitchFamily="34" charset="0"/>
                <a:cs typeface="Calibri" panose="020F0502020204030204" pitchFamily="34" charset="0"/>
              </a:rPr>
              <a:t> </a:t>
            </a:r>
            <a:r>
              <a:rPr lang="tr-TR" sz="6000" dirty="0" err="1" smtClean="0">
                <a:latin typeface="Calibri" panose="020F0502020204030204" pitchFamily="34" charset="0"/>
                <a:cs typeface="Calibri" panose="020F0502020204030204" pitchFamily="34" charset="0"/>
              </a:rPr>
              <a:t>Mining</a:t>
            </a:r>
            <a:r>
              <a:rPr lang="tr-TR" sz="6000" dirty="0" smtClean="0">
                <a:latin typeface="Calibri" panose="020F0502020204030204" pitchFamily="34" charset="0"/>
                <a:cs typeface="Calibri" panose="020F0502020204030204" pitchFamily="34" charset="0"/>
              </a:rPr>
              <a:t> </a:t>
            </a:r>
            <a:endParaRPr lang="en-US" sz="6000" dirty="0">
              <a:latin typeface="Calibri" panose="020F0502020204030204" pitchFamily="34" charset="0"/>
              <a:cs typeface="Calibri" panose="020F0502020204030204" pitchFamily="34" charset="0"/>
            </a:endParaRPr>
          </a:p>
        </p:txBody>
      </p:sp>
      <p:sp>
        <p:nvSpPr>
          <p:cNvPr id="4" name="Alt Başlık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8383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Method</a:t>
            </a:r>
            <a:endParaRPr lang="en-US"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875201" y="1853248"/>
                <a:ext cx="10560307" cy="4679754"/>
              </a:xfrm>
            </p:spPr>
            <p:txBody>
              <a:bodyPr>
                <a:normAutofit/>
              </a:bodyPr>
              <a:lstStyle/>
              <a:p>
                <a:r>
                  <a:rPr lang="en-US" dirty="0" smtClean="0"/>
                  <a:t>PreWARM</a:t>
                </a:r>
                <a:r>
                  <a:rPr lang="en-US" dirty="0"/>
                  <a:t> is to obtain rules based on a weighted support</a:t>
                </a:r>
                <a:r>
                  <a:rPr lang="tr-TR" dirty="0"/>
                  <a:t> </a:t>
                </a:r>
                <a:r>
                  <a:rPr lang="en-US" dirty="0"/>
                  <a:t>threshold from weighted items and transactions by using a</a:t>
                </a:r>
                <a:r>
                  <a:rPr lang="tr-TR" dirty="0"/>
                  <a:t> </a:t>
                </a:r>
                <a:r>
                  <a:rPr lang="en-US" dirty="0"/>
                  <a:t>weighted ARM algorithm such as the Weighted </a:t>
                </a:r>
                <a:r>
                  <a:rPr lang="en-US" dirty="0" err="1"/>
                  <a:t>Eclat</a:t>
                </a:r>
                <a:r>
                  <a:rPr lang="tr-TR" dirty="0"/>
                  <a:t> </a:t>
                </a:r>
                <a:r>
                  <a:rPr lang="en-US" dirty="0"/>
                  <a:t>(</a:t>
                </a:r>
                <a:r>
                  <a:rPr lang="en-US" dirty="0" err="1"/>
                  <a:t>WEclat</a:t>
                </a:r>
                <a:r>
                  <a:rPr lang="en-US" dirty="0"/>
                  <a:t>) algorithm. </a:t>
                </a:r>
                <a:endParaRPr lang="tr-TR" dirty="0"/>
              </a:p>
              <a:p>
                <a:r>
                  <a:rPr lang="en-US" dirty="0"/>
                  <a:t>Firstly, </a:t>
                </a:r>
                <a:r>
                  <a:rPr lang="tr-TR" dirty="0" err="1" smtClean="0"/>
                  <a:t>the</a:t>
                </a:r>
                <a:r>
                  <a:rPr lang="tr-TR" dirty="0" smtClean="0"/>
                  <a:t> </a:t>
                </a:r>
                <a:r>
                  <a:rPr lang="tr-TR" dirty="0" err="1" smtClean="0"/>
                  <a:t>following</a:t>
                </a:r>
                <a:r>
                  <a:rPr lang="tr-TR" dirty="0" smtClean="0"/>
                  <a:t> </a:t>
                </a:r>
                <a:r>
                  <a:rPr lang="en-US" dirty="0" smtClean="0"/>
                  <a:t>equation </a:t>
                </a:r>
                <a:r>
                  <a:rPr lang="en-US" dirty="0"/>
                  <a:t>is applied to find</a:t>
                </a:r>
                <a:r>
                  <a:rPr lang="tr-TR" dirty="0"/>
                  <a:t> </a:t>
                </a:r>
                <a:r>
                  <a:rPr lang="en-US" dirty="0"/>
                  <a:t>the weight of each transaction (</a:t>
                </a:r>
                <a:r>
                  <a:rPr lang="en-US" i="1" dirty="0"/>
                  <a:t>weight(T</a:t>
                </a:r>
                <a:r>
                  <a:rPr lang="en-US" i="1" dirty="0" smtClean="0"/>
                  <a:t>)</a:t>
                </a:r>
                <a:r>
                  <a:rPr lang="en-US" dirty="0" smtClean="0"/>
                  <a:t>).</a:t>
                </a:r>
                <a:endParaRPr lang="tr-TR" dirty="0" smtClean="0"/>
              </a:p>
              <a:p>
                <a:pPr marL="0" indent="0">
                  <a:buNone/>
                </a:pPr>
                <a:r>
                  <a:rPr lang="tr-TR" dirty="0" smtClean="0"/>
                  <a:t>	</a:t>
                </a:r>
                <a:r>
                  <a:rPr lang="tr-TR" dirty="0" smtClean="0"/>
                  <a:t>				</a:t>
                </a:r>
                <a14:m>
                  <m:oMath xmlns:m="http://schemas.openxmlformats.org/officeDocument/2006/math">
                    <m:r>
                      <a:rPr lang="tr-TR">
                        <a:latin typeface="Cambria Math" panose="02040503050406030204" pitchFamily="18" charset="0"/>
                      </a:rPr>
                      <m:t> </m:t>
                    </m:r>
                    <m:r>
                      <a:rPr lang="tr-TR" b="0" i="1" smtClean="0">
                        <a:latin typeface="Cambria Math" panose="02040503050406030204" pitchFamily="18" charset="0"/>
                      </a:rPr>
                      <m:t>𝑤𝑒𝑖𝑔h𝑡</m:t>
                    </m:r>
                    <m:d>
                      <m:dPr>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𝐼𝑆</m:t>
                            </m:r>
                          </m:e>
                          <m:sub>
                            <m:r>
                              <a:rPr lang="tr-TR" b="0" i="1" smtClean="0">
                                <a:latin typeface="Cambria Math" panose="02040503050406030204" pitchFamily="18" charset="0"/>
                              </a:rPr>
                              <m:t>𝑘</m:t>
                            </m:r>
                          </m:sub>
                        </m:sSub>
                      </m:e>
                    </m:d>
                    <m:r>
                      <a:rPr lang="tr-TR" b="0" i="1" smtClean="0">
                        <a:latin typeface="Cambria Math" panose="02040503050406030204" pitchFamily="18" charset="0"/>
                      </a:rPr>
                      <m:t>=</m:t>
                    </m:r>
                    <m:f>
                      <m:fPr>
                        <m:ctrlPr>
                          <a:rPr lang="tr-TR" b="0" i="1" smtClean="0">
                            <a:latin typeface="Cambria Math" panose="02040503050406030204" pitchFamily="18" charset="0"/>
                          </a:rPr>
                        </m:ctrlPr>
                      </m:fPr>
                      <m:num>
                        <m:nary>
                          <m:naryPr>
                            <m:chr m:val="∑"/>
                            <m:limLoc m:val="subSup"/>
                            <m:supHide m:val="on"/>
                            <m:ctrlPr>
                              <a:rPr lang="tr-TR" b="0" i="1" smtClean="0">
                                <a:latin typeface="Cambria Math" panose="02040503050406030204" pitchFamily="18" charset="0"/>
                              </a:rPr>
                            </m:ctrlPr>
                          </m:naryPr>
                          <m:sub>
                            <m:r>
                              <m:rPr>
                                <m:brk m:alnAt="9"/>
                              </m:rPr>
                              <a:rPr lang="tr-TR" b="0" i="1" smtClean="0">
                                <a:latin typeface="Cambria Math" panose="02040503050406030204" pitchFamily="18" charset="0"/>
                              </a:rPr>
                              <m:t>𝑖</m:t>
                            </m:r>
                            <m:r>
                              <a:rPr lang="tr-TR" b="0" i="1" smtClean="0">
                                <a:latin typeface="Cambria Math" panose="02040503050406030204" pitchFamily="18" charset="0"/>
                                <a:ea typeface="Cambria Math" panose="02040503050406030204" pitchFamily="18" charset="0"/>
                              </a:rPr>
                              <m:t>∈</m:t>
                            </m:r>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𝐼𝑆</m:t>
                                </m:r>
                              </m:e>
                              <m:sub>
                                <m:r>
                                  <a:rPr lang="tr-TR" b="0" i="1" smtClean="0">
                                    <a:latin typeface="Cambria Math" panose="02040503050406030204" pitchFamily="18" charset="0"/>
                                    <a:ea typeface="Cambria Math" panose="02040503050406030204" pitchFamily="18" charset="0"/>
                                  </a:rPr>
                                  <m:t>𝑘</m:t>
                                </m:r>
                              </m:sub>
                            </m:sSub>
                          </m:sub>
                          <m:sup/>
                          <m:e>
                            <m:sSub>
                              <m:sSubPr>
                                <m:ctrlPr>
                                  <a:rPr lang="tr-TR" b="0" i="1" smtClean="0">
                                    <a:latin typeface="Cambria Math" panose="02040503050406030204" pitchFamily="18" charset="0"/>
                                  </a:rPr>
                                </m:ctrlPr>
                              </m:sSubPr>
                              <m:e>
                                <m:r>
                                  <a:rPr lang="tr-TR" b="0" i="1" smtClean="0">
                                    <a:latin typeface="Cambria Math" panose="02040503050406030204" pitchFamily="18" charset="0"/>
                                  </a:rPr>
                                  <m:t>𝑊</m:t>
                                </m:r>
                              </m:e>
                              <m:sub>
                                <m:r>
                                  <a:rPr lang="tr-TR" b="0" i="1" smtClean="0">
                                    <a:latin typeface="Cambria Math" panose="02040503050406030204" pitchFamily="18" charset="0"/>
                                  </a:rPr>
                                  <m:t>𝑖</m:t>
                                </m:r>
                              </m:sub>
                            </m:sSub>
                          </m:e>
                        </m:nary>
                      </m:num>
                      <m:den>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𝐼𝑆</m:t>
                            </m:r>
                          </m:e>
                          <m:sub>
                            <m:r>
                              <a:rPr lang="tr-TR" b="0" i="1" smtClean="0">
                                <a:latin typeface="Cambria Math" panose="02040503050406030204" pitchFamily="18" charset="0"/>
                              </a:rPr>
                              <m:t>𝑘</m:t>
                            </m:r>
                          </m:sub>
                        </m:sSub>
                        <m:r>
                          <a:rPr lang="tr-TR" b="0" i="1" smtClean="0">
                            <a:latin typeface="Cambria Math" panose="02040503050406030204" pitchFamily="18" charset="0"/>
                          </a:rPr>
                          <m:t>|</m:t>
                        </m:r>
                      </m:den>
                    </m:f>
                  </m:oMath>
                </a14:m>
                <a:r>
                  <a:rPr lang="tr-TR" dirty="0" smtClean="0"/>
                  <a:t>	</a:t>
                </a:r>
                <a:endParaRPr lang="tr-TR" dirty="0"/>
              </a:p>
              <a:p>
                <a:r>
                  <a:rPr lang="en-US" dirty="0"/>
                  <a:t>Then, the</a:t>
                </a:r>
                <a:r>
                  <a:rPr lang="tr-TR" dirty="0"/>
                  <a:t> </a:t>
                </a:r>
                <a:r>
                  <a:rPr lang="en-US" dirty="0"/>
                  <a:t>transaction weights are used to find frequent </a:t>
                </a:r>
                <a:r>
                  <a:rPr lang="en-US" dirty="0" err="1"/>
                  <a:t>itemset</a:t>
                </a:r>
                <a:r>
                  <a:rPr lang="en-US" dirty="0"/>
                  <a:t>. With</a:t>
                </a:r>
                <a:r>
                  <a:rPr lang="tr-TR" dirty="0"/>
                  <a:t> </a:t>
                </a:r>
                <a:r>
                  <a:rPr lang="en-US" dirty="0"/>
                  <a:t>this concept, support term has also evolved to weighted</a:t>
                </a:r>
                <a:r>
                  <a:rPr lang="tr-TR" dirty="0"/>
                  <a:t> </a:t>
                </a:r>
                <a:r>
                  <a:rPr lang="en-US" dirty="0"/>
                  <a:t>support. To calculate the weighted support (</a:t>
                </a:r>
                <a:r>
                  <a:rPr lang="en-US" i="1" dirty="0"/>
                  <a:t>WSP</a:t>
                </a:r>
                <a:r>
                  <a:rPr lang="en-US" dirty="0"/>
                  <a:t>) of </a:t>
                </a:r>
                <a:r>
                  <a:rPr lang="en-US" dirty="0" smtClean="0"/>
                  <a:t>an</a:t>
                </a:r>
                <a:r>
                  <a:rPr lang="tr-TR" dirty="0" smtClean="0"/>
                  <a:t> </a:t>
                </a:r>
                <a:r>
                  <a:rPr lang="en-US" dirty="0" err="1" smtClean="0"/>
                  <a:t>itemset</a:t>
                </a:r>
                <a:r>
                  <a:rPr lang="en-US" dirty="0"/>
                  <a:t>, the weights of the transactions that contain this</a:t>
                </a:r>
                <a:r>
                  <a:rPr lang="tr-TR" dirty="0"/>
                  <a:t> </a:t>
                </a:r>
                <a:r>
                  <a:rPr lang="en-US" dirty="0" err="1"/>
                  <a:t>itemset</a:t>
                </a:r>
                <a:r>
                  <a:rPr lang="en-US" dirty="0"/>
                  <a:t> are summed and divided by the sum of the weights of</a:t>
                </a:r>
                <a:r>
                  <a:rPr lang="tr-TR" dirty="0"/>
                  <a:t> </a:t>
                </a:r>
                <a:r>
                  <a:rPr lang="en-US" dirty="0"/>
                  <a:t>all transactions</a:t>
                </a:r>
                <a:r>
                  <a:rPr lang="tr-TR" dirty="0" smtClean="0"/>
                  <a:t>.</a:t>
                </a:r>
              </a:p>
              <a:p>
                <a:pPr marL="0" indent="0">
                  <a:buNone/>
                </a:pPr>
                <a:r>
                  <a:rPr lang="tr-TR" sz="1800" b="0" dirty="0" smtClean="0"/>
                  <a:t>                                     </a:t>
                </a:r>
                <a14:m>
                  <m:oMath xmlns:m="http://schemas.openxmlformats.org/officeDocument/2006/math">
                    <m:r>
                      <a:rPr lang="tr-TR" sz="1800" b="0" i="1" smtClean="0">
                        <a:latin typeface="Cambria Math" panose="02040503050406030204" pitchFamily="18" charset="0"/>
                      </a:rPr>
                      <m:t>𝑊𝑆𝑃</m:t>
                    </m:r>
                    <m:d>
                      <m:dPr>
                        <m:ctrlPr>
                          <a:rPr lang="tr-TR" sz="1800" b="0" i="1" smtClean="0">
                            <a:latin typeface="Cambria Math" panose="02040503050406030204" pitchFamily="18" charset="0"/>
                          </a:rPr>
                        </m:ctrlPr>
                      </m:dPr>
                      <m:e>
                        <m:sSub>
                          <m:sSubPr>
                            <m:ctrlPr>
                              <a:rPr lang="tr-TR" sz="1800" b="0" i="1" smtClean="0">
                                <a:latin typeface="Cambria Math" panose="02040503050406030204" pitchFamily="18" charset="0"/>
                              </a:rPr>
                            </m:ctrlPr>
                          </m:sSubPr>
                          <m:e>
                            <m:r>
                              <a:rPr lang="tr-TR" sz="1800" b="0" i="1" smtClean="0">
                                <a:latin typeface="Cambria Math" panose="02040503050406030204" pitchFamily="18" charset="0"/>
                              </a:rPr>
                              <m:t>𝐼𝑆</m:t>
                            </m:r>
                          </m:e>
                          <m:sub>
                            <m:r>
                              <a:rPr lang="tr-TR" sz="1800" b="0" i="1" smtClean="0">
                                <a:latin typeface="Cambria Math" panose="02040503050406030204" pitchFamily="18" charset="0"/>
                              </a:rPr>
                              <m:t>𝑘</m:t>
                            </m:r>
                          </m:sub>
                        </m:sSub>
                      </m:e>
                    </m:d>
                    <m:r>
                      <a:rPr lang="tr-TR" sz="1800" b="0" i="1" smtClean="0">
                        <a:latin typeface="Cambria Math" panose="02040503050406030204" pitchFamily="18" charset="0"/>
                      </a:rPr>
                      <m:t>= </m:t>
                    </m:r>
                    <m:f>
                      <m:fPr>
                        <m:ctrlPr>
                          <a:rPr lang="tr-TR" sz="1800" b="0" i="1" smtClean="0">
                            <a:latin typeface="Cambria Math" panose="02040503050406030204" pitchFamily="18" charset="0"/>
                          </a:rPr>
                        </m:ctrlPr>
                      </m:fPr>
                      <m:num>
                        <m:nary>
                          <m:naryPr>
                            <m:chr m:val="∑"/>
                            <m:limLoc m:val="subSup"/>
                            <m:supHide m:val="on"/>
                            <m:ctrlPr>
                              <a:rPr lang="tr-TR" sz="1800" b="0" i="1" smtClean="0">
                                <a:latin typeface="Cambria Math" panose="02040503050406030204" pitchFamily="18" charset="0"/>
                              </a:rPr>
                            </m:ctrlPr>
                          </m:naryPr>
                          <m:sub>
                            <m:sSub>
                              <m:sSubPr>
                                <m:ctrlPr>
                                  <a:rPr lang="tr-TR" sz="1800" b="0" i="1" smtClean="0">
                                    <a:latin typeface="Cambria Math" panose="02040503050406030204" pitchFamily="18" charset="0"/>
                                  </a:rPr>
                                </m:ctrlPr>
                              </m:sSubPr>
                              <m:e>
                                <m:r>
                                  <a:rPr lang="tr-TR" sz="1800" b="0" i="1" smtClean="0">
                                    <a:latin typeface="Cambria Math" panose="02040503050406030204" pitchFamily="18" charset="0"/>
                                  </a:rPr>
                                  <m:t>𝐼𝑆</m:t>
                                </m:r>
                              </m:e>
                              <m:sub>
                                <m:r>
                                  <a:rPr lang="tr-TR" sz="1800" b="0" i="1" smtClean="0">
                                    <a:latin typeface="Cambria Math" panose="02040503050406030204" pitchFamily="18" charset="0"/>
                                  </a:rPr>
                                  <m:t>𝑘</m:t>
                                </m:r>
                              </m:sub>
                            </m:sSub>
                            <m:r>
                              <m:rPr>
                                <m:nor/>
                              </m:rPr>
                              <a:rPr lang="en-US" sz="1800"/>
                              <m:t>⊆ </m:t>
                            </m:r>
                            <m:r>
                              <a:rPr lang="tr-TR" sz="1800" b="0" i="1" smtClean="0">
                                <a:latin typeface="Cambria Math" panose="02040503050406030204" pitchFamily="18" charset="0"/>
                              </a:rPr>
                              <m:t>𝑇</m:t>
                            </m:r>
                          </m:sub>
                          <m:sup/>
                          <m:e>
                            <m:r>
                              <a:rPr lang="tr-TR" sz="1800" b="0" i="1" smtClean="0">
                                <a:latin typeface="Cambria Math" panose="02040503050406030204" pitchFamily="18" charset="0"/>
                              </a:rPr>
                              <m:t>𝑤𝑒𝑖𝑔h𝑡</m:t>
                            </m:r>
                            <m:r>
                              <a:rPr lang="tr-TR" sz="1800" b="0" i="1" smtClean="0">
                                <a:latin typeface="Cambria Math" panose="02040503050406030204" pitchFamily="18" charset="0"/>
                              </a:rPr>
                              <m:t>(</m:t>
                            </m:r>
                            <m:r>
                              <a:rPr lang="tr-TR" sz="1800" b="0" i="1" smtClean="0">
                                <a:latin typeface="Cambria Math" panose="02040503050406030204" pitchFamily="18" charset="0"/>
                              </a:rPr>
                              <m:t>𝑇</m:t>
                            </m:r>
                            <m:r>
                              <a:rPr lang="tr-TR" sz="1800" b="0" i="1" smtClean="0">
                                <a:latin typeface="Cambria Math" panose="02040503050406030204" pitchFamily="18" charset="0"/>
                              </a:rPr>
                              <m:t>)</m:t>
                            </m:r>
                          </m:e>
                        </m:nary>
                      </m:num>
                      <m:den>
                        <m:nary>
                          <m:naryPr>
                            <m:chr m:val="∑"/>
                            <m:limLoc m:val="subSup"/>
                            <m:supHide m:val="on"/>
                            <m:ctrlPr>
                              <a:rPr lang="tr-TR" sz="1800" b="0" i="1" smtClean="0">
                                <a:latin typeface="Cambria Math" panose="02040503050406030204" pitchFamily="18" charset="0"/>
                              </a:rPr>
                            </m:ctrlPr>
                          </m:naryPr>
                          <m:sub>
                            <m:r>
                              <m:rPr>
                                <m:brk m:alnAt="9"/>
                              </m:rPr>
                              <a:rPr lang="tr-TR" sz="1800" b="0" i="1" smtClean="0">
                                <a:latin typeface="Cambria Math" panose="02040503050406030204" pitchFamily="18" charset="0"/>
                              </a:rPr>
                              <m:t>𝑇</m:t>
                            </m:r>
                            <m:r>
                              <a:rPr lang="tr-TR" sz="1800" b="0" i="1" smtClean="0">
                                <a:latin typeface="Cambria Math" panose="02040503050406030204" pitchFamily="18" charset="0"/>
                                <a:ea typeface="Cambria Math" panose="02040503050406030204" pitchFamily="18" charset="0"/>
                              </a:rPr>
                              <m:t>∈</m:t>
                            </m:r>
                            <m:r>
                              <a:rPr lang="tr-TR" sz="1800" b="0" i="1" smtClean="0">
                                <a:latin typeface="Cambria Math" panose="02040503050406030204" pitchFamily="18" charset="0"/>
                                <a:ea typeface="Cambria Math" panose="02040503050406030204" pitchFamily="18" charset="0"/>
                              </a:rPr>
                              <m:t>𝐷</m:t>
                            </m:r>
                          </m:sub>
                          <m:sup/>
                          <m:e>
                            <m:r>
                              <a:rPr lang="tr-TR" sz="1800" b="0" i="1" smtClean="0">
                                <a:latin typeface="Cambria Math" panose="02040503050406030204" pitchFamily="18" charset="0"/>
                              </a:rPr>
                              <m:t>𝑤𝑒𝑖𝑔h𝑡</m:t>
                            </m:r>
                            <m:r>
                              <a:rPr lang="tr-TR" sz="1800" b="0" i="1" smtClean="0">
                                <a:latin typeface="Cambria Math" panose="02040503050406030204" pitchFamily="18" charset="0"/>
                              </a:rPr>
                              <m:t>(</m:t>
                            </m:r>
                            <m:r>
                              <a:rPr lang="tr-TR" sz="1800" b="0" i="1" smtClean="0">
                                <a:latin typeface="Cambria Math" panose="02040503050406030204" pitchFamily="18" charset="0"/>
                              </a:rPr>
                              <m:t>𝑇</m:t>
                            </m:r>
                            <m:r>
                              <a:rPr lang="tr-TR" sz="1800" b="0" i="1" smtClean="0">
                                <a:latin typeface="Cambria Math" panose="02040503050406030204" pitchFamily="18" charset="0"/>
                              </a:rPr>
                              <m:t>)</m:t>
                            </m:r>
                          </m:e>
                        </m:nary>
                      </m:den>
                    </m:f>
                  </m:oMath>
                </a14:m>
                <a:endParaRPr lang="tr-TR" dirty="0" smtClean="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875201" y="1853248"/>
                <a:ext cx="10560307" cy="4679754"/>
              </a:xfrm>
              <a:blipFill>
                <a:blip r:embed="rId3"/>
                <a:stretch>
                  <a:fillRect l="-289" t="-651" r="-1212"/>
                </a:stretch>
              </a:blipFill>
            </p:spPr>
            <p:txBody>
              <a:bodyPr/>
              <a:lstStyle/>
              <a:p>
                <a:r>
                  <a:rPr lang="en-US">
                    <a:noFill/>
                  </a:rPr>
                  <a:t> </a:t>
                </a:r>
              </a:p>
            </p:txBody>
          </p:sp>
        </mc:Fallback>
      </mc:AlternateContent>
      <p:sp>
        <p:nvSpPr>
          <p:cNvPr id="4" name="Slayt Numarası Yer Tutucusu 3"/>
          <p:cNvSpPr>
            <a:spLocks noGrp="1"/>
          </p:cNvSpPr>
          <p:nvPr>
            <p:ph type="sldNum" sz="quarter" idx="12"/>
          </p:nvPr>
        </p:nvSpPr>
        <p:spPr/>
        <p:txBody>
          <a:bodyPr/>
          <a:lstStyle/>
          <a:p>
            <a:fld id="{6013CD75-14C8-426B-BA56-52058D7A9EC3}" type="slidenum">
              <a:rPr lang="en-US" smtClean="0"/>
              <a:t>10</a:t>
            </a:fld>
            <a:endParaRPr lang="en-US"/>
          </a:p>
        </p:txBody>
      </p:sp>
      <p:sp>
        <p:nvSpPr>
          <p:cNvPr id="8" name="Metin kutusu 7"/>
          <p:cNvSpPr txBox="1"/>
          <p:nvPr/>
        </p:nvSpPr>
        <p:spPr>
          <a:xfrm>
            <a:off x="646111" y="1273666"/>
            <a:ext cx="1284326" cy="369332"/>
          </a:xfrm>
          <a:prstGeom prst="rect">
            <a:avLst/>
          </a:prstGeom>
          <a:noFill/>
        </p:spPr>
        <p:txBody>
          <a:bodyPr wrap="none" rtlCol="0">
            <a:spAutoFit/>
          </a:bodyPr>
          <a:lstStyle/>
          <a:p>
            <a:r>
              <a:rPr lang="tr-TR" dirty="0" err="1" smtClean="0"/>
              <a:t>PreWARM</a:t>
            </a:r>
            <a:endParaRPr lang="en-US" dirty="0"/>
          </a:p>
        </p:txBody>
      </p:sp>
    </p:spTree>
    <p:extLst>
      <p:ext uri="{BB962C8B-B14F-4D97-AF65-F5344CB8AC3E}">
        <p14:creationId xmlns:p14="http://schemas.microsoft.com/office/powerpoint/2010/main" val="730321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Method</a:t>
            </a:r>
            <a:endParaRPr lang="en-US" dirty="0"/>
          </a:p>
        </p:txBody>
      </p:sp>
      <p:sp>
        <p:nvSpPr>
          <p:cNvPr id="3" name="Metin Yer Tutucusu 2"/>
          <p:cNvSpPr>
            <a:spLocks noGrp="1"/>
          </p:cNvSpPr>
          <p:nvPr>
            <p:ph type="body" idx="1"/>
          </p:nvPr>
        </p:nvSpPr>
        <p:spPr>
          <a:xfrm>
            <a:off x="675139" y="1152983"/>
            <a:ext cx="10515600" cy="599582"/>
          </a:xfrm>
        </p:spPr>
        <p:txBody>
          <a:bodyPr/>
          <a:lstStyle/>
          <a:p>
            <a:r>
              <a:rPr lang="tr-TR" dirty="0" err="1" smtClean="0"/>
              <a:t>PostWARM</a:t>
            </a:r>
            <a:endParaRPr lang="en-US" dirty="0"/>
          </a:p>
        </p:txBody>
      </p:sp>
      <mc:AlternateContent xmlns:mc="http://schemas.openxmlformats.org/markup-compatibility/2006">
        <mc:Choice xmlns:a14="http://schemas.microsoft.com/office/drawing/2010/main" Requires="a14">
          <p:sp>
            <p:nvSpPr>
              <p:cNvPr id="4" name="İçerik Yer Tutucusu 3"/>
              <p:cNvSpPr>
                <a:spLocks noGrp="1"/>
              </p:cNvSpPr>
              <p:nvPr>
                <p:ph sz="half" idx="2"/>
              </p:nvPr>
            </p:nvSpPr>
            <p:spPr>
              <a:xfrm>
                <a:off x="839788" y="1842132"/>
                <a:ext cx="10515600" cy="4347531"/>
              </a:xfrm>
            </p:spPr>
            <p:txBody>
              <a:bodyPr>
                <a:normAutofit/>
              </a:bodyPr>
              <a:lstStyle/>
              <a:p>
                <a:r>
                  <a:rPr lang="en-US" sz="2000" dirty="0" smtClean="0"/>
                  <a:t>PostWARM</a:t>
                </a:r>
                <a:r>
                  <a:rPr lang="en-US" sz="2000" dirty="0"/>
                  <a:t> is initially finds the rules by using a </a:t>
                </a:r>
                <a:r>
                  <a:rPr lang="en-US" sz="2000" dirty="0" smtClean="0"/>
                  <a:t>standard</a:t>
                </a:r>
                <a:r>
                  <a:rPr lang="tr-TR" sz="2000" dirty="0" smtClean="0"/>
                  <a:t> </a:t>
                </a:r>
                <a:r>
                  <a:rPr lang="en-US" sz="2000" dirty="0" smtClean="0"/>
                  <a:t>ARM </a:t>
                </a:r>
                <a:r>
                  <a:rPr lang="en-US" sz="2000" dirty="0"/>
                  <a:t>algorithm such as </a:t>
                </a:r>
                <a:r>
                  <a:rPr lang="en-US" sz="2000" dirty="0" err="1"/>
                  <a:t>Eclat</a:t>
                </a:r>
                <a:r>
                  <a:rPr lang="en-US" sz="2000" dirty="0"/>
                  <a:t>, and then applies a </a:t>
                </a:r>
                <a:r>
                  <a:rPr lang="en-US" sz="2000" dirty="0" smtClean="0"/>
                  <a:t>weighting</a:t>
                </a:r>
                <a:r>
                  <a:rPr lang="tr-TR" sz="2000" dirty="0" smtClean="0"/>
                  <a:t> </a:t>
                </a:r>
                <a:r>
                  <a:rPr lang="en-US" sz="2000" dirty="0" smtClean="0"/>
                  <a:t>process.</a:t>
                </a:r>
                <a:endParaRPr lang="tr-TR" sz="2000" dirty="0" smtClean="0"/>
              </a:p>
              <a:p>
                <a:endParaRPr lang="tr-TR" sz="2000" dirty="0" smtClean="0"/>
              </a:p>
              <a:p>
                <a:r>
                  <a:rPr lang="en-US" sz="2000" dirty="0"/>
                  <a:t>Firstly, the association rules are found based on </a:t>
                </a:r>
                <a:r>
                  <a:rPr lang="en-US" sz="2000" dirty="0" smtClean="0"/>
                  <a:t>a</a:t>
                </a:r>
                <a:r>
                  <a:rPr lang="tr-TR" sz="2000" dirty="0" smtClean="0"/>
                  <a:t> </a:t>
                </a:r>
                <a:r>
                  <a:rPr lang="en-US" sz="2000" dirty="0" smtClean="0"/>
                  <a:t>particular </a:t>
                </a:r>
                <a:r>
                  <a:rPr lang="en-US" sz="2000" dirty="0"/>
                  <a:t>minimum support (</a:t>
                </a:r>
                <a:r>
                  <a:rPr lang="en-US" sz="2000" dirty="0" err="1"/>
                  <a:t>minSP</a:t>
                </a:r>
                <a:r>
                  <a:rPr lang="en-US" sz="2000" dirty="0"/>
                  <a:t>) threshold from </a:t>
                </a:r>
                <a:r>
                  <a:rPr lang="en-US" sz="2000" dirty="0" smtClean="0"/>
                  <a:t>non</a:t>
                </a:r>
                <a:r>
                  <a:rPr lang="tr-TR" sz="2000" dirty="0" smtClean="0"/>
                  <a:t>-</a:t>
                </a:r>
                <a:r>
                  <a:rPr lang="en-US" sz="2000" dirty="0" smtClean="0"/>
                  <a:t>weighted</a:t>
                </a:r>
                <a:r>
                  <a:rPr lang="tr-TR" sz="2000" dirty="0" smtClean="0"/>
                  <a:t> </a:t>
                </a:r>
                <a:r>
                  <a:rPr lang="en-US" sz="2000" dirty="0" smtClean="0"/>
                  <a:t>items </a:t>
                </a:r>
                <a:r>
                  <a:rPr lang="en-US" sz="2000" dirty="0"/>
                  <a:t>and transactions</a:t>
                </a:r>
                <a:r>
                  <a:rPr lang="en-US" sz="2000" dirty="0" smtClean="0"/>
                  <a:t>.</a:t>
                </a:r>
                <a:endParaRPr lang="tr-TR" sz="2000" dirty="0" smtClean="0"/>
              </a:p>
              <a:p>
                <a:endParaRPr lang="tr-TR" sz="2000" dirty="0" smtClean="0"/>
              </a:p>
              <a:p>
                <a:r>
                  <a:rPr lang="en-US" dirty="0"/>
                  <a:t>After that, for each rule, </a:t>
                </a:r>
                <a:r>
                  <a:rPr lang="en-US" dirty="0" smtClean="0"/>
                  <a:t>the</a:t>
                </a:r>
                <a:r>
                  <a:rPr lang="tr-TR" dirty="0" smtClean="0"/>
                  <a:t> </a:t>
                </a:r>
                <a:r>
                  <a:rPr lang="en-US" dirty="0" smtClean="0"/>
                  <a:t>weight </a:t>
                </a:r>
                <a:r>
                  <a:rPr lang="en-US" dirty="0"/>
                  <a:t>of the rule is calculated by from the weights of </a:t>
                </a:r>
                <a:r>
                  <a:rPr lang="en-US" dirty="0" smtClean="0"/>
                  <a:t>the</a:t>
                </a:r>
                <a:r>
                  <a:rPr lang="tr-TR" dirty="0" smtClean="0"/>
                  <a:t> </a:t>
                </a:r>
                <a:r>
                  <a:rPr lang="en-US" dirty="0" smtClean="0"/>
                  <a:t>items </a:t>
                </a:r>
                <a:r>
                  <a:rPr lang="en-US" dirty="0"/>
                  <a:t>present in this rule </a:t>
                </a:r>
                <a:r>
                  <a:rPr lang="tr-TR" dirty="0" err="1" smtClean="0"/>
                  <a:t>by</a:t>
                </a:r>
                <a:r>
                  <a:rPr lang="tr-TR" dirty="0" smtClean="0"/>
                  <a:t> </a:t>
                </a:r>
                <a:r>
                  <a:rPr lang="tr-TR" dirty="0" err="1" smtClean="0"/>
                  <a:t>using</a:t>
                </a:r>
                <a:r>
                  <a:rPr lang="tr-TR" dirty="0" smtClean="0"/>
                  <a:t> </a:t>
                </a:r>
                <a:r>
                  <a:rPr lang="tr-TR" dirty="0" err="1" smtClean="0"/>
                  <a:t>same</a:t>
                </a:r>
                <a:r>
                  <a:rPr lang="tr-TR" dirty="0" smtClean="0"/>
                  <a:t> </a:t>
                </a:r>
                <a:r>
                  <a:rPr lang="tr-TR" dirty="0" err="1" smtClean="0"/>
                  <a:t>equation</a:t>
                </a:r>
                <a:r>
                  <a:rPr lang="tr-TR" dirty="0" smtClean="0"/>
                  <a:t> </a:t>
                </a:r>
                <a:r>
                  <a:rPr lang="tr-TR" dirty="0" err="1" smtClean="0"/>
                  <a:t>that</a:t>
                </a:r>
                <a:r>
                  <a:rPr lang="tr-TR" dirty="0" smtClean="0"/>
                  <a:t> is </a:t>
                </a:r>
                <a:r>
                  <a:rPr lang="tr-TR" dirty="0" err="1" smtClean="0"/>
                  <a:t>used</a:t>
                </a:r>
                <a:r>
                  <a:rPr lang="tr-TR" dirty="0" smtClean="0"/>
                  <a:t> </a:t>
                </a:r>
                <a:r>
                  <a:rPr lang="tr-TR" dirty="0" err="1" smtClean="0"/>
                  <a:t>for</a:t>
                </a:r>
                <a:r>
                  <a:rPr lang="tr-TR" dirty="0" smtClean="0"/>
                  <a:t> </a:t>
                </a:r>
                <a:r>
                  <a:rPr lang="en-US" dirty="0" err="1" smtClean="0"/>
                  <a:t>PreWARM</a:t>
                </a:r>
                <a:r>
                  <a:rPr lang="en-US" dirty="0" smtClean="0"/>
                  <a:t>. </a:t>
                </a:r>
                <a:r>
                  <a:rPr lang="en-US" dirty="0"/>
                  <a:t>Then, </a:t>
                </a:r>
                <a:r>
                  <a:rPr lang="en-US" dirty="0" smtClean="0"/>
                  <a:t>the</a:t>
                </a:r>
                <a:r>
                  <a:rPr lang="tr-TR" dirty="0" smtClean="0"/>
                  <a:t> </a:t>
                </a:r>
                <a:r>
                  <a:rPr lang="en-US" dirty="0" smtClean="0"/>
                  <a:t>weighted </a:t>
                </a:r>
                <a:r>
                  <a:rPr lang="en-US" dirty="0"/>
                  <a:t>support (</a:t>
                </a:r>
                <a:r>
                  <a:rPr lang="en-US" i="1" dirty="0"/>
                  <a:t>WSP</a:t>
                </a:r>
                <a:r>
                  <a:rPr lang="en-US" dirty="0"/>
                  <a:t>) value of the rule is computed </a:t>
                </a:r>
                <a:r>
                  <a:rPr lang="en-US" dirty="0" smtClean="0"/>
                  <a:t>by</a:t>
                </a:r>
                <a:r>
                  <a:rPr lang="tr-TR" dirty="0" smtClean="0"/>
                  <a:t> </a:t>
                </a:r>
                <a:r>
                  <a:rPr lang="en-US" dirty="0" smtClean="0"/>
                  <a:t>multiplying </a:t>
                </a:r>
                <a:r>
                  <a:rPr lang="en-US" dirty="0"/>
                  <a:t>the rule weight with support value </a:t>
                </a:r>
                <a:r>
                  <a:rPr lang="en-US" dirty="0" smtClean="0"/>
                  <a:t>as </a:t>
                </a:r>
                <a:r>
                  <a:rPr lang="en-US" dirty="0" err="1" smtClean="0"/>
                  <a:t>giv</a:t>
                </a:r>
                <a:r>
                  <a:rPr lang="tr-TR" dirty="0" smtClean="0"/>
                  <a:t>en </a:t>
                </a:r>
                <a:r>
                  <a:rPr lang="tr-TR" dirty="0" err="1" smtClean="0"/>
                  <a:t>equation</a:t>
                </a:r>
                <a:r>
                  <a:rPr lang="tr-TR" dirty="0" smtClean="0"/>
                  <a:t>.</a:t>
                </a:r>
              </a:p>
              <a:p>
                <a:endParaRPr lang="tr-TR" dirty="0" smtClean="0"/>
              </a:p>
              <a:p>
                <a:pPr marL="0" indent="0">
                  <a:buNone/>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𝑊𝑆𝑃</m:t>
                          </m:r>
                        </m:e>
                        <m:sub>
                          <m:sSub>
                            <m:sSubPr>
                              <m:ctrlPr>
                                <a:rPr lang="tr-TR" i="1" smtClean="0">
                                  <a:latin typeface="Cambria Math" panose="02040503050406030204" pitchFamily="18" charset="0"/>
                                </a:rPr>
                              </m:ctrlPr>
                            </m:sSubPr>
                            <m:e>
                              <m:r>
                                <a:rPr lang="tr-TR" b="0" i="1" smtClean="0">
                                  <a:latin typeface="Cambria Math" panose="02040503050406030204" pitchFamily="18" charset="0"/>
                                </a:rPr>
                                <m:t>𝑅</m:t>
                              </m:r>
                            </m:e>
                            <m:sub>
                              <m:r>
                                <a:rPr lang="tr-TR" b="0" i="1" smtClean="0">
                                  <a:latin typeface="Cambria Math" panose="02040503050406030204" pitchFamily="18" charset="0"/>
                                </a:rPr>
                                <m:t>𝑘</m:t>
                              </m:r>
                            </m:sub>
                          </m:sSub>
                        </m:sub>
                      </m:sSub>
                      <m:r>
                        <a:rPr lang="tr-TR" b="0" i="1" smtClean="0">
                          <a:latin typeface="Cambria Math" panose="02040503050406030204" pitchFamily="18" charset="0"/>
                        </a:rPr>
                        <m:t>=</m:t>
                      </m:r>
                      <m:r>
                        <a:rPr lang="tr-TR" b="0" i="1" smtClean="0">
                          <a:latin typeface="Cambria Math" panose="02040503050406030204" pitchFamily="18" charset="0"/>
                        </a:rPr>
                        <m:t>𝑠𝑢𝑝𝑝𝑜𝑟𝑡</m:t>
                      </m:r>
                      <m:d>
                        <m:dPr>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𝑅</m:t>
                              </m:r>
                            </m:e>
                            <m:sub>
                              <m:r>
                                <a:rPr lang="tr-TR" b="0" i="1" smtClean="0">
                                  <a:latin typeface="Cambria Math" panose="02040503050406030204" pitchFamily="18" charset="0"/>
                                </a:rPr>
                                <m:t>𝑘</m:t>
                              </m:r>
                            </m:sub>
                          </m:sSub>
                        </m:e>
                      </m:d>
                      <m:r>
                        <a:rPr lang="tr-TR" b="0" i="1" smtClean="0">
                          <a:latin typeface="Cambria Math" panose="02040503050406030204" pitchFamily="18" charset="0"/>
                        </a:rPr>
                        <m:t>∗</m:t>
                      </m:r>
                      <m:r>
                        <a:rPr lang="tr-TR" b="0" i="1" smtClean="0">
                          <a:latin typeface="Cambria Math" panose="02040503050406030204" pitchFamily="18" charset="0"/>
                        </a:rPr>
                        <m:t>𝑤𝑒𝑖𝑔h𝑡</m:t>
                      </m:r>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𝑅</m:t>
                          </m:r>
                        </m:e>
                        <m:sub>
                          <m:r>
                            <a:rPr lang="tr-TR" b="0" i="1" smtClean="0">
                              <a:latin typeface="Cambria Math" panose="02040503050406030204" pitchFamily="18" charset="0"/>
                            </a:rPr>
                            <m:t>𝑘</m:t>
                          </m:r>
                        </m:sub>
                      </m:sSub>
                      <m:r>
                        <a:rPr lang="tr-TR" b="0" i="1" smtClean="0">
                          <a:latin typeface="Cambria Math" panose="02040503050406030204" pitchFamily="18" charset="0"/>
                        </a:rPr>
                        <m:t>)</m:t>
                      </m:r>
                    </m:oMath>
                  </m:oMathPara>
                </a14:m>
                <a:endParaRPr lang="tr-TR" dirty="0"/>
              </a:p>
              <a:p>
                <a:endParaRPr lang="en-US" dirty="0"/>
              </a:p>
            </p:txBody>
          </p:sp>
        </mc:Choice>
        <mc:Fallback>
          <p:sp>
            <p:nvSpPr>
              <p:cNvPr id="4" name="İçerik Yer Tutucusu 3"/>
              <p:cNvSpPr>
                <a:spLocks noGrp="1" noRot="1" noChangeAspect="1" noMove="1" noResize="1" noEditPoints="1" noAdjustHandles="1" noChangeArrowheads="1" noChangeShapeType="1" noTextEdit="1"/>
              </p:cNvSpPr>
              <p:nvPr>
                <p:ph sz="half" idx="2"/>
              </p:nvPr>
            </p:nvSpPr>
            <p:spPr>
              <a:xfrm>
                <a:off x="839788" y="1842132"/>
                <a:ext cx="10515600" cy="4347531"/>
              </a:xfrm>
              <a:blipFill>
                <a:blip r:embed="rId3"/>
                <a:stretch>
                  <a:fillRect l="-290" t="-701"/>
                </a:stretch>
              </a:blipFill>
            </p:spPr>
            <p:txBody>
              <a:bodyPr/>
              <a:lstStyle/>
              <a:p>
                <a:r>
                  <a:rPr lang="en-US">
                    <a:noFill/>
                  </a:rPr>
                  <a:t> </a:t>
                </a:r>
              </a:p>
            </p:txBody>
          </p:sp>
        </mc:Fallback>
      </mc:AlternateContent>
      <p:sp>
        <p:nvSpPr>
          <p:cNvPr id="7" name="Slayt Numarası Yer Tutucusu 6"/>
          <p:cNvSpPr>
            <a:spLocks noGrp="1"/>
          </p:cNvSpPr>
          <p:nvPr>
            <p:ph type="sldNum" sz="quarter" idx="12"/>
          </p:nvPr>
        </p:nvSpPr>
        <p:spPr/>
        <p:txBody>
          <a:bodyPr/>
          <a:lstStyle/>
          <a:p>
            <a:fld id="{6013CD75-14C8-426B-BA56-52058D7A9EC3}" type="slidenum">
              <a:rPr lang="en-US" smtClean="0"/>
              <a:t>11</a:t>
            </a:fld>
            <a:endParaRPr lang="en-US"/>
          </a:p>
        </p:txBody>
      </p:sp>
    </p:spTree>
    <p:extLst>
      <p:ext uri="{BB962C8B-B14F-4D97-AF65-F5344CB8AC3E}">
        <p14:creationId xmlns:p14="http://schemas.microsoft.com/office/powerpoint/2010/main" val="2499332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Dataset</a:t>
            </a:r>
            <a:endParaRPr lang="en-US" dirty="0"/>
          </a:p>
        </p:txBody>
      </p:sp>
      <p:sp>
        <p:nvSpPr>
          <p:cNvPr id="4" name="İçerik Yer Tutucusu 2"/>
          <p:cNvSpPr>
            <a:spLocks noGrp="1"/>
          </p:cNvSpPr>
          <p:nvPr>
            <p:ph type="body" idx="1"/>
          </p:nvPr>
        </p:nvSpPr>
        <p:spPr>
          <a:xfrm>
            <a:off x="839787" y="1375340"/>
            <a:ext cx="5157787" cy="586549"/>
          </a:xfrm>
        </p:spPr>
        <p:txBody>
          <a:bodyPr>
            <a:normAutofit/>
          </a:bodyPr>
          <a:lstStyle/>
          <a:p>
            <a:r>
              <a:rPr lang="en-US" sz="2000" dirty="0"/>
              <a:t>The Movies Dataset</a:t>
            </a:r>
            <a:r>
              <a:rPr lang="tr-TR" sz="2000" dirty="0"/>
              <a:t> –  </a:t>
            </a:r>
            <a:r>
              <a:rPr lang="tr-TR" sz="2000" dirty="0" err="1" smtClean="0"/>
              <a:t>Kaggle</a:t>
            </a:r>
            <a:endParaRPr lang="tr-TR" sz="2000" dirty="0"/>
          </a:p>
        </p:txBody>
      </p:sp>
      <p:sp>
        <p:nvSpPr>
          <p:cNvPr id="7" name="İçerik Yer Tutucusu 6"/>
          <p:cNvSpPr>
            <a:spLocks noGrp="1"/>
          </p:cNvSpPr>
          <p:nvPr>
            <p:ph sz="half" idx="2"/>
          </p:nvPr>
        </p:nvSpPr>
        <p:spPr>
          <a:xfrm>
            <a:off x="839787" y="1961889"/>
            <a:ext cx="5157787" cy="3921951"/>
          </a:xfrm>
        </p:spPr>
        <p:txBody>
          <a:bodyPr>
            <a:normAutofit/>
          </a:bodyPr>
          <a:lstStyle/>
          <a:p>
            <a:pPr marL="0" indent="0">
              <a:buNone/>
            </a:pPr>
            <a:r>
              <a:rPr lang="en-US" dirty="0" smtClean="0"/>
              <a:t>This </a:t>
            </a:r>
            <a:r>
              <a:rPr lang="en-US" dirty="0"/>
              <a:t>dataset consists of the following files:</a:t>
            </a:r>
            <a:endParaRPr lang="tr-TR" dirty="0"/>
          </a:p>
          <a:p>
            <a:r>
              <a:rPr lang="en-US" dirty="0"/>
              <a:t>credits.csv</a:t>
            </a:r>
            <a:endParaRPr lang="tr-TR" dirty="0"/>
          </a:p>
          <a:p>
            <a:r>
              <a:rPr lang="en-US" dirty="0"/>
              <a:t>keywords.csv</a:t>
            </a:r>
            <a:endParaRPr lang="tr-TR" dirty="0"/>
          </a:p>
          <a:p>
            <a:r>
              <a:rPr lang="en-US" dirty="0"/>
              <a:t>links.csv</a:t>
            </a:r>
            <a:endParaRPr lang="tr-TR" dirty="0"/>
          </a:p>
          <a:p>
            <a:r>
              <a:rPr lang="en-US" dirty="0"/>
              <a:t>links_small.csv</a:t>
            </a:r>
            <a:endParaRPr lang="tr-TR" dirty="0"/>
          </a:p>
          <a:p>
            <a:r>
              <a:rPr lang="en-US" dirty="0"/>
              <a:t>movies_metadata.csv</a:t>
            </a:r>
            <a:endParaRPr lang="tr-TR" dirty="0"/>
          </a:p>
          <a:p>
            <a:r>
              <a:rPr lang="en-US" dirty="0"/>
              <a:t>ratings.csv</a:t>
            </a:r>
            <a:endParaRPr lang="tr-TR" dirty="0"/>
          </a:p>
          <a:p>
            <a:r>
              <a:rPr lang="en-US" dirty="0"/>
              <a:t>ratings_small.csv</a:t>
            </a:r>
          </a:p>
          <a:p>
            <a:endParaRPr lang="en-US" b="1" dirty="0"/>
          </a:p>
          <a:p>
            <a:endParaRPr lang="en-US" dirty="0"/>
          </a:p>
        </p:txBody>
      </p:sp>
      <p:graphicFrame>
        <p:nvGraphicFramePr>
          <p:cNvPr id="6" name="Tablo 5"/>
          <p:cNvGraphicFramePr>
            <a:graphicFrameLocks noGrp="1"/>
          </p:cNvGraphicFramePr>
          <p:nvPr>
            <p:extLst>
              <p:ext uri="{D42A27DB-BD31-4B8C-83A1-F6EECF244321}">
                <p14:modId xmlns:p14="http://schemas.microsoft.com/office/powerpoint/2010/main" val="2148709844"/>
              </p:ext>
            </p:extLst>
          </p:nvPr>
        </p:nvGraphicFramePr>
        <p:xfrm>
          <a:off x="4125586" y="2670199"/>
          <a:ext cx="7055444" cy="3182937"/>
        </p:xfrm>
        <a:graphic>
          <a:graphicData uri="http://schemas.openxmlformats.org/drawingml/2006/table">
            <a:tbl>
              <a:tblPr firstRow="1" bandRow="1">
                <a:tableStyleId>{D113A9D2-9D6B-4929-AA2D-F23B5EE8CBE7}</a:tableStyleId>
              </a:tblPr>
              <a:tblGrid>
                <a:gridCol w="838222">
                  <a:extLst>
                    <a:ext uri="{9D8B030D-6E8A-4147-A177-3AD203B41FA5}">
                      <a16:colId xmlns:a16="http://schemas.microsoft.com/office/drawing/2014/main" val="3278144317"/>
                    </a:ext>
                  </a:extLst>
                </a:gridCol>
                <a:gridCol w="3108611">
                  <a:extLst>
                    <a:ext uri="{9D8B030D-6E8A-4147-A177-3AD203B41FA5}">
                      <a16:colId xmlns:a16="http://schemas.microsoft.com/office/drawing/2014/main" val="3731338103"/>
                    </a:ext>
                  </a:extLst>
                </a:gridCol>
                <a:gridCol w="3108611">
                  <a:extLst>
                    <a:ext uri="{9D8B030D-6E8A-4147-A177-3AD203B41FA5}">
                      <a16:colId xmlns:a16="http://schemas.microsoft.com/office/drawing/2014/main" val="2100360888"/>
                    </a:ext>
                  </a:extLst>
                </a:gridCol>
              </a:tblGrid>
              <a:tr h="17529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movies_metadata.csv</a:t>
                      </a:r>
                      <a:endParaRPr lang="tr-TR" sz="1000" dirty="0" smtClean="0"/>
                    </a:p>
                    <a:p>
                      <a:pPr algn="ctr"/>
                      <a:endParaRPr lang="en-US" sz="1000" dirty="0"/>
                    </a:p>
                  </a:txBody>
                  <a:tcPr anchor="ctr">
                    <a:lnL w="6350" cap="flat" cmpd="sng" algn="ctr">
                      <a:noFill/>
                      <a:prstDash val="solid"/>
                      <a:miter lim="800000"/>
                    </a:lnL>
                    <a:lnR w="12700" cap="flat" cmpd="sng" algn="ctr">
                      <a:solidFill>
                        <a:schemeClr val="bg1"/>
                      </a:solidFill>
                      <a:prstDash val="dot"/>
                      <a:round/>
                      <a:headEnd type="none" w="med" len="med"/>
                      <a:tailEnd type="none" w="med" len="med"/>
                    </a:lnR>
                    <a:lnT w="6350" cap="flat" cmpd="sng" algn="ctr">
                      <a:noFill/>
                      <a:prstDash val="solid"/>
                      <a:miter lim="800000"/>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ase"/>
                      <a:r>
                        <a:rPr lang="tr-TR" sz="1000" kern="1200" dirty="0" smtClean="0">
                          <a:effectLst/>
                        </a:rPr>
                        <a:t>a</a:t>
                      </a:r>
                      <a:r>
                        <a:rPr lang="en-US" sz="1000" kern="1200" dirty="0" err="1" smtClean="0">
                          <a:effectLst/>
                        </a:rPr>
                        <a:t>dult</a:t>
                      </a:r>
                      <a:r>
                        <a:rPr lang="tr-TR" sz="1000" kern="1200" dirty="0" smtClean="0">
                          <a:effectLst/>
                        </a:rPr>
                        <a:t>, </a:t>
                      </a:r>
                      <a:r>
                        <a:rPr lang="en-US" sz="1000" kern="1200" dirty="0" err="1" smtClean="0">
                          <a:effectLst/>
                        </a:rPr>
                        <a:t>elongs_to_collection</a:t>
                      </a:r>
                      <a:r>
                        <a:rPr lang="tr-TR" sz="1000" kern="1200" dirty="0" smtClean="0">
                          <a:effectLst/>
                        </a:rPr>
                        <a:t>, </a:t>
                      </a:r>
                      <a:r>
                        <a:rPr lang="en-US" sz="1000" kern="1200" dirty="0" smtClean="0">
                          <a:effectLst/>
                        </a:rPr>
                        <a:t>budget</a:t>
                      </a:r>
                      <a:r>
                        <a:rPr lang="tr-TR" sz="1000" kern="1200" dirty="0" smtClean="0">
                          <a:effectLst/>
                        </a:rPr>
                        <a:t>, </a:t>
                      </a:r>
                      <a:r>
                        <a:rPr lang="en-US" sz="1000" kern="1200" dirty="0" smtClean="0">
                          <a:effectLst/>
                        </a:rPr>
                        <a:t>genres</a:t>
                      </a:r>
                      <a:r>
                        <a:rPr lang="tr-TR" sz="1000" kern="1200" dirty="0" smtClean="0">
                          <a:effectLst/>
                        </a:rPr>
                        <a:t>, </a:t>
                      </a:r>
                      <a:r>
                        <a:rPr lang="en-US" sz="1000" kern="1200" dirty="0" smtClean="0">
                          <a:effectLst/>
                        </a:rPr>
                        <a:t>homepage</a:t>
                      </a:r>
                      <a:r>
                        <a:rPr lang="tr-TR" sz="1000" kern="1200" dirty="0" smtClean="0">
                          <a:effectLst/>
                        </a:rPr>
                        <a:t>, </a:t>
                      </a:r>
                      <a:r>
                        <a:rPr lang="en-US" sz="1000" kern="1200" dirty="0" smtClean="0">
                          <a:effectLst/>
                        </a:rPr>
                        <a:t>id</a:t>
                      </a:r>
                      <a:r>
                        <a:rPr lang="tr-TR" sz="1000" kern="1200" dirty="0" smtClean="0">
                          <a:effectLst/>
                        </a:rPr>
                        <a:t>, </a:t>
                      </a:r>
                      <a:r>
                        <a:rPr lang="en-US" sz="1000" kern="1200" dirty="0" err="1" smtClean="0">
                          <a:effectLst/>
                        </a:rPr>
                        <a:t>imdb_id</a:t>
                      </a:r>
                      <a:r>
                        <a:rPr lang="tr-TR" sz="1000" kern="1200" dirty="0" smtClean="0">
                          <a:effectLst/>
                        </a:rPr>
                        <a:t>, </a:t>
                      </a:r>
                      <a:r>
                        <a:rPr lang="en-US" sz="1000" kern="1200" dirty="0" err="1" smtClean="0">
                          <a:effectLst/>
                        </a:rPr>
                        <a:t>original_language</a:t>
                      </a:r>
                      <a:r>
                        <a:rPr lang="tr-TR" sz="1000" kern="1200" dirty="0" smtClean="0">
                          <a:effectLst/>
                        </a:rPr>
                        <a:t>, </a:t>
                      </a:r>
                      <a:r>
                        <a:rPr lang="en-US" sz="1000" kern="1200" dirty="0" err="1" smtClean="0">
                          <a:effectLst/>
                        </a:rPr>
                        <a:t>original_title</a:t>
                      </a:r>
                      <a:r>
                        <a:rPr lang="tr-TR" sz="1000" kern="1200" dirty="0" smtClean="0">
                          <a:effectLst/>
                        </a:rPr>
                        <a:t>, o</a:t>
                      </a:r>
                      <a:r>
                        <a:rPr lang="en-US" sz="1000" kern="1200" dirty="0" err="1" smtClean="0">
                          <a:effectLst/>
                        </a:rPr>
                        <a:t>verview</a:t>
                      </a:r>
                      <a:r>
                        <a:rPr lang="tr-TR" sz="1000" kern="1200" dirty="0" smtClean="0">
                          <a:effectLst/>
                        </a:rPr>
                        <a:t>, </a:t>
                      </a:r>
                      <a:r>
                        <a:rPr lang="en-US" sz="1000" kern="1200" dirty="0" smtClean="0">
                          <a:effectLst/>
                        </a:rPr>
                        <a:t>popularity</a:t>
                      </a:r>
                      <a:r>
                        <a:rPr lang="tr-TR" sz="1000" kern="1200" dirty="0" smtClean="0">
                          <a:effectLst/>
                        </a:rPr>
                        <a:t>, </a:t>
                      </a:r>
                      <a:r>
                        <a:rPr lang="en-US" sz="1000" kern="1200" dirty="0" err="1" smtClean="0">
                          <a:effectLst/>
                        </a:rPr>
                        <a:t>poster_path</a:t>
                      </a:r>
                      <a:r>
                        <a:rPr lang="tr-TR" sz="1000" kern="1200" dirty="0" smtClean="0">
                          <a:effectLst/>
                        </a:rPr>
                        <a:t>, </a:t>
                      </a:r>
                      <a:r>
                        <a:rPr lang="en-US" sz="1000" kern="1200" dirty="0" err="1" smtClean="0">
                          <a:effectLst/>
                        </a:rPr>
                        <a:t>production_companies</a:t>
                      </a:r>
                      <a:r>
                        <a:rPr lang="tr-TR" sz="1000" kern="1200" dirty="0" smtClean="0">
                          <a:effectLst/>
                        </a:rPr>
                        <a:t>, </a:t>
                      </a:r>
                      <a:r>
                        <a:rPr lang="en-US" sz="1000" kern="1200" dirty="0" err="1" smtClean="0">
                          <a:effectLst/>
                        </a:rPr>
                        <a:t>production_countries</a:t>
                      </a:r>
                      <a:r>
                        <a:rPr lang="tr-TR" sz="1000" kern="1200" dirty="0" smtClean="0">
                          <a:effectLst/>
                        </a:rPr>
                        <a:t>, </a:t>
                      </a:r>
                      <a:r>
                        <a:rPr lang="en-US" sz="1000" kern="1200" dirty="0" err="1" smtClean="0">
                          <a:effectLst/>
                        </a:rPr>
                        <a:t>release_date</a:t>
                      </a:r>
                      <a:r>
                        <a:rPr lang="tr-TR" sz="1000" kern="1200" dirty="0" smtClean="0">
                          <a:effectLst/>
                        </a:rPr>
                        <a:t>, </a:t>
                      </a:r>
                      <a:r>
                        <a:rPr lang="en-US" sz="1000" kern="1200" dirty="0" smtClean="0">
                          <a:effectLst/>
                        </a:rPr>
                        <a:t>revenue</a:t>
                      </a:r>
                      <a:r>
                        <a:rPr lang="tr-TR" sz="1000" kern="1200" dirty="0" smtClean="0">
                          <a:effectLst/>
                        </a:rPr>
                        <a:t>, r</a:t>
                      </a:r>
                      <a:r>
                        <a:rPr lang="en-US" sz="1000" kern="1200" dirty="0" err="1" smtClean="0">
                          <a:effectLst/>
                        </a:rPr>
                        <a:t>untime</a:t>
                      </a:r>
                      <a:r>
                        <a:rPr lang="tr-TR" sz="1000" kern="1200" dirty="0" smtClean="0">
                          <a:effectLst/>
                        </a:rPr>
                        <a:t>, </a:t>
                      </a:r>
                      <a:r>
                        <a:rPr lang="en-US" sz="1000" kern="1200" dirty="0" err="1" smtClean="0">
                          <a:effectLst/>
                        </a:rPr>
                        <a:t>spoken_languages</a:t>
                      </a:r>
                      <a:r>
                        <a:rPr lang="tr-TR" sz="1000" kern="1200" dirty="0" smtClean="0">
                          <a:effectLst/>
                        </a:rPr>
                        <a:t>, </a:t>
                      </a:r>
                      <a:r>
                        <a:rPr lang="en-US" sz="1000" kern="1200" dirty="0" smtClean="0">
                          <a:effectLst/>
                        </a:rPr>
                        <a:t>status</a:t>
                      </a:r>
                      <a:r>
                        <a:rPr lang="tr-TR" sz="1000" kern="1200" dirty="0" smtClean="0">
                          <a:effectLst/>
                        </a:rPr>
                        <a:t>, t</a:t>
                      </a:r>
                      <a:r>
                        <a:rPr lang="en-US" sz="1000" kern="1200" dirty="0" err="1" smtClean="0">
                          <a:effectLst/>
                        </a:rPr>
                        <a:t>agline</a:t>
                      </a:r>
                      <a:r>
                        <a:rPr lang="tr-TR" sz="1000" kern="1200" dirty="0" smtClean="0">
                          <a:effectLst/>
                        </a:rPr>
                        <a:t>, </a:t>
                      </a:r>
                      <a:r>
                        <a:rPr lang="en-US" sz="1000" kern="1200" dirty="0" smtClean="0">
                          <a:effectLst/>
                        </a:rPr>
                        <a:t>title</a:t>
                      </a:r>
                      <a:r>
                        <a:rPr lang="tr-TR" sz="1000" kern="1200" dirty="0" smtClean="0">
                          <a:effectLst/>
                        </a:rPr>
                        <a:t>, </a:t>
                      </a:r>
                      <a:r>
                        <a:rPr lang="en-US" sz="1000" kern="1200" dirty="0" smtClean="0">
                          <a:effectLst/>
                        </a:rPr>
                        <a:t>video</a:t>
                      </a:r>
                      <a:r>
                        <a:rPr lang="tr-TR" sz="1000" kern="1200" dirty="0" smtClean="0">
                          <a:effectLst/>
                        </a:rPr>
                        <a:t>, </a:t>
                      </a:r>
                      <a:r>
                        <a:rPr lang="en-US" sz="1000" kern="1200" dirty="0" err="1" smtClean="0">
                          <a:effectLst/>
                        </a:rPr>
                        <a:t>vote_average</a:t>
                      </a:r>
                      <a:r>
                        <a:rPr lang="tr-TR" sz="1000" kern="1200" dirty="0" smtClean="0">
                          <a:effectLst/>
                        </a:rPr>
                        <a:t>, </a:t>
                      </a:r>
                      <a:r>
                        <a:rPr lang="en-US" sz="1000" kern="1200" dirty="0" err="1" smtClean="0">
                          <a:effectLst/>
                        </a:rPr>
                        <a:t>vote_count</a:t>
                      </a:r>
                      <a:endParaRPr lang="en-US" sz="1000" kern="1200" dirty="0" smtClean="0">
                        <a:effectLst/>
                      </a:endParaRPr>
                    </a:p>
                    <a:p>
                      <a:pPr algn="ctr"/>
                      <a:endParaRPr lang="en-US" sz="1000" dirty="0"/>
                    </a:p>
                  </a:txBody>
                  <a:tcPr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a:r>
                        <a:rPr lang="en-US" sz="1000" b="0" i="0" kern="1200" dirty="0" smtClean="0">
                          <a:solidFill>
                            <a:schemeClr val="lt1"/>
                          </a:solidFill>
                          <a:effectLst/>
                          <a:latin typeface="+mn-lt"/>
                          <a:ea typeface="+mn-ea"/>
                          <a:cs typeface="+mn-cs"/>
                        </a:rPr>
                        <a:t>The main Movies Metadata file. Contains information on 45,000 movies featured in the Full </a:t>
                      </a:r>
                      <a:r>
                        <a:rPr lang="en-US" sz="1000" b="0" i="0" kern="1200" dirty="0" err="1" smtClean="0">
                          <a:solidFill>
                            <a:schemeClr val="lt1"/>
                          </a:solidFill>
                          <a:effectLst/>
                          <a:latin typeface="+mn-lt"/>
                          <a:ea typeface="+mn-ea"/>
                          <a:cs typeface="+mn-cs"/>
                        </a:rPr>
                        <a:t>MovieLens</a:t>
                      </a:r>
                      <a:r>
                        <a:rPr lang="en-US" sz="1000" b="0" i="0" kern="1200" dirty="0" smtClean="0">
                          <a:solidFill>
                            <a:schemeClr val="lt1"/>
                          </a:solidFill>
                          <a:effectLst/>
                          <a:latin typeface="+mn-lt"/>
                          <a:ea typeface="+mn-ea"/>
                          <a:cs typeface="+mn-cs"/>
                        </a:rPr>
                        <a:t> dataset. Features include posters, backdrops, budget, revenue, release dates, languages, production countries and companies.</a:t>
                      </a:r>
                      <a:endParaRPr lang="en-US" sz="1000" dirty="0"/>
                    </a:p>
                  </a:txBody>
                  <a:tcPr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3063674"/>
                  </a:ext>
                </a:extLst>
              </a:tr>
              <a:tr h="5996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ratings.csv</a:t>
                      </a:r>
                      <a:endParaRPr lang="tr-TR" sz="1000" dirty="0" smtClean="0"/>
                    </a:p>
                    <a:p>
                      <a:pPr algn="ctr"/>
                      <a:endParaRPr lang="en-US" sz="1000" dirty="0"/>
                    </a:p>
                  </a:txBody>
                  <a:tcPr anchor="ctr">
                    <a:lnL w="6350" cap="flat" cmpd="sng" algn="ctr">
                      <a:noFill/>
                      <a:prstDash val="solid"/>
                      <a:miter lim="800000"/>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US" sz="1000" kern="1200" dirty="0" err="1" smtClean="0">
                          <a:effectLst/>
                        </a:rPr>
                        <a:t>userId</a:t>
                      </a:r>
                      <a:r>
                        <a:rPr lang="tr-TR" sz="1000" kern="1200" dirty="0" smtClean="0">
                          <a:effectLst/>
                        </a:rPr>
                        <a:t>, </a:t>
                      </a:r>
                      <a:r>
                        <a:rPr lang="en-US" sz="1000" kern="1200" dirty="0" err="1" smtClean="0">
                          <a:effectLst/>
                        </a:rPr>
                        <a:t>movieId</a:t>
                      </a:r>
                      <a:r>
                        <a:rPr lang="tr-TR" sz="1000" kern="1200" dirty="0" smtClean="0">
                          <a:effectLst/>
                        </a:rPr>
                        <a:t>, </a:t>
                      </a:r>
                      <a:r>
                        <a:rPr lang="en-US" sz="1000" kern="1200" dirty="0" smtClean="0">
                          <a:effectLst/>
                        </a:rPr>
                        <a:t>rating</a:t>
                      </a:r>
                      <a:r>
                        <a:rPr lang="tr-TR" sz="1000" kern="1200" dirty="0" smtClean="0">
                          <a:effectLst/>
                        </a:rPr>
                        <a:t>, </a:t>
                      </a:r>
                      <a:r>
                        <a:rPr lang="en-US" sz="1000" kern="1200" dirty="0" smtClean="0">
                          <a:effectLst/>
                        </a:rPr>
                        <a:t>timestamp</a:t>
                      </a:r>
                    </a:p>
                    <a:p>
                      <a:pPr algn="ctr"/>
                      <a:endParaRPr lang="en-US" sz="1000" dirty="0"/>
                    </a:p>
                  </a:txBody>
                  <a:tcPr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a:r>
                        <a:rPr lang="tr-TR" sz="1000" dirty="0" smtClean="0"/>
                        <a:t>1.000.000</a:t>
                      </a:r>
                      <a:r>
                        <a:rPr lang="tr-TR" sz="1000" baseline="0" dirty="0" smtClean="0"/>
                        <a:t> </a:t>
                      </a:r>
                      <a:r>
                        <a:rPr lang="tr-TR" sz="1000" baseline="0" dirty="0" err="1" smtClean="0"/>
                        <a:t>ratings</a:t>
                      </a:r>
                      <a:r>
                        <a:rPr lang="tr-TR" sz="1000" baseline="0" dirty="0" smtClean="0"/>
                        <a:t>.</a:t>
                      </a:r>
                      <a:endParaRPr lang="en-US" sz="1000" dirty="0"/>
                    </a:p>
                  </a:txBody>
                  <a:tcPr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8235887"/>
                  </a:ext>
                </a:extLst>
              </a:tr>
              <a:tr h="8303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ratings_small.csv</a:t>
                      </a:r>
                    </a:p>
                    <a:p>
                      <a:pPr algn="ctr"/>
                      <a:endParaRPr lang="en-US" sz="1000" dirty="0"/>
                    </a:p>
                  </a:txBody>
                  <a:tcPr anchor="ctr">
                    <a:lnL w="6350" cap="flat" cmpd="sng" algn="ctr">
                      <a:noFill/>
                      <a:prstDash val="solid"/>
                      <a:miter lim="800000"/>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err="1" smtClean="0">
                          <a:effectLst/>
                        </a:rPr>
                        <a:t>userId</a:t>
                      </a:r>
                      <a:r>
                        <a:rPr lang="tr-TR" sz="1000" kern="1200" dirty="0" smtClean="0">
                          <a:effectLst/>
                        </a:rPr>
                        <a:t>, </a:t>
                      </a:r>
                      <a:r>
                        <a:rPr lang="en-US" sz="1000" kern="1200" dirty="0" err="1" smtClean="0">
                          <a:effectLst/>
                        </a:rPr>
                        <a:t>movieId</a:t>
                      </a:r>
                      <a:r>
                        <a:rPr lang="tr-TR" sz="1000" kern="1200" dirty="0" smtClean="0">
                          <a:effectLst/>
                        </a:rPr>
                        <a:t>, </a:t>
                      </a:r>
                      <a:r>
                        <a:rPr lang="en-US" sz="1000" kern="1200" dirty="0" smtClean="0">
                          <a:effectLst/>
                        </a:rPr>
                        <a:t>rating</a:t>
                      </a:r>
                      <a:r>
                        <a:rPr lang="tr-TR" sz="1000" kern="1200" dirty="0" smtClean="0">
                          <a:effectLst/>
                        </a:rPr>
                        <a:t>, </a:t>
                      </a:r>
                      <a:r>
                        <a:rPr lang="en-US" sz="1000" kern="1200" dirty="0" smtClean="0">
                          <a:effectLst/>
                        </a:rPr>
                        <a:t>timestamp</a:t>
                      </a:r>
                    </a:p>
                    <a:p>
                      <a:pPr algn="ctr"/>
                      <a:endParaRPr lang="en-US" sz="1000" dirty="0"/>
                    </a:p>
                  </a:txBody>
                  <a:tcPr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000" b="0" i="0" kern="1200" dirty="0" smtClean="0">
                          <a:solidFill>
                            <a:schemeClr val="lt1"/>
                          </a:solidFill>
                          <a:effectLst/>
                          <a:latin typeface="+mn-lt"/>
                          <a:ea typeface="+mn-ea"/>
                          <a:cs typeface="+mn-cs"/>
                        </a:rPr>
                        <a:t>The subset of 100,000 ratings from 700 users on 9,000 movies.</a:t>
                      </a:r>
                      <a:endParaRPr lang="en-US" sz="1000" dirty="0"/>
                    </a:p>
                  </a:txBody>
                  <a:tcPr anchor="ctr">
                    <a:lnL w="12700" cap="flat" cmpd="sng" algn="ctr">
                      <a:solidFill>
                        <a:schemeClr val="bg1"/>
                      </a:solidFill>
                      <a:prstDash val="dot"/>
                      <a:round/>
                      <a:headEnd type="none" w="med" len="med"/>
                      <a:tailEnd type="none" w="med" len="med"/>
                    </a:lnL>
                    <a:lnR w="6350" cap="flat" cmpd="sng" algn="ctr">
                      <a:noFill/>
                      <a:prstDash val="solid"/>
                      <a:miter lim="800000"/>
                    </a:lnR>
                    <a:lnT w="12700" cap="flat" cmpd="sng" algn="ctr">
                      <a:solidFill>
                        <a:schemeClr val="bg1"/>
                      </a:solidFill>
                      <a:prstDash val="dot"/>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011143284"/>
                  </a:ext>
                </a:extLst>
              </a:tr>
            </a:tbl>
          </a:graphicData>
        </a:graphic>
      </p:graphicFrame>
      <p:sp>
        <p:nvSpPr>
          <p:cNvPr id="8" name="Slayt Numarası Yer Tutucusu 7"/>
          <p:cNvSpPr>
            <a:spLocks noGrp="1"/>
          </p:cNvSpPr>
          <p:nvPr>
            <p:ph type="sldNum" sz="quarter" idx="12"/>
          </p:nvPr>
        </p:nvSpPr>
        <p:spPr/>
        <p:txBody>
          <a:bodyPr/>
          <a:lstStyle/>
          <a:p>
            <a:fld id="{6013CD75-14C8-426B-BA56-52058D7A9EC3}" type="slidenum">
              <a:rPr lang="en-US" smtClean="0"/>
              <a:t>12</a:t>
            </a:fld>
            <a:endParaRPr lang="en-US"/>
          </a:p>
        </p:txBody>
      </p:sp>
    </p:spTree>
    <p:extLst>
      <p:ext uri="{BB962C8B-B14F-4D97-AF65-F5344CB8AC3E}">
        <p14:creationId xmlns:p14="http://schemas.microsoft.com/office/powerpoint/2010/main" val="3374318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4000" dirty="0" smtClean="0"/>
              <a:t>Data </a:t>
            </a:r>
            <a:r>
              <a:rPr lang="tr-TR" sz="4000" dirty="0" err="1" smtClean="0"/>
              <a:t>Preparation</a:t>
            </a:r>
            <a:r>
              <a:rPr lang="tr-TR" sz="4000" dirty="0" smtClean="0"/>
              <a:t> </a:t>
            </a:r>
            <a:r>
              <a:rPr lang="tr-TR" sz="4000" dirty="0" err="1" smtClean="0"/>
              <a:t>for</a:t>
            </a:r>
            <a:r>
              <a:rPr lang="tr-TR" sz="4000" dirty="0" smtClean="0"/>
              <a:t> </a:t>
            </a:r>
            <a:r>
              <a:rPr lang="tr-TR" sz="4000" dirty="0" err="1" smtClean="0"/>
              <a:t>Movies</a:t>
            </a:r>
            <a:r>
              <a:rPr lang="tr-TR" sz="4000" dirty="0" smtClean="0"/>
              <a:t> </a:t>
            </a:r>
            <a:r>
              <a:rPr lang="tr-TR" sz="4000" dirty="0" err="1" smtClean="0"/>
              <a:t>Dataset</a:t>
            </a:r>
            <a:r>
              <a:rPr lang="tr-TR" sz="4000" dirty="0" smtClean="0"/>
              <a:t> </a:t>
            </a:r>
            <a:endParaRPr lang="en-US" sz="4000" dirty="0"/>
          </a:p>
        </p:txBody>
      </p:sp>
      <p:sp>
        <p:nvSpPr>
          <p:cNvPr id="3" name="İçerik Yer Tutucusu 2"/>
          <p:cNvSpPr>
            <a:spLocks noGrp="1"/>
          </p:cNvSpPr>
          <p:nvPr>
            <p:ph idx="1"/>
          </p:nvPr>
        </p:nvSpPr>
        <p:spPr>
          <a:xfrm>
            <a:off x="646111" y="1663619"/>
            <a:ext cx="8946541" cy="4195481"/>
          </a:xfrm>
        </p:spPr>
        <p:txBody>
          <a:bodyPr/>
          <a:lstStyle/>
          <a:p>
            <a:r>
              <a:rPr lang="tr-TR" dirty="0" err="1" smtClean="0"/>
              <a:t>Dataset</a:t>
            </a:r>
            <a:r>
              <a:rPr lang="tr-TR" dirty="0" smtClean="0"/>
              <a:t> has </a:t>
            </a:r>
            <a:r>
              <a:rPr lang="tr-TR" dirty="0" err="1" smtClean="0"/>
              <a:t>some</a:t>
            </a:r>
            <a:r>
              <a:rPr lang="tr-TR" dirty="0" smtClean="0"/>
              <a:t> </a:t>
            </a:r>
            <a:r>
              <a:rPr lang="tr-TR" dirty="0" err="1" smtClean="0"/>
              <a:t>empty</a:t>
            </a:r>
            <a:r>
              <a:rPr lang="tr-TR" dirty="0" smtClean="0"/>
              <a:t> </a:t>
            </a:r>
            <a:r>
              <a:rPr lang="tr-TR" dirty="0" err="1" smtClean="0"/>
              <a:t>cells</a:t>
            </a:r>
            <a:r>
              <a:rPr lang="tr-TR" dirty="0" smtClean="0"/>
              <a:t>:</a:t>
            </a:r>
          </a:p>
          <a:p>
            <a:pPr lvl="1"/>
            <a:r>
              <a:rPr lang="tr-TR" dirty="0" err="1" smtClean="0"/>
              <a:t>These</a:t>
            </a:r>
            <a:r>
              <a:rPr lang="tr-TR" dirty="0" smtClean="0"/>
              <a:t> </a:t>
            </a:r>
            <a:r>
              <a:rPr lang="tr-TR" dirty="0" err="1" smtClean="0"/>
              <a:t>cells</a:t>
            </a:r>
            <a:r>
              <a:rPr lang="tr-TR" dirty="0" smtClean="0"/>
              <a:t> </a:t>
            </a:r>
            <a:r>
              <a:rPr lang="tr-TR" dirty="0" err="1" smtClean="0"/>
              <a:t>did</a:t>
            </a:r>
            <a:r>
              <a:rPr lang="tr-TR" dirty="0" smtClean="0"/>
              <a:t> not </a:t>
            </a:r>
            <a:r>
              <a:rPr lang="tr-TR" dirty="0" err="1" smtClean="0"/>
              <a:t>considered</a:t>
            </a:r>
            <a:r>
              <a:rPr lang="tr-TR" dirty="0" smtClean="0"/>
              <a:t>.</a:t>
            </a:r>
            <a:endParaRPr lang="tr-TR" dirty="0" smtClean="0"/>
          </a:p>
          <a:p>
            <a:r>
              <a:rPr lang="tr-TR" dirty="0" err="1" smtClean="0"/>
              <a:t>Assigning</a:t>
            </a:r>
            <a:r>
              <a:rPr lang="tr-TR" dirty="0" smtClean="0"/>
              <a:t> </a:t>
            </a:r>
            <a:r>
              <a:rPr lang="tr-TR" dirty="0" err="1" smtClean="0"/>
              <a:t>weights</a:t>
            </a:r>
            <a:r>
              <a:rPr lang="tr-TR" dirty="0" smtClean="0"/>
              <a:t> of a </a:t>
            </a:r>
            <a:r>
              <a:rPr lang="tr-TR" dirty="0" err="1" smtClean="0"/>
              <a:t>movie</a:t>
            </a:r>
            <a:r>
              <a:rPr lang="tr-TR" dirty="0" smtClean="0"/>
              <a:t> </a:t>
            </a:r>
            <a:r>
              <a:rPr lang="tr-TR" dirty="0" smtClean="0">
                <a:sym typeface="Wingdings" panose="05000000000000000000" pitchFamily="2" charset="2"/>
              </a:rPr>
              <a:t></a:t>
            </a:r>
            <a:r>
              <a:rPr lang="tr-TR" dirty="0" smtClean="0"/>
              <a:t> 2 </a:t>
            </a:r>
            <a:r>
              <a:rPr lang="tr-TR" dirty="0" err="1" smtClean="0"/>
              <a:t>methods</a:t>
            </a:r>
            <a:r>
              <a:rPr lang="tr-TR" dirty="0" smtClean="0"/>
              <a:t> </a:t>
            </a:r>
            <a:r>
              <a:rPr lang="tr-TR" dirty="0" err="1" smtClean="0"/>
              <a:t>are</a:t>
            </a:r>
            <a:r>
              <a:rPr lang="tr-TR" dirty="0" smtClean="0"/>
              <a:t> </a:t>
            </a:r>
            <a:r>
              <a:rPr lang="tr-TR" dirty="0" err="1" smtClean="0"/>
              <a:t>used</a:t>
            </a:r>
            <a:endParaRPr lang="tr-TR" dirty="0" smtClean="0"/>
          </a:p>
          <a:p>
            <a:pPr lvl="1"/>
            <a:r>
              <a:rPr lang="tr-TR" dirty="0" err="1" smtClean="0"/>
              <a:t>Avg</a:t>
            </a:r>
            <a:r>
              <a:rPr lang="tr-TR" dirty="0" smtClean="0"/>
              <a:t>(</a:t>
            </a:r>
            <a:r>
              <a:rPr lang="tr-TR" dirty="0" err="1" smtClean="0"/>
              <a:t>Ratings</a:t>
            </a:r>
            <a:r>
              <a:rPr lang="tr-TR" dirty="0" smtClean="0"/>
              <a:t> of a </a:t>
            </a:r>
            <a:r>
              <a:rPr lang="tr-TR" dirty="0" err="1" smtClean="0"/>
              <a:t>movie</a:t>
            </a:r>
            <a:r>
              <a:rPr lang="tr-TR" dirty="0" smtClean="0"/>
              <a:t>)</a:t>
            </a:r>
          </a:p>
          <a:p>
            <a:pPr lvl="1"/>
            <a:r>
              <a:rPr lang="tr-TR" dirty="0" err="1" smtClean="0"/>
              <a:t>Count</a:t>
            </a:r>
            <a:r>
              <a:rPr lang="tr-TR" dirty="0" smtClean="0"/>
              <a:t>(# of </a:t>
            </a:r>
            <a:r>
              <a:rPr lang="tr-TR" dirty="0" err="1" smtClean="0"/>
              <a:t>watching</a:t>
            </a:r>
            <a:r>
              <a:rPr lang="tr-TR" dirty="0" smtClean="0"/>
              <a:t> of a </a:t>
            </a:r>
            <a:r>
              <a:rPr lang="tr-TR" dirty="0" err="1" smtClean="0"/>
              <a:t>movie</a:t>
            </a:r>
            <a:r>
              <a:rPr lang="tr-TR" dirty="0" smtClean="0"/>
              <a:t>)</a:t>
            </a:r>
            <a:endParaRPr lang="tr-TR" dirty="0" smtClean="0"/>
          </a:p>
        </p:txBody>
      </p:sp>
      <p:sp>
        <p:nvSpPr>
          <p:cNvPr id="6" name="Slayt Numarası Yer Tutucusu 5"/>
          <p:cNvSpPr>
            <a:spLocks noGrp="1"/>
          </p:cNvSpPr>
          <p:nvPr>
            <p:ph type="sldNum" sz="quarter" idx="12"/>
          </p:nvPr>
        </p:nvSpPr>
        <p:spPr/>
        <p:txBody>
          <a:bodyPr/>
          <a:lstStyle/>
          <a:p>
            <a:fld id="{6013CD75-14C8-426B-BA56-52058D7A9EC3}" type="slidenum">
              <a:rPr lang="en-US" smtClean="0"/>
              <a:t>13</a:t>
            </a:fld>
            <a:endParaRPr lang="en-US"/>
          </a:p>
        </p:txBody>
      </p:sp>
    </p:spTree>
    <p:extLst>
      <p:ext uri="{BB962C8B-B14F-4D97-AF65-F5344CB8AC3E}">
        <p14:creationId xmlns:p14="http://schemas.microsoft.com/office/powerpoint/2010/main" val="786070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23025" y="1263205"/>
            <a:ext cx="3969309" cy="584688"/>
          </a:xfrm>
        </p:spPr>
        <p:txBody>
          <a:bodyPr/>
          <a:lstStyle/>
          <a:p>
            <a:r>
              <a:rPr lang="tr-TR" b="1" dirty="0" smtClean="0"/>
              <a:t>EXPERIMENTAL RESULTS </a:t>
            </a:r>
            <a:endParaRPr lang="en-US" b="1" dirty="0"/>
          </a:p>
        </p:txBody>
      </p:sp>
      <p:sp>
        <p:nvSpPr>
          <p:cNvPr id="4" name="Metin Yer Tutucusu 3"/>
          <p:cNvSpPr>
            <a:spLocks noGrp="1"/>
          </p:cNvSpPr>
          <p:nvPr>
            <p:ph type="body" sz="half" idx="2"/>
          </p:nvPr>
        </p:nvSpPr>
        <p:spPr>
          <a:xfrm>
            <a:off x="1207147" y="2417924"/>
            <a:ext cx="9983592" cy="2895599"/>
          </a:xfrm>
        </p:spPr>
        <p:txBody>
          <a:bodyPr/>
          <a:lstStyle/>
          <a:p>
            <a:endParaRPr lang="tr-TR" dirty="0" smtClean="0"/>
          </a:p>
          <a:p>
            <a:endParaRPr lang="tr-TR" dirty="0"/>
          </a:p>
          <a:p>
            <a:pPr marL="285750" indent="-285750">
              <a:buFont typeface="Arial" panose="020B0604020202020204" pitchFamily="34" charset="0"/>
              <a:buChar char="•"/>
            </a:pPr>
            <a:endParaRPr lang="tr-TR" i="1" dirty="0" smtClean="0"/>
          </a:p>
        </p:txBody>
      </p:sp>
      <p:sp>
        <p:nvSpPr>
          <p:cNvPr id="7" name="Slayt Numarası Yer Tutucusu 6"/>
          <p:cNvSpPr>
            <a:spLocks noGrp="1"/>
          </p:cNvSpPr>
          <p:nvPr>
            <p:ph type="sldNum" sz="quarter" idx="12"/>
          </p:nvPr>
        </p:nvSpPr>
        <p:spPr/>
        <p:txBody>
          <a:bodyPr/>
          <a:lstStyle/>
          <a:p>
            <a:fld id="{6013CD75-14C8-426B-BA56-52058D7A9EC3}" type="slidenum">
              <a:rPr lang="en-US" smtClean="0"/>
              <a:t>14</a:t>
            </a:fld>
            <a:endParaRPr lang="en-US"/>
          </a:p>
        </p:txBody>
      </p:sp>
      <p:graphicFrame>
        <p:nvGraphicFramePr>
          <p:cNvPr id="5" name="Tablo 4"/>
          <p:cNvGraphicFramePr>
            <a:graphicFrameLocks noGrp="1"/>
          </p:cNvGraphicFramePr>
          <p:nvPr>
            <p:extLst>
              <p:ext uri="{D42A27DB-BD31-4B8C-83A1-F6EECF244321}">
                <p14:modId xmlns:p14="http://schemas.microsoft.com/office/powerpoint/2010/main" val="1423523145"/>
              </p:ext>
            </p:extLst>
          </p:nvPr>
        </p:nvGraphicFramePr>
        <p:xfrm>
          <a:off x="1525225" y="2559483"/>
          <a:ext cx="8128002" cy="3307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476756963"/>
                    </a:ext>
                  </a:extLst>
                </a:gridCol>
                <a:gridCol w="1354667">
                  <a:extLst>
                    <a:ext uri="{9D8B030D-6E8A-4147-A177-3AD203B41FA5}">
                      <a16:colId xmlns:a16="http://schemas.microsoft.com/office/drawing/2014/main" val="1861843543"/>
                    </a:ext>
                  </a:extLst>
                </a:gridCol>
                <a:gridCol w="1354667">
                  <a:extLst>
                    <a:ext uri="{9D8B030D-6E8A-4147-A177-3AD203B41FA5}">
                      <a16:colId xmlns:a16="http://schemas.microsoft.com/office/drawing/2014/main" val="1809399629"/>
                    </a:ext>
                  </a:extLst>
                </a:gridCol>
                <a:gridCol w="1354667">
                  <a:extLst>
                    <a:ext uri="{9D8B030D-6E8A-4147-A177-3AD203B41FA5}">
                      <a16:colId xmlns:a16="http://schemas.microsoft.com/office/drawing/2014/main" val="2111325439"/>
                    </a:ext>
                  </a:extLst>
                </a:gridCol>
                <a:gridCol w="1354667">
                  <a:extLst>
                    <a:ext uri="{9D8B030D-6E8A-4147-A177-3AD203B41FA5}">
                      <a16:colId xmlns:a16="http://schemas.microsoft.com/office/drawing/2014/main" val="1066480107"/>
                    </a:ext>
                  </a:extLst>
                </a:gridCol>
                <a:gridCol w="1354667">
                  <a:extLst>
                    <a:ext uri="{9D8B030D-6E8A-4147-A177-3AD203B41FA5}">
                      <a16:colId xmlns:a16="http://schemas.microsoft.com/office/drawing/2014/main" val="3216878844"/>
                    </a:ext>
                  </a:extLst>
                </a:gridCol>
              </a:tblGrid>
              <a:tr h="370840">
                <a:tc>
                  <a:txBody>
                    <a:bodyPr/>
                    <a:lstStyle/>
                    <a:p>
                      <a:r>
                        <a:rPr lang="tr-TR" dirty="0" err="1" smtClean="0"/>
                        <a:t>Weights</a:t>
                      </a:r>
                      <a:endParaRPr lang="en-US" dirty="0"/>
                    </a:p>
                  </a:txBody>
                  <a:tcPr/>
                </a:tc>
                <a:tc>
                  <a:txBody>
                    <a:bodyPr/>
                    <a:lstStyle/>
                    <a:p>
                      <a:r>
                        <a:rPr lang="tr-TR" dirty="0" err="1" smtClean="0"/>
                        <a:t>Algorithm</a:t>
                      </a:r>
                      <a:endParaRPr lang="en-US" dirty="0"/>
                    </a:p>
                  </a:txBody>
                  <a:tcPr/>
                </a:tc>
                <a:tc>
                  <a:txBody>
                    <a:bodyPr/>
                    <a:lstStyle/>
                    <a:p>
                      <a:r>
                        <a:rPr lang="tr-TR" dirty="0" smtClean="0"/>
                        <a:t>Min.</a:t>
                      </a:r>
                      <a:r>
                        <a:rPr lang="tr-TR" baseline="0" dirty="0" smtClean="0"/>
                        <a:t> </a:t>
                      </a:r>
                      <a:r>
                        <a:rPr lang="tr-TR" baseline="0" dirty="0" err="1" smtClean="0"/>
                        <a:t>Support</a:t>
                      </a:r>
                      <a:endParaRPr lang="en-US" dirty="0"/>
                    </a:p>
                  </a:txBody>
                  <a:tcPr/>
                </a:tc>
                <a:tc>
                  <a:txBody>
                    <a:bodyPr/>
                    <a:lstStyle/>
                    <a:p>
                      <a:r>
                        <a:rPr lang="tr-TR" dirty="0" smtClean="0"/>
                        <a:t>Min. </a:t>
                      </a:r>
                      <a:r>
                        <a:rPr lang="tr-TR" dirty="0" err="1" smtClean="0"/>
                        <a:t>Confidence</a:t>
                      </a:r>
                      <a:endParaRPr lang="en-US" dirty="0"/>
                    </a:p>
                  </a:txBody>
                  <a:tcPr/>
                </a:tc>
                <a:tc>
                  <a:txBody>
                    <a:bodyPr/>
                    <a:lstStyle/>
                    <a:p>
                      <a:r>
                        <a:rPr lang="tr-TR" dirty="0" smtClean="0"/>
                        <a:t>#</a:t>
                      </a:r>
                      <a:r>
                        <a:rPr lang="tr-TR" dirty="0" err="1" smtClean="0"/>
                        <a:t>Itemset</a:t>
                      </a:r>
                      <a:endParaRPr lang="en-US" dirty="0"/>
                    </a:p>
                  </a:txBody>
                  <a:tcPr/>
                </a:tc>
                <a:tc>
                  <a:txBody>
                    <a:bodyPr/>
                    <a:lstStyle/>
                    <a:p>
                      <a:r>
                        <a:rPr lang="tr-TR" dirty="0" smtClean="0"/>
                        <a:t>#Rules</a:t>
                      </a:r>
                      <a:endParaRPr lang="en-US" dirty="0"/>
                    </a:p>
                  </a:txBody>
                  <a:tcPr/>
                </a:tc>
                <a:extLst>
                  <a:ext uri="{0D108BD9-81ED-4DB2-BD59-A6C34878D82A}">
                    <a16:rowId xmlns:a16="http://schemas.microsoft.com/office/drawing/2014/main" val="3614958556"/>
                  </a:ext>
                </a:extLst>
              </a:tr>
              <a:tr h="370840">
                <a:tc>
                  <a:txBody>
                    <a:bodyPr/>
                    <a:lstStyle/>
                    <a:p>
                      <a:r>
                        <a:rPr lang="tr-TR" dirty="0" smtClean="0"/>
                        <a:t>-</a:t>
                      </a:r>
                      <a:endParaRPr lang="en-US" dirty="0"/>
                    </a:p>
                  </a:txBody>
                  <a:tcPr/>
                </a:tc>
                <a:tc>
                  <a:txBody>
                    <a:bodyPr/>
                    <a:lstStyle/>
                    <a:p>
                      <a:r>
                        <a:rPr lang="tr-TR" dirty="0" smtClean="0"/>
                        <a:t>ARM</a:t>
                      </a:r>
                      <a:endParaRPr lang="en-US" dirty="0"/>
                    </a:p>
                  </a:txBody>
                  <a:tcPr/>
                </a:tc>
                <a:tc>
                  <a:txBody>
                    <a:bodyPr/>
                    <a:lstStyle/>
                    <a:p>
                      <a:r>
                        <a:rPr lang="tr-TR" dirty="0" smtClean="0"/>
                        <a:t>0.2</a:t>
                      </a:r>
                      <a:endParaRPr lang="en-US" dirty="0"/>
                    </a:p>
                  </a:txBody>
                  <a:tcPr/>
                </a:tc>
                <a:tc>
                  <a:txBody>
                    <a:bodyPr/>
                    <a:lstStyle/>
                    <a:p>
                      <a:r>
                        <a:rPr lang="tr-TR" dirty="0" smtClean="0"/>
                        <a:t>0.8</a:t>
                      </a:r>
                      <a:endParaRPr lang="en-US" dirty="0"/>
                    </a:p>
                  </a:txBody>
                  <a:tcPr/>
                </a:tc>
                <a:tc>
                  <a:txBody>
                    <a:bodyPr/>
                    <a:lstStyle/>
                    <a:p>
                      <a:r>
                        <a:rPr lang="tr-TR" dirty="0" smtClean="0"/>
                        <a:t>69</a:t>
                      </a:r>
                      <a:endParaRPr lang="en-US" dirty="0"/>
                    </a:p>
                  </a:txBody>
                  <a:tcPr/>
                </a:tc>
                <a:tc>
                  <a:txBody>
                    <a:bodyPr/>
                    <a:lstStyle/>
                    <a:p>
                      <a:r>
                        <a:rPr lang="tr-TR" dirty="0" smtClean="0"/>
                        <a:t>9</a:t>
                      </a:r>
                      <a:endParaRPr lang="en-US" dirty="0"/>
                    </a:p>
                  </a:txBody>
                  <a:tcPr/>
                </a:tc>
                <a:extLst>
                  <a:ext uri="{0D108BD9-81ED-4DB2-BD59-A6C34878D82A}">
                    <a16:rowId xmlns:a16="http://schemas.microsoft.com/office/drawing/2014/main" val="2539572045"/>
                  </a:ext>
                </a:extLst>
              </a:tr>
              <a:tr h="370840">
                <a:tc>
                  <a:txBody>
                    <a:bodyPr/>
                    <a:lstStyle/>
                    <a:p>
                      <a:r>
                        <a:rPr lang="tr-TR" dirty="0" err="1" smtClean="0"/>
                        <a:t>Average</a:t>
                      </a:r>
                      <a:endParaRPr lang="en-US" dirty="0"/>
                    </a:p>
                  </a:txBody>
                  <a:tcPr/>
                </a:tc>
                <a:tc>
                  <a:txBody>
                    <a:bodyPr/>
                    <a:lstStyle/>
                    <a:p>
                      <a:r>
                        <a:rPr lang="tr-TR" dirty="0" smtClean="0"/>
                        <a:t>Post-WARM</a:t>
                      </a:r>
                      <a:endParaRPr lang="en-US" dirty="0"/>
                    </a:p>
                  </a:txBody>
                  <a:tcPr/>
                </a:tc>
                <a:tc>
                  <a:txBody>
                    <a:bodyPr/>
                    <a:lstStyle/>
                    <a:p>
                      <a:r>
                        <a:rPr lang="tr-TR" dirty="0" smtClean="0"/>
                        <a:t>0.2</a:t>
                      </a:r>
                      <a:endParaRPr lang="en-US" dirty="0"/>
                    </a:p>
                  </a:txBody>
                  <a:tcPr/>
                </a:tc>
                <a:tc>
                  <a:txBody>
                    <a:bodyPr/>
                    <a:lstStyle/>
                    <a:p>
                      <a:r>
                        <a:rPr lang="tr-TR" dirty="0" smtClean="0"/>
                        <a:t>0.8</a:t>
                      </a:r>
                      <a:endParaRPr lang="en-US" dirty="0"/>
                    </a:p>
                  </a:txBody>
                  <a:tcPr/>
                </a:tc>
                <a:tc>
                  <a:txBody>
                    <a:bodyPr/>
                    <a:lstStyle/>
                    <a:p>
                      <a:r>
                        <a:rPr lang="tr-TR" dirty="0" smtClean="0"/>
                        <a:t>45</a:t>
                      </a:r>
                      <a:endParaRPr lang="en-US" dirty="0"/>
                    </a:p>
                  </a:txBody>
                  <a:tcPr/>
                </a:tc>
                <a:tc>
                  <a:txBody>
                    <a:bodyPr/>
                    <a:lstStyle/>
                    <a:p>
                      <a:r>
                        <a:rPr lang="tr-TR" dirty="0" smtClean="0"/>
                        <a:t>6</a:t>
                      </a:r>
                      <a:endParaRPr lang="en-US" dirty="0"/>
                    </a:p>
                  </a:txBody>
                  <a:tcPr/>
                </a:tc>
                <a:extLst>
                  <a:ext uri="{0D108BD9-81ED-4DB2-BD59-A6C34878D82A}">
                    <a16:rowId xmlns:a16="http://schemas.microsoft.com/office/drawing/2014/main" val="2888488435"/>
                  </a:ext>
                </a:extLst>
              </a:tr>
              <a:tr h="370840">
                <a:tc>
                  <a:txBody>
                    <a:bodyPr/>
                    <a:lstStyle/>
                    <a:p>
                      <a:r>
                        <a:rPr lang="tr-TR" dirty="0" err="1" smtClean="0"/>
                        <a:t>Average</a:t>
                      </a:r>
                      <a:endParaRPr lang="en-US" dirty="0"/>
                    </a:p>
                  </a:txBody>
                  <a:tcPr/>
                </a:tc>
                <a:tc>
                  <a:txBody>
                    <a:bodyPr/>
                    <a:lstStyle/>
                    <a:p>
                      <a:r>
                        <a:rPr lang="tr-TR" dirty="0" err="1" smtClean="0"/>
                        <a:t>Pre</a:t>
                      </a:r>
                      <a:r>
                        <a:rPr lang="tr-TR" dirty="0" smtClean="0"/>
                        <a:t>-WARM</a:t>
                      </a:r>
                      <a:endParaRPr lang="en-US" dirty="0"/>
                    </a:p>
                  </a:txBody>
                  <a:tcPr/>
                </a:tc>
                <a:tc>
                  <a:txBody>
                    <a:bodyPr/>
                    <a:lstStyle/>
                    <a:p>
                      <a:r>
                        <a:rPr lang="tr-TR" dirty="0" smtClean="0"/>
                        <a:t>0.2</a:t>
                      </a:r>
                      <a:endParaRPr lang="en-US" dirty="0"/>
                    </a:p>
                  </a:txBody>
                  <a:tcPr/>
                </a:tc>
                <a:tc>
                  <a:txBody>
                    <a:bodyPr/>
                    <a:lstStyle/>
                    <a:p>
                      <a:r>
                        <a:rPr lang="tr-TR" dirty="0" smtClean="0"/>
                        <a:t>0.8</a:t>
                      </a:r>
                      <a:endParaRPr lang="en-US" dirty="0"/>
                    </a:p>
                  </a:txBody>
                  <a:tcPr/>
                </a:tc>
                <a:tc>
                  <a:txBody>
                    <a:bodyPr/>
                    <a:lstStyle/>
                    <a:p>
                      <a:r>
                        <a:rPr lang="tr-TR" dirty="0" smtClean="0"/>
                        <a:t>75</a:t>
                      </a:r>
                      <a:endParaRPr lang="en-US" dirty="0"/>
                    </a:p>
                  </a:txBody>
                  <a:tcPr/>
                </a:tc>
                <a:tc>
                  <a:txBody>
                    <a:bodyPr/>
                    <a:lstStyle/>
                    <a:p>
                      <a:r>
                        <a:rPr lang="tr-TR" dirty="0" smtClean="0"/>
                        <a:t>10</a:t>
                      </a:r>
                      <a:endParaRPr lang="en-US" dirty="0"/>
                    </a:p>
                  </a:txBody>
                  <a:tcPr/>
                </a:tc>
                <a:extLst>
                  <a:ext uri="{0D108BD9-81ED-4DB2-BD59-A6C34878D82A}">
                    <a16:rowId xmlns:a16="http://schemas.microsoft.com/office/drawing/2014/main" val="1020726041"/>
                  </a:ext>
                </a:extLst>
              </a:tr>
              <a:tr h="370840">
                <a:tc>
                  <a:txBody>
                    <a:bodyPr/>
                    <a:lstStyle/>
                    <a:p>
                      <a:r>
                        <a:rPr lang="tr-TR" dirty="0" err="1" smtClean="0"/>
                        <a:t>Count</a:t>
                      </a:r>
                      <a:endParaRPr lang="en-US" dirty="0"/>
                    </a:p>
                  </a:txBody>
                  <a:tcPr/>
                </a:tc>
                <a:tc>
                  <a:txBody>
                    <a:bodyPr/>
                    <a:lstStyle/>
                    <a:p>
                      <a:r>
                        <a:rPr lang="tr-TR" dirty="0" smtClean="0"/>
                        <a:t>Post-WARM</a:t>
                      </a:r>
                      <a:endParaRPr lang="en-US" dirty="0"/>
                    </a:p>
                  </a:txBody>
                  <a:tcPr/>
                </a:tc>
                <a:tc>
                  <a:txBody>
                    <a:bodyPr/>
                    <a:lstStyle/>
                    <a:p>
                      <a:r>
                        <a:rPr lang="tr-TR" dirty="0" smtClean="0"/>
                        <a:t>0.2</a:t>
                      </a:r>
                      <a:endParaRPr lang="en-US" dirty="0"/>
                    </a:p>
                  </a:txBody>
                  <a:tcPr/>
                </a:tc>
                <a:tc>
                  <a:txBody>
                    <a:bodyPr/>
                    <a:lstStyle/>
                    <a:p>
                      <a:r>
                        <a:rPr lang="tr-TR" dirty="0" smtClean="0"/>
                        <a:t>0.8</a:t>
                      </a:r>
                      <a:endParaRPr lang="en-US" dirty="0"/>
                    </a:p>
                  </a:txBody>
                  <a:tcPr/>
                </a:tc>
                <a:tc>
                  <a:txBody>
                    <a:bodyPr/>
                    <a:lstStyle/>
                    <a:p>
                      <a:r>
                        <a:rPr lang="tr-TR" dirty="0" smtClean="0"/>
                        <a:t>58</a:t>
                      </a:r>
                      <a:endParaRPr lang="en-US" dirty="0"/>
                    </a:p>
                  </a:txBody>
                  <a:tcPr/>
                </a:tc>
                <a:tc>
                  <a:txBody>
                    <a:bodyPr/>
                    <a:lstStyle/>
                    <a:p>
                      <a:r>
                        <a:rPr lang="tr-TR" dirty="0" smtClean="0"/>
                        <a:t>8</a:t>
                      </a:r>
                      <a:endParaRPr lang="en-US" dirty="0"/>
                    </a:p>
                  </a:txBody>
                  <a:tcPr/>
                </a:tc>
                <a:extLst>
                  <a:ext uri="{0D108BD9-81ED-4DB2-BD59-A6C34878D82A}">
                    <a16:rowId xmlns:a16="http://schemas.microsoft.com/office/drawing/2014/main" val="2179792922"/>
                  </a:ext>
                </a:extLst>
              </a:tr>
              <a:tr h="370840">
                <a:tc>
                  <a:txBody>
                    <a:bodyPr/>
                    <a:lstStyle/>
                    <a:p>
                      <a:r>
                        <a:rPr lang="tr-TR" dirty="0" err="1" smtClean="0"/>
                        <a:t>Count</a:t>
                      </a:r>
                      <a:endParaRPr lang="en-US" dirty="0"/>
                    </a:p>
                  </a:txBody>
                  <a:tcPr/>
                </a:tc>
                <a:tc>
                  <a:txBody>
                    <a:bodyPr/>
                    <a:lstStyle/>
                    <a:p>
                      <a:r>
                        <a:rPr lang="tr-TR" dirty="0" err="1" smtClean="0"/>
                        <a:t>Pre</a:t>
                      </a:r>
                      <a:r>
                        <a:rPr lang="tr-TR" dirty="0" smtClean="0"/>
                        <a:t>-WARM</a:t>
                      </a:r>
                      <a:endParaRPr lang="en-US" dirty="0"/>
                    </a:p>
                  </a:txBody>
                  <a:tcPr/>
                </a:tc>
                <a:tc>
                  <a:txBody>
                    <a:bodyPr/>
                    <a:lstStyle/>
                    <a:p>
                      <a:r>
                        <a:rPr lang="tr-TR" dirty="0" smtClean="0"/>
                        <a:t>0.2</a:t>
                      </a:r>
                      <a:endParaRPr lang="en-US" dirty="0"/>
                    </a:p>
                  </a:txBody>
                  <a:tcPr/>
                </a:tc>
                <a:tc>
                  <a:txBody>
                    <a:bodyPr/>
                    <a:lstStyle/>
                    <a:p>
                      <a:r>
                        <a:rPr lang="tr-TR" dirty="0" smtClean="0"/>
                        <a:t>0.8</a:t>
                      </a:r>
                      <a:endParaRPr lang="en-US" dirty="0"/>
                    </a:p>
                  </a:txBody>
                  <a:tcPr/>
                </a:tc>
                <a:tc>
                  <a:txBody>
                    <a:bodyPr/>
                    <a:lstStyle/>
                    <a:p>
                      <a:r>
                        <a:rPr lang="tr-TR" dirty="0" smtClean="0"/>
                        <a:t>87</a:t>
                      </a:r>
                      <a:endParaRPr lang="en-US" dirty="0"/>
                    </a:p>
                  </a:txBody>
                  <a:tcPr/>
                </a:tc>
                <a:tc>
                  <a:txBody>
                    <a:bodyPr/>
                    <a:lstStyle/>
                    <a:p>
                      <a:r>
                        <a:rPr lang="tr-TR" dirty="0" smtClean="0"/>
                        <a:t>14</a:t>
                      </a:r>
                      <a:endParaRPr lang="en-US" dirty="0"/>
                    </a:p>
                  </a:txBody>
                  <a:tcPr/>
                </a:tc>
                <a:extLst>
                  <a:ext uri="{0D108BD9-81ED-4DB2-BD59-A6C34878D82A}">
                    <a16:rowId xmlns:a16="http://schemas.microsoft.com/office/drawing/2014/main" val="3435128842"/>
                  </a:ext>
                </a:extLst>
              </a:tr>
            </a:tbl>
          </a:graphicData>
        </a:graphic>
      </p:graphicFrame>
    </p:spTree>
    <p:extLst>
      <p:ext uri="{BB962C8B-B14F-4D97-AF65-F5344CB8AC3E}">
        <p14:creationId xmlns:p14="http://schemas.microsoft.com/office/powerpoint/2010/main" val="1278428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154953" y="5155894"/>
            <a:ext cx="10035786" cy="868985"/>
          </a:xfrm>
        </p:spPr>
        <p:txBody>
          <a:bodyPr>
            <a:normAutofit/>
          </a:bodyPr>
          <a:lstStyle/>
          <a:p>
            <a:r>
              <a:rPr lang="en-US" dirty="0"/>
              <a:t>Fig. 1 and Fig. 2 show the comparative results </a:t>
            </a:r>
            <a:r>
              <a:rPr lang="en-US" dirty="0" err="1" smtClean="0"/>
              <a:t>obtainedby</a:t>
            </a:r>
            <a:r>
              <a:rPr lang="en-US" dirty="0" smtClean="0"/>
              <a:t> </a:t>
            </a:r>
            <a:r>
              <a:rPr lang="en-US" dirty="0"/>
              <a:t>ARM, </a:t>
            </a:r>
            <a:r>
              <a:rPr lang="en-US" dirty="0" err="1"/>
              <a:t>PreWARM</a:t>
            </a:r>
            <a:r>
              <a:rPr lang="en-US" dirty="0"/>
              <a:t> and </a:t>
            </a:r>
            <a:r>
              <a:rPr lang="en-US" dirty="0" err="1"/>
              <a:t>PostWARM</a:t>
            </a:r>
            <a:r>
              <a:rPr lang="en-US" dirty="0"/>
              <a:t> algorithms from </a:t>
            </a:r>
            <a:r>
              <a:rPr lang="en-US" dirty="0" smtClean="0"/>
              <a:t>the</a:t>
            </a:r>
            <a:r>
              <a:rPr lang="tr-TR" dirty="0" smtClean="0"/>
              <a:t> </a:t>
            </a:r>
            <a:r>
              <a:rPr lang="en-US" dirty="0" smtClean="0"/>
              <a:t>Movies </a:t>
            </a:r>
            <a:r>
              <a:rPr lang="en-US" dirty="0"/>
              <a:t>dataset in various minimum support values </a:t>
            </a:r>
            <a:r>
              <a:rPr lang="en-US" dirty="0" smtClean="0"/>
              <a:t>for</a:t>
            </a:r>
            <a:r>
              <a:rPr lang="tr-TR" dirty="0" smtClean="0"/>
              <a:t> </a:t>
            </a:r>
            <a:r>
              <a:rPr lang="en-US" dirty="0" smtClean="0"/>
              <a:t>average </a:t>
            </a:r>
            <a:r>
              <a:rPr lang="en-US" dirty="0"/>
              <a:t>weighting and count weighting </a:t>
            </a:r>
            <a:r>
              <a:rPr lang="en-US" dirty="0" smtClean="0"/>
              <a:t>strategies</a:t>
            </a:r>
            <a:r>
              <a:rPr lang="tr-TR" dirty="0" smtClean="0"/>
              <a:t> </a:t>
            </a:r>
            <a:r>
              <a:rPr lang="en-US" dirty="0" smtClean="0"/>
              <a:t>respectively</a:t>
            </a:r>
            <a:r>
              <a:rPr lang="en-US" dirty="0"/>
              <a:t>.</a:t>
            </a:r>
            <a:endParaRPr lang="en-US" dirty="0"/>
          </a:p>
        </p:txBody>
      </p:sp>
      <p:sp>
        <p:nvSpPr>
          <p:cNvPr id="5" name="Slayt Numarası Yer Tutucusu 4"/>
          <p:cNvSpPr>
            <a:spLocks noGrp="1"/>
          </p:cNvSpPr>
          <p:nvPr>
            <p:ph type="sldNum" sz="quarter" idx="12"/>
          </p:nvPr>
        </p:nvSpPr>
        <p:spPr/>
        <p:txBody>
          <a:bodyPr/>
          <a:lstStyle/>
          <a:p>
            <a:fld id="{6013CD75-14C8-426B-BA56-52058D7A9EC3}" type="slidenum">
              <a:rPr lang="en-US" smtClean="0"/>
              <a:t>15</a:t>
            </a:fld>
            <a:endParaRPr lang="en-US"/>
          </a:p>
        </p:txBody>
      </p:sp>
      <p:pic>
        <p:nvPicPr>
          <p:cNvPr id="14" name="İçerik Yer Tutucusu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4953" y="1575412"/>
            <a:ext cx="4584835" cy="3254466"/>
          </a:xfrm>
        </p:spPr>
      </p:pic>
      <p:pic>
        <p:nvPicPr>
          <p:cNvPr id="15" name="Resim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716" y="1575412"/>
            <a:ext cx="4845023" cy="3254466"/>
          </a:xfrm>
          <a:prstGeom prst="rect">
            <a:avLst/>
          </a:prstGeom>
        </p:spPr>
      </p:pic>
    </p:spTree>
    <p:extLst>
      <p:ext uri="{BB962C8B-B14F-4D97-AF65-F5344CB8AC3E}">
        <p14:creationId xmlns:p14="http://schemas.microsoft.com/office/powerpoint/2010/main" val="4013709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4953" y="1520328"/>
            <a:ext cx="4540767" cy="3170510"/>
          </a:xfrm>
        </p:spPr>
      </p:pic>
      <p:sp>
        <p:nvSpPr>
          <p:cNvPr id="4" name="Metin Yer Tutucusu 3"/>
          <p:cNvSpPr>
            <a:spLocks noGrp="1"/>
          </p:cNvSpPr>
          <p:nvPr>
            <p:ph type="body" sz="half" idx="2"/>
          </p:nvPr>
        </p:nvSpPr>
        <p:spPr>
          <a:xfrm>
            <a:off x="1154953" y="5147751"/>
            <a:ext cx="10035786" cy="877128"/>
          </a:xfrm>
        </p:spPr>
        <p:txBody>
          <a:bodyPr>
            <a:normAutofit/>
          </a:bodyPr>
          <a:lstStyle/>
          <a:p>
            <a:r>
              <a:rPr lang="en-US" dirty="0"/>
              <a:t>Fig. 3 and Fig. 4 show the number of rules obtained </a:t>
            </a:r>
            <a:r>
              <a:rPr lang="en-US" dirty="0" smtClean="0"/>
              <a:t>for</a:t>
            </a:r>
            <a:r>
              <a:rPr lang="tr-TR" dirty="0" smtClean="0"/>
              <a:t> </a:t>
            </a:r>
            <a:r>
              <a:rPr lang="en-US" dirty="0" smtClean="0"/>
              <a:t>two </a:t>
            </a:r>
            <a:r>
              <a:rPr lang="en-US" dirty="0"/>
              <a:t>different weighting strategies (average weighting </a:t>
            </a:r>
            <a:r>
              <a:rPr lang="en-US" dirty="0" smtClean="0"/>
              <a:t>and</a:t>
            </a:r>
            <a:r>
              <a:rPr lang="tr-TR" dirty="0" smtClean="0"/>
              <a:t> </a:t>
            </a:r>
            <a:r>
              <a:rPr lang="en-US" dirty="0" smtClean="0"/>
              <a:t>count </a:t>
            </a:r>
            <a:r>
              <a:rPr lang="en-US" dirty="0"/>
              <a:t>weighting) by </a:t>
            </a:r>
            <a:r>
              <a:rPr lang="en-US" dirty="0" err="1"/>
              <a:t>PreWARM</a:t>
            </a:r>
            <a:r>
              <a:rPr lang="en-US" dirty="0"/>
              <a:t> and </a:t>
            </a:r>
            <a:r>
              <a:rPr lang="en-US" dirty="0" err="1"/>
              <a:t>PostWARM</a:t>
            </a:r>
            <a:r>
              <a:rPr lang="en-US" dirty="0"/>
              <a:t> </a:t>
            </a:r>
            <a:r>
              <a:rPr lang="en-US" dirty="0" smtClean="0"/>
              <a:t>algorithms</a:t>
            </a:r>
            <a:r>
              <a:rPr lang="tr-TR" dirty="0" smtClean="0"/>
              <a:t> </a:t>
            </a:r>
            <a:r>
              <a:rPr lang="en-US" dirty="0" smtClean="0"/>
              <a:t>respectively</a:t>
            </a:r>
            <a:r>
              <a:rPr lang="en-US" dirty="0"/>
              <a:t>.</a:t>
            </a:r>
            <a:endParaRPr lang="en-US" dirty="0"/>
          </a:p>
        </p:txBody>
      </p:sp>
      <p:sp>
        <p:nvSpPr>
          <p:cNvPr id="5" name="Slayt Numarası Yer Tutucusu 4"/>
          <p:cNvSpPr>
            <a:spLocks noGrp="1"/>
          </p:cNvSpPr>
          <p:nvPr>
            <p:ph type="sldNum" sz="quarter" idx="12"/>
          </p:nvPr>
        </p:nvSpPr>
        <p:spPr/>
        <p:txBody>
          <a:bodyPr/>
          <a:lstStyle/>
          <a:p>
            <a:fld id="{6013CD75-14C8-426B-BA56-52058D7A9EC3}" type="slidenum">
              <a:rPr lang="en-US" smtClean="0"/>
              <a:t>16</a:t>
            </a:fld>
            <a:endParaRPr lang="en-US"/>
          </a:p>
        </p:txBody>
      </p:sp>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334" y="1520329"/>
            <a:ext cx="4709405" cy="3170510"/>
          </a:xfrm>
          <a:prstGeom prst="rect">
            <a:avLst/>
          </a:prstGeom>
        </p:spPr>
      </p:pic>
    </p:spTree>
    <p:extLst>
      <p:ext uri="{BB962C8B-B14F-4D97-AF65-F5344CB8AC3E}">
        <p14:creationId xmlns:p14="http://schemas.microsoft.com/office/powerpoint/2010/main" val="2192460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Dataset</a:t>
            </a:r>
            <a:endParaRPr lang="en-US" dirty="0"/>
          </a:p>
        </p:txBody>
      </p:sp>
      <p:sp>
        <p:nvSpPr>
          <p:cNvPr id="3" name="İçerik Yer Tutucusu 2"/>
          <p:cNvSpPr>
            <a:spLocks noGrp="1"/>
          </p:cNvSpPr>
          <p:nvPr>
            <p:ph idx="1"/>
          </p:nvPr>
        </p:nvSpPr>
        <p:spPr>
          <a:xfrm>
            <a:off x="646111" y="1248119"/>
            <a:ext cx="6832051" cy="4351338"/>
          </a:xfrm>
        </p:spPr>
        <p:txBody>
          <a:bodyPr/>
          <a:lstStyle/>
          <a:p>
            <a:r>
              <a:rPr lang="en-US" sz="2000" b="1" dirty="0" smtClean="0"/>
              <a:t>Online Retail Data Set </a:t>
            </a:r>
            <a:r>
              <a:rPr lang="tr-TR" sz="2000" b="1" dirty="0" smtClean="0"/>
              <a:t>– UCI</a:t>
            </a:r>
          </a:p>
          <a:p>
            <a:pPr marL="0" indent="0">
              <a:buNone/>
            </a:pPr>
            <a:r>
              <a:rPr lang="en-US" sz="2000" dirty="0"/>
              <a:t>This is a transnational data set which contains all the transactions occurring between 01/12/2010 and 09/12/2011 for a UK-based and registered non-store online retail.</a:t>
            </a:r>
          </a:p>
          <a:p>
            <a:pPr marL="0" indent="0">
              <a:buNone/>
            </a:pPr>
            <a:r>
              <a:rPr lang="en-US" dirty="0" smtClean="0"/>
              <a:t/>
            </a:r>
            <a:br>
              <a:rPr lang="en-US" dirty="0" smtClean="0"/>
            </a:br>
            <a:endParaRPr lang="en-US" dirty="0"/>
          </a:p>
        </p:txBody>
      </p:sp>
      <p:graphicFrame>
        <p:nvGraphicFramePr>
          <p:cNvPr id="6" name="Tablo 5"/>
          <p:cNvGraphicFramePr>
            <a:graphicFrameLocks noGrp="1"/>
          </p:cNvGraphicFramePr>
          <p:nvPr>
            <p:extLst>
              <p:ext uri="{D42A27DB-BD31-4B8C-83A1-F6EECF244321}">
                <p14:modId xmlns:p14="http://schemas.microsoft.com/office/powerpoint/2010/main" val="1557954952"/>
              </p:ext>
            </p:extLst>
          </p:nvPr>
        </p:nvGraphicFramePr>
        <p:xfrm>
          <a:off x="7478162" y="1772543"/>
          <a:ext cx="3146668" cy="914400"/>
        </p:xfrm>
        <a:graphic>
          <a:graphicData uri="http://schemas.openxmlformats.org/drawingml/2006/table">
            <a:tbl>
              <a:tblPr firstRow="1" bandRow="1">
                <a:tableStyleId>{16D9F66E-5EB9-4882-86FB-DCBF35E3C3E4}</a:tableStyleId>
              </a:tblPr>
              <a:tblGrid>
                <a:gridCol w="1578965">
                  <a:extLst>
                    <a:ext uri="{9D8B030D-6E8A-4147-A177-3AD203B41FA5}">
                      <a16:colId xmlns:a16="http://schemas.microsoft.com/office/drawing/2014/main" val="2811842857"/>
                    </a:ext>
                  </a:extLst>
                </a:gridCol>
                <a:gridCol w="1567703">
                  <a:extLst>
                    <a:ext uri="{9D8B030D-6E8A-4147-A177-3AD203B41FA5}">
                      <a16:colId xmlns:a16="http://schemas.microsoft.com/office/drawing/2014/main" val="57176036"/>
                    </a:ext>
                  </a:extLst>
                </a:gridCol>
              </a:tblGrid>
              <a:tr h="370840">
                <a:tc>
                  <a:txBody>
                    <a:bodyPr/>
                    <a:lstStyle/>
                    <a:p>
                      <a:pPr algn="ctr"/>
                      <a:r>
                        <a:rPr lang="tr-TR" sz="1200" b="1" dirty="0" err="1" smtClean="0"/>
                        <a:t>Number</a:t>
                      </a:r>
                      <a:r>
                        <a:rPr lang="tr-TR" sz="1200" b="1" baseline="0" dirty="0" smtClean="0"/>
                        <a:t> of </a:t>
                      </a:r>
                      <a:r>
                        <a:rPr lang="tr-TR" sz="1200" b="1" baseline="0" dirty="0" err="1" smtClean="0"/>
                        <a:t>Instance</a:t>
                      </a:r>
                      <a:endParaRPr lang="en-US" sz="1200" b="1" dirty="0"/>
                    </a:p>
                  </a:txBody>
                  <a:tcPr anchor="ctr"/>
                </a:tc>
                <a:tc>
                  <a:txBody>
                    <a:bodyPr/>
                    <a:lstStyle/>
                    <a:p>
                      <a:pPr algn="ctr"/>
                      <a:r>
                        <a:rPr lang="en-US" sz="1200" b="0" i="0" kern="1200" dirty="0" smtClean="0">
                          <a:solidFill>
                            <a:schemeClr val="dk1"/>
                          </a:solidFill>
                          <a:effectLst/>
                          <a:latin typeface="+mn-lt"/>
                          <a:ea typeface="+mn-ea"/>
                          <a:cs typeface="+mn-cs"/>
                        </a:rPr>
                        <a:t>541909</a:t>
                      </a:r>
                      <a:endParaRPr lang="en-US" sz="1200" dirty="0"/>
                    </a:p>
                  </a:txBody>
                  <a:tcPr anchor="ctr"/>
                </a:tc>
                <a:extLst>
                  <a:ext uri="{0D108BD9-81ED-4DB2-BD59-A6C34878D82A}">
                    <a16:rowId xmlns:a16="http://schemas.microsoft.com/office/drawing/2014/main" val="2123802579"/>
                  </a:ext>
                </a:extLst>
              </a:tr>
              <a:tr h="370840">
                <a:tc>
                  <a:txBody>
                    <a:bodyPr/>
                    <a:lstStyle/>
                    <a:p>
                      <a:pPr algn="ctr"/>
                      <a:r>
                        <a:rPr lang="en-US" sz="1200" b="1" kern="1200" dirty="0" smtClean="0">
                          <a:effectLst/>
                        </a:rPr>
                        <a:t>Number of Attributes</a:t>
                      </a:r>
                      <a:endParaRPr lang="en-US" sz="1200" b="1" dirty="0"/>
                    </a:p>
                  </a:txBody>
                  <a:tcPr anchor="ctr"/>
                </a:tc>
                <a:tc>
                  <a:txBody>
                    <a:bodyPr/>
                    <a:lstStyle/>
                    <a:p>
                      <a:pPr algn="ctr"/>
                      <a:r>
                        <a:rPr lang="tr-TR" sz="1200" dirty="0" smtClean="0"/>
                        <a:t>8</a:t>
                      </a:r>
                      <a:endParaRPr lang="en-US" sz="1200" dirty="0"/>
                    </a:p>
                  </a:txBody>
                  <a:tcPr anchor="ctr"/>
                </a:tc>
                <a:extLst>
                  <a:ext uri="{0D108BD9-81ED-4DB2-BD59-A6C34878D82A}">
                    <a16:rowId xmlns:a16="http://schemas.microsoft.com/office/drawing/2014/main" val="3387316117"/>
                  </a:ext>
                </a:extLst>
              </a:tr>
            </a:tbl>
          </a:graphicData>
        </a:graphic>
      </p:graphicFrame>
      <p:graphicFrame>
        <p:nvGraphicFramePr>
          <p:cNvPr id="7" name="Tablo 6"/>
          <p:cNvGraphicFramePr>
            <a:graphicFrameLocks noGrp="1"/>
          </p:cNvGraphicFramePr>
          <p:nvPr>
            <p:extLst>
              <p:ext uri="{D42A27DB-BD31-4B8C-83A1-F6EECF244321}">
                <p14:modId xmlns:p14="http://schemas.microsoft.com/office/powerpoint/2010/main" val="239885079"/>
              </p:ext>
            </p:extLst>
          </p:nvPr>
        </p:nvGraphicFramePr>
        <p:xfrm>
          <a:off x="1872363" y="3406606"/>
          <a:ext cx="7289743" cy="2626746"/>
        </p:xfrm>
        <a:graphic>
          <a:graphicData uri="http://schemas.openxmlformats.org/drawingml/2006/table">
            <a:tbl>
              <a:tblPr firstRow="1" bandRow="1">
                <a:tableStyleId>{69CF1AB2-1976-4502-BF36-3FF5EA218861}</a:tableStyleId>
              </a:tblPr>
              <a:tblGrid>
                <a:gridCol w="985345">
                  <a:extLst>
                    <a:ext uri="{9D8B030D-6E8A-4147-A177-3AD203B41FA5}">
                      <a16:colId xmlns:a16="http://schemas.microsoft.com/office/drawing/2014/main" val="954578174"/>
                    </a:ext>
                  </a:extLst>
                </a:gridCol>
                <a:gridCol w="6304398">
                  <a:extLst>
                    <a:ext uri="{9D8B030D-6E8A-4147-A177-3AD203B41FA5}">
                      <a16:colId xmlns:a16="http://schemas.microsoft.com/office/drawing/2014/main" val="3607199684"/>
                    </a:ext>
                  </a:extLst>
                </a:gridCol>
              </a:tblGrid>
              <a:tr h="305711">
                <a:tc>
                  <a:txBody>
                    <a:bodyPr/>
                    <a:lstStyle/>
                    <a:p>
                      <a:pPr algn="ctr"/>
                      <a:r>
                        <a:rPr lang="en-US" sz="1000" b="0" kern="1200" dirty="0" err="1" smtClean="0">
                          <a:effectLst/>
                        </a:rPr>
                        <a:t>InvoiceNo</a:t>
                      </a:r>
                      <a:endParaRPr lang="en-US" sz="1000" b="0" dirty="0"/>
                    </a:p>
                  </a:txBody>
                  <a:tcPr anchor="ctr"/>
                </a:tc>
                <a:tc>
                  <a:txBody>
                    <a:bodyPr/>
                    <a:lstStyle/>
                    <a:p>
                      <a:pPr algn="ctr"/>
                      <a:r>
                        <a:rPr lang="en-US" sz="1000" b="0" kern="1200" dirty="0" smtClean="0">
                          <a:effectLst/>
                        </a:rPr>
                        <a:t>Nominal, a 6-digit integral number uniquely assigned to each transaction. If this code starts with letter 'c', it indicates a cancellation. </a:t>
                      </a:r>
                      <a:endParaRPr lang="en-US" sz="1000" b="0" dirty="0"/>
                    </a:p>
                  </a:txBody>
                  <a:tcPr anchor="ctr"/>
                </a:tc>
                <a:extLst>
                  <a:ext uri="{0D108BD9-81ED-4DB2-BD59-A6C34878D82A}">
                    <a16:rowId xmlns:a16="http://schemas.microsoft.com/office/drawing/2014/main" val="2057313691"/>
                  </a:ext>
                </a:extLst>
              </a:tr>
              <a:tr h="305711">
                <a:tc>
                  <a:txBody>
                    <a:bodyPr/>
                    <a:lstStyle/>
                    <a:p>
                      <a:pPr algn="ctr"/>
                      <a:r>
                        <a:rPr lang="en-US" sz="1000" kern="1200" dirty="0" err="1" smtClean="0">
                          <a:effectLst/>
                        </a:rPr>
                        <a:t>StockCode</a:t>
                      </a:r>
                      <a:endParaRPr lang="en-US" sz="1000" dirty="0"/>
                    </a:p>
                  </a:txBody>
                  <a:tcPr anchor="ctr"/>
                </a:tc>
                <a:tc>
                  <a:txBody>
                    <a:bodyPr/>
                    <a:lstStyle/>
                    <a:p>
                      <a:pPr algn="ctr"/>
                      <a:r>
                        <a:rPr lang="en-US" sz="1000" kern="1200" dirty="0" smtClean="0">
                          <a:effectLst/>
                        </a:rPr>
                        <a:t> Product (item) code. Nominal, a 5-digit integral number uniquely assigned to each distinct product.</a:t>
                      </a:r>
                      <a:endParaRPr lang="en-US" sz="1000" dirty="0"/>
                    </a:p>
                  </a:txBody>
                  <a:tcPr anchor="ctr"/>
                </a:tc>
                <a:extLst>
                  <a:ext uri="{0D108BD9-81ED-4DB2-BD59-A6C34878D82A}">
                    <a16:rowId xmlns:a16="http://schemas.microsoft.com/office/drawing/2014/main" val="1950049765"/>
                  </a:ext>
                </a:extLst>
              </a:tr>
              <a:tr h="305711">
                <a:tc>
                  <a:txBody>
                    <a:bodyPr/>
                    <a:lstStyle/>
                    <a:p>
                      <a:pPr algn="ctr"/>
                      <a:r>
                        <a:rPr lang="en-US" sz="1000" kern="1200" dirty="0" smtClean="0">
                          <a:effectLst/>
                        </a:rPr>
                        <a:t>Description</a:t>
                      </a:r>
                      <a:endParaRPr lang="en-US" sz="1000" dirty="0"/>
                    </a:p>
                  </a:txBody>
                  <a:tcPr anchor="ctr"/>
                </a:tc>
                <a:tc>
                  <a:txBody>
                    <a:bodyPr/>
                    <a:lstStyle/>
                    <a:p>
                      <a:pPr algn="ctr"/>
                      <a:r>
                        <a:rPr lang="en-US" sz="1000" kern="1200" dirty="0" smtClean="0">
                          <a:effectLst/>
                        </a:rPr>
                        <a:t> Product (item) name. Nominal. </a:t>
                      </a:r>
                      <a:endParaRPr lang="en-US" sz="1000" dirty="0"/>
                    </a:p>
                  </a:txBody>
                  <a:tcPr anchor="ctr"/>
                </a:tc>
                <a:extLst>
                  <a:ext uri="{0D108BD9-81ED-4DB2-BD59-A6C34878D82A}">
                    <a16:rowId xmlns:a16="http://schemas.microsoft.com/office/drawing/2014/main" val="2033658897"/>
                  </a:ext>
                </a:extLst>
              </a:tr>
              <a:tr h="305711">
                <a:tc>
                  <a:txBody>
                    <a:bodyPr/>
                    <a:lstStyle/>
                    <a:p>
                      <a:pPr algn="ctr"/>
                      <a:r>
                        <a:rPr lang="en-US" sz="1000" kern="1200" dirty="0" smtClean="0">
                          <a:effectLst/>
                        </a:rPr>
                        <a:t>Quantity</a:t>
                      </a:r>
                      <a:endParaRPr lang="en-US" sz="1000" dirty="0"/>
                    </a:p>
                  </a:txBody>
                  <a:tcPr anchor="ctr"/>
                </a:tc>
                <a:tc>
                  <a:txBody>
                    <a:bodyPr/>
                    <a:lstStyle/>
                    <a:p>
                      <a:pPr algn="ctr"/>
                      <a:r>
                        <a:rPr lang="en-US" sz="1000" kern="1200" dirty="0" smtClean="0">
                          <a:effectLst/>
                        </a:rPr>
                        <a:t> The quantities of each product (item) per transaction. Numeric. </a:t>
                      </a:r>
                      <a:endParaRPr lang="en-US" sz="1000" dirty="0"/>
                    </a:p>
                  </a:txBody>
                  <a:tcPr anchor="ctr"/>
                </a:tc>
                <a:extLst>
                  <a:ext uri="{0D108BD9-81ED-4DB2-BD59-A6C34878D82A}">
                    <a16:rowId xmlns:a16="http://schemas.microsoft.com/office/drawing/2014/main" val="4004499327"/>
                  </a:ext>
                </a:extLst>
              </a:tr>
              <a:tr h="305711">
                <a:tc>
                  <a:txBody>
                    <a:bodyPr/>
                    <a:lstStyle/>
                    <a:p>
                      <a:pPr algn="ctr"/>
                      <a:r>
                        <a:rPr lang="en-US" sz="1000" kern="1200" dirty="0" err="1" smtClean="0">
                          <a:effectLst/>
                        </a:rPr>
                        <a:t>InvoiceDate</a:t>
                      </a:r>
                      <a:endParaRPr lang="en-US" sz="1000" dirty="0"/>
                    </a:p>
                  </a:txBody>
                  <a:tcPr anchor="ctr"/>
                </a:tc>
                <a:tc>
                  <a:txBody>
                    <a:bodyPr/>
                    <a:lstStyle/>
                    <a:p>
                      <a:pPr algn="ctr"/>
                      <a:r>
                        <a:rPr lang="en-US" sz="1000" kern="1200" dirty="0" err="1" smtClean="0">
                          <a:effectLst/>
                        </a:rPr>
                        <a:t>Invice</a:t>
                      </a:r>
                      <a:r>
                        <a:rPr lang="en-US" sz="1000" kern="1200" dirty="0" smtClean="0">
                          <a:effectLst/>
                        </a:rPr>
                        <a:t> Date and time. Numeric, the day and time when each transaction was generated. </a:t>
                      </a:r>
                      <a:endParaRPr lang="en-US" sz="1000" dirty="0"/>
                    </a:p>
                  </a:txBody>
                  <a:tcPr anchor="ctr"/>
                </a:tc>
                <a:extLst>
                  <a:ext uri="{0D108BD9-81ED-4DB2-BD59-A6C34878D82A}">
                    <a16:rowId xmlns:a16="http://schemas.microsoft.com/office/drawing/2014/main" val="502907432"/>
                  </a:ext>
                </a:extLst>
              </a:tr>
              <a:tr h="305711">
                <a:tc>
                  <a:txBody>
                    <a:bodyPr/>
                    <a:lstStyle/>
                    <a:p>
                      <a:pPr algn="ctr"/>
                      <a:r>
                        <a:rPr lang="en-US" sz="1000" kern="1200" dirty="0" err="1" smtClean="0">
                          <a:effectLst/>
                        </a:rPr>
                        <a:t>UnitPrice</a:t>
                      </a:r>
                      <a:endParaRPr lang="en-US" sz="1000" dirty="0"/>
                    </a:p>
                  </a:txBody>
                  <a:tcPr anchor="ctr"/>
                </a:tc>
                <a:tc>
                  <a:txBody>
                    <a:bodyPr/>
                    <a:lstStyle/>
                    <a:p>
                      <a:pPr algn="ctr"/>
                      <a:r>
                        <a:rPr lang="en-US" sz="1000" kern="1200" dirty="0" smtClean="0">
                          <a:effectLst/>
                        </a:rPr>
                        <a:t>Unit price. Numeric, Product price per unit in sterling. </a:t>
                      </a:r>
                      <a:endParaRPr lang="en-US" sz="1000" dirty="0"/>
                    </a:p>
                  </a:txBody>
                  <a:tcPr anchor="ctr"/>
                </a:tc>
                <a:extLst>
                  <a:ext uri="{0D108BD9-81ED-4DB2-BD59-A6C34878D82A}">
                    <a16:rowId xmlns:a16="http://schemas.microsoft.com/office/drawing/2014/main" val="627504130"/>
                  </a:ext>
                </a:extLst>
              </a:tr>
              <a:tr h="305711">
                <a:tc>
                  <a:txBody>
                    <a:bodyPr/>
                    <a:lstStyle/>
                    <a:p>
                      <a:pPr algn="ctr"/>
                      <a:r>
                        <a:rPr lang="en-US" sz="1000" kern="1200" dirty="0" err="1" smtClean="0">
                          <a:effectLst/>
                        </a:rPr>
                        <a:t>CustomerID</a:t>
                      </a:r>
                      <a:endParaRPr lang="en-US" sz="1000" dirty="0"/>
                    </a:p>
                  </a:txBody>
                  <a:tcPr anchor="ctr"/>
                </a:tc>
                <a:tc>
                  <a:txBody>
                    <a:bodyPr/>
                    <a:lstStyle/>
                    <a:p>
                      <a:pPr algn="ctr"/>
                      <a:r>
                        <a:rPr lang="en-US" sz="1000" kern="1200" dirty="0" smtClean="0">
                          <a:effectLst/>
                        </a:rPr>
                        <a:t>Customer number. Nominal, a 5-digit integral number uniquely assigned to each customer. </a:t>
                      </a:r>
                      <a:endParaRPr lang="en-US" sz="1000" dirty="0"/>
                    </a:p>
                  </a:txBody>
                  <a:tcPr anchor="ctr"/>
                </a:tc>
                <a:extLst>
                  <a:ext uri="{0D108BD9-81ED-4DB2-BD59-A6C34878D82A}">
                    <a16:rowId xmlns:a16="http://schemas.microsoft.com/office/drawing/2014/main" val="3815728531"/>
                  </a:ext>
                </a:extLst>
              </a:tr>
              <a:tr h="305711">
                <a:tc>
                  <a:txBody>
                    <a:bodyPr/>
                    <a:lstStyle/>
                    <a:p>
                      <a:pPr algn="ctr"/>
                      <a:r>
                        <a:rPr lang="en-US" sz="1000" kern="1200" dirty="0" smtClean="0">
                          <a:effectLst/>
                        </a:rPr>
                        <a:t>Country</a:t>
                      </a:r>
                      <a:endParaRPr lang="en-US" sz="1000" dirty="0"/>
                    </a:p>
                  </a:txBody>
                  <a:tcPr anchor="ctr"/>
                </a:tc>
                <a:tc>
                  <a:txBody>
                    <a:bodyPr/>
                    <a:lstStyle/>
                    <a:p>
                      <a:pPr algn="ctr"/>
                      <a:r>
                        <a:rPr lang="en-US" sz="1000" kern="1200" dirty="0" smtClean="0">
                          <a:effectLst/>
                        </a:rPr>
                        <a:t>Country name. Nominal, the name of the country where each customer resides.</a:t>
                      </a:r>
                      <a:endParaRPr lang="en-US" sz="1000" dirty="0"/>
                    </a:p>
                  </a:txBody>
                  <a:tcPr anchor="ctr"/>
                </a:tc>
                <a:extLst>
                  <a:ext uri="{0D108BD9-81ED-4DB2-BD59-A6C34878D82A}">
                    <a16:rowId xmlns:a16="http://schemas.microsoft.com/office/drawing/2014/main" val="1706352392"/>
                  </a:ext>
                </a:extLst>
              </a:tr>
            </a:tbl>
          </a:graphicData>
        </a:graphic>
      </p:graphicFrame>
      <p:sp>
        <p:nvSpPr>
          <p:cNvPr id="8" name="Slayt Numarası Yer Tutucusu 7"/>
          <p:cNvSpPr>
            <a:spLocks noGrp="1"/>
          </p:cNvSpPr>
          <p:nvPr>
            <p:ph type="sldNum" sz="quarter" idx="12"/>
          </p:nvPr>
        </p:nvSpPr>
        <p:spPr/>
        <p:txBody>
          <a:bodyPr/>
          <a:lstStyle/>
          <a:p>
            <a:fld id="{6013CD75-14C8-426B-BA56-52058D7A9EC3}" type="slidenum">
              <a:rPr lang="en-US" smtClean="0"/>
              <a:t>17</a:t>
            </a:fld>
            <a:endParaRPr lang="en-US"/>
          </a:p>
        </p:txBody>
      </p:sp>
    </p:spTree>
    <p:extLst>
      <p:ext uri="{BB962C8B-B14F-4D97-AF65-F5344CB8AC3E}">
        <p14:creationId xmlns:p14="http://schemas.microsoft.com/office/powerpoint/2010/main" val="4014601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27591" y="986872"/>
            <a:ext cx="9404723" cy="1400530"/>
          </a:xfrm>
        </p:spPr>
        <p:txBody>
          <a:bodyPr/>
          <a:lstStyle/>
          <a:p>
            <a:r>
              <a:rPr lang="tr-TR" sz="3200" dirty="0"/>
              <a:t>Data </a:t>
            </a:r>
            <a:r>
              <a:rPr lang="tr-TR" sz="3200" dirty="0" err="1"/>
              <a:t>Preparation</a:t>
            </a:r>
            <a:r>
              <a:rPr lang="tr-TR" sz="3200" dirty="0"/>
              <a:t> </a:t>
            </a:r>
            <a:r>
              <a:rPr lang="tr-TR" sz="3200" dirty="0" err="1"/>
              <a:t>for</a:t>
            </a:r>
            <a:r>
              <a:rPr lang="tr-TR" sz="3200" dirty="0"/>
              <a:t> </a:t>
            </a:r>
            <a:r>
              <a:rPr lang="tr-TR" sz="3200" dirty="0" smtClean="0"/>
              <a:t>Online </a:t>
            </a:r>
            <a:r>
              <a:rPr lang="tr-TR" sz="3200" dirty="0" err="1" smtClean="0"/>
              <a:t>Retail</a:t>
            </a:r>
            <a:r>
              <a:rPr lang="tr-TR" sz="3200" dirty="0" smtClean="0"/>
              <a:t> </a:t>
            </a:r>
            <a:r>
              <a:rPr lang="tr-TR" sz="3200" dirty="0" err="1" smtClean="0"/>
              <a:t>Dataset</a:t>
            </a:r>
            <a:endParaRPr lang="en-US" sz="3200" dirty="0"/>
          </a:p>
        </p:txBody>
      </p:sp>
      <p:sp>
        <p:nvSpPr>
          <p:cNvPr id="4" name="Dikdörtgen 3"/>
          <p:cNvSpPr/>
          <p:nvPr/>
        </p:nvSpPr>
        <p:spPr>
          <a:xfrm>
            <a:off x="727590" y="2232360"/>
            <a:ext cx="9404723" cy="3693319"/>
          </a:xfrm>
          <a:prstGeom prst="rect">
            <a:avLst/>
          </a:prstGeom>
        </p:spPr>
        <p:txBody>
          <a:bodyPr wrap="square">
            <a:spAutoFit/>
          </a:bodyPr>
          <a:lstStyle/>
          <a:p>
            <a:pPr marL="285750" indent="-285750">
              <a:buFont typeface="Arial" panose="020B0604020202020204" pitchFamily="34" charset="0"/>
              <a:buChar char="•"/>
            </a:pPr>
            <a:r>
              <a:rPr lang="tr-TR" dirty="0" err="1"/>
              <a:t>Dataset</a:t>
            </a:r>
            <a:r>
              <a:rPr lang="tr-TR" dirty="0"/>
              <a:t> has </a:t>
            </a:r>
            <a:r>
              <a:rPr lang="tr-TR" dirty="0" err="1"/>
              <a:t>some</a:t>
            </a:r>
            <a:r>
              <a:rPr lang="tr-TR" dirty="0"/>
              <a:t> </a:t>
            </a:r>
            <a:r>
              <a:rPr lang="tr-TR" dirty="0" err="1"/>
              <a:t>empty</a:t>
            </a:r>
            <a:r>
              <a:rPr lang="tr-TR" dirty="0"/>
              <a:t> </a:t>
            </a:r>
            <a:r>
              <a:rPr lang="tr-TR" dirty="0" err="1"/>
              <a:t>cells</a:t>
            </a:r>
            <a:r>
              <a:rPr lang="tr-TR" dirty="0"/>
              <a:t>:</a:t>
            </a:r>
          </a:p>
          <a:p>
            <a:pPr lvl="1"/>
            <a:r>
              <a:rPr lang="tr-TR" dirty="0" err="1"/>
              <a:t>These</a:t>
            </a:r>
            <a:r>
              <a:rPr lang="tr-TR" dirty="0"/>
              <a:t> </a:t>
            </a:r>
            <a:r>
              <a:rPr lang="tr-TR" dirty="0" err="1"/>
              <a:t>cells</a:t>
            </a:r>
            <a:r>
              <a:rPr lang="tr-TR" dirty="0"/>
              <a:t> </a:t>
            </a:r>
            <a:r>
              <a:rPr lang="tr-TR" dirty="0" err="1"/>
              <a:t>did</a:t>
            </a:r>
            <a:r>
              <a:rPr lang="tr-TR" dirty="0"/>
              <a:t> not </a:t>
            </a:r>
            <a:r>
              <a:rPr lang="tr-TR" dirty="0" err="1" smtClean="0"/>
              <a:t>considered</a:t>
            </a:r>
            <a:r>
              <a:rPr lang="tr-TR" dirty="0" smtClean="0"/>
              <a:t>.</a:t>
            </a:r>
            <a:endParaRPr lang="tr-TR" dirty="0"/>
          </a:p>
          <a:p>
            <a:pPr lvl="1"/>
            <a:endParaRPr lang="tr-TR" dirty="0"/>
          </a:p>
          <a:p>
            <a:pPr marL="285750" indent="-285750">
              <a:buFont typeface="Arial" panose="020B0604020202020204" pitchFamily="34" charset="0"/>
              <a:buChar char="•"/>
            </a:pPr>
            <a:r>
              <a:rPr lang="tr-TR" dirty="0" err="1" smtClean="0"/>
              <a:t>Canceled</a:t>
            </a:r>
            <a:r>
              <a:rPr lang="tr-TR" dirty="0" smtClean="0"/>
              <a:t> </a:t>
            </a:r>
            <a:r>
              <a:rPr lang="tr-TR" dirty="0" err="1" smtClean="0"/>
              <a:t>invoices</a:t>
            </a:r>
            <a:r>
              <a:rPr lang="tr-TR" dirty="0" smtClean="0"/>
              <a:t> </a:t>
            </a:r>
            <a:r>
              <a:rPr lang="tr-TR" dirty="0" err="1" smtClean="0"/>
              <a:t>are</a:t>
            </a:r>
            <a:r>
              <a:rPr lang="tr-TR" dirty="0" smtClean="0"/>
              <a:t> </a:t>
            </a:r>
            <a:r>
              <a:rPr lang="tr-TR" dirty="0" err="1" smtClean="0"/>
              <a:t>removed</a:t>
            </a:r>
            <a:r>
              <a:rPr lang="tr-TR" dirty="0" smtClean="0"/>
              <a:t> </a:t>
            </a:r>
            <a:r>
              <a:rPr lang="tr-TR" dirty="0" err="1" smtClean="0"/>
              <a:t>from</a:t>
            </a:r>
            <a:r>
              <a:rPr lang="tr-TR" dirty="0" smtClean="0"/>
              <a:t> </a:t>
            </a:r>
            <a:r>
              <a:rPr lang="tr-TR" dirty="0" err="1" smtClean="0"/>
              <a:t>the</a:t>
            </a:r>
            <a:r>
              <a:rPr lang="tr-TR" dirty="0" smtClean="0"/>
              <a:t> </a:t>
            </a:r>
            <a:r>
              <a:rPr lang="tr-TR" dirty="0" err="1" smtClean="0"/>
              <a:t>dataset</a:t>
            </a:r>
            <a:endParaRPr lang="tr-TR" dirty="0" smtClean="0"/>
          </a:p>
          <a:p>
            <a:pPr lvl="1"/>
            <a:endParaRPr lang="tr-TR" dirty="0"/>
          </a:p>
          <a:p>
            <a:pPr marL="285750" indent="-285750">
              <a:buFont typeface="Arial" panose="020B0604020202020204" pitchFamily="34" charset="0"/>
              <a:buChar char="•"/>
            </a:pPr>
            <a:r>
              <a:rPr lang="tr-TR" dirty="0" err="1"/>
              <a:t>Assigning</a:t>
            </a:r>
            <a:r>
              <a:rPr lang="tr-TR" dirty="0"/>
              <a:t> </a:t>
            </a:r>
            <a:r>
              <a:rPr lang="tr-TR" dirty="0" err="1"/>
              <a:t>weights</a:t>
            </a:r>
            <a:r>
              <a:rPr lang="tr-TR" dirty="0"/>
              <a:t> of a </a:t>
            </a:r>
            <a:r>
              <a:rPr lang="tr-TR" dirty="0" err="1"/>
              <a:t>transaction</a:t>
            </a:r>
            <a:r>
              <a:rPr lang="tr-TR" dirty="0"/>
              <a:t> </a:t>
            </a:r>
            <a:r>
              <a:rPr lang="tr-TR" dirty="0">
                <a:sym typeface="Wingdings" panose="05000000000000000000" pitchFamily="2" charset="2"/>
              </a:rPr>
              <a:t> </a:t>
            </a:r>
            <a:r>
              <a:rPr lang="tr-TR" dirty="0" err="1" smtClean="0"/>
              <a:t>Transaction</a:t>
            </a:r>
            <a:r>
              <a:rPr lang="tr-TR" dirty="0" smtClean="0"/>
              <a:t> </a:t>
            </a:r>
            <a:r>
              <a:rPr lang="tr-TR" dirty="0" err="1" smtClean="0"/>
              <a:t>Cost</a:t>
            </a:r>
            <a:endParaRPr lang="tr-TR" dirty="0"/>
          </a:p>
          <a:p>
            <a:pPr lvl="1"/>
            <a:endParaRPr lang="tr-TR" dirty="0" smtClean="0"/>
          </a:p>
          <a:p>
            <a:pPr lvl="1"/>
            <a:endParaRPr lang="tr-TR" dirty="0"/>
          </a:p>
          <a:p>
            <a:pPr lvl="1"/>
            <a:endParaRPr lang="tr-TR" dirty="0" smtClean="0"/>
          </a:p>
          <a:p>
            <a:pPr lvl="1"/>
            <a:endParaRPr lang="tr-TR" dirty="0"/>
          </a:p>
          <a:p>
            <a:pPr lvl="1"/>
            <a:endParaRPr lang="tr-TR" dirty="0" smtClean="0"/>
          </a:p>
          <a:p>
            <a:pPr lvl="1"/>
            <a:endParaRPr lang="tr-TR" dirty="0"/>
          </a:p>
          <a:p>
            <a:pPr lvl="1"/>
            <a:endParaRPr lang="tr-TR" dirty="0"/>
          </a:p>
        </p:txBody>
      </p:sp>
      <p:sp>
        <p:nvSpPr>
          <p:cNvPr id="6" name="Slayt Numarası Yer Tutucusu 5"/>
          <p:cNvSpPr>
            <a:spLocks noGrp="1"/>
          </p:cNvSpPr>
          <p:nvPr>
            <p:ph type="sldNum" sz="quarter" idx="12"/>
          </p:nvPr>
        </p:nvSpPr>
        <p:spPr/>
        <p:txBody>
          <a:bodyPr/>
          <a:lstStyle/>
          <a:p>
            <a:fld id="{6013CD75-14C8-426B-BA56-52058D7A9EC3}" type="slidenum">
              <a:rPr lang="en-US" smtClean="0"/>
              <a:t>18</a:t>
            </a:fld>
            <a:endParaRPr lang="en-US"/>
          </a:p>
        </p:txBody>
      </p:sp>
    </p:spTree>
    <p:extLst>
      <p:ext uri="{BB962C8B-B14F-4D97-AF65-F5344CB8AC3E}">
        <p14:creationId xmlns:p14="http://schemas.microsoft.com/office/powerpoint/2010/main" val="92301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Experimental</a:t>
            </a:r>
            <a:r>
              <a:rPr lang="tr-TR" dirty="0" smtClean="0"/>
              <a:t> </a:t>
            </a:r>
            <a:r>
              <a:rPr lang="tr-TR" dirty="0" err="1" smtClean="0"/>
              <a:t>Results</a:t>
            </a:r>
            <a:endParaRPr lang="en-US" dirty="0"/>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4230699040"/>
              </p:ext>
            </p:extLst>
          </p:nvPr>
        </p:nvGraphicFramePr>
        <p:xfrm>
          <a:off x="1103313" y="2052638"/>
          <a:ext cx="8947152" cy="3606800"/>
        </p:xfrm>
        <a:graphic>
          <a:graphicData uri="http://schemas.openxmlformats.org/drawingml/2006/table">
            <a:tbl>
              <a:tblPr firstRow="1" bandRow="1">
                <a:tableStyleId>{5C22544A-7EE6-4342-B048-85BDC9FD1C3A}</a:tableStyleId>
              </a:tblPr>
              <a:tblGrid>
                <a:gridCol w="1491192">
                  <a:extLst>
                    <a:ext uri="{9D8B030D-6E8A-4147-A177-3AD203B41FA5}">
                      <a16:colId xmlns:a16="http://schemas.microsoft.com/office/drawing/2014/main" val="854804129"/>
                    </a:ext>
                  </a:extLst>
                </a:gridCol>
                <a:gridCol w="1491192">
                  <a:extLst>
                    <a:ext uri="{9D8B030D-6E8A-4147-A177-3AD203B41FA5}">
                      <a16:colId xmlns:a16="http://schemas.microsoft.com/office/drawing/2014/main" val="952379442"/>
                    </a:ext>
                  </a:extLst>
                </a:gridCol>
                <a:gridCol w="1491192">
                  <a:extLst>
                    <a:ext uri="{9D8B030D-6E8A-4147-A177-3AD203B41FA5}">
                      <a16:colId xmlns:a16="http://schemas.microsoft.com/office/drawing/2014/main" val="3225031696"/>
                    </a:ext>
                  </a:extLst>
                </a:gridCol>
                <a:gridCol w="1491192">
                  <a:extLst>
                    <a:ext uri="{9D8B030D-6E8A-4147-A177-3AD203B41FA5}">
                      <a16:colId xmlns:a16="http://schemas.microsoft.com/office/drawing/2014/main" val="3938517875"/>
                    </a:ext>
                  </a:extLst>
                </a:gridCol>
                <a:gridCol w="1491192">
                  <a:extLst>
                    <a:ext uri="{9D8B030D-6E8A-4147-A177-3AD203B41FA5}">
                      <a16:colId xmlns:a16="http://schemas.microsoft.com/office/drawing/2014/main" val="1893327552"/>
                    </a:ext>
                  </a:extLst>
                </a:gridCol>
                <a:gridCol w="1491192">
                  <a:extLst>
                    <a:ext uri="{9D8B030D-6E8A-4147-A177-3AD203B41FA5}">
                      <a16:colId xmlns:a16="http://schemas.microsoft.com/office/drawing/2014/main" val="2103672910"/>
                    </a:ext>
                  </a:extLst>
                </a:gridCol>
              </a:tblGrid>
              <a:tr h="370840">
                <a:tc>
                  <a:txBody>
                    <a:bodyPr/>
                    <a:lstStyle/>
                    <a:p>
                      <a:r>
                        <a:rPr lang="tr-TR" dirty="0" err="1" smtClean="0"/>
                        <a:t>Weights</a:t>
                      </a:r>
                      <a:endParaRPr lang="en-US" dirty="0"/>
                    </a:p>
                  </a:txBody>
                  <a:tcPr/>
                </a:tc>
                <a:tc>
                  <a:txBody>
                    <a:bodyPr/>
                    <a:lstStyle/>
                    <a:p>
                      <a:r>
                        <a:rPr lang="tr-TR" dirty="0" err="1" smtClean="0"/>
                        <a:t>Algorithm</a:t>
                      </a:r>
                      <a:endParaRPr lang="en-US" dirty="0"/>
                    </a:p>
                  </a:txBody>
                  <a:tcPr/>
                </a:tc>
                <a:tc>
                  <a:txBody>
                    <a:bodyPr/>
                    <a:lstStyle/>
                    <a:p>
                      <a:r>
                        <a:rPr lang="tr-TR" dirty="0" smtClean="0"/>
                        <a:t>Min.</a:t>
                      </a:r>
                      <a:r>
                        <a:rPr lang="tr-TR" baseline="0" dirty="0" smtClean="0"/>
                        <a:t> </a:t>
                      </a:r>
                      <a:r>
                        <a:rPr lang="tr-TR" baseline="0" dirty="0" err="1" smtClean="0"/>
                        <a:t>Support</a:t>
                      </a:r>
                      <a:endParaRPr lang="en-US" dirty="0"/>
                    </a:p>
                  </a:txBody>
                  <a:tcPr/>
                </a:tc>
                <a:tc>
                  <a:txBody>
                    <a:bodyPr/>
                    <a:lstStyle/>
                    <a:p>
                      <a:r>
                        <a:rPr lang="tr-TR" dirty="0" smtClean="0"/>
                        <a:t>Min.</a:t>
                      </a:r>
                      <a:r>
                        <a:rPr lang="tr-TR" baseline="0" dirty="0" smtClean="0"/>
                        <a:t> </a:t>
                      </a:r>
                      <a:r>
                        <a:rPr lang="tr-TR" baseline="0" dirty="0" err="1" smtClean="0"/>
                        <a:t>Confidence</a:t>
                      </a:r>
                      <a:endParaRPr lang="en-US" dirty="0"/>
                    </a:p>
                  </a:txBody>
                  <a:tcPr/>
                </a:tc>
                <a:tc>
                  <a:txBody>
                    <a:bodyPr/>
                    <a:lstStyle/>
                    <a:p>
                      <a:r>
                        <a:rPr lang="tr-TR" dirty="0" smtClean="0"/>
                        <a:t>#</a:t>
                      </a:r>
                      <a:r>
                        <a:rPr lang="tr-TR" dirty="0" err="1" smtClean="0"/>
                        <a:t>Itemset</a:t>
                      </a:r>
                      <a:endParaRPr lang="en-US" dirty="0"/>
                    </a:p>
                  </a:txBody>
                  <a:tcPr/>
                </a:tc>
                <a:tc>
                  <a:txBody>
                    <a:bodyPr/>
                    <a:lstStyle/>
                    <a:p>
                      <a:r>
                        <a:rPr lang="tr-TR" dirty="0" smtClean="0"/>
                        <a:t>#Rules</a:t>
                      </a:r>
                      <a:endParaRPr lang="en-US" dirty="0"/>
                    </a:p>
                  </a:txBody>
                  <a:tcPr/>
                </a:tc>
                <a:extLst>
                  <a:ext uri="{0D108BD9-81ED-4DB2-BD59-A6C34878D82A}">
                    <a16:rowId xmlns:a16="http://schemas.microsoft.com/office/drawing/2014/main" val="47119381"/>
                  </a:ext>
                </a:extLst>
              </a:tr>
              <a:tr h="370840">
                <a:tc>
                  <a:txBody>
                    <a:bodyPr/>
                    <a:lstStyle/>
                    <a:p>
                      <a:r>
                        <a:rPr lang="tr-TR" dirty="0" smtClean="0"/>
                        <a:t>-</a:t>
                      </a:r>
                      <a:endParaRPr lang="en-US" dirty="0"/>
                    </a:p>
                  </a:txBody>
                  <a:tcPr/>
                </a:tc>
                <a:tc>
                  <a:txBody>
                    <a:bodyPr/>
                    <a:lstStyle/>
                    <a:p>
                      <a:r>
                        <a:rPr lang="tr-TR" dirty="0" err="1" smtClean="0"/>
                        <a:t>Eclat</a:t>
                      </a:r>
                      <a:endParaRPr lang="en-US" dirty="0"/>
                    </a:p>
                  </a:txBody>
                  <a:tcPr/>
                </a:tc>
                <a:tc>
                  <a:txBody>
                    <a:bodyPr/>
                    <a:lstStyle/>
                    <a:p>
                      <a:r>
                        <a:rPr lang="tr-TR" dirty="0" smtClean="0"/>
                        <a:t>0.008</a:t>
                      </a:r>
                      <a:endParaRPr lang="en-US" dirty="0"/>
                    </a:p>
                  </a:txBody>
                  <a:tcPr/>
                </a:tc>
                <a:tc>
                  <a:txBody>
                    <a:bodyPr/>
                    <a:lstStyle/>
                    <a:p>
                      <a:r>
                        <a:rPr lang="tr-TR" dirty="0" smtClean="0"/>
                        <a:t>0.06</a:t>
                      </a:r>
                      <a:endParaRPr lang="en-US" dirty="0"/>
                    </a:p>
                  </a:txBody>
                  <a:tcPr/>
                </a:tc>
                <a:tc>
                  <a:txBody>
                    <a:bodyPr/>
                    <a:lstStyle/>
                    <a:p>
                      <a:r>
                        <a:rPr lang="tr-TR" dirty="0" smtClean="0"/>
                        <a:t>731</a:t>
                      </a:r>
                      <a:endParaRPr lang="en-US" dirty="0"/>
                    </a:p>
                  </a:txBody>
                  <a:tcPr/>
                </a:tc>
                <a:tc>
                  <a:txBody>
                    <a:bodyPr/>
                    <a:lstStyle/>
                    <a:p>
                      <a:r>
                        <a:rPr lang="tr-TR" dirty="0" smtClean="0"/>
                        <a:t>385</a:t>
                      </a:r>
                      <a:endParaRPr lang="en-US" dirty="0"/>
                    </a:p>
                  </a:txBody>
                  <a:tcPr/>
                </a:tc>
                <a:extLst>
                  <a:ext uri="{0D108BD9-81ED-4DB2-BD59-A6C34878D82A}">
                    <a16:rowId xmlns:a16="http://schemas.microsoft.com/office/drawing/2014/main" val="3204181703"/>
                  </a:ext>
                </a:extLst>
              </a:tr>
              <a:tr h="370840">
                <a:tc>
                  <a:txBody>
                    <a:bodyPr/>
                    <a:lstStyle/>
                    <a:p>
                      <a:r>
                        <a:rPr lang="tr-TR" dirty="0" err="1" smtClean="0"/>
                        <a:t>Amount</a:t>
                      </a:r>
                      <a:endParaRPr lang="en-US" dirty="0"/>
                    </a:p>
                  </a:txBody>
                  <a:tcPr/>
                </a:tc>
                <a:tc>
                  <a:txBody>
                    <a:bodyPr/>
                    <a:lstStyle/>
                    <a:p>
                      <a:r>
                        <a:rPr lang="tr-TR" dirty="0" err="1" smtClean="0"/>
                        <a:t>WEclat</a:t>
                      </a:r>
                      <a:endParaRPr lang="en-US" dirty="0"/>
                    </a:p>
                  </a:txBody>
                  <a:tcPr/>
                </a:tc>
                <a:tc>
                  <a:txBody>
                    <a:bodyPr/>
                    <a:lstStyle/>
                    <a:p>
                      <a:r>
                        <a:rPr lang="tr-TR" dirty="0" smtClean="0"/>
                        <a:t>0.008</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0.06</a:t>
                      </a:r>
                      <a:endParaRPr lang="en-US" dirty="0" smtClean="0"/>
                    </a:p>
                  </a:txBody>
                  <a:tcPr/>
                </a:tc>
                <a:tc>
                  <a:txBody>
                    <a:bodyPr/>
                    <a:lstStyle/>
                    <a:p>
                      <a:r>
                        <a:rPr lang="tr-TR" dirty="0" smtClean="0"/>
                        <a:t>39</a:t>
                      </a:r>
                      <a:endParaRPr lang="en-US" dirty="0"/>
                    </a:p>
                  </a:txBody>
                  <a:tcPr/>
                </a:tc>
                <a:tc>
                  <a:txBody>
                    <a:bodyPr/>
                    <a:lstStyle/>
                    <a:p>
                      <a:r>
                        <a:rPr lang="tr-TR" dirty="0" smtClean="0"/>
                        <a:t>24</a:t>
                      </a:r>
                      <a:endParaRPr lang="en-US" dirty="0"/>
                    </a:p>
                  </a:txBody>
                  <a:tcPr/>
                </a:tc>
                <a:extLst>
                  <a:ext uri="{0D108BD9-81ED-4DB2-BD59-A6C34878D82A}">
                    <a16:rowId xmlns:a16="http://schemas.microsoft.com/office/drawing/2014/main" val="2485895397"/>
                  </a:ext>
                </a:extLst>
              </a:tr>
              <a:tr h="370840">
                <a:tc>
                  <a:txBody>
                    <a:bodyPr/>
                    <a:lstStyle/>
                    <a:p>
                      <a:r>
                        <a:rPr lang="tr-TR" dirty="0" smtClean="0"/>
                        <a:t>-</a:t>
                      </a:r>
                      <a:endParaRPr lang="en-US" dirty="0"/>
                    </a:p>
                  </a:txBody>
                  <a:tcPr/>
                </a:tc>
                <a:tc>
                  <a:txBody>
                    <a:bodyPr/>
                    <a:lstStyle/>
                    <a:p>
                      <a:r>
                        <a:rPr lang="tr-TR" dirty="0" err="1" smtClean="0"/>
                        <a:t>Eclat</a:t>
                      </a:r>
                      <a:endParaRPr lang="en-US" dirty="0"/>
                    </a:p>
                  </a:txBody>
                  <a:tcPr/>
                </a:tc>
                <a:tc>
                  <a:txBody>
                    <a:bodyPr/>
                    <a:lstStyle/>
                    <a:p>
                      <a:r>
                        <a:rPr lang="tr-TR" dirty="0" smtClean="0"/>
                        <a:t>0.01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0.06</a:t>
                      </a:r>
                      <a:endParaRPr lang="en-US" dirty="0" smtClean="0"/>
                    </a:p>
                  </a:txBody>
                  <a:tcPr/>
                </a:tc>
                <a:tc>
                  <a:txBody>
                    <a:bodyPr/>
                    <a:lstStyle/>
                    <a:p>
                      <a:r>
                        <a:rPr lang="tr-TR" dirty="0" smtClean="0"/>
                        <a:t>353</a:t>
                      </a:r>
                      <a:endParaRPr lang="en-US" dirty="0"/>
                    </a:p>
                  </a:txBody>
                  <a:tcPr/>
                </a:tc>
                <a:tc>
                  <a:txBody>
                    <a:bodyPr/>
                    <a:lstStyle/>
                    <a:p>
                      <a:r>
                        <a:rPr lang="tr-TR" dirty="0" smtClean="0"/>
                        <a:t>138</a:t>
                      </a:r>
                      <a:endParaRPr lang="en-US" dirty="0"/>
                    </a:p>
                  </a:txBody>
                  <a:tcPr/>
                </a:tc>
                <a:extLst>
                  <a:ext uri="{0D108BD9-81ED-4DB2-BD59-A6C34878D82A}">
                    <a16:rowId xmlns:a16="http://schemas.microsoft.com/office/drawing/2014/main" val="3674621265"/>
                  </a:ext>
                </a:extLst>
              </a:tr>
              <a:tr h="370840">
                <a:tc>
                  <a:txBody>
                    <a:bodyPr/>
                    <a:lstStyle/>
                    <a:p>
                      <a:r>
                        <a:rPr lang="tr-TR" dirty="0" err="1" smtClean="0"/>
                        <a:t>Amount</a:t>
                      </a:r>
                      <a:endParaRPr lang="en-US" dirty="0"/>
                    </a:p>
                  </a:txBody>
                  <a:tcPr/>
                </a:tc>
                <a:tc>
                  <a:txBody>
                    <a:bodyPr/>
                    <a:lstStyle/>
                    <a:p>
                      <a:r>
                        <a:rPr lang="tr-TR" dirty="0" err="1" smtClean="0"/>
                        <a:t>WEclat</a:t>
                      </a:r>
                      <a:endParaRPr lang="en-US" dirty="0"/>
                    </a:p>
                  </a:txBody>
                  <a:tcPr/>
                </a:tc>
                <a:tc>
                  <a:txBody>
                    <a:bodyPr/>
                    <a:lstStyle/>
                    <a:p>
                      <a:r>
                        <a:rPr lang="tr-TR" dirty="0" smtClean="0"/>
                        <a:t>0.01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0.06</a:t>
                      </a:r>
                      <a:endParaRPr lang="en-US" dirty="0" smtClean="0"/>
                    </a:p>
                  </a:txBody>
                  <a:tcPr/>
                </a:tc>
                <a:tc>
                  <a:txBody>
                    <a:bodyPr/>
                    <a:lstStyle/>
                    <a:p>
                      <a:r>
                        <a:rPr lang="tr-TR" dirty="0" smtClean="0"/>
                        <a:t>19</a:t>
                      </a:r>
                      <a:endParaRPr lang="en-US" dirty="0"/>
                    </a:p>
                  </a:txBody>
                  <a:tcPr/>
                </a:tc>
                <a:tc>
                  <a:txBody>
                    <a:bodyPr/>
                    <a:lstStyle/>
                    <a:p>
                      <a:r>
                        <a:rPr lang="tr-TR" dirty="0" smtClean="0"/>
                        <a:t>16</a:t>
                      </a:r>
                      <a:endParaRPr lang="en-US" dirty="0"/>
                    </a:p>
                  </a:txBody>
                  <a:tcPr/>
                </a:tc>
                <a:extLst>
                  <a:ext uri="{0D108BD9-81ED-4DB2-BD59-A6C34878D82A}">
                    <a16:rowId xmlns:a16="http://schemas.microsoft.com/office/drawing/2014/main" val="3344176708"/>
                  </a:ext>
                </a:extLst>
              </a:tr>
              <a:tr h="370840">
                <a:tc>
                  <a:txBody>
                    <a:bodyPr/>
                    <a:lstStyle/>
                    <a:p>
                      <a:r>
                        <a:rPr lang="tr-TR" dirty="0" smtClean="0"/>
                        <a:t>-</a:t>
                      </a:r>
                      <a:endParaRPr lang="en-US" dirty="0"/>
                    </a:p>
                  </a:txBody>
                  <a:tcPr/>
                </a:tc>
                <a:tc>
                  <a:txBody>
                    <a:bodyPr/>
                    <a:lstStyle/>
                    <a:p>
                      <a:r>
                        <a:rPr lang="tr-TR" dirty="0" err="1" smtClean="0"/>
                        <a:t>Eclat</a:t>
                      </a:r>
                      <a:endParaRPr lang="en-US" dirty="0"/>
                    </a:p>
                  </a:txBody>
                  <a:tcPr/>
                </a:tc>
                <a:tc>
                  <a:txBody>
                    <a:bodyPr/>
                    <a:lstStyle/>
                    <a:p>
                      <a:r>
                        <a:rPr lang="tr-TR" dirty="0" smtClean="0"/>
                        <a:t>0.012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0.06</a:t>
                      </a:r>
                      <a:endParaRPr lang="en-US" dirty="0" smtClean="0"/>
                    </a:p>
                  </a:txBody>
                  <a:tcPr/>
                </a:tc>
                <a:tc>
                  <a:txBody>
                    <a:bodyPr/>
                    <a:lstStyle/>
                    <a:p>
                      <a:r>
                        <a:rPr lang="tr-TR" dirty="0" smtClean="0"/>
                        <a:t>212</a:t>
                      </a:r>
                      <a:endParaRPr lang="en-US" dirty="0"/>
                    </a:p>
                  </a:txBody>
                  <a:tcPr/>
                </a:tc>
                <a:tc>
                  <a:txBody>
                    <a:bodyPr/>
                    <a:lstStyle/>
                    <a:p>
                      <a:r>
                        <a:rPr lang="tr-TR" dirty="0" smtClean="0"/>
                        <a:t>78</a:t>
                      </a:r>
                      <a:endParaRPr lang="en-US" dirty="0"/>
                    </a:p>
                  </a:txBody>
                  <a:tcPr/>
                </a:tc>
                <a:extLst>
                  <a:ext uri="{0D108BD9-81ED-4DB2-BD59-A6C34878D82A}">
                    <a16:rowId xmlns:a16="http://schemas.microsoft.com/office/drawing/2014/main" val="3762529022"/>
                  </a:ext>
                </a:extLst>
              </a:tr>
              <a:tr h="370840">
                <a:tc>
                  <a:txBody>
                    <a:bodyPr/>
                    <a:lstStyle/>
                    <a:p>
                      <a:r>
                        <a:rPr lang="tr-TR" dirty="0" err="1" smtClean="0"/>
                        <a:t>Amount</a:t>
                      </a:r>
                      <a:endParaRPr lang="en-US" dirty="0"/>
                    </a:p>
                  </a:txBody>
                  <a:tcPr/>
                </a:tc>
                <a:tc>
                  <a:txBody>
                    <a:bodyPr/>
                    <a:lstStyle/>
                    <a:p>
                      <a:r>
                        <a:rPr lang="tr-TR" dirty="0" err="1" smtClean="0"/>
                        <a:t>WEclat</a:t>
                      </a:r>
                      <a:endParaRPr lang="en-US" dirty="0"/>
                    </a:p>
                  </a:txBody>
                  <a:tcPr/>
                </a:tc>
                <a:tc>
                  <a:txBody>
                    <a:bodyPr/>
                    <a:lstStyle/>
                    <a:p>
                      <a:r>
                        <a:rPr lang="tr-TR" dirty="0" smtClean="0"/>
                        <a:t>0.012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0.06</a:t>
                      </a:r>
                      <a:endParaRPr lang="en-US" dirty="0" smtClean="0"/>
                    </a:p>
                  </a:txBody>
                  <a:tcPr/>
                </a:tc>
                <a:tc>
                  <a:txBody>
                    <a:bodyPr/>
                    <a:lstStyle/>
                    <a:p>
                      <a:r>
                        <a:rPr lang="tr-TR" dirty="0" smtClean="0"/>
                        <a:t>8</a:t>
                      </a:r>
                      <a:endParaRPr lang="en-US" dirty="0"/>
                    </a:p>
                  </a:txBody>
                  <a:tcPr/>
                </a:tc>
                <a:tc>
                  <a:txBody>
                    <a:bodyPr/>
                    <a:lstStyle/>
                    <a:p>
                      <a:r>
                        <a:rPr lang="tr-TR" dirty="0" smtClean="0"/>
                        <a:t>10</a:t>
                      </a:r>
                      <a:endParaRPr lang="en-US" dirty="0"/>
                    </a:p>
                  </a:txBody>
                  <a:tcPr/>
                </a:tc>
                <a:extLst>
                  <a:ext uri="{0D108BD9-81ED-4DB2-BD59-A6C34878D82A}">
                    <a16:rowId xmlns:a16="http://schemas.microsoft.com/office/drawing/2014/main" val="3770084463"/>
                  </a:ext>
                </a:extLst>
              </a:tr>
              <a:tr h="370840">
                <a:tc>
                  <a:txBody>
                    <a:bodyPr/>
                    <a:lstStyle/>
                    <a:p>
                      <a:r>
                        <a:rPr lang="tr-TR" dirty="0" smtClean="0"/>
                        <a:t>-</a:t>
                      </a:r>
                      <a:endParaRPr lang="en-US" dirty="0"/>
                    </a:p>
                  </a:txBody>
                  <a:tcPr/>
                </a:tc>
                <a:tc>
                  <a:txBody>
                    <a:bodyPr/>
                    <a:lstStyle/>
                    <a:p>
                      <a:r>
                        <a:rPr lang="tr-TR" dirty="0" err="1" smtClean="0"/>
                        <a:t>Eclat</a:t>
                      </a:r>
                      <a:endParaRPr lang="en-US" dirty="0"/>
                    </a:p>
                  </a:txBody>
                  <a:tcPr/>
                </a:tc>
                <a:tc>
                  <a:txBody>
                    <a:bodyPr/>
                    <a:lstStyle/>
                    <a:p>
                      <a:r>
                        <a:rPr lang="tr-TR" dirty="0" smtClean="0"/>
                        <a:t>0.015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0.06</a:t>
                      </a:r>
                      <a:endParaRPr lang="en-US" dirty="0" smtClean="0"/>
                    </a:p>
                  </a:txBody>
                  <a:tcPr/>
                </a:tc>
                <a:tc>
                  <a:txBody>
                    <a:bodyPr/>
                    <a:lstStyle/>
                    <a:p>
                      <a:r>
                        <a:rPr lang="tr-TR" dirty="0" smtClean="0"/>
                        <a:t>87</a:t>
                      </a:r>
                      <a:endParaRPr lang="en-US" dirty="0"/>
                    </a:p>
                  </a:txBody>
                  <a:tcPr/>
                </a:tc>
                <a:tc>
                  <a:txBody>
                    <a:bodyPr/>
                    <a:lstStyle/>
                    <a:p>
                      <a:r>
                        <a:rPr lang="tr-TR" dirty="0" smtClean="0"/>
                        <a:t>31</a:t>
                      </a:r>
                      <a:endParaRPr lang="en-US" dirty="0"/>
                    </a:p>
                  </a:txBody>
                  <a:tcPr/>
                </a:tc>
                <a:extLst>
                  <a:ext uri="{0D108BD9-81ED-4DB2-BD59-A6C34878D82A}">
                    <a16:rowId xmlns:a16="http://schemas.microsoft.com/office/drawing/2014/main" val="22589209"/>
                  </a:ext>
                </a:extLst>
              </a:tr>
              <a:tr h="370840">
                <a:tc>
                  <a:txBody>
                    <a:bodyPr/>
                    <a:lstStyle/>
                    <a:p>
                      <a:r>
                        <a:rPr lang="tr-TR" dirty="0" err="1" smtClean="0"/>
                        <a:t>Amount</a:t>
                      </a:r>
                      <a:endParaRPr lang="en-US" dirty="0"/>
                    </a:p>
                  </a:txBody>
                  <a:tcPr/>
                </a:tc>
                <a:tc>
                  <a:txBody>
                    <a:bodyPr/>
                    <a:lstStyle/>
                    <a:p>
                      <a:r>
                        <a:rPr lang="tr-TR" dirty="0" err="1" smtClean="0"/>
                        <a:t>WEclat</a:t>
                      </a:r>
                      <a:endParaRPr lang="en-US" dirty="0"/>
                    </a:p>
                  </a:txBody>
                  <a:tcPr/>
                </a:tc>
                <a:tc>
                  <a:txBody>
                    <a:bodyPr/>
                    <a:lstStyle/>
                    <a:p>
                      <a:r>
                        <a:rPr lang="tr-TR" dirty="0" smtClean="0"/>
                        <a:t>0.015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0.06</a:t>
                      </a:r>
                      <a:endParaRPr lang="en-US" dirty="0" smtClean="0"/>
                    </a:p>
                  </a:txBody>
                  <a:tcPr/>
                </a:tc>
                <a:tc>
                  <a:txBody>
                    <a:bodyPr/>
                    <a:lstStyle/>
                    <a:p>
                      <a:r>
                        <a:rPr lang="tr-TR" dirty="0" smtClean="0"/>
                        <a:t>3</a:t>
                      </a:r>
                      <a:endParaRPr lang="en-US" dirty="0"/>
                    </a:p>
                  </a:txBody>
                  <a:tcPr/>
                </a:tc>
                <a:tc>
                  <a:txBody>
                    <a:bodyPr/>
                    <a:lstStyle/>
                    <a:p>
                      <a:r>
                        <a:rPr lang="tr-TR" dirty="0" smtClean="0"/>
                        <a:t>4</a:t>
                      </a:r>
                      <a:endParaRPr lang="en-US" dirty="0"/>
                    </a:p>
                  </a:txBody>
                  <a:tcPr/>
                </a:tc>
                <a:extLst>
                  <a:ext uri="{0D108BD9-81ED-4DB2-BD59-A6C34878D82A}">
                    <a16:rowId xmlns:a16="http://schemas.microsoft.com/office/drawing/2014/main" val="511039595"/>
                  </a:ext>
                </a:extLst>
              </a:tr>
            </a:tbl>
          </a:graphicData>
        </a:graphic>
      </p:graphicFrame>
      <p:sp>
        <p:nvSpPr>
          <p:cNvPr id="4" name="Slayt Numarası Yer Tutucusu 3"/>
          <p:cNvSpPr>
            <a:spLocks noGrp="1"/>
          </p:cNvSpPr>
          <p:nvPr>
            <p:ph type="sldNum" sz="quarter" idx="12"/>
          </p:nvPr>
        </p:nvSpPr>
        <p:spPr/>
        <p:txBody>
          <a:bodyPr/>
          <a:lstStyle/>
          <a:p>
            <a:fld id="{6013CD75-14C8-426B-BA56-52058D7A9EC3}" type="slidenum">
              <a:rPr lang="en-US" smtClean="0"/>
              <a:t>19</a:t>
            </a:fld>
            <a:endParaRPr lang="en-US"/>
          </a:p>
        </p:txBody>
      </p:sp>
    </p:spTree>
    <p:extLst>
      <p:ext uri="{BB962C8B-B14F-4D97-AF65-F5344CB8AC3E}">
        <p14:creationId xmlns:p14="http://schemas.microsoft.com/office/powerpoint/2010/main" val="4155678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Content</a:t>
            </a:r>
            <a:endParaRPr lang="en-US" dirty="0"/>
          </a:p>
        </p:txBody>
      </p:sp>
      <p:sp>
        <p:nvSpPr>
          <p:cNvPr id="3" name="İçerik Yer Tutucusu 2"/>
          <p:cNvSpPr>
            <a:spLocks noGrp="1"/>
          </p:cNvSpPr>
          <p:nvPr>
            <p:ph idx="1"/>
          </p:nvPr>
        </p:nvSpPr>
        <p:spPr/>
        <p:txBody>
          <a:bodyPr>
            <a:normAutofit/>
          </a:bodyPr>
          <a:lstStyle/>
          <a:p>
            <a:r>
              <a:rPr lang="tr-TR" dirty="0" err="1" smtClean="0">
                <a:latin typeface="Calibri" panose="020F0502020204030204" pitchFamily="34" charset="0"/>
                <a:cs typeface="Calibri" panose="020F0502020204030204" pitchFamily="34" charset="0"/>
              </a:rPr>
              <a:t>What</a:t>
            </a:r>
            <a:r>
              <a:rPr lang="tr-TR" dirty="0" smtClean="0">
                <a:latin typeface="Calibri" panose="020F0502020204030204" pitchFamily="34" charset="0"/>
                <a:cs typeface="Calibri" panose="020F0502020204030204" pitchFamily="34" charset="0"/>
              </a:rPr>
              <a:t> is </a:t>
            </a:r>
            <a:r>
              <a:rPr lang="en-US" dirty="0">
                <a:latin typeface="Calibri" panose="020F0502020204030204" pitchFamily="34" charset="0"/>
                <a:cs typeface="Calibri" panose="020F0502020204030204" pitchFamily="34" charset="0"/>
              </a:rPr>
              <a:t>Association </a:t>
            </a:r>
            <a:r>
              <a:rPr lang="tr-TR" dirty="0" smtClean="0">
                <a:latin typeface="Calibri" panose="020F0502020204030204" pitchFamily="34" charset="0"/>
                <a:cs typeface="Calibri" panose="020F0502020204030204" pitchFamily="34" charset="0"/>
              </a:rPr>
              <a:t>R</a:t>
            </a:r>
            <a:r>
              <a:rPr lang="en-US" dirty="0" err="1" smtClean="0">
                <a:latin typeface="Calibri" panose="020F0502020204030204" pitchFamily="34" charset="0"/>
                <a:cs typeface="Calibri" panose="020F0502020204030204" pitchFamily="34" charset="0"/>
              </a:rPr>
              <a:t>ule</a:t>
            </a:r>
            <a:r>
              <a:rPr lang="en-US" dirty="0" smtClean="0">
                <a:latin typeface="Calibri" panose="020F0502020204030204" pitchFamily="34" charset="0"/>
                <a:cs typeface="Calibri" panose="020F0502020204030204" pitchFamily="34" charset="0"/>
              </a:rPr>
              <a:t> </a:t>
            </a:r>
            <a:r>
              <a:rPr lang="tr-TR" dirty="0" smtClean="0">
                <a:latin typeface="Calibri" panose="020F0502020204030204" pitchFamily="34" charset="0"/>
                <a:cs typeface="Calibri" panose="020F0502020204030204" pitchFamily="34" charset="0"/>
              </a:rPr>
              <a:t>M</a:t>
            </a:r>
            <a:r>
              <a:rPr lang="en-US" dirty="0" err="1" smtClean="0">
                <a:latin typeface="Calibri" panose="020F0502020204030204" pitchFamily="34" charset="0"/>
                <a:cs typeface="Calibri" panose="020F0502020204030204" pitchFamily="34" charset="0"/>
              </a:rPr>
              <a:t>ining</a:t>
            </a:r>
            <a:r>
              <a:rPr lang="tr-TR" dirty="0" smtClean="0">
                <a:latin typeface="Calibri" panose="020F0502020204030204" pitchFamily="34" charset="0"/>
                <a:cs typeface="Calibri" panose="020F0502020204030204" pitchFamily="34" charset="0"/>
              </a:rPr>
              <a:t>?</a:t>
            </a:r>
            <a:endParaRPr lang="tr-TR" sz="2000" dirty="0" smtClean="0">
              <a:latin typeface="Calibri" panose="020F0502020204030204" pitchFamily="34" charset="0"/>
              <a:cs typeface="Calibri" panose="020F0502020204030204" pitchFamily="34" charset="0"/>
            </a:endParaRPr>
          </a:p>
          <a:p>
            <a:r>
              <a:rPr lang="tr-TR" dirty="0" err="1" smtClean="0">
                <a:latin typeface="Calibri" panose="020F0502020204030204" pitchFamily="34" charset="0"/>
                <a:cs typeface="Calibri" panose="020F0502020204030204" pitchFamily="34" charset="0"/>
              </a:rPr>
              <a:t>What</a:t>
            </a:r>
            <a:r>
              <a:rPr lang="tr-TR" dirty="0" smtClean="0">
                <a:latin typeface="Calibri" panose="020F0502020204030204" pitchFamily="34" charset="0"/>
                <a:cs typeface="Calibri" panose="020F0502020204030204" pitchFamily="34" charset="0"/>
              </a:rPr>
              <a:t> is </a:t>
            </a:r>
            <a:r>
              <a:rPr lang="tr-TR" dirty="0" err="1" smtClean="0">
                <a:latin typeface="Calibri" panose="020F0502020204030204" pitchFamily="34" charset="0"/>
                <a:cs typeface="Calibri" panose="020F0502020204030204" pitchFamily="34" charset="0"/>
              </a:rPr>
              <a:t>Weighted</a:t>
            </a:r>
            <a:r>
              <a:rPr lang="tr-TR"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Association </a:t>
            </a:r>
            <a:r>
              <a:rPr lang="tr-TR" dirty="0" smtClean="0">
                <a:latin typeface="Calibri" panose="020F0502020204030204" pitchFamily="34" charset="0"/>
                <a:cs typeface="Calibri" panose="020F0502020204030204" pitchFamily="34" charset="0"/>
              </a:rPr>
              <a:t>R</a:t>
            </a:r>
            <a:r>
              <a:rPr lang="en-US" dirty="0" err="1" smtClean="0">
                <a:latin typeface="Calibri" panose="020F0502020204030204" pitchFamily="34" charset="0"/>
                <a:cs typeface="Calibri" panose="020F0502020204030204" pitchFamily="34" charset="0"/>
              </a:rPr>
              <a:t>ule</a:t>
            </a:r>
            <a:r>
              <a:rPr lang="en-US" dirty="0" smtClean="0">
                <a:latin typeface="Calibri" panose="020F0502020204030204" pitchFamily="34" charset="0"/>
                <a:cs typeface="Calibri" panose="020F0502020204030204" pitchFamily="34" charset="0"/>
              </a:rPr>
              <a:t> </a:t>
            </a:r>
            <a:r>
              <a:rPr lang="tr-TR" dirty="0" smtClean="0">
                <a:latin typeface="Calibri" panose="020F0502020204030204" pitchFamily="34" charset="0"/>
                <a:cs typeface="Calibri" panose="020F0502020204030204" pitchFamily="34" charset="0"/>
              </a:rPr>
              <a:t>M</a:t>
            </a:r>
            <a:r>
              <a:rPr lang="en-US" dirty="0" err="1" smtClean="0">
                <a:latin typeface="Calibri" panose="020F0502020204030204" pitchFamily="34" charset="0"/>
                <a:cs typeface="Calibri" panose="020F0502020204030204" pitchFamily="34" charset="0"/>
              </a:rPr>
              <a:t>ining</a:t>
            </a:r>
            <a:r>
              <a:rPr lang="tr-TR" dirty="0" smtClean="0">
                <a:latin typeface="Calibri" panose="020F0502020204030204" pitchFamily="34" charset="0"/>
                <a:cs typeface="Calibri" panose="020F0502020204030204" pitchFamily="34" charset="0"/>
              </a:rPr>
              <a:t>?</a:t>
            </a:r>
          </a:p>
          <a:p>
            <a:r>
              <a:rPr lang="tr-TR" dirty="0" err="1" smtClean="0">
                <a:latin typeface="Calibri" panose="020F0502020204030204" pitchFamily="34" charset="0"/>
                <a:cs typeface="Calibri" panose="020F0502020204030204" pitchFamily="34" charset="0"/>
              </a:rPr>
              <a:t>Experiments</a:t>
            </a:r>
            <a:r>
              <a:rPr lang="tr-TR" dirty="0" smtClean="0">
                <a:latin typeface="Calibri" panose="020F0502020204030204" pitchFamily="34" charset="0"/>
                <a:cs typeface="Calibri" panose="020F0502020204030204" pitchFamily="34" charset="0"/>
              </a:rPr>
              <a:t> </a:t>
            </a:r>
            <a:r>
              <a:rPr lang="tr-TR" dirty="0" smtClean="0">
                <a:latin typeface="Calibri" panose="020F0502020204030204" pitchFamily="34" charset="0"/>
                <a:cs typeface="Calibri" panose="020F0502020204030204" pitchFamily="34" charset="0"/>
              </a:rPr>
              <a:t>and Methods</a:t>
            </a:r>
          </a:p>
          <a:p>
            <a:r>
              <a:rPr lang="tr-TR" dirty="0" err="1" smtClean="0">
                <a:latin typeface="Calibri" panose="020F0502020204030204" pitchFamily="34" charset="0"/>
                <a:cs typeface="Calibri" panose="020F0502020204030204" pitchFamily="34" charset="0"/>
              </a:rPr>
              <a:t>Dataset</a:t>
            </a:r>
            <a:r>
              <a:rPr lang="tr-TR" dirty="0" smtClean="0">
                <a:latin typeface="Calibri" panose="020F0502020204030204" pitchFamily="34" charset="0"/>
                <a:cs typeface="Calibri" panose="020F0502020204030204" pitchFamily="34" charset="0"/>
              </a:rPr>
              <a:t> </a:t>
            </a:r>
          </a:p>
          <a:p>
            <a:r>
              <a:rPr lang="tr-TR" dirty="0" smtClean="0">
                <a:latin typeface="Calibri" panose="020F0502020204030204" pitchFamily="34" charset="0"/>
                <a:cs typeface="Calibri" panose="020F0502020204030204" pitchFamily="34" charset="0"/>
              </a:rPr>
              <a:t>Data </a:t>
            </a:r>
            <a:r>
              <a:rPr lang="tr-TR" dirty="0" err="1" smtClean="0">
                <a:latin typeface="Calibri" panose="020F0502020204030204" pitchFamily="34" charset="0"/>
                <a:cs typeface="Calibri" panose="020F0502020204030204" pitchFamily="34" charset="0"/>
              </a:rPr>
              <a:t>Preparation</a:t>
            </a:r>
            <a:endParaRPr lang="tr-TR" dirty="0" smtClean="0">
              <a:latin typeface="Calibri" panose="020F0502020204030204" pitchFamily="34" charset="0"/>
              <a:cs typeface="Calibri" panose="020F0502020204030204" pitchFamily="34" charset="0"/>
            </a:endParaRPr>
          </a:p>
          <a:p>
            <a:r>
              <a:rPr lang="tr-TR" dirty="0" err="1" smtClean="0">
                <a:latin typeface="Calibri" panose="020F0502020204030204" pitchFamily="34" charset="0"/>
                <a:cs typeface="Calibri" panose="020F0502020204030204" pitchFamily="34" charset="0"/>
              </a:rPr>
              <a:t>Experimental</a:t>
            </a:r>
            <a:r>
              <a:rPr lang="tr-TR" dirty="0" smtClean="0">
                <a:latin typeface="Calibri" panose="020F0502020204030204" pitchFamily="34" charset="0"/>
                <a:cs typeface="Calibri" panose="020F0502020204030204" pitchFamily="34" charset="0"/>
              </a:rPr>
              <a:t> </a:t>
            </a:r>
            <a:r>
              <a:rPr lang="tr-TR" dirty="0" err="1" smtClean="0">
                <a:latin typeface="Calibri" panose="020F0502020204030204" pitchFamily="34" charset="0"/>
                <a:cs typeface="Calibri" panose="020F0502020204030204" pitchFamily="34" charset="0"/>
              </a:rPr>
              <a:t>Results</a:t>
            </a:r>
            <a:endParaRPr lang="tr-TR" dirty="0" smtClean="0">
              <a:latin typeface="Calibri" panose="020F0502020204030204" pitchFamily="34" charset="0"/>
              <a:cs typeface="Calibri" panose="020F0502020204030204" pitchFamily="34" charset="0"/>
            </a:endParaRPr>
          </a:p>
          <a:p>
            <a:r>
              <a:rPr lang="tr-TR" dirty="0" err="1" smtClean="0">
                <a:latin typeface="Calibri" panose="020F0502020204030204" pitchFamily="34" charset="0"/>
                <a:cs typeface="Calibri" panose="020F0502020204030204" pitchFamily="34" charset="0"/>
              </a:rPr>
              <a:t>Conclusion</a:t>
            </a:r>
            <a:r>
              <a:rPr lang="tr-TR" dirty="0" smtClean="0">
                <a:latin typeface="Calibri" panose="020F0502020204030204" pitchFamily="34" charset="0"/>
                <a:cs typeface="Calibri" panose="020F0502020204030204" pitchFamily="34" charset="0"/>
              </a:rPr>
              <a:t> and </a:t>
            </a:r>
            <a:r>
              <a:rPr lang="tr-TR" dirty="0" err="1" smtClean="0">
                <a:latin typeface="Calibri" panose="020F0502020204030204" pitchFamily="34" charset="0"/>
                <a:cs typeface="Calibri" panose="020F0502020204030204" pitchFamily="34" charset="0"/>
              </a:rPr>
              <a:t>Future</a:t>
            </a:r>
            <a:r>
              <a:rPr lang="tr-TR" dirty="0" smtClean="0">
                <a:latin typeface="Calibri" panose="020F0502020204030204" pitchFamily="34" charset="0"/>
                <a:cs typeface="Calibri" panose="020F0502020204030204" pitchFamily="34" charset="0"/>
              </a:rPr>
              <a:t> Works</a:t>
            </a:r>
            <a:endParaRPr lang="tr-TR" dirty="0" smtClean="0">
              <a:latin typeface="Calibri" panose="020F0502020204030204" pitchFamily="34" charset="0"/>
              <a:cs typeface="Calibri" panose="020F0502020204030204" pitchFamily="34" charset="0"/>
            </a:endParaRPr>
          </a:p>
          <a:p>
            <a:endParaRPr lang="tr-TR" dirty="0" smtClean="0"/>
          </a:p>
          <a:p>
            <a:endParaRPr lang="tr-TR" dirty="0" smtClean="0"/>
          </a:p>
          <a:p>
            <a:endParaRPr lang="tr-TR" dirty="0" smtClean="0"/>
          </a:p>
          <a:p>
            <a:endParaRPr lang="en-US" dirty="0"/>
          </a:p>
        </p:txBody>
      </p:sp>
      <p:sp>
        <p:nvSpPr>
          <p:cNvPr id="6" name="Slayt Numarası Yer Tutucusu 5"/>
          <p:cNvSpPr>
            <a:spLocks noGrp="1"/>
          </p:cNvSpPr>
          <p:nvPr>
            <p:ph type="sldNum" sz="quarter" idx="12"/>
          </p:nvPr>
        </p:nvSpPr>
        <p:spPr/>
        <p:txBody>
          <a:bodyPr/>
          <a:lstStyle/>
          <a:p>
            <a:fld id="{6013CD75-14C8-426B-BA56-52058D7A9EC3}" type="slidenum">
              <a:rPr lang="en-US" smtClean="0"/>
              <a:t>2</a:t>
            </a:fld>
            <a:endParaRPr lang="en-US"/>
          </a:p>
        </p:txBody>
      </p:sp>
    </p:spTree>
    <p:extLst>
      <p:ext uri="{BB962C8B-B14F-4D97-AF65-F5344CB8AC3E}">
        <p14:creationId xmlns:p14="http://schemas.microsoft.com/office/powerpoint/2010/main" val="1102874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2113421" y="4990642"/>
            <a:ext cx="7955996" cy="924069"/>
          </a:xfrm>
        </p:spPr>
        <p:txBody>
          <a:bodyPr>
            <a:normAutofit/>
          </a:bodyPr>
          <a:lstStyle/>
          <a:p>
            <a:r>
              <a:rPr lang="en-US" dirty="0" smtClean="0"/>
              <a:t>Fig</a:t>
            </a:r>
            <a:r>
              <a:rPr lang="tr-TR" dirty="0" err="1" smtClean="0"/>
              <a:t>ure</a:t>
            </a:r>
            <a:r>
              <a:rPr lang="tr-TR" dirty="0" smtClean="0"/>
              <a:t> </a:t>
            </a:r>
            <a:r>
              <a:rPr lang="en-US" dirty="0" smtClean="0"/>
              <a:t>shows the graph </a:t>
            </a:r>
            <a:r>
              <a:rPr lang="en-US" dirty="0"/>
              <a:t>that compares </a:t>
            </a:r>
            <a:r>
              <a:rPr lang="en-US" dirty="0" err="1"/>
              <a:t>Eclat</a:t>
            </a:r>
            <a:r>
              <a:rPr lang="en-US" dirty="0"/>
              <a:t> and </a:t>
            </a:r>
            <a:r>
              <a:rPr lang="en-US" dirty="0" err="1" smtClean="0"/>
              <a:t>Weclat</a:t>
            </a:r>
            <a:r>
              <a:rPr lang="tr-TR" dirty="0" smtClean="0"/>
              <a:t> </a:t>
            </a:r>
            <a:r>
              <a:rPr lang="en-US" dirty="0" smtClean="0"/>
              <a:t>algorithms </a:t>
            </a:r>
            <a:r>
              <a:rPr lang="en-US" dirty="0"/>
              <a:t>for the Online Retail dataset with </a:t>
            </a:r>
            <a:r>
              <a:rPr lang="en-US" dirty="0" smtClean="0"/>
              <a:t>varying</a:t>
            </a:r>
            <a:r>
              <a:rPr lang="tr-TR" dirty="0" smtClean="0"/>
              <a:t> </a:t>
            </a:r>
            <a:r>
              <a:rPr lang="en-US" dirty="0" smtClean="0"/>
              <a:t>minimum </a:t>
            </a:r>
            <a:r>
              <a:rPr lang="en-US" dirty="0"/>
              <a:t>support and 0.6 minimum confidence thresholds.</a:t>
            </a:r>
            <a:endParaRPr lang="en-US" dirty="0"/>
          </a:p>
        </p:txBody>
      </p:sp>
      <p:sp>
        <p:nvSpPr>
          <p:cNvPr id="5" name="Slayt Numarası Yer Tutucusu 4"/>
          <p:cNvSpPr>
            <a:spLocks noGrp="1"/>
          </p:cNvSpPr>
          <p:nvPr>
            <p:ph type="sldNum" sz="quarter" idx="12"/>
          </p:nvPr>
        </p:nvSpPr>
        <p:spPr/>
        <p:txBody>
          <a:bodyPr/>
          <a:lstStyle/>
          <a:p>
            <a:fld id="{6013CD75-14C8-426B-BA56-52058D7A9EC3}" type="slidenum">
              <a:rPr lang="en-US" smtClean="0"/>
              <a:t>20</a:t>
            </a:fld>
            <a:endParaRPr lang="en-US"/>
          </a:p>
        </p:txBody>
      </p:sp>
      <p:pic>
        <p:nvPicPr>
          <p:cNvPr id="8" name="İçerik Yer Tutucusu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0655" y="837282"/>
            <a:ext cx="5530468" cy="3988106"/>
          </a:xfrm>
        </p:spPr>
      </p:pic>
    </p:spTree>
    <p:extLst>
      <p:ext uri="{BB962C8B-B14F-4D97-AF65-F5344CB8AC3E}">
        <p14:creationId xmlns:p14="http://schemas.microsoft.com/office/powerpoint/2010/main" val="1420288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Conclusion</a:t>
            </a:r>
            <a:endParaRPr lang="en-US" dirty="0"/>
          </a:p>
        </p:txBody>
      </p:sp>
      <p:sp>
        <p:nvSpPr>
          <p:cNvPr id="9" name="İçerik Yer Tutucusu 8"/>
          <p:cNvSpPr>
            <a:spLocks noGrp="1"/>
          </p:cNvSpPr>
          <p:nvPr>
            <p:ph sz="quarter" idx="4"/>
          </p:nvPr>
        </p:nvSpPr>
        <p:spPr>
          <a:xfrm>
            <a:off x="1103313" y="1619480"/>
            <a:ext cx="8947521" cy="4636858"/>
          </a:xfrm>
        </p:spPr>
        <p:txBody>
          <a:bodyPr>
            <a:normAutofit/>
          </a:bodyPr>
          <a:lstStyle/>
          <a:p>
            <a:r>
              <a:rPr lang="en-US" dirty="0"/>
              <a:t>In the experimental studies, two different datasets </a:t>
            </a:r>
            <a:r>
              <a:rPr lang="en-US" dirty="0" smtClean="0"/>
              <a:t>were</a:t>
            </a:r>
            <a:r>
              <a:rPr lang="tr-TR" dirty="0" smtClean="0"/>
              <a:t> </a:t>
            </a:r>
            <a:r>
              <a:rPr lang="en-US" dirty="0" smtClean="0"/>
              <a:t>used </a:t>
            </a:r>
            <a:r>
              <a:rPr lang="en-US" dirty="0"/>
              <a:t>to evaluate the alternative approaches: Movies </a:t>
            </a:r>
            <a:r>
              <a:rPr lang="en-US" dirty="0" smtClean="0"/>
              <a:t>Dataset</a:t>
            </a:r>
            <a:r>
              <a:rPr lang="tr-TR" dirty="0" smtClean="0"/>
              <a:t> </a:t>
            </a:r>
            <a:r>
              <a:rPr lang="en-US" dirty="0" smtClean="0"/>
              <a:t>and </a:t>
            </a:r>
            <a:r>
              <a:rPr lang="en-US" dirty="0"/>
              <a:t>Online Retail Dataset. It is shown by </a:t>
            </a:r>
            <a:r>
              <a:rPr lang="en-US" dirty="0" smtClean="0"/>
              <a:t>experimental</a:t>
            </a:r>
            <a:r>
              <a:rPr lang="tr-TR" dirty="0" smtClean="0"/>
              <a:t> </a:t>
            </a:r>
            <a:r>
              <a:rPr lang="en-US" dirty="0" smtClean="0"/>
              <a:t>studies </a:t>
            </a:r>
            <a:r>
              <a:rPr lang="en-US" dirty="0"/>
              <a:t>that </a:t>
            </a:r>
            <a:r>
              <a:rPr lang="en-US" dirty="0" err="1"/>
              <a:t>PostWARM</a:t>
            </a:r>
            <a:r>
              <a:rPr lang="en-US" dirty="0"/>
              <a:t> produces more compact rules </a:t>
            </a:r>
            <a:r>
              <a:rPr lang="en-US" dirty="0" smtClean="0"/>
              <a:t>with</a:t>
            </a:r>
            <a:r>
              <a:rPr lang="tr-TR" dirty="0" smtClean="0"/>
              <a:t> </a:t>
            </a:r>
            <a:r>
              <a:rPr lang="en-US" dirty="0" smtClean="0"/>
              <a:t>higher </a:t>
            </a:r>
            <a:r>
              <a:rPr lang="en-US" dirty="0"/>
              <a:t>information content. It is also possible to say </a:t>
            </a:r>
            <a:r>
              <a:rPr lang="en-US" dirty="0" smtClean="0"/>
              <a:t>that</a:t>
            </a:r>
            <a:r>
              <a:rPr lang="tr-TR" dirty="0" smtClean="0"/>
              <a:t> </a:t>
            </a:r>
            <a:r>
              <a:rPr lang="en-US" dirty="0" err="1" smtClean="0"/>
              <a:t>PreWARM</a:t>
            </a:r>
            <a:r>
              <a:rPr lang="en-US" dirty="0" smtClean="0"/>
              <a:t> </a:t>
            </a:r>
            <a:r>
              <a:rPr lang="en-US" dirty="0"/>
              <a:t>finds more meaningful rules with the help </a:t>
            </a:r>
            <a:r>
              <a:rPr lang="en-US" dirty="0" smtClean="0"/>
              <a:t>of</a:t>
            </a:r>
            <a:r>
              <a:rPr lang="tr-TR" dirty="0" smtClean="0"/>
              <a:t> </a:t>
            </a:r>
            <a:r>
              <a:rPr lang="en-US" dirty="0" smtClean="0"/>
              <a:t>weight </a:t>
            </a:r>
            <a:r>
              <a:rPr lang="en-US" dirty="0"/>
              <a:t>values since the weights indicate the significance </a:t>
            </a:r>
            <a:r>
              <a:rPr lang="en-US" dirty="0" smtClean="0"/>
              <a:t>of</a:t>
            </a:r>
            <a:r>
              <a:rPr lang="tr-TR" dirty="0" smtClean="0"/>
              <a:t> </a:t>
            </a:r>
            <a:r>
              <a:rPr lang="en-US" dirty="0" smtClean="0"/>
              <a:t>the </a:t>
            </a:r>
            <a:r>
              <a:rPr lang="en-US" dirty="0"/>
              <a:t>items</a:t>
            </a:r>
            <a:r>
              <a:rPr lang="en-US" dirty="0" smtClean="0"/>
              <a:t>.</a:t>
            </a:r>
            <a:endParaRPr lang="tr-TR" dirty="0" smtClean="0"/>
          </a:p>
          <a:p>
            <a:endParaRPr lang="tr-TR" dirty="0">
              <a:sym typeface="Wingdings" panose="05000000000000000000" pitchFamily="2" charset="2"/>
            </a:endParaRPr>
          </a:p>
          <a:p>
            <a:r>
              <a:rPr lang="en-US" dirty="0"/>
              <a:t>In the future, several extensions can be made to </a:t>
            </a:r>
            <a:r>
              <a:rPr lang="en-US" dirty="0" smtClean="0"/>
              <a:t>improve</a:t>
            </a:r>
            <a:r>
              <a:rPr lang="tr-TR" dirty="0" smtClean="0"/>
              <a:t> </a:t>
            </a:r>
            <a:r>
              <a:rPr lang="en-US" dirty="0" smtClean="0"/>
              <a:t>the </a:t>
            </a:r>
            <a:r>
              <a:rPr lang="en-US" dirty="0"/>
              <a:t>study. In the </a:t>
            </a:r>
            <a:r>
              <a:rPr lang="en-US" dirty="0" err="1"/>
              <a:t>PostWARM</a:t>
            </a:r>
            <a:r>
              <a:rPr lang="en-US" dirty="0"/>
              <a:t> approach, rule weights </a:t>
            </a:r>
            <a:r>
              <a:rPr lang="en-US" dirty="0" smtClean="0"/>
              <a:t>are</a:t>
            </a:r>
            <a:r>
              <a:rPr lang="tr-TR" dirty="0" smtClean="0"/>
              <a:t> </a:t>
            </a:r>
            <a:r>
              <a:rPr lang="en-US" dirty="0" smtClean="0"/>
              <a:t>multiplied </a:t>
            </a:r>
            <a:r>
              <a:rPr lang="en-US" dirty="0"/>
              <a:t>by their support values, so the result can reach </a:t>
            </a:r>
            <a:r>
              <a:rPr lang="en-US" dirty="0" smtClean="0"/>
              <a:t>to</a:t>
            </a:r>
            <a:r>
              <a:rPr lang="tr-TR" dirty="0" smtClean="0"/>
              <a:t> </a:t>
            </a:r>
            <a:r>
              <a:rPr lang="en-US" dirty="0" smtClean="0"/>
              <a:t>high </a:t>
            </a:r>
            <a:r>
              <a:rPr lang="en-US" dirty="0"/>
              <a:t>ranges. To prevent this, it may be necessary </a:t>
            </a:r>
            <a:r>
              <a:rPr lang="en-US" dirty="0" smtClean="0"/>
              <a:t>to</a:t>
            </a:r>
            <a:r>
              <a:rPr lang="tr-TR" dirty="0" smtClean="0"/>
              <a:t> </a:t>
            </a:r>
            <a:r>
              <a:rPr lang="en-US" dirty="0" smtClean="0"/>
              <a:t>normalize </a:t>
            </a:r>
            <a:r>
              <a:rPr lang="en-US" dirty="0"/>
              <a:t>the values in order to keep the weight </a:t>
            </a:r>
            <a:r>
              <a:rPr lang="en-US" dirty="0" smtClean="0"/>
              <a:t>values</a:t>
            </a:r>
            <a:r>
              <a:rPr lang="tr-TR" dirty="0" smtClean="0"/>
              <a:t> </a:t>
            </a:r>
            <a:r>
              <a:rPr lang="en-US" dirty="0" smtClean="0"/>
              <a:t>within </a:t>
            </a:r>
            <a:r>
              <a:rPr lang="en-US" dirty="0"/>
              <a:t>a certain range. Another point is the time interval </a:t>
            </a:r>
            <a:r>
              <a:rPr lang="en-US" dirty="0" smtClean="0"/>
              <a:t>at</a:t>
            </a:r>
            <a:r>
              <a:rPr lang="tr-TR" dirty="0" smtClean="0"/>
              <a:t> </a:t>
            </a:r>
            <a:r>
              <a:rPr lang="en-US" dirty="0" smtClean="0"/>
              <a:t>which </a:t>
            </a:r>
            <a:r>
              <a:rPr lang="en-US" dirty="0"/>
              <a:t>transactions are made. The development of </a:t>
            </a:r>
            <a:r>
              <a:rPr lang="en-US" dirty="0" smtClean="0"/>
              <a:t>time-based</a:t>
            </a:r>
            <a:r>
              <a:rPr lang="tr-TR" dirty="0" smtClean="0"/>
              <a:t> </a:t>
            </a:r>
            <a:r>
              <a:rPr lang="en-US" dirty="0" smtClean="0"/>
              <a:t>approaches </a:t>
            </a:r>
            <a:r>
              <a:rPr lang="en-US" dirty="0"/>
              <a:t>in the future may allow time-based weighting.</a:t>
            </a:r>
            <a:endParaRPr lang="tr-TR" dirty="0" smtClean="0">
              <a:sym typeface="Wingdings" panose="05000000000000000000" pitchFamily="2" charset="2"/>
            </a:endParaRPr>
          </a:p>
        </p:txBody>
      </p:sp>
      <p:sp>
        <p:nvSpPr>
          <p:cNvPr id="5" name="Slayt Numarası Yer Tutucusu 4"/>
          <p:cNvSpPr>
            <a:spLocks noGrp="1"/>
          </p:cNvSpPr>
          <p:nvPr>
            <p:ph type="sldNum" sz="quarter" idx="12"/>
          </p:nvPr>
        </p:nvSpPr>
        <p:spPr/>
        <p:txBody>
          <a:bodyPr/>
          <a:lstStyle/>
          <a:p>
            <a:fld id="{6013CD75-14C8-426B-BA56-52058D7A9EC3}" type="slidenum">
              <a:rPr lang="en-US" smtClean="0"/>
              <a:t>21</a:t>
            </a:fld>
            <a:endParaRPr lang="en-US"/>
          </a:p>
        </p:txBody>
      </p:sp>
    </p:spTree>
    <p:extLst>
      <p:ext uri="{BB962C8B-B14F-4D97-AF65-F5344CB8AC3E}">
        <p14:creationId xmlns:p14="http://schemas.microsoft.com/office/powerpoint/2010/main" val="1639048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What</a:t>
            </a:r>
            <a:r>
              <a:rPr lang="tr-TR" dirty="0" smtClean="0"/>
              <a:t> is ARM</a:t>
            </a:r>
            <a:endParaRPr lang="en-US" dirty="0"/>
          </a:p>
        </p:txBody>
      </p:sp>
      <p:sp>
        <p:nvSpPr>
          <p:cNvPr id="3" name="İçerik Yer Tutucusu 2"/>
          <p:cNvSpPr>
            <a:spLocks noGrp="1"/>
          </p:cNvSpPr>
          <p:nvPr>
            <p:ph idx="1"/>
          </p:nvPr>
        </p:nvSpPr>
        <p:spPr>
          <a:xfrm>
            <a:off x="646111" y="1681726"/>
            <a:ext cx="10661667" cy="4195481"/>
          </a:xfrm>
        </p:spPr>
        <p:txBody>
          <a:bodyPr>
            <a:normAutofit/>
          </a:bodyPr>
          <a:lstStyle/>
          <a:p>
            <a:r>
              <a:rPr lang="en-US" sz="2000" dirty="0"/>
              <a:t>Association rule mining is a procedure which is meant to find frequent patterns, correlations, associations, or causal structures from data sets found in various kinds of databases such as relational databases, transactional databases, and other forms of data repositories. </a:t>
            </a:r>
            <a:r>
              <a:rPr lang="en-US" sz="2000" dirty="0" smtClean="0"/>
              <a:t/>
            </a:r>
            <a:br>
              <a:rPr lang="en-US" sz="2000" dirty="0" smtClean="0"/>
            </a:br>
            <a:r>
              <a:rPr lang="en-US" sz="2000" dirty="0" smtClean="0"/>
              <a:t/>
            </a:r>
            <a:br>
              <a:rPr lang="en-US" sz="2000" dirty="0" smtClean="0"/>
            </a:br>
            <a:r>
              <a:rPr lang="en-US" sz="2000" dirty="0"/>
              <a:t>Given a set of transactions, association rule mining aims to find the rules which enable us to predict the occurrence of a specific item based on the occurrences of the other items in the </a:t>
            </a:r>
            <a:r>
              <a:rPr lang="en-US" sz="2000" dirty="0" smtClean="0"/>
              <a:t>transaction.</a:t>
            </a:r>
            <a:endParaRPr lang="tr-TR" sz="2000" dirty="0" smtClean="0"/>
          </a:p>
          <a:p>
            <a:endParaRPr lang="tr-TR" sz="2000" dirty="0"/>
          </a:p>
          <a:p>
            <a:r>
              <a:rPr lang="tr-TR" sz="2000" dirty="0"/>
              <a:t>A</a:t>
            </a:r>
            <a:r>
              <a:rPr lang="en-US" sz="2000" dirty="0" err="1" smtClean="0"/>
              <a:t>ssociation</a:t>
            </a:r>
            <a:r>
              <a:rPr lang="en-US" sz="2000" dirty="0" smtClean="0"/>
              <a:t> rules are employed today in many application areas including market basket analysis</a:t>
            </a:r>
            <a:r>
              <a:rPr lang="tr-TR" sz="2000" dirty="0" smtClean="0"/>
              <a:t>, </a:t>
            </a:r>
            <a:r>
              <a:rPr lang="tr-TR" sz="2000" dirty="0"/>
              <a:t>w</a:t>
            </a:r>
            <a:r>
              <a:rPr lang="en-US" sz="2000" dirty="0" err="1" smtClean="0"/>
              <a:t>eb</a:t>
            </a:r>
            <a:r>
              <a:rPr lang="en-US" sz="2000" dirty="0" smtClean="0"/>
              <a:t> usage mining, intrusion detection, continuous production, and bioinformatics.</a:t>
            </a:r>
            <a:endParaRPr lang="en-US" sz="2000" dirty="0"/>
          </a:p>
        </p:txBody>
      </p:sp>
      <p:sp>
        <p:nvSpPr>
          <p:cNvPr id="6" name="Slayt Numarası Yer Tutucusu 5"/>
          <p:cNvSpPr>
            <a:spLocks noGrp="1"/>
          </p:cNvSpPr>
          <p:nvPr>
            <p:ph type="sldNum" sz="quarter" idx="12"/>
          </p:nvPr>
        </p:nvSpPr>
        <p:spPr/>
        <p:txBody>
          <a:bodyPr/>
          <a:lstStyle/>
          <a:p>
            <a:fld id="{6013CD75-14C8-426B-BA56-52058D7A9EC3}" type="slidenum">
              <a:rPr lang="en-US" smtClean="0"/>
              <a:t>3</a:t>
            </a:fld>
            <a:endParaRPr lang="en-US"/>
          </a:p>
        </p:txBody>
      </p:sp>
    </p:spTree>
    <p:extLst>
      <p:ext uri="{BB962C8B-B14F-4D97-AF65-F5344CB8AC3E}">
        <p14:creationId xmlns:p14="http://schemas.microsoft.com/office/powerpoint/2010/main" val="115660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03646" y="860081"/>
            <a:ext cx="10496766" cy="5505048"/>
          </a:xfrm>
        </p:spPr>
        <p:txBody>
          <a:bodyPr>
            <a:normAutofit/>
          </a:bodyPr>
          <a:lstStyle/>
          <a:p>
            <a:pPr marL="0" indent="0">
              <a:buNone/>
            </a:pPr>
            <a:r>
              <a:rPr lang="en-US" dirty="0" smtClean="0"/>
              <a:t>Here </a:t>
            </a:r>
            <a:r>
              <a:rPr lang="en-US" dirty="0"/>
              <a:t>are very brief definitions of some terms.</a:t>
            </a:r>
            <a:endParaRPr lang="tr-TR" dirty="0"/>
          </a:p>
          <a:p>
            <a:r>
              <a:rPr lang="en-US" b="1" dirty="0" smtClean="0"/>
              <a:t>Association </a:t>
            </a:r>
            <a:r>
              <a:rPr lang="en-US" b="1" dirty="0"/>
              <a:t>Rule</a:t>
            </a:r>
            <a:r>
              <a:rPr lang="en-US" dirty="0"/>
              <a:t>: Ex. {X → Y} is a representation of finding Y on the basket which has X on it</a:t>
            </a:r>
          </a:p>
          <a:p>
            <a:r>
              <a:rPr lang="en-US" b="1" dirty="0" err="1"/>
              <a:t>Itemset</a:t>
            </a:r>
            <a:r>
              <a:rPr lang="en-US" dirty="0"/>
              <a:t>: Ex. {X,Y} is a representation of the list of all items which form the association </a:t>
            </a:r>
            <a:r>
              <a:rPr lang="en-US" dirty="0" smtClean="0"/>
              <a:t>rule</a:t>
            </a:r>
            <a:endParaRPr lang="tr-TR" b="1" dirty="0"/>
          </a:p>
          <a:p>
            <a:r>
              <a:rPr lang="en-US" sz="2000" b="1" dirty="0" smtClean="0"/>
              <a:t>Support</a:t>
            </a:r>
            <a:r>
              <a:rPr lang="en-US" sz="2000" dirty="0"/>
              <a:t>: Fraction of transactions </a:t>
            </a:r>
            <a:r>
              <a:rPr lang="en-US" sz="2000" dirty="0" smtClean="0"/>
              <a:t>containing </a:t>
            </a:r>
            <a:r>
              <a:rPr lang="en-US" sz="2000" dirty="0"/>
              <a:t>the </a:t>
            </a:r>
            <a:r>
              <a:rPr lang="en-US" sz="2000" dirty="0" err="1" smtClean="0"/>
              <a:t>itemset</a:t>
            </a:r>
            <a:r>
              <a:rPr lang="tr-TR" sz="2000" dirty="0" smtClean="0"/>
              <a:t> </a:t>
            </a:r>
          </a:p>
          <a:p>
            <a:r>
              <a:rPr lang="en-US" sz="2000" b="1" dirty="0" smtClean="0"/>
              <a:t>Confidence</a:t>
            </a:r>
            <a:r>
              <a:rPr lang="en-US" sz="2000" dirty="0"/>
              <a:t>: Probability of occurrence </a:t>
            </a:r>
            <a:r>
              <a:rPr lang="en-US" sz="2000" dirty="0" smtClean="0"/>
              <a:t>of </a:t>
            </a:r>
            <a:r>
              <a:rPr lang="en-US" sz="2000" dirty="0"/>
              <a:t>{Y} given {X} is </a:t>
            </a:r>
            <a:r>
              <a:rPr lang="en-US" sz="2000" dirty="0" smtClean="0"/>
              <a:t>present</a:t>
            </a:r>
            <a:endParaRPr lang="en-US" sz="2000" dirty="0"/>
          </a:p>
          <a:p>
            <a:endParaRPr lang="en-US" dirty="0"/>
          </a:p>
        </p:txBody>
      </p:sp>
      <p:pic>
        <p:nvPicPr>
          <p:cNvPr id="7" name="Resim 6"/>
          <p:cNvPicPr>
            <a:picLocks noChangeAspect="1"/>
          </p:cNvPicPr>
          <p:nvPr/>
        </p:nvPicPr>
        <p:blipFill rotWithShape="1">
          <a:blip r:embed="rId3">
            <a:extLst>
              <a:ext uri="{28A0092B-C50C-407E-A947-70E740481C1C}">
                <a14:useLocalDpi xmlns:a14="http://schemas.microsoft.com/office/drawing/2010/main" val="0"/>
              </a:ext>
            </a:extLst>
          </a:blip>
          <a:srcRect l="-1" r="718" b="50291"/>
          <a:stretch/>
        </p:blipFill>
        <p:spPr>
          <a:xfrm>
            <a:off x="2893482" y="3859124"/>
            <a:ext cx="5571507" cy="2134812"/>
          </a:xfrm>
          <a:prstGeom prst="rect">
            <a:avLst/>
          </a:prstGeom>
        </p:spPr>
      </p:pic>
      <p:sp>
        <p:nvSpPr>
          <p:cNvPr id="5" name="Slayt Numarası Yer Tutucusu 4"/>
          <p:cNvSpPr>
            <a:spLocks noGrp="1"/>
          </p:cNvSpPr>
          <p:nvPr>
            <p:ph type="sldNum" sz="quarter" idx="12"/>
          </p:nvPr>
        </p:nvSpPr>
        <p:spPr/>
        <p:txBody>
          <a:bodyPr/>
          <a:lstStyle/>
          <a:p>
            <a:fld id="{6013CD75-14C8-426B-BA56-52058D7A9EC3}" type="slidenum">
              <a:rPr lang="en-US" smtClean="0"/>
              <a:t>4</a:t>
            </a:fld>
            <a:endParaRPr lang="en-US"/>
          </a:p>
        </p:txBody>
      </p:sp>
    </p:spTree>
    <p:extLst>
      <p:ext uri="{BB962C8B-B14F-4D97-AF65-F5344CB8AC3E}">
        <p14:creationId xmlns:p14="http://schemas.microsoft.com/office/powerpoint/2010/main" val="3874220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435" y="1401460"/>
            <a:ext cx="5297333" cy="4365598"/>
          </a:xfrm>
        </p:spPr>
      </p:pic>
      <p:graphicFrame>
        <p:nvGraphicFramePr>
          <p:cNvPr id="9" name="Tablo 8"/>
          <p:cNvGraphicFramePr>
            <a:graphicFrameLocks noGrp="1"/>
          </p:cNvGraphicFramePr>
          <p:nvPr>
            <p:extLst>
              <p:ext uri="{D42A27DB-BD31-4B8C-83A1-F6EECF244321}">
                <p14:modId xmlns:p14="http://schemas.microsoft.com/office/powerpoint/2010/main" val="3809799423"/>
              </p:ext>
            </p:extLst>
          </p:nvPr>
        </p:nvGraphicFramePr>
        <p:xfrm>
          <a:off x="6734211" y="1399633"/>
          <a:ext cx="4450300" cy="2123440"/>
        </p:xfrm>
        <a:graphic>
          <a:graphicData uri="http://schemas.openxmlformats.org/drawingml/2006/table">
            <a:tbl>
              <a:tblPr firstRow="1" bandRow="1">
                <a:tableStyleId>{7DF18680-E054-41AD-8BC1-D1AEF772440D}</a:tableStyleId>
              </a:tblPr>
              <a:tblGrid>
                <a:gridCol w="1708195">
                  <a:extLst>
                    <a:ext uri="{9D8B030D-6E8A-4147-A177-3AD203B41FA5}">
                      <a16:colId xmlns:a16="http://schemas.microsoft.com/office/drawing/2014/main" val="1644738742"/>
                    </a:ext>
                  </a:extLst>
                </a:gridCol>
                <a:gridCol w="2742105">
                  <a:extLst>
                    <a:ext uri="{9D8B030D-6E8A-4147-A177-3AD203B41FA5}">
                      <a16:colId xmlns:a16="http://schemas.microsoft.com/office/drawing/2014/main" val="2444791628"/>
                    </a:ext>
                  </a:extLst>
                </a:gridCol>
              </a:tblGrid>
              <a:tr h="370840">
                <a:tc>
                  <a:txBody>
                    <a:bodyPr/>
                    <a:lstStyle/>
                    <a:p>
                      <a:pPr algn="l"/>
                      <a:r>
                        <a:rPr lang="tr-TR" cap="none" spc="0" dirty="0" smtClean="0">
                          <a:ln>
                            <a:noFill/>
                          </a:ln>
                          <a:effectLst/>
                        </a:rPr>
                        <a:t>  </a:t>
                      </a:r>
                      <a:r>
                        <a:rPr lang="tr-TR" cap="none" spc="0" dirty="0" err="1" smtClean="0">
                          <a:ln>
                            <a:noFill/>
                          </a:ln>
                          <a:effectLst/>
                        </a:rPr>
                        <a:t>Customer</a:t>
                      </a:r>
                      <a:r>
                        <a:rPr lang="tr-TR" cap="none" spc="0" baseline="0" dirty="0" smtClean="0">
                          <a:ln>
                            <a:noFill/>
                          </a:ln>
                          <a:effectLst/>
                        </a:rPr>
                        <a:t> ID</a:t>
                      </a:r>
                      <a:endParaRPr lang="en-US" b="0" cap="none" spc="0" dirty="0">
                        <a:ln>
                          <a:noFill/>
                        </a:ln>
                        <a:solidFill>
                          <a:schemeClr val="tx1"/>
                        </a:solidFill>
                        <a:effectLst/>
                      </a:endParaRPr>
                    </a:p>
                  </a:txBody>
                  <a:tcPr anchor="ctr"/>
                </a:tc>
                <a:tc>
                  <a:txBody>
                    <a:bodyPr/>
                    <a:lstStyle/>
                    <a:p>
                      <a:pPr algn="ctr"/>
                      <a:r>
                        <a:rPr lang="tr-TR" cap="none" spc="0" dirty="0" err="1" smtClean="0">
                          <a:ln>
                            <a:noFill/>
                          </a:ln>
                          <a:effectLst/>
                        </a:rPr>
                        <a:t>Items</a:t>
                      </a:r>
                      <a:endParaRPr lang="en-US" b="0" cap="none" spc="0" dirty="0">
                        <a:ln>
                          <a:noFill/>
                        </a:ln>
                        <a:solidFill>
                          <a:schemeClr val="tx1"/>
                        </a:solidFill>
                        <a:effectLst/>
                      </a:endParaRPr>
                    </a:p>
                  </a:txBody>
                  <a:tcPr anchor="ctr"/>
                </a:tc>
                <a:extLst>
                  <a:ext uri="{0D108BD9-81ED-4DB2-BD59-A6C34878D82A}">
                    <a16:rowId xmlns:a16="http://schemas.microsoft.com/office/drawing/2014/main" val="4047394912"/>
                  </a:ext>
                </a:extLst>
              </a:tr>
              <a:tr h="370840">
                <a:tc>
                  <a:txBody>
                    <a:bodyPr/>
                    <a:lstStyle/>
                    <a:p>
                      <a:pPr algn="l"/>
                      <a:r>
                        <a:rPr lang="tr-TR" cap="none" spc="0" dirty="0" smtClean="0">
                          <a:ln>
                            <a:noFill/>
                          </a:ln>
                          <a:effectLst/>
                        </a:rPr>
                        <a:t>           1</a:t>
                      </a:r>
                      <a:endParaRPr lang="en-US" b="0" cap="none" spc="0" dirty="0">
                        <a:ln>
                          <a:noFill/>
                        </a:ln>
                        <a:solidFill>
                          <a:schemeClr val="tx1"/>
                        </a:solidFill>
                        <a:effectLst/>
                      </a:endParaRPr>
                    </a:p>
                  </a:txBody>
                  <a:tcPr anchor="ctr"/>
                </a:tc>
                <a:tc>
                  <a:txBody>
                    <a:bodyPr/>
                    <a:lstStyle/>
                    <a:p>
                      <a:pPr algn="ctr"/>
                      <a:r>
                        <a:rPr lang="tr-TR" cap="none" spc="0" dirty="0" err="1" smtClean="0">
                          <a:ln>
                            <a:noFill/>
                          </a:ln>
                          <a:effectLst/>
                        </a:rPr>
                        <a:t>Milk</a:t>
                      </a:r>
                      <a:r>
                        <a:rPr lang="tr-TR" cap="none" spc="0" dirty="0" smtClean="0">
                          <a:ln>
                            <a:noFill/>
                          </a:ln>
                          <a:effectLst/>
                        </a:rPr>
                        <a:t>, </a:t>
                      </a:r>
                      <a:r>
                        <a:rPr lang="tr-TR" cap="none" spc="0" baseline="0" dirty="0" err="1" smtClean="0">
                          <a:ln>
                            <a:noFill/>
                          </a:ln>
                          <a:effectLst/>
                        </a:rPr>
                        <a:t>Bread</a:t>
                      </a:r>
                      <a:r>
                        <a:rPr lang="tr-TR" cap="none" spc="0" baseline="0" dirty="0" smtClean="0">
                          <a:ln>
                            <a:noFill/>
                          </a:ln>
                          <a:effectLst/>
                        </a:rPr>
                        <a:t>, </a:t>
                      </a:r>
                      <a:r>
                        <a:rPr lang="tr-TR" cap="none" spc="0" baseline="0" dirty="0" err="1" smtClean="0">
                          <a:ln>
                            <a:noFill/>
                          </a:ln>
                          <a:effectLst/>
                        </a:rPr>
                        <a:t>Cereal</a:t>
                      </a:r>
                      <a:endParaRPr lang="en-US" b="0" cap="none" spc="0" dirty="0">
                        <a:ln>
                          <a:noFill/>
                        </a:ln>
                        <a:solidFill>
                          <a:schemeClr val="tx1"/>
                        </a:solidFill>
                        <a:effectLst/>
                      </a:endParaRPr>
                    </a:p>
                  </a:txBody>
                  <a:tcPr anchor="ctr"/>
                </a:tc>
                <a:extLst>
                  <a:ext uri="{0D108BD9-81ED-4DB2-BD59-A6C34878D82A}">
                    <a16:rowId xmlns:a16="http://schemas.microsoft.com/office/drawing/2014/main" val="1701515513"/>
                  </a:ext>
                </a:extLst>
              </a:tr>
              <a:tr h="370840">
                <a:tc>
                  <a:txBody>
                    <a:bodyPr/>
                    <a:lstStyle/>
                    <a:p>
                      <a:pPr algn="l"/>
                      <a:r>
                        <a:rPr lang="tr-TR" cap="none" spc="0" dirty="0" smtClean="0">
                          <a:ln>
                            <a:noFill/>
                          </a:ln>
                          <a:effectLst/>
                        </a:rPr>
                        <a:t>           2</a:t>
                      </a:r>
                      <a:endParaRPr lang="en-US" b="0" cap="none" spc="0" dirty="0">
                        <a:ln>
                          <a:noFill/>
                        </a:ln>
                        <a:solidFill>
                          <a:schemeClr val="tx1"/>
                        </a:solidFill>
                        <a:effectLst/>
                      </a:endParaRPr>
                    </a:p>
                  </a:txBody>
                  <a:tcPr anchor="ctr"/>
                </a:tc>
                <a:tc>
                  <a:txBody>
                    <a:bodyPr/>
                    <a:lstStyle/>
                    <a:p>
                      <a:pPr algn="ctr"/>
                      <a:r>
                        <a:rPr lang="tr-TR" cap="none" spc="0" dirty="0" err="1" smtClean="0">
                          <a:ln>
                            <a:noFill/>
                          </a:ln>
                          <a:effectLst/>
                        </a:rPr>
                        <a:t>Milk</a:t>
                      </a:r>
                      <a:r>
                        <a:rPr lang="tr-TR" cap="none" spc="0" dirty="0" smtClean="0">
                          <a:ln>
                            <a:noFill/>
                          </a:ln>
                          <a:effectLst/>
                        </a:rPr>
                        <a:t>,</a:t>
                      </a:r>
                      <a:r>
                        <a:rPr lang="tr-TR" cap="none" spc="0" baseline="0" dirty="0" smtClean="0">
                          <a:ln>
                            <a:noFill/>
                          </a:ln>
                          <a:effectLst/>
                        </a:rPr>
                        <a:t> </a:t>
                      </a:r>
                      <a:r>
                        <a:rPr lang="tr-TR" cap="none" spc="0" baseline="0" dirty="0" err="1" smtClean="0">
                          <a:ln>
                            <a:noFill/>
                          </a:ln>
                          <a:effectLst/>
                        </a:rPr>
                        <a:t>Bread</a:t>
                      </a:r>
                      <a:r>
                        <a:rPr lang="tr-TR" cap="none" spc="0" baseline="0" dirty="0" smtClean="0">
                          <a:ln>
                            <a:noFill/>
                          </a:ln>
                          <a:effectLst/>
                        </a:rPr>
                        <a:t>, </a:t>
                      </a:r>
                      <a:r>
                        <a:rPr lang="tr-TR" cap="none" spc="0" baseline="0" dirty="0" err="1" smtClean="0">
                          <a:ln>
                            <a:noFill/>
                          </a:ln>
                          <a:effectLst/>
                        </a:rPr>
                        <a:t>Sugar</a:t>
                      </a:r>
                      <a:r>
                        <a:rPr lang="tr-TR" cap="none" spc="0" baseline="0" dirty="0" smtClean="0">
                          <a:ln>
                            <a:noFill/>
                          </a:ln>
                          <a:effectLst/>
                        </a:rPr>
                        <a:t>, </a:t>
                      </a:r>
                      <a:r>
                        <a:rPr lang="tr-TR" cap="none" spc="0" baseline="0" dirty="0" err="1" smtClean="0">
                          <a:ln>
                            <a:noFill/>
                          </a:ln>
                          <a:effectLst/>
                        </a:rPr>
                        <a:t>Eggs</a:t>
                      </a:r>
                      <a:endParaRPr lang="en-US" b="0" cap="none" spc="0" dirty="0">
                        <a:ln>
                          <a:noFill/>
                        </a:ln>
                        <a:solidFill>
                          <a:schemeClr val="tx1"/>
                        </a:solidFill>
                        <a:effectLst/>
                      </a:endParaRPr>
                    </a:p>
                  </a:txBody>
                  <a:tcPr anchor="ctr"/>
                </a:tc>
                <a:extLst>
                  <a:ext uri="{0D108BD9-81ED-4DB2-BD59-A6C34878D82A}">
                    <a16:rowId xmlns:a16="http://schemas.microsoft.com/office/drawing/2014/main" val="103956761"/>
                  </a:ext>
                </a:extLst>
              </a:tr>
              <a:tr h="370840">
                <a:tc>
                  <a:txBody>
                    <a:bodyPr/>
                    <a:lstStyle/>
                    <a:p>
                      <a:pPr algn="l"/>
                      <a:r>
                        <a:rPr lang="tr-TR" cap="none" spc="0" dirty="0" smtClean="0">
                          <a:ln>
                            <a:noFill/>
                          </a:ln>
                          <a:effectLst/>
                        </a:rPr>
                        <a:t>           3</a:t>
                      </a:r>
                      <a:endParaRPr lang="en-US" b="0" cap="none" spc="0" dirty="0">
                        <a:ln>
                          <a:noFill/>
                        </a:ln>
                        <a:solidFill>
                          <a:schemeClr val="tx1"/>
                        </a:solidFill>
                        <a:effectLst/>
                      </a:endParaRPr>
                    </a:p>
                  </a:txBody>
                  <a:tcPr anchor="ctr"/>
                </a:tc>
                <a:tc>
                  <a:txBody>
                    <a:bodyPr/>
                    <a:lstStyle/>
                    <a:p>
                      <a:pPr algn="ctr"/>
                      <a:r>
                        <a:rPr lang="tr-TR" cap="none" spc="0" dirty="0" err="1" smtClean="0">
                          <a:ln>
                            <a:noFill/>
                          </a:ln>
                          <a:effectLst/>
                        </a:rPr>
                        <a:t>Milk</a:t>
                      </a:r>
                      <a:r>
                        <a:rPr lang="tr-TR" cap="none" spc="0" dirty="0" smtClean="0">
                          <a:ln>
                            <a:noFill/>
                          </a:ln>
                          <a:effectLst/>
                        </a:rPr>
                        <a:t>, </a:t>
                      </a:r>
                      <a:r>
                        <a:rPr lang="tr-TR" cap="none" spc="0" dirty="0" err="1" smtClean="0">
                          <a:ln>
                            <a:noFill/>
                          </a:ln>
                          <a:effectLst/>
                        </a:rPr>
                        <a:t>Bread</a:t>
                      </a:r>
                      <a:r>
                        <a:rPr lang="tr-TR" cap="none" spc="0" dirty="0" smtClean="0">
                          <a:ln>
                            <a:noFill/>
                          </a:ln>
                          <a:effectLst/>
                        </a:rPr>
                        <a:t>,</a:t>
                      </a:r>
                      <a:r>
                        <a:rPr lang="tr-TR" cap="none" spc="0" baseline="0" dirty="0" smtClean="0">
                          <a:ln>
                            <a:noFill/>
                          </a:ln>
                          <a:effectLst/>
                        </a:rPr>
                        <a:t> </a:t>
                      </a:r>
                      <a:r>
                        <a:rPr lang="tr-TR" cap="none" spc="0" baseline="0" dirty="0" err="1" smtClean="0">
                          <a:ln>
                            <a:noFill/>
                          </a:ln>
                          <a:effectLst/>
                        </a:rPr>
                        <a:t>Butter</a:t>
                      </a:r>
                      <a:endParaRPr lang="en-US" b="0" cap="none" spc="0" dirty="0">
                        <a:ln>
                          <a:noFill/>
                        </a:ln>
                        <a:solidFill>
                          <a:schemeClr val="tx1"/>
                        </a:solidFill>
                        <a:effectLst/>
                      </a:endParaRPr>
                    </a:p>
                  </a:txBody>
                  <a:tcPr anchor="ctr"/>
                </a:tc>
                <a:extLst>
                  <a:ext uri="{0D108BD9-81ED-4DB2-BD59-A6C34878D82A}">
                    <a16:rowId xmlns:a16="http://schemas.microsoft.com/office/drawing/2014/main" val="2696403709"/>
                  </a:ext>
                </a:extLst>
              </a:tr>
              <a:tr h="370840">
                <a:tc>
                  <a:txBody>
                    <a:bodyPr/>
                    <a:lstStyle/>
                    <a:p>
                      <a:pPr algn="l"/>
                      <a:r>
                        <a:rPr lang="tr-TR" cap="none" spc="0" dirty="0" smtClean="0">
                          <a:ln>
                            <a:noFill/>
                          </a:ln>
                          <a:effectLst/>
                        </a:rPr>
                        <a:t>           4</a:t>
                      </a:r>
                      <a:endParaRPr lang="en-US" b="0" cap="none" spc="0" dirty="0">
                        <a:ln>
                          <a:noFill/>
                        </a:ln>
                        <a:solidFill>
                          <a:schemeClr val="tx1"/>
                        </a:solidFill>
                        <a:effectLst/>
                      </a:endParaRPr>
                    </a:p>
                  </a:txBody>
                  <a:tcPr anchor="ctr"/>
                </a:tc>
                <a:tc>
                  <a:txBody>
                    <a:bodyPr/>
                    <a:lstStyle/>
                    <a:p>
                      <a:pPr algn="ctr"/>
                      <a:r>
                        <a:rPr lang="tr-TR" cap="none" spc="0" dirty="0" err="1" smtClean="0">
                          <a:ln>
                            <a:noFill/>
                          </a:ln>
                          <a:effectLst/>
                        </a:rPr>
                        <a:t>Sugar</a:t>
                      </a:r>
                      <a:r>
                        <a:rPr lang="tr-TR" cap="none" spc="0" dirty="0" smtClean="0">
                          <a:ln>
                            <a:noFill/>
                          </a:ln>
                          <a:effectLst/>
                        </a:rPr>
                        <a:t>, </a:t>
                      </a:r>
                      <a:r>
                        <a:rPr lang="tr-TR" cap="none" spc="0" dirty="0" err="1" smtClean="0">
                          <a:ln>
                            <a:noFill/>
                          </a:ln>
                          <a:effectLst/>
                        </a:rPr>
                        <a:t>Eggs</a:t>
                      </a:r>
                      <a:endParaRPr lang="en-US" b="0" cap="none" spc="0" dirty="0">
                        <a:ln>
                          <a:noFill/>
                        </a:ln>
                        <a:solidFill>
                          <a:schemeClr val="tx1"/>
                        </a:solidFill>
                        <a:effectLst/>
                      </a:endParaRPr>
                    </a:p>
                  </a:txBody>
                  <a:tcPr anchor="ctr"/>
                </a:tc>
                <a:extLst>
                  <a:ext uri="{0D108BD9-81ED-4DB2-BD59-A6C34878D82A}">
                    <a16:rowId xmlns:a16="http://schemas.microsoft.com/office/drawing/2014/main" val="4116590682"/>
                  </a:ext>
                </a:extLst>
              </a:tr>
            </a:tbl>
          </a:graphicData>
        </a:graphic>
      </p:graphicFrame>
      <mc:AlternateContent xmlns:mc="http://schemas.openxmlformats.org/markup-compatibility/2006" xmlns:a14="http://schemas.microsoft.com/office/drawing/2010/main">
        <mc:Choice Requires="a14">
          <p:sp>
            <p:nvSpPr>
              <p:cNvPr id="11" name="Metin kutusu 10"/>
              <p:cNvSpPr txBox="1"/>
              <p:nvPr/>
            </p:nvSpPr>
            <p:spPr>
              <a:xfrm>
                <a:off x="6368491" y="3867224"/>
                <a:ext cx="5181740" cy="18021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𝐹𝑜𝑟</m:t>
                      </m:r>
                      <m:r>
                        <a:rPr lang="tr-TR" b="0" i="1" smtClean="0">
                          <a:latin typeface="Cambria Math" panose="02040503050406030204" pitchFamily="18" charset="0"/>
                        </a:rPr>
                        <m:t> </m:t>
                      </m:r>
                      <m:r>
                        <a:rPr lang="tr-TR" b="0" i="1" smtClean="0">
                          <a:latin typeface="Cambria Math" panose="02040503050406030204" pitchFamily="18" charset="0"/>
                        </a:rPr>
                        <m:t>𝑆𝑢𝑔𝑎𝑟</m:t>
                      </m:r>
                      <m:r>
                        <a:rPr lang="tr-TR" b="0" i="1" smtClean="0">
                          <a:latin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𝐸𝑔𝑔𝑠</m:t>
                      </m:r>
                    </m:oMath>
                  </m:oMathPara>
                </a14:m>
                <a:endParaRPr lang="tr-TR" b="0" i="1" dirty="0" smtClean="0">
                  <a:latin typeface="Cambria Math" panose="02040503050406030204" pitchFamily="18" charset="0"/>
                  <a:ea typeface="Cambria Math" panose="02040503050406030204" pitchFamily="18" charset="0"/>
                </a:endParaRPr>
              </a:p>
              <a:p>
                <a:endParaRPr lang="tr-TR" b="0" i="1" dirty="0" smtClean="0">
                  <a:latin typeface="Cambria Math" panose="02040503050406030204" pitchFamily="18" charset="0"/>
                  <a:ea typeface="Cambria Math" panose="02040503050406030204" pitchFamily="18" charset="0"/>
                </a:endParaRPr>
              </a:p>
              <a:p>
                <a14:m>
                  <m:oMath xmlns:m="http://schemas.openxmlformats.org/officeDocument/2006/math">
                    <m:r>
                      <a:rPr lang="tr-TR" b="0" i="1" smtClean="0">
                        <a:latin typeface="Cambria Math" panose="02040503050406030204" pitchFamily="18" charset="0"/>
                      </a:rPr>
                      <m:t>𝑆</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𝑆𝑢𝑔𝑎𝑟</m:t>
                        </m:r>
                        <m:r>
                          <a:rPr lang="tr-TR" b="0" i="1" smtClean="0">
                            <a:latin typeface="Cambria Math" panose="02040503050406030204" pitchFamily="18" charset="0"/>
                          </a:rPr>
                          <m:t>,</m:t>
                        </m:r>
                        <m:r>
                          <a:rPr lang="tr-TR" b="0" i="1" smtClean="0">
                            <a:latin typeface="Cambria Math" panose="02040503050406030204" pitchFamily="18" charset="0"/>
                          </a:rPr>
                          <m:t>𝐸𝑔𝑔𝑠</m:t>
                        </m:r>
                      </m:e>
                    </m:d>
                    <m:r>
                      <a:rPr lang="tr-TR" b="0" i="1" smtClean="0">
                        <a:latin typeface="Cambria Math" panose="02040503050406030204" pitchFamily="18" charset="0"/>
                      </a:rPr>
                      <m:t>= </m:t>
                    </m:r>
                    <m:f>
                      <m:fPr>
                        <m:ctrlPr>
                          <a:rPr lang="tr-TR" b="0" i="1" smtClean="0">
                            <a:latin typeface="Cambria Math" panose="02040503050406030204" pitchFamily="18" charset="0"/>
                          </a:rPr>
                        </m:ctrlPr>
                      </m:fPr>
                      <m:num>
                        <m:r>
                          <a:rPr lang="tr-TR" b="0" i="1" smtClean="0">
                            <a:latin typeface="Cambria Math" panose="02040503050406030204" pitchFamily="18" charset="0"/>
                          </a:rPr>
                          <m:t>𝐹𝑟𝑒𝑞𝑢𝑒𝑛𝑐𝑦</m:t>
                        </m:r>
                        <m:r>
                          <a:rPr lang="tr-TR" b="0" i="1" smtClean="0">
                            <a:latin typeface="Cambria Math" panose="02040503050406030204" pitchFamily="18" charset="0"/>
                          </a:rPr>
                          <m:t>(</m:t>
                        </m:r>
                        <m:r>
                          <a:rPr lang="tr-TR" b="0" i="1" smtClean="0">
                            <a:latin typeface="Cambria Math" panose="02040503050406030204" pitchFamily="18" charset="0"/>
                          </a:rPr>
                          <m:t>𝑆𝑢𝑔𝑎𝑟</m:t>
                        </m:r>
                        <m:r>
                          <a:rPr lang="tr-TR" b="0" i="1" smtClean="0">
                            <a:latin typeface="Cambria Math" panose="02040503050406030204" pitchFamily="18" charset="0"/>
                          </a:rPr>
                          <m:t>,</m:t>
                        </m:r>
                        <m:r>
                          <a:rPr lang="tr-TR" b="0" i="1" smtClean="0">
                            <a:latin typeface="Cambria Math" panose="02040503050406030204" pitchFamily="18" charset="0"/>
                          </a:rPr>
                          <m:t>𝐸𝑔𝑔𝑠</m:t>
                        </m:r>
                        <m:r>
                          <a:rPr lang="tr-TR" b="0" i="1" smtClean="0">
                            <a:latin typeface="Cambria Math" panose="02040503050406030204" pitchFamily="18" charset="0"/>
                          </a:rPr>
                          <m:t>)</m:t>
                        </m:r>
                      </m:num>
                      <m:den>
                        <m:r>
                          <a:rPr lang="tr-TR" b="0" i="1" smtClean="0">
                            <a:latin typeface="Cambria Math" panose="02040503050406030204" pitchFamily="18" charset="0"/>
                          </a:rPr>
                          <m:t>𝑇𝑜𝑡𝑎𝑙</m:t>
                        </m:r>
                        <m:r>
                          <a:rPr lang="tr-TR" b="0" i="1" smtClean="0">
                            <a:latin typeface="Cambria Math" panose="02040503050406030204" pitchFamily="18" charset="0"/>
                          </a:rPr>
                          <m:t> </m:t>
                        </m:r>
                        <m:r>
                          <a:rPr lang="tr-TR" b="0" i="1" smtClean="0">
                            <a:latin typeface="Cambria Math" panose="02040503050406030204" pitchFamily="18" charset="0"/>
                          </a:rPr>
                          <m:t>𝑁𝑢𝑚𝑏𝑒𝑟</m:t>
                        </m:r>
                        <m:r>
                          <a:rPr lang="tr-TR" b="0" i="1" smtClean="0">
                            <a:latin typeface="Cambria Math" panose="02040503050406030204" pitchFamily="18" charset="0"/>
                          </a:rPr>
                          <m:t> </m:t>
                        </m:r>
                        <m:r>
                          <a:rPr lang="tr-TR" b="0" i="1" smtClean="0">
                            <a:latin typeface="Cambria Math" panose="02040503050406030204" pitchFamily="18" charset="0"/>
                          </a:rPr>
                          <m:t>𝑜𝑓</m:t>
                        </m:r>
                        <m:r>
                          <a:rPr lang="tr-TR" b="0" i="1" smtClean="0">
                            <a:latin typeface="Cambria Math" panose="02040503050406030204" pitchFamily="18" charset="0"/>
                          </a:rPr>
                          <m:t> </m:t>
                        </m:r>
                        <m:r>
                          <a:rPr lang="tr-TR" b="0" i="1" smtClean="0">
                            <a:latin typeface="Cambria Math" panose="02040503050406030204" pitchFamily="18" charset="0"/>
                          </a:rPr>
                          <m:t>𝑇𝑟𝑎𝑛𝑠𝑎𝑐𝑡𝑖𝑜𝑛𝑠</m:t>
                        </m:r>
                      </m:den>
                    </m:f>
                    <m:r>
                      <a:rPr lang="tr-TR" b="0" i="1" smtClean="0">
                        <a:latin typeface="Cambria Math" panose="02040503050406030204" pitchFamily="18" charset="0"/>
                      </a:rPr>
                      <m:t> </m:t>
                    </m:r>
                  </m:oMath>
                </a14:m>
                <a:r>
                  <a:rPr lang="tr-TR" dirty="0" smtClean="0"/>
                  <a:t>= </a:t>
                </a:r>
                <a14:m>
                  <m:oMath xmlns:m="http://schemas.openxmlformats.org/officeDocument/2006/math">
                    <m:r>
                      <a:rPr lang="tr-TR" b="0" i="1" dirty="0" smtClean="0">
                        <a:latin typeface="Cambria Math" panose="02040503050406030204" pitchFamily="18" charset="0"/>
                      </a:rPr>
                      <m:t>0,5</m:t>
                    </m:r>
                  </m:oMath>
                </a14:m>
                <a:endParaRPr lang="tr-TR" b="0" dirty="0" smtClean="0"/>
              </a:p>
              <a:p>
                <a:endParaRPr lang="tr-TR" dirty="0" smtClean="0"/>
              </a:p>
              <a:p>
                <a14:m>
                  <m:oMath xmlns:m="http://schemas.openxmlformats.org/officeDocument/2006/math">
                    <m:r>
                      <a:rPr lang="tr-TR" b="0" i="1" smtClean="0">
                        <a:latin typeface="Cambria Math" panose="02040503050406030204" pitchFamily="18" charset="0"/>
                      </a:rPr>
                      <m:t>𝐶</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𝑆𝑢𝑔𝑎𝑟</m:t>
                        </m:r>
                        <m:r>
                          <a:rPr lang="tr-TR" b="0" i="1" smtClean="0">
                            <a:latin typeface="Cambria Math" panose="02040503050406030204" pitchFamily="18" charset="0"/>
                          </a:rPr>
                          <m:t>,</m:t>
                        </m:r>
                        <m:r>
                          <a:rPr lang="tr-TR" b="0" i="1" smtClean="0">
                            <a:latin typeface="Cambria Math" panose="02040503050406030204" pitchFamily="18" charset="0"/>
                          </a:rPr>
                          <m:t>𝐸𝑔𝑔𝑠</m:t>
                        </m:r>
                      </m:e>
                    </m:d>
                    <m:r>
                      <a:rPr lang="tr-TR" b="0" i="1" smtClean="0">
                        <a:latin typeface="Cambria Math" panose="02040503050406030204" pitchFamily="18" charset="0"/>
                      </a:rPr>
                      <m:t>= </m:t>
                    </m:r>
                    <m:f>
                      <m:fPr>
                        <m:ctrlPr>
                          <a:rPr lang="tr-TR" b="0" i="1" smtClean="0">
                            <a:latin typeface="Cambria Math" panose="02040503050406030204" pitchFamily="18" charset="0"/>
                          </a:rPr>
                        </m:ctrlPr>
                      </m:fPr>
                      <m:num>
                        <m:r>
                          <a:rPr lang="tr-TR" b="0" i="1" smtClean="0">
                            <a:latin typeface="Cambria Math" panose="02040503050406030204" pitchFamily="18" charset="0"/>
                          </a:rPr>
                          <m:t>𝐹𝑟𝑒𝑞𝑢𝑒𝑛𝑐𝑦</m:t>
                        </m:r>
                        <m:r>
                          <a:rPr lang="tr-TR" b="0" i="1" smtClean="0">
                            <a:latin typeface="Cambria Math" panose="02040503050406030204" pitchFamily="18" charset="0"/>
                          </a:rPr>
                          <m:t>{</m:t>
                        </m:r>
                        <m:r>
                          <a:rPr lang="tr-TR" b="0" i="1" smtClean="0">
                            <a:latin typeface="Cambria Math" panose="02040503050406030204" pitchFamily="18" charset="0"/>
                          </a:rPr>
                          <m:t>𝑆𝑢𝑔𝑎𝑟</m:t>
                        </m:r>
                        <m:r>
                          <a:rPr lang="tr-TR" b="0" i="1" smtClean="0">
                            <a:latin typeface="Cambria Math" panose="02040503050406030204" pitchFamily="18" charset="0"/>
                          </a:rPr>
                          <m:t>,</m:t>
                        </m:r>
                        <m:r>
                          <a:rPr lang="tr-TR" b="0" i="1" smtClean="0">
                            <a:latin typeface="Cambria Math" panose="02040503050406030204" pitchFamily="18" charset="0"/>
                          </a:rPr>
                          <m:t>𝐸𝑔𝑔𝑠</m:t>
                        </m:r>
                        <m:r>
                          <a:rPr lang="tr-TR" b="0" i="1" smtClean="0">
                            <a:latin typeface="Cambria Math" panose="02040503050406030204" pitchFamily="18" charset="0"/>
                          </a:rPr>
                          <m:t>}</m:t>
                        </m:r>
                      </m:num>
                      <m:den>
                        <m:r>
                          <a:rPr lang="tr-TR" b="0" i="1" smtClean="0">
                            <a:latin typeface="Cambria Math" panose="02040503050406030204" pitchFamily="18" charset="0"/>
                          </a:rPr>
                          <m:t>𝐹𝑟𝑒𝑞𝑢𝑒𝑛𝑐𝑡</m:t>
                        </m:r>
                        <m:r>
                          <a:rPr lang="tr-TR" b="0" i="1" smtClean="0">
                            <a:latin typeface="Cambria Math" panose="02040503050406030204" pitchFamily="18" charset="0"/>
                          </a:rPr>
                          <m:t>{</m:t>
                        </m:r>
                        <m:r>
                          <a:rPr lang="tr-TR" b="0" i="1" smtClean="0">
                            <a:latin typeface="Cambria Math" panose="02040503050406030204" pitchFamily="18" charset="0"/>
                          </a:rPr>
                          <m:t>𝑋</m:t>
                        </m:r>
                        <m:r>
                          <a:rPr lang="tr-TR" b="0" i="1" smtClean="0">
                            <a:latin typeface="Cambria Math" panose="02040503050406030204" pitchFamily="18" charset="0"/>
                          </a:rPr>
                          <m:t>}</m:t>
                        </m:r>
                      </m:den>
                    </m:f>
                  </m:oMath>
                </a14:m>
                <a:r>
                  <a:rPr lang="tr-TR" dirty="0" smtClean="0"/>
                  <a:t> = 1</a:t>
                </a:r>
                <a:endParaRPr lang="en-US" dirty="0"/>
              </a:p>
            </p:txBody>
          </p:sp>
        </mc:Choice>
        <mc:Fallback xmlns="">
          <p:sp>
            <p:nvSpPr>
              <p:cNvPr id="11" name="Metin kutusu 10"/>
              <p:cNvSpPr txBox="1">
                <a:spLocks noRot="1" noChangeAspect="1" noMove="1" noResize="1" noEditPoints="1" noAdjustHandles="1" noChangeArrowheads="1" noChangeShapeType="1" noTextEdit="1"/>
              </p:cNvSpPr>
              <p:nvPr/>
            </p:nvSpPr>
            <p:spPr>
              <a:xfrm>
                <a:off x="6368491" y="3867224"/>
                <a:ext cx="5181740" cy="1802160"/>
              </a:xfrm>
              <a:prstGeom prst="rect">
                <a:avLst/>
              </a:prstGeom>
              <a:blipFill>
                <a:blip r:embed="rId3"/>
                <a:stretch>
                  <a:fillRect b="-1014"/>
                </a:stretch>
              </a:blipFill>
            </p:spPr>
            <p:txBody>
              <a:bodyPr/>
              <a:lstStyle/>
              <a:p>
                <a:r>
                  <a:rPr lang="en-US">
                    <a:noFill/>
                  </a:rPr>
                  <a:t> </a:t>
                </a:r>
              </a:p>
            </p:txBody>
          </p:sp>
        </mc:Fallback>
      </mc:AlternateContent>
      <p:sp>
        <p:nvSpPr>
          <p:cNvPr id="4" name="Slayt Numarası Yer Tutucusu 3"/>
          <p:cNvSpPr>
            <a:spLocks noGrp="1"/>
          </p:cNvSpPr>
          <p:nvPr>
            <p:ph type="sldNum" sz="quarter" idx="12"/>
          </p:nvPr>
        </p:nvSpPr>
        <p:spPr/>
        <p:txBody>
          <a:bodyPr/>
          <a:lstStyle/>
          <a:p>
            <a:fld id="{6013CD75-14C8-426B-BA56-52058D7A9EC3}" type="slidenum">
              <a:rPr lang="en-US" smtClean="0"/>
              <a:t>5</a:t>
            </a:fld>
            <a:endParaRPr lang="en-US"/>
          </a:p>
        </p:txBody>
      </p:sp>
    </p:spTree>
    <p:extLst>
      <p:ext uri="{BB962C8B-B14F-4D97-AF65-F5344CB8AC3E}">
        <p14:creationId xmlns:p14="http://schemas.microsoft.com/office/powerpoint/2010/main" val="2148491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marL="342900" indent="-342900">
              <a:buFont typeface="Arial" panose="020B0604020202020204" pitchFamily="34" charset="0"/>
              <a:buChar char="•"/>
            </a:pPr>
            <a:r>
              <a:rPr lang="en-US" sz="2000" dirty="0" smtClean="0"/>
              <a:t>Some well-known algorithms are </a:t>
            </a:r>
            <a:r>
              <a:rPr lang="en-US" sz="2000" dirty="0" err="1" smtClean="0"/>
              <a:t>Apriori</a:t>
            </a:r>
            <a:r>
              <a:rPr lang="en-US" sz="2000" dirty="0" smtClean="0"/>
              <a:t>, </a:t>
            </a:r>
            <a:r>
              <a:rPr lang="en-US" sz="2000" dirty="0" err="1" smtClean="0"/>
              <a:t>Eclat</a:t>
            </a:r>
            <a:r>
              <a:rPr lang="en-US" sz="2000" dirty="0" smtClean="0"/>
              <a:t> and FP-Growth</a:t>
            </a:r>
            <a:endParaRPr lang="en-US" sz="2000"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562" y="1638677"/>
            <a:ext cx="8515272" cy="4242644"/>
          </a:xfrm>
        </p:spPr>
      </p:pic>
      <p:sp>
        <p:nvSpPr>
          <p:cNvPr id="6" name="Slayt Numarası Yer Tutucusu 5"/>
          <p:cNvSpPr>
            <a:spLocks noGrp="1"/>
          </p:cNvSpPr>
          <p:nvPr>
            <p:ph type="sldNum" sz="quarter" idx="12"/>
          </p:nvPr>
        </p:nvSpPr>
        <p:spPr/>
        <p:txBody>
          <a:bodyPr/>
          <a:lstStyle/>
          <a:p>
            <a:fld id="{6013CD75-14C8-426B-BA56-52058D7A9EC3}" type="slidenum">
              <a:rPr lang="en-US" smtClean="0"/>
              <a:t>6</a:t>
            </a:fld>
            <a:endParaRPr lang="en-US"/>
          </a:p>
        </p:txBody>
      </p:sp>
    </p:spTree>
    <p:extLst>
      <p:ext uri="{BB962C8B-B14F-4D97-AF65-F5344CB8AC3E}">
        <p14:creationId xmlns:p14="http://schemas.microsoft.com/office/powerpoint/2010/main" val="1655958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Weighted</a:t>
            </a:r>
            <a:r>
              <a:rPr lang="tr-TR" dirty="0" smtClean="0"/>
              <a:t> ARM</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60130" y="1672310"/>
                <a:ext cx="5166946" cy="4351338"/>
              </a:xfrm>
            </p:spPr>
            <p:txBody>
              <a:bodyPr>
                <a:normAutofit lnSpcReduction="10000"/>
              </a:bodyPr>
              <a:lstStyle/>
              <a:p>
                <a:r>
                  <a:rPr lang="en-US" sz="2000" dirty="0" smtClean="0"/>
                  <a:t>However, the traditional association rule mining (ARM) model</a:t>
                </a:r>
                <a:r>
                  <a:rPr lang="tr-TR" sz="2000" dirty="0" smtClean="0"/>
                  <a:t> </a:t>
                </a:r>
                <a:r>
                  <a:rPr lang="en-US" sz="2000" dirty="0" smtClean="0"/>
                  <a:t>assumes </a:t>
                </a:r>
                <a:r>
                  <a:rPr lang="en-US" sz="2000" dirty="0"/>
                  <a:t>that items have the same significance without </a:t>
                </a:r>
                <a:r>
                  <a:rPr lang="en-US" sz="2000" dirty="0" smtClean="0"/>
                  <a:t>taking</a:t>
                </a:r>
                <a:r>
                  <a:rPr lang="tr-TR" sz="2000" dirty="0" smtClean="0"/>
                  <a:t> </a:t>
                </a:r>
                <a:r>
                  <a:rPr lang="en-US" sz="2000" dirty="0" smtClean="0"/>
                  <a:t>account </a:t>
                </a:r>
                <a:r>
                  <a:rPr lang="en-US" sz="2000" dirty="0"/>
                  <a:t>of their weight/attributes within a transaction or </a:t>
                </a:r>
                <a:r>
                  <a:rPr lang="en-US" sz="2000" dirty="0" smtClean="0"/>
                  <a:t>within</a:t>
                </a:r>
                <a:r>
                  <a:rPr lang="tr-TR" sz="2000" dirty="0" smtClean="0"/>
                  <a:t> </a:t>
                </a:r>
                <a:r>
                  <a:rPr lang="en-US" sz="2000" dirty="0" smtClean="0"/>
                  <a:t>the </a:t>
                </a:r>
                <a:r>
                  <a:rPr lang="en-US" sz="2000" dirty="0"/>
                  <a:t>whole item space. But this is not always the case. </a:t>
                </a:r>
                <a:r>
                  <a:rPr lang="en-US" sz="2000" dirty="0" smtClean="0"/>
                  <a:t>For</a:t>
                </a:r>
                <a:r>
                  <a:rPr lang="tr-TR" sz="2000" dirty="0" smtClean="0"/>
                  <a:t> </a:t>
                </a:r>
                <a:r>
                  <a:rPr lang="en-US" sz="2000" dirty="0" smtClean="0"/>
                  <a:t>example, [</a:t>
                </a:r>
                <a14:m>
                  <m:oMath xmlns:m="http://schemas.openxmlformats.org/officeDocument/2006/math">
                    <m:r>
                      <a:rPr lang="tr-TR" sz="2000" b="0" i="1" smtClean="0">
                        <a:latin typeface="Cambria Math" panose="02040503050406030204" pitchFamily="18" charset="0"/>
                      </a:rPr>
                      <m:t>𝑊𝑖𝑛𝑒</m:t>
                    </m:r>
                    <m:r>
                      <a:rPr lang="tr-TR" sz="2000" b="0" i="1" smtClean="0">
                        <a:latin typeface="Cambria Math" panose="02040503050406030204" pitchFamily="18" charset="0"/>
                        <a:ea typeface="Cambria Math" panose="02040503050406030204" pitchFamily="18" charset="0"/>
                      </a:rPr>
                      <m:t>→</m:t>
                    </m:r>
                    <m:r>
                      <a:rPr lang="tr-TR" sz="2000" b="0" i="1" smtClean="0">
                        <a:latin typeface="Cambria Math" panose="02040503050406030204" pitchFamily="18" charset="0"/>
                        <a:ea typeface="Cambria Math" panose="02040503050406030204" pitchFamily="18" charset="0"/>
                      </a:rPr>
                      <m:t>𝑆𝑎𝑙𝑚𝑜𝑛</m:t>
                    </m:r>
                  </m:oMath>
                </a14:m>
                <a:r>
                  <a:rPr lang="en-US" sz="2000" dirty="0" smtClean="0"/>
                  <a:t>] </a:t>
                </a:r>
                <a:r>
                  <a:rPr lang="en-US" sz="2000" dirty="0"/>
                  <a:t>may be more </a:t>
                </a:r>
                <a:r>
                  <a:rPr lang="en-US" sz="2000" dirty="0" smtClean="0"/>
                  <a:t>important</a:t>
                </a:r>
                <a:r>
                  <a:rPr lang="tr-TR" sz="2000" dirty="0" smtClean="0"/>
                  <a:t> </a:t>
                </a:r>
                <a:r>
                  <a:rPr lang="en-US" sz="2000" dirty="0" smtClean="0"/>
                  <a:t>than [</a:t>
                </a:r>
                <a14:m>
                  <m:oMath xmlns:m="http://schemas.openxmlformats.org/officeDocument/2006/math">
                    <m:r>
                      <a:rPr lang="tr-TR" sz="2000" b="0" i="1" smtClean="0">
                        <a:latin typeface="Cambria Math" panose="02040503050406030204" pitchFamily="18" charset="0"/>
                      </a:rPr>
                      <m:t>𝐵𝑟𝑒𝑎𝑑</m:t>
                    </m:r>
                    <m:r>
                      <a:rPr lang="tr-TR" sz="2000" b="0" i="1" smtClean="0">
                        <a:latin typeface="Cambria Math" panose="02040503050406030204" pitchFamily="18" charset="0"/>
                      </a:rPr>
                      <m:t> →</m:t>
                    </m:r>
                    <m:r>
                      <a:rPr lang="tr-TR" sz="2000" b="0" i="1" smtClean="0">
                        <a:latin typeface="Cambria Math" panose="02040503050406030204" pitchFamily="18" charset="0"/>
                        <a:ea typeface="Cambria Math" panose="02040503050406030204" pitchFamily="18" charset="0"/>
                      </a:rPr>
                      <m:t>𝑀𝑖𝑙𝑘</m:t>
                    </m:r>
                  </m:oMath>
                </a14:m>
                <a:r>
                  <a:rPr lang="en-US" sz="2000" dirty="0" smtClean="0"/>
                  <a:t>] even </a:t>
                </a:r>
                <a:r>
                  <a:rPr lang="en-US" sz="2000" dirty="0"/>
                  <a:t>though the former holds </a:t>
                </a:r>
                <a:r>
                  <a:rPr lang="en-US" sz="2000" dirty="0" smtClean="0"/>
                  <a:t>a</a:t>
                </a:r>
                <a:r>
                  <a:rPr lang="tr-TR" sz="2000" dirty="0" smtClean="0"/>
                  <a:t> </a:t>
                </a:r>
                <a:r>
                  <a:rPr lang="en-US" sz="2000" dirty="0" smtClean="0"/>
                  <a:t>lower </a:t>
                </a:r>
                <a:r>
                  <a:rPr lang="en-US" sz="2000" dirty="0"/>
                  <a:t>support. This is because those items in the first </a:t>
                </a:r>
                <a:r>
                  <a:rPr lang="en-US" sz="2000" dirty="0" smtClean="0"/>
                  <a:t>rule</a:t>
                </a:r>
                <a:r>
                  <a:rPr lang="tr-TR" sz="2000" dirty="0" smtClean="0"/>
                  <a:t> </a:t>
                </a:r>
                <a:r>
                  <a:rPr lang="en-US" sz="2000" dirty="0" smtClean="0"/>
                  <a:t>usually </a:t>
                </a:r>
                <a:r>
                  <a:rPr lang="en-US" sz="2000" dirty="0"/>
                  <a:t>come with more profit per unit sale, but the </a:t>
                </a:r>
                <a:r>
                  <a:rPr lang="en-US" sz="2000" dirty="0" smtClean="0"/>
                  <a:t>standard</a:t>
                </a:r>
                <a:r>
                  <a:rPr lang="tr-TR" sz="2000" dirty="0" smtClean="0"/>
                  <a:t> </a:t>
                </a:r>
                <a:r>
                  <a:rPr lang="en-US" sz="2000" dirty="0" smtClean="0"/>
                  <a:t>ARM </a:t>
                </a:r>
                <a:r>
                  <a:rPr lang="en-US" sz="2000" dirty="0"/>
                  <a:t>simply ignores this difference.</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60130" y="1672310"/>
                <a:ext cx="5166946" cy="4351338"/>
              </a:xfrm>
              <a:blipFill>
                <a:blip r:embed="rId2"/>
                <a:stretch>
                  <a:fillRect l="-472" t="-1401" r="-2358"/>
                </a:stretch>
              </a:blipFill>
            </p:spPr>
            <p:txBody>
              <a:bodyPr/>
              <a:lstStyle/>
              <a:p>
                <a:r>
                  <a:rPr lang="en-US">
                    <a:noFill/>
                  </a:rPr>
                  <a:t> </a:t>
                </a:r>
              </a:p>
            </p:txBody>
          </p:sp>
        </mc:Fallback>
      </mc:AlternateContent>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057" y="1735684"/>
            <a:ext cx="5325206" cy="3823143"/>
          </a:xfrm>
          <a:prstGeom prst="rect">
            <a:avLst/>
          </a:prstGeom>
        </p:spPr>
      </p:pic>
      <p:sp>
        <p:nvSpPr>
          <p:cNvPr id="7" name="Slayt Numarası Yer Tutucusu 6"/>
          <p:cNvSpPr>
            <a:spLocks noGrp="1"/>
          </p:cNvSpPr>
          <p:nvPr>
            <p:ph type="sldNum" sz="quarter" idx="12"/>
          </p:nvPr>
        </p:nvSpPr>
        <p:spPr/>
        <p:txBody>
          <a:bodyPr/>
          <a:lstStyle/>
          <a:p>
            <a:fld id="{6013CD75-14C8-426B-BA56-52058D7A9EC3}" type="slidenum">
              <a:rPr lang="en-US" smtClean="0"/>
              <a:t>7</a:t>
            </a:fld>
            <a:endParaRPr lang="en-US"/>
          </a:p>
        </p:txBody>
      </p:sp>
    </p:spTree>
    <p:extLst>
      <p:ext uri="{BB962C8B-B14F-4D97-AF65-F5344CB8AC3E}">
        <p14:creationId xmlns:p14="http://schemas.microsoft.com/office/powerpoint/2010/main" val="3945687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Experiment</a:t>
            </a:r>
            <a:endParaRPr lang="en-US" dirty="0"/>
          </a:p>
        </p:txBody>
      </p:sp>
      <p:sp>
        <p:nvSpPr>
          <p:cNvPr id="3" name="İçerik Yer Tutucusu 2"/>
          <p:cNvSpPr>
            <a:spLocks noGrp="1"/>
          </p:cNvSpPr>
          <p:nvPr>
            <p:ph idx="1"/>
          </p:nvPr>
        </p:nvSpPr>
        <p:spPr/>
        <p:txBody>
          <a:bodyPr/>
          <a:lstStyle/>
          <a:p>
            <a:r>
              <a:rPr lang="tr-TR" dirty="0" smtClean="0"/>
              <a:t>Main </a:t>
            </a:r>
            <a:r>
              <a:rPr lang="tr-TR" dirty="0" err="1" smtClean="0"/>
              <a:t>purpose</a:t>
            </a:r>
            <a:r>
              <a:rPr lang="tr-TR" dirty="0" smtClean="0"/>
              <a:t>: </a:t>
            </a:r>
            <a:r>
              <a:rPr lang="tr-TR" dirty="0" err="1" smtClean="0"/>
              <a:t>Gaining</a:t>
            </a:r>
            <a:r>
              <a:rPr lang="tr-TR" dirty="0" smtClean="0"/>
              <a:t> </a:t>
            </a:r>
            <a:r>
              <a:rPr lang="tr-TR" dirty="0" err="1" smtClean="0"/>
              <a:t>more</a:t>
            </a:r>
            <a:r>
              <a:rPr lang="tr-TR" dirty="0" smtClean="0"/>
              <a:t> </a:t>
            </a:r>
            <a:r>
              <a:rPr lang="tr-TR" dirty="0" err="1" smtClean="0"/>
              <a:t>accurate</a:t>
            </a:r>
            <a:r>
              <a:rPr lang="tr-TR" dirty="0" smtClean="0"/>
              <a:t> </a:t>
            </a:r>
            <a:r>
              <a:rPr lang="tr-TR" dirty="0" err="1" smtClean="0"/>
              <a:t>rules</a:t>
            </a:r>
            <a:r>
              <a:rPr lang="tr-TR" dirty="0" smtClean="0"/>
              <a:t> </a:t>
            </a:r>
            <a:r>
              <a:rPr lang="en-US" dirty="0"/>
              <a:t>by giving weight values to </a:t>
            </a:r>
            <a:r>
              <a:rPr lang="tr-TR" dirty="0" err="1" smtClean="0"/>
              <a:t>items</a:t>
            </a:r>
            <a:r>
              <a:rPr lang="tr-TR" dirty="0" smtClean="0"/>
              <a:t>.</a:t>
            </a:r>
          </a:p>
          <a:p>
            <a:endParaRPr lang="tr-TR" dirty="0" smtClean="0"/>
          </a:p>
          <a:p>
            <a:r>
              <a:rPr lang="en-US" dirty="0"/>
              <a:t>In this study, we introduce two novel terms: </a:t>
            </a:r>
            <a:endParaRPr lang="tr-TR" dirty="0" smtClean="0"/>
          </a:p>
          <a:p>
            <a:pPr lvl="1">
              <a:buFont typeface="Courier New" panose="02070309020205020404" pitchFamily="49" charset="0"/>
              <a:buChar char="o"/>
            </a:pPr>
            <a:r>
              <a:rPr lang="en-US" dirty="0" smtClean="0"/>
              <a:t>Pre-Weighted </a:t>
            </a:r>
            <a:r>
              <a:rPr lang="en-US" dirty="0"/>
              <a:t>Association Rule Mining (</a:t>
            </a:r>
            <a:r>
              <a:rPr lang="en-US" dirty="0" err="1"/>
              <a:t>PreWARM</a:t>
            </a:r>
            <a:r>
              <a:rPr lang="en-US" dirty="0"/>
              <a:t>) </a:t>
            </a:r>
            <a:endParaRPr lang="tr-TR" dirty="0" smtClean="0"/>
          </a:p>
          <a:p>
            <a:pPr lvl="1">
              <a:buFont typeface="Courier New" panose="02070309020205020404" pitchFamily="49" charset="0"/>
              <a:buChar char="o"/>
            </a:pPr>
            <a:r>
              <a:rPr lang="en-US" dirty="0" smtClean="0"/>
              <a:t>Post-Weighted </a:t>
            </a:r>
            <a:r>
              <a:rPr lang="en-US" dirty="0"/>
              <a:t>Association Rule Mining (</a:t>
            </a:r>
            <a:r>
              <a:rPr lang="en-US" dirty="0" err="1"/>
              <a:t>PostWARM</a:t>
            </a:r>
            <a:r>
              <a:rPr lang="en-US" dirty="0" smtClean="0"/>
              <a:t>)</a:t>
            </a:r>
            <a:endParaRPr lang="tr-TR" dirty="0" smtClean="0"/>
          </a:p>
          <a:p>
            <a:pPr marL="457200" lvl="1" indent="0">
              <a:buNone/>
            </a:pPr>
            <a:endParaRPr lang="tr-TR" dirty="0" smtClean="0"/>
          </a:p>
          <a:p>
            <a:endParaRPr lang="en-US" dirty="0"/>
          </a:p>
        </p:txBody>
      </p:sp>
      <p:sp>
        <p:nvSpPr>
          <p:cNvPr id="6" name="Slayt Numarası Yer Tutucusu 5"/>
          <p:cNvSpPr>
            <a:spLocks noGrp="1"/>
          </p:cNvSpPr>
          <p:nvPr>
            <p:ph type="sldNum" sz="quarter" idx="12"/>
          </p:nvPr>
        </p:nvSpPr>
        <p:spPr/>
        <p:txBody>
          <a:bodyPr/>
          <a:lstStyle/>
          <a:p>
            <a:fld id="{6013CD75-14C8-426B-BA56-52058D7A9EC3}" type="slidenum">
              <a:rPr lang="en-US" smtClean="0"/>
              <a:t>8</a:t>
            </a:fld>
            <a:endParaRPr lang="en-US"/>
          </a:p>
        </p:txBody>
      </p:sp>
    </p:spTree>
    <p:extLst>
      <p:ext uri="{BB962C8B-B14F-4D97-AF65-F5344CB8AC3E}">
        <p14:creationId xmlns:p14="http://schemas.microsoft.com/office/powerpoint/2010/main" val="2726690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Method</a:t>
            </a:r>
            <a:endParaRPr lang="en-US" dirty="0"/>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2644014716"/>
              </p:ext>
            </p:extLst>
          </p:nvPr>
        </p:nvGraphicFramePr>
        <p:xfrm>
          <a:off x="984199" y="1506782"/>
          <a:ext cx="8947149" cy="2941320"/>
        </p:xfrm>
        <a:graphic>
          <a:graphicData uri="http://schemas.openxmlformats.org/drawingml/2006/table">
            <a:tbl>
              <a:tblPr firstRow="1" bandRow="1">
                <a:tableStyleId>{5C22544A-7EE6-4342-B048-85BDC9FD1C3A}</a:tableStyleId>
              </a:tblPr>
              <a:tblGrid>
                <a:gridCol w="811379">
                  <a:extLst>
                    <a:ext uri="{9D8B030D-6E8A-4147-A177-3AD203B41FA5}">
                      <a16:colId xmlns:a16="http://schemas.microsoft.com/office/drawing/2014/main" val="2584019319"/>
                    </a:ext>
                  </a:extLst>
                </a:gridCol>
                <a:gridCol w="3908138">
                  <a:extLst>
                    <a:ext uri="{9D8B030D-6E8A-4147-A177-3AD203B41FA5}">
                      <a16:colId xmlns:a16="http://schemas.microsoft.com/office/drawing/2014/main" val="93216598"/>
                    </a:ext>
                  </a:extLst>
                </a:gridCol>
                <a:gridCol w="4227632">
                  <a:extLst>
                    <a:ext uri="{9D8B030D-6E8A-4147-A177-3AD203B41FA5}">
                      <a16:colId xmlns:a16="http://schemas.microsoft.com/office/drawing/2014/main" val="386274234"/>
                    </a:ext>
                  </a:extLst>
                </a:gridCol>
              </a:tblGrid>
              <a:tr h="370840">
                <a:tc>
                  <a:txBody>
                    <a:bodyPr/>
                    <a:lstStyle/>
                    <a:p>
                      <a:pPr algn="ctr"/>
                      <a:r>
                        <a:rPr lang="tr-TR" dirty="0" err="1" smtClean="0"/>
                        <a:t>Steps</a:t>
                      </a:r>
                      <a:endParaRPr lang="en-US" dirty="0"/>
                    </a:p>
                  </a:txBody>
                  <a:tcPr/>
                </a:tc>
                <a:tc>
                  <a:txBody>
                    <a:bodyPr/>
                    <a:lstStyle/>
                    <a:p>
                      <a:pPr algn="ctr"/>
                      <a:r>
                        <a:rPr lang="en-US" sz="1800" b="1" i="0" u="none" strike="noStrike" kern="1200" baseline="0" dirty="0" smtClean="0">
                          <a:solidFill>
                            <a:schemeClr val="lt1"/>
                          </a:solidFill>
                          <a:latin typeface="+mn-lt"/>
                          <a:ea typeface="+mn-ea"/>
                          <a:cs typeface="+mn-cs"/>
                        </a:rPr>
                        <a:t>Post-Weighted ARM</a:t>
                      </a:r>
                      <a:endParaRPr lang="en-US" dirty="0"/>
                    </a:p>
                  </a:txBody>
                  <a:tcPr/>
                </a:tc>
                <a:tc>
                  <a:txBody>
                    <a:bodyPr/>
                    <a:lstStyle/>
                    <a:p>
                      <a:pPr algn="ctr"/>
                      <a:r>
                        <a:rPr lang="en-US" sz="1800" b="1" i="0" u="none" strike="noStrike" kern="1200" baseline="0" dirty="0" smtClean="0">
                          <a:solidFill>
                            <a:schemeClr val="lt1"/>
                          </a:solidFill>
                          <a:latin typeface="+mn-lt"/>
                          <a:ea typeface="+mn-ea"/>
                          <a:cs typeface="+mn-cs"/>
                        </a:rPr>
                        <a:t>Pre-Weighted ARM</a:t>
                      </a:r>
                      <a:endParaRPr lang="en-US" dirty="0"/>
                    </a:p>
                  </a:txBody>
                  <a:tcPr/>
                </a:tc>
                <a:extLst>
                  <a:ext uri="{0D108BD9-81ED-4DB2-BD59-A6C34878D82A}">
                    <a16:rowId xmlns:a16="http://schemas.microsoft.com/office/drawing/2014/main" val="2783284075"/>
                  </a:ext>
                </a:extLst>
              </a:tr>
              <a:tr h="370840">
                <a:tc>
                  <a:txBody>
                    <a:bodyPr/>
                    <a:lstStyle/>
                    <a:p>
                      <a:pPr marL="0" indent="0" algn="ctr">
                        <a:buFont typeface="+mj-lt"/>
                        <a:buNone/>
                      </a:pPr>
                      <a:r>
                        <a:rPr lang="tr-TR" sz="1200" dirty="0" smtClean="0"/>
                        <a:t>i.</a:t>
                      </a:r>
                      <a:endParaRPr lang="en-US" sz="1200" dirty="0"/>
                    </a:p>
                  </a:txBody>
                  <a:tcPr anchor="ctr"/>
                </a:tc>
                <a:tc>
                  <a:txBody>
                    <a:bodyPr/>
                    <a:lstStyle/>
                    <a:p>
                      <a:r>
                        <a:rPr lang="en-US" sz="1200" b="0" i="0" u="none" strike="noStrike" kern="1200" baseline="0" dirty="0" smtClean="0">
                          <a:solidFill>
                            <a:schemeClr val="dk1"/>
                          </a:solidFill>
                          <a:latin typeface="+mn-lt"/>
                          <a:ea typeface="+mn-ea"/>
                          <a:cs typeface="+mn-cs"/>
                        </a:rPr>
                        <a:t>Select minimum support</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threshold</a:t>
                      </a:r>
                      <a:endParaRPr lang="en-US" sz="1200" dirty="0"/>
                    </a:p>
                  </a:txBody>
                  <a:tcPr anchor="ctr"/>
                </a:tc>
                <a:tc>
                  <a:txBody>
                    <a:bodyPr/>
                    <a:lstStyle/>
                    <a:p>
                      <a:r>
                        <a:rPr lang="en-US" sz="1200" b="0" i="0" u="none" strike="noStrike" kern="1200" baseline="0" dirty="0" smtClean="0">
                          <a:solidFill>
                            <a:schemeClr val="dk1"/>
                          </a:solidFill>
                          <a:latin typeface="+mn-lt"/>
                          <a:ea typeface="+mn-ea"/>
                          <a:cs typeface="+mn-cs"/>
                        </a:rPr>
                        <a:t>Assign weight values to items</a:t>
                      </a:r>
                      <a:endParaRPr lang="en-US" sz="1200" dirty="0"/>
                    </a:p>
                  </a:txBody>
                  <a:tcPr anchor="ctr"/>
                </a:tc>
                <a:extLst>
                  <a:ext uri="{0D108BD9-81ED-4DB2-BD59-A6C34878D82A}">
                    <a16:rowId xmlns:a16="http://schemas.microsoft.com/office/drawing/2014/main" val="1436247992"/>
                  </a:ext>
                </a:extLst>
              </a:tr>
              <a:tr h="370840">
                <a:tc>
                  <a:txBody>
                    <a:bodyPr/>
                    <a:lstStyle/>
                    <a:p>
                      <a:pPr algn="ctr"/>
                      <a:r>
                        <a:rPr lang="tr-TR" sz="1200" dirty="0" smtClean="0"/>
                        <a:t>ii.</a:t>
                      </a:r>
                      <a:endParaRPr lang="en-US" sz="1200" dirty="0"/>
                    </a:p>
                  </a:txBody>
                  <a:tcPr anchor="ctr"/>
                </a:tc>
                <a:tc>
                  <a:txBody>
                    <a:bodyPr/>
                    <a:lstStyle/>
                    <a:p>
                      <a:r>
                        <a:rPr lang="en-US" sz="1200" b="0" i="0" u="none" strike="noStrike" kern="1200" baseline="0" dirty="0" smtClean="0">
                          <a:solidFill>
                            <a:schemeClr val="dk1"/>
                          </a:solidFill>
                          <a:latin typeface="+mn-lt"/>
                          <a:ea typeface="+mn-ea"/>
                          <a:cs typeface="+mn-cs"/>
                        </a:rPr>
                        <a:t>Run </a:t>
                      </a:r>
                      <a:r>
                        <a:rPr lang="en-US" sz="1200" b="0" i="0" u="none" strike="noStrike" kern="1200" baseline="0" dirty="0" err="1" smtClean="0">
                          <a:solidFill>
                            <a:schemeClr val="dk1"/>
                          </a:solidFill>
                          <a:latin typeface="+mn-lt"/>
                          <a:ea typeface="+mn-ea"/>
                          <a:cs typeface="+mn-cs"/>
                        </a:rPr>
                        <a:t>Eclat</a:t>
                      </a:r>
                      <a:r>
                        <a:rPr lang="en-US" sz="1200" b="0" i="0" u="none" strike="noStrike" kern="1200" baseline="0" dirty="0" smtClean="0">
                          <a:solidFill>
                            <a:schemeClr val="dk1"/>
                          </a:solidFill>
                          <a:latin typeface="+mn-lt"/>
                          <a:ea typeface="+mn-ea"/>
                          <a:cs typeface="+mn-cs"/>
                        </a:rPr>
                        <a:t> algorithm </a:t>
                      </a:r>
                      <a:r>
                        <a:rPr lang="en-US" sz="1200" b="0" i="0" u="none" strike="noStrike" kern="1200" baseline="0" smtClean="0">
                          <a:solidFill>
                            <a:schemeClr val="dk1"/>
                          </a:solidFill>
                          <a:latin typeface="+mn-lt"/>
                          <a:ea typeface="+mn-ea"/>
                          <a:cs typeface="+mn-cs"/>
                        </a:rPr>
                        <a:t>and find</a:t>
                      </a:r>
                      <a:r>
                        <a:rPr lang="tr-TR" sz="1200" b="0" i="0" u="none" strike="noStrike" kern="1200" baseline="0" smtClean="0">
                          <a:solidFill>
                            <a:schemeClr val="dk1"/>
                          </a:solidFill>
                          <a:latin typeface="+mn-lt"/>
                          <a:ea typeface="+mn-ea"/>
                          <a:cs typeface="+mn-cs"/>
                        </a:rPr>
                        <a:t> </a:t>
                      </a:r>
                      <a:r>
                        <a:rPr lang="en-US" sz="1200" b="0" i="0" u="none" strike="noStrike" kern="1200" baseline="0" smtClean="0">
                          <a:solidFill>
                            <a:schemeClr val="dk1"/>
                          </a:solidFill>
                          <a:latin typeface="+mn-lt"/>
                          <a:ea typeface="+mn-ea"/>
                          <a:cs typeface="+mn-cs"/>
                        </a:rPr>
                        <a:t>the </a:t>
                      </a:r>
                      <a:r>
                        <a:rPr lang="en-US" sz="1200" b="0" i="0" u="none" strike="noStrike" kern="1200" baseline="0" dirty="0" smtClean="0">
                          <a:solidFill>
                            <a:schemeClr val="dk1"/>
                          </a:solidFill>
                          <a:latin typeface="+mn-lt"/>
                          <a:ea typeface="+mn-ea"/>
                          <a:cs typeface="+mn-cs"/>
                        </a:rPr>
                        <a:t>rules with </a:t>
                      </a:r>
                      <a:r>
                        <a:rPr lang="en-US" sz="1200" b="0" i="0" u="none" strike="noStrike" kern="1200" baseline="0" smtClean="0">
                          <a:solidFill>
                            <a:schemeClr val="dk1"/>
                          </a:solidFill>
                          <a:latin typeface="+mn-lt"/>
                          <a:ea typeface="+mn-ea"/>
                          <a:cs typeface="+mn-cs"/>
                        </a:rPr>
                        <a:t>their support</a:t>
                      </a:r>
                      <a:r>
                        <a:rPr lang="tr-TR" sz="1200" b="0" i="0" u="none" strike="noStrike" kern="1200" baseline="0" smtClean="0">
                          <a:solidFill>
                            <a:schemeClr val="dk1"/>
                          </a:solidFill>
                          <a:latin typeface="+mn-lt"/>
                          <a:ea typeface="+mn-ea"/>
                          <a:cs typeface="+mn-cs"/>
                        </a:rPr>
                        <a:t> </a:t>
                      </a:r>
                      <a:r>
                        <a:rPr lang="en-US" sz="1200" b="0" i="0" u="none" strike="noStrike" kern="1200" baseline="0" smtClean="0">
                          <a:solidFill>
                            <a:schemeClr val="dk1"/>
                          </a:solidFill>
                          <a:latin typeface="+mn-lt"/>
                          <a:ea typeface="+mn-ea"/>
                          <a:cs typeface="+mn-cs"/>
                        </a:rPr>
                        <a:t>values</a:t>
                      </a:r>
                      <a:endParaRPr lang="en-US" sz="1200" dirty="0"/>
                    </a:p>
                  </a:txBody>
                  <a:tcPr anchor="ctr"/>
                </a:tc>
                <a:tc>
                  <a:txBody>
                    <a:bodyPr/>
                    <a:lstStyle/>
                    <a:p>
                      <a:r>
                        <a:rPr lang="en-US" sz="1200" b="0" i="0" u="none" strike="noStrike" kern="1200" baseline="0" dirty="0" smtClean="0">
                          <a:solidFill>
                            <a:schemeClr val="dk1"/>
                          </a:solidFill>
                          <a:latin typeface="+mn-lt"/>
                          <a:ea typeface="+mn-ea"/>
                          <a:cs typeface="+mn-cs"/>
                        </a:rPr>
                        <a:t>Calculate transaction weights</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from the weights of the items</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present in the transaction</a:t>
                      </a:r>
                      <a:endParaRPr lang="en-US" sz="1200" dirty="0"/>
                    </a:p>
                  </a:txBody>
                  <a:tcPr anchor="ctr"/>
                </a:tc>
                <a:extLst>
                  <a:ext uri="{0D108BD9-81ED-4DB2-BD59-A6C34878D82A}">
                    <a16:rowId xmlns:a16="http://schemas.microsoft.com/office/drawing/2014/main" val="523174181"/>
                  </a:ext>
                </a:extLst>
              </a:tr>
              <a:tr h="370840">
                <a:tc>
                  <a:txBody>
                    <a:bodyPr/>
                    <a:lstStyle/>
                    <a:p>
                      <a:pPr algn="ctr"/>
                      <a:r>
                        <a:rPr lang="tr-TR" sz="1200" dirty="0" smtClean="0"/>
                        <a:t>iii.</a:t>
                      </a:r>
                      <a:endParaRPr lang="en-US" sz="1200" dirty="0"/>
                    </a:p>
                  </a:txBody>
                  <a:tcPr anchor="ctr"/>
                </a:tc>
                <a:tc>
                  <a:txBody>
                    <a:bodyPr/>
                    <a:lstStyle/>
                    <a:p>
                      <a:r>
                        <a:rPr lang="en-US" sz="1200" b="0" i="0" u="none" strike="noStrike" kern="1200" baseline="0" dirty="0" smtClean="0">
                          <a:solidFill>
                            <a:schemeClr val="dk1"/>
                          </a:solidFill>
                          <a:latin typeface="+mn-lt"/>
                          <a:ea typeface="+mn-ea"/>
                          <a:cs typeface="+mn-cs"/>
                        </a:rPr>
                        <a:t>Assign weight values to</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items</a:t>
                      </a:r>
                      <a:endParaRPr lang="en-US" sz="1200" dirty="0"/>
                    </a:p>
                  </a:txBody>
                  <a:tcPr anchor="ctr"/>
                </a:tc>
                <a:tc>
                  <a:txBody>
                    <a:bodyPr/>
                    <a:lstStyle/>
                    <a:p>
                      <a:r>
                        <a:rPr lang="en-US" sz="1200" b="0" i="0" u="none" strike="noStrike" kern="1200" baseline="0" dirty="0" smtClean="0">
                          <a:solidFill>
                            <a:schemeClr val="dk1"/>
                          </a:solidFill>
                          <a:latin typeface="+mn-lt"/>
                          <a:ea typeface="+mn-ea"/>
                          <a:cs typeface="+mn-cs"/>
                        </a:rPr>
                        <a:t>Select minimum weighted</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support threshold</a:t>
                      </a:r>
                      <a:endParaRPr lang="en-US" sz="1200" dirty="0"/>
                    </a:p>
                  </a:txBody>
                  <a:tcPr anchor="ctr"/>
                </a:tc>
                <a:extLst>
                  <a:ext uri="{0D108BD9-81ED-4DB2-BD59-A6C34878D82A}">
                    <a16:rowId xmlns:a16="http://schemas.microsoft.com/office/drawing/2014/main" val="1375296672"/>
                  </a:ext>
                </a:extLst>
              </a:tr>
              <a:tr h="370840">
                <a:tc>
                  <a:txBody>
                    <a:bodyPr/>
                    <a:lstStyle/>
                    <a:p>
                      <a:pPr algn="ctr"/>
                      <a:r>
                        <a:rPr lang="tr-TR" sz="1200" dirty="0" smtClean="0"/>
                        <a:t>iv.</a:t>
                      </a:r>
                      <a:endParaRPr lang="en-US" sz="1200" dirty="0"/>
                    </a:p>
                  </a:txBody>
                  <a:tcPr anchor="ctr"/>
                </a:tc>
                <a:tc>
                  <a:txBody>
                    <a:bodyPr/>
                    <a:lstStyle/>
                    <a:p>
                      <a:r>
                        <a:rPr lang="en-US" sz="1200" b="0" i="0" u="none" strike="noStrike" kern="1200" baseline="0" dirty="0" smtClean="0">
                          <a:solidFill>
                            <a:schemeClr val="dk1"/>
                          </a:solidFill>
                          <a:latin typeface="+mn-lt"/>
                          <a:ea typeface="+mn-ea"/>
                          <a:cs typeface="+mn-cs"/>
                        </a:rPr>
                        <a:t>For each rule, calculate the</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rule weight from the weights</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of the items present in the</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rule</a:t>
                      </a:r>
                      <a:endParaRPr lang="en-US" sz="1200" dirty="0"/>
                    </a:p>
                  </a:txBody>
                  <a:tcPr anchor="ctr"/>
                </a:tc>
                <a:tc>
                  <a:txBody>
                    <a:bodyPr/>
                    <a:lstStyle/>
                    <a:p>
                      <a:r>
                        <a:rPr lang="en-US" sz="1200" b="0" i="0" u="none" strike="noStrike" kern="1200" baseline="0" dirty="0" smtClean="0">
                          <a:solidFill>
                            <a:schemeClr val="dk1"/>
                          </a:solidFill>
                          <a:latin typeface="+mn-lt"/>
                          <a:ea typeface="+mn-ea"/>
                          <a:cs typeface="+mn-cs"/>
                        </a:rPr>
                        <a:t>Run "Weighted </a:t>
                      </a:r>
                      <a:r>
                        <a:rPr lang="en-US" sz="1200" b="0" i="0" u="none" strike="noStrike" kern="1200" baseline="0" dirty="0" err="1" smtClean="0">
                          <a:solidFill>
                            <a:schemeClr val="dk1"/>
                          </a:solidFill>
                          <a:latin typeface="+mn-lt"/>
                          <a:ea typeface="+mn-ea"/>
                          <a:cs typeface="+mn-cs"/>
                        </a:rPr>
                        <a:t>Eclat</a:t>
                      </a:r>
                      <a:r>
                        <a:rPr lang="en-US" sz="1200" b="0" i="0" u="none" strike="noStrike" kern="1200" baseline="0" dirty="0" smtClean="0">
                          <a:solidFill>
                            <a:schemeClr val="dk1"/>
                          </a:solidFill>
                          <a:latin typeface="+mn-lt"/>
                          <a:ea typeface="+mn-ea"/>
                          <a:cs typeface="+mn-cs"/>
                        </a:rPr>
                        <a:t>"</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algorithm and find the rules</a:t>
                      </a:r>
                      <a:endParaRPr lang="en-US" sz="1200" dirty="0"/>
                    </a:p>
                  </a:txBody>
                  <a:tcPr anchor="ctr"/>
                </a:tc>
                <a:extLst>
                  <a:ext uri="{0D108BD9-81ED-4DB2-BD59-A6C34878D82A}">
                    <a16:rowId xmlns:a16="http://schemas.microsoft.com/office/drawing/2014/main" val="1849833955"/>
                  </a:ext>
                </a:extLst>
              </a:tr>
              <a:tr h="370840">
                <a:tc>
                  <a:txBody>
                    <a:bodyPr/>
                    <a:lstStyle/>
                    <a:p>
                      <a:pPr algn="ctr"/>
                      <a:r>
                        <a:rPr lang="tr-TR" sz="1200" dirty="0" smtClean="0"/>
                        <a:t>v.</a:t>
                      </a:r>
                      <a:endParaRPr lang="en-US" sz="1200" dirty="0"/>
                    </a:p>
                  </a:txBody>
                  <a:tcPr anchor="ctr"/>
                </a:tc>
                <a:tc>
                  <a:txBody>
                    <a:bodyPr/>
                    <a:lstStyle/>
                    <a:p>
                      <a:r>
                        <a:rPr lang="en-US" sz="1200" b="0" i="0" u="none" strike="noStrike" kern="1200" baseline="0" dirty="0" smtClean="0">
                          <a:solidFill>
                            <a:schemeClr val="dk1"/>
                          </a:solidFill>
                          <a:latin typeface="+mn-lt"/>
                          <a:ea typeface="+mn-ea"/>
                          <a:cs typeface="+mn-cs"/>
                        </a:rPr>
                        <a:t>Calculate </a:t>
                      </a:r>
                      <a:r>
                        <a:rPr lang="en-US" sz="1200" b="0" i="0" u="none" strike="noStrike" kern="1200" baseline="0" smtClean="0">
                          <a:solidFill>
                            <a:schemeClr val="dk1"/>
                          </a:solidFill>
                          <a:latin typeface="+mn-lt"/>
                          <a:ea typeface="+mn-ea"/>
                          <a:cs typeface="+mn-cs"/>
                        </a:rPr>
                        <a:t>the weighted</a:t>
                      </a:r>
                      <a:r>
                        <a:rPr lang="tr-TR" sz="1200" b="0" i="0" u="none" strike="noStrike" kern="1200" baseline="0" smtClean="0">
                          <a:solidFill>
                            <a:schemeClr val="dk1"/>
                          </a:solidFill>
                          <a:latin typeface="+mn-lt"/>
                          <a:ea typeface="+mn-ea"/>
                          <a:cs typeface="+mn-cs"/>
                        </a:rPr>
                        <a:t> </a:t>
                      </a:r>
                      <a:r>
                        <a:rPr lang="en-US" sz="1200" b="0" i="0" u="none" strike="noStrike" kern="1200" baseline="0" smtClean="0">
                          <a:solidFill>
                            <a:schemeClr val="dk1"/>
                          </a:solidFill>
                          <a:latin typeface="+mn-lt"/>
                          <a:ea typeface="+mn-ea"/>
                          <a:cs typeface="+mn-cs"/>
                        </a:rPr>
                        <a:t>support </a:t>
                      </a:r>
                      <a:r>
                        <a:rPr lang="en-US" sz="1200" b="0" i="0" u="none" strike="noStrike" kern="1200" baseline="0" dirty="0" smtClean="0">
                          <a:solidFill>
                            <a:schemeClr val="dk1"/>
                          </a:solidFill>
                          <a:latin typeface="+mn-lt"/>
                          <a:ea typeface="+mn-ea"/>
                          <a:cs typeface="+mn-cs"/>
                        </a:rPr>
                        <a:t>values of the rules</a:t>
                      </a:r>
                      <a:endParaRPr lang="en-US" sz="1200" dirty="0"/>
                    </a:p>
                  </a:txBody>
                  <a:tcPr anchor="ctr"/>
                </a:tc>
                <a:tc>
                  <a:txBody>
                    <a:bodyPr/>
                    <a:lstStyle/>
                    <a:p>
                      <a:endParaRPr lang="en-US" dirty="0"/>
                    </a:p>
                  </a:txBody>
                  <a:tcPr anchor="ctr"/>
                </a:tc>
                <a:extLst>
                  <a:ext uri="{0D108BD9-81ED-4DB2-BD59-A6C34878D82A}">
                    <a16:rowId xmlns:a16="http://schemas.microsoft.com/office/drawing/2014/main" val="1452085133"/>
                  </a:ext>
                </a:extLst>
              </a:tr>
              <a:tr h="370840">
                <a:tc>
                  <a:txBody>
                    <a:bodyPr/>
                    <a:lstStyle/>
                    <a:p>
                      <a:pPr algn="ctr"/>
                      <a:r>
                        <a:rPr lang="tr-TR" sz="1200" dirty="0" smtClean="0"/>
                        <a:t>vi.</a:t>
                      </a:r>
                      <a:endParaRPr lang="en-US" sz="1200" dirty="0"/>
                    </a:p>
                  </a:txBody>
                  <a:tcPr anchor="ctr"/>
                </a:tc>
                <a:tc>
                  <a:txBody>
                    <a:bodyPr/>
                    <a:lstStyle/>
                    <a:p>
                      <a:r>
                        <a:rPr lang="en-US" sz="1200" b="0" i="0" u="none" strike="noStrike" kern="1200" baseline="0" dirty="0" smtClean="0">
                          <a:solidFill>
                            <a:schemeClr val="dk1"/>
                          </a:solidFill>
                          <a:latin typeface="+mn-lt"/>
                          <a:ea typeface="+mn-ea"/>
                          <a:cs typeface="+mn-cs"/>
                        </a:rPr>
                        <a:t>Eliminate the rules whose</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weighted support is less than</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given minimum weighted</a:t>
                      </a:r>
                      <a:r>
                        <a:rPr lang="tr-TR" sz="1200" b="0" i="0" u="none" strike="noStrike" kern="1200" baseline="0" dirty="0" smtClean="0">
                          <a:solidFill>
                            <a:schemeClr val="dk1"/>
                          </a:solidFill>
                          <a:latin typeface="+mn-lt"/>
                          <a:ea typeface="+mn-ea"/>
                          <a:cs typeface="+mn-cs"/>
                        </a:rPr>
                        <a:t> </a:t>
                      </a:r>
                      <a:r>
                        <a:rPr lang="en-US" sz="1200" b="0" i="0" u="none" strike="noStrike" kern="1200" baseline="0" dirty="0" smtClean="0">
                          <a:solidFill>
                            <a:schemeClr val="dk1"/>
                          </a:solidFill>
                          <a:latin typeface="+mn-lt"/>
                          <a:ea typeface="+mn-ea"/>
                          <a:cs typeface="+mn-cs"/>
                        </a:rPr>
                        <a:t>support threshold</a:t>
                      </a:r>
                      <a:endParaRPr lang="en-US" sz="1200" dirty="0"/>
                    </a:p>
                  </a:txBody>
                  <a:tcPr anchor="ctr"/>
                </a:tc>
                <a:tc>
                  <a:txBody>
                    <a:bodyPr/>
                    <a:lstStyle/>
                    <a:p>
                      <a:endParaRPr lang="en-US" dirty="0"/>
                    </a:p>
                  </a:txBody>
                  <a:tcPr anchor="ctr"/>
                </a:tc>
                <a:extLst>
                  <a:ext uri="{0D108BD9-81ED-4DB2-BD59-A6C34878D82A}">
                    <a16:rowId xmlns:a16="http://schemas.microsoft.com/office/drawing/2014/main" val="2227336908"/>
                  </a:ext>
                </a:extLst>
              </a:tr>
            </a:tbl>
          </a:graphicData>
        </a:graphic>
      </p:graphicFrame>
      <p:sp>
        <p:nvSpPr>
          <p:cNvPr id="4" name="Slayt Numarası Yer Tutucusu 3"/>
          <p:cNvSpPr>
            <a:spLocks noGrp="1"/>
          </p:cNvSpPr>
          <p:nvPr>
            <p:ph type="sldNum" sz="quarter" idx="12"/>
          </p:nvPr>
        </p:nvSpPr>
        <p:spPr/>
        <p:txBody>
          <a:bodyPr/>
          <a:lstStyle/>
          <a:p>
            <a:fld id="{6013CD75-14C8-426B-BA56-52058D7A9EC3}" type="slidenum">
              <a:rPr lang="en-US" smtClean="0"/>
              <a:t>9</a:t>
            </a:fld>
            <a:endParaRPr lang="en-US"/>
          </a:p>
        </p:txBody>
      </p:sp>
      <p:sp>
        <p:nvSpPr>
          <p:cNvPr id="6" name="Metin kutusu 5"/>
          <p:cNvSpPr txBox="1"/>
          <p:nvPr/>
        </p:nvSpPr>
        <p:spPr>
          <a:xfrm>
            <a:off x="745820" y="4940592"/>
            <a:ext cx="9538189" cy="923330"/>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While</a:t>
            </a:r>
            <a:r>
              <a:rPr lang="tr-TR" dirty="0" smtClean="0"/>
              <a:t> </a:t>
            </a:r>
            <a:r>
              <a:rPr lang="en-US" dirty="0" err="1" smtClean="0"/>
              <a:t>PreWARM</a:t>
            </a:r>
            <a:r>
              <a:rPr lang="en-US" dirty="0" smtClean="0"/>
              <a:t> </a:t>
            </a:r>
            <a:r>
              <a:rPr lang="en-US" dirty="0"/>
              <a:t>applies weighting process before </a:t>
            </a:r>
            <a:r>
              <a:rPr lang="en-US" dirty="0" smtClean="0"/>
              <a:t>ARM,</a:t>
            </a:r>
            <a:r>
              <a:rPr lang="tr-TR" dirty="0" smtClean="0"/>
              <a:t> </a:t>
            </a:r>
            <a:r>
              <a:rPr lang="en-US" dirty="0" err="1" smtClean="0"/>
              <a:t>PostWARM</a:t>
            </a:r>
            <a:r>
              <a:rPr lang="en-US" dirty="0" smtClean="0"/>
              <a:t> </a:t>
            </a:r>
            <a:r>
              <a:rPr lang="en-US" dirty="0"/>
              <a:t>utilizes after it</a:t>
            </a:r>
            <a:r>
              <a:rPr lang="en-US" dirty="0" smtClean="0"/>
              <a:t>.</a:t>
            </a:r>
            <a:endParaRPr lang="tr-TR" dirty="0" smtClean="0"/>
          </a:p>
          <a:p>
            <a:pPr marL="285750" indent="-285750">
              <a:buFont typeface="Wingdings" panose="05000000000000000000" pitchFamily="2" charset="2"/>
              <a:buChar char="Ø"/>
            </a:pPr>
            <a:endParaRPr lang="tr-TR" dirty="0"/>
          </a:p>
          <a:p>
            <a:endParaRPr lang="en-US" dirty="0"/>
          </a:p>
        </p:txBody>
      </p:sp>
    </p:spTree>
    <p:extLst>
      <p:ext uri="{BB962C8B-B14F-4D97-AF65-F5344CB8AC3E}">
        <p14:creationId xmlns:p14="http://schemas.microsoft.com/office/powerpoint/2010/main" val="29142692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1154</TotalTime>
  <Words>2071</Words>
  <Application>Microsoft Office PowerPoint</Application>
  <PresentationFormat>Geniş ekran</PresentationFormat>
  <Paragraphs>303</Paragraphs>
  <Slides>21</Slides>
  <Notes>12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21</vt:i4>
      </vt:variant>
    </vt:vector>
  </HeadingPairs>
  <TitlesOfParts>
    <vt:vector size="29" baseType="lpstr">
      <vt:lpstr>Arial</vt:lpstr>
      <vt:lpstr>Calibri</vt:lpstr>
      <vt:lpstr>Cambria Math</vt:lpstr>
      <vt:lpstr>Century Gothic</vt:lpstr>
      <vt:lpstr>Courier New</vt:lpstr>
      <vt:lpstr>Wingdings</vt:lpstr>
      <vt:lpstr>Wingdings 3</vt:lpstr>
      <vt:lpstr>İyon</vt:lpstr>
      <vt:lpstr>Weighted Association Rule Mining </vt:lpstr>
      <vt:lpstr>Content</vt:lpstr>
      <vt:lpstr>What is ARM</vt:lpstr>
      <vt:lpstr>PowerPoint Sunusu</vt:lpstr>
      <vt:lpstr>PowerPoint Sunusu</vt:lpstr>
      <vt:lpstr>Some well-known algorithms are Apriori, Eclat and FP-Growth</vt:lpstr>
      <vt:lpstr>Weighted ARM</vt:lpstr>
      <vt:lpstr>Experiment</vt:lpstr>
      <vt:lpstr>Method</vt:lpstr>
      <vt:lpstr>Method</vt:lpstr>
      <vt:lpstr>Method</vt:lpstr>
      <vt:lpstr>Dataset</vt:lpstr>
      <vt:lpstr>Data Preparation for Movies Dataset </vt:lpstr>
      <vt:lpstr>EXPERIMENTAL RESULTS </vt:lpstr>
      <vt:lpstr>PowerPoint Sunusu</vt:lpstr>
      <vt:lpstr>PowerPoint Sunusu</vt:lpstr>
      <vt:lpstr>Dataset</vt:lpstr>
      <vt:lpstr>Data Preparation for Online Retail Dataset</vt:lpstr>
      <vt:lpstr>Experimental Results</vt:lpstr>
      <vt:lpstr>PowerPoint Sunusu</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 betul simsek</dc:creator>
  <cp:lastModifiedBy>ayse simsek</cp:lastModifiedBy>
  <cp:revision>208</cp:revision>
  <dcterms:created xsi:type="dcterms:W3CDTF">2019-04-23T07:13:21Z</dcterms:created>
  <dcterms:modified xsi:type="dcterms:W3CDTF">2019-10-11T13:33:33Z</dcterms:modified>
</cp:coreProperties>
</file>