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66" r:id="rId11"/>
    <p:sldId id="2146847059" r:id="rId12"/>
    <p:sldId id="267" r:id="rId13"/>
    <p:sldId id="2146847060" r:id="rId14"/>
    <p:sldId id="268" r:id="rId15"/>
    <p:sldId id="2146847055"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291" autoAdjust="0"/>
  </p:normalViewPr>
  <p:slideViewPr>
    <p:cSldViewPr snapToGrid="0">
      <p:cViewPr>
        <p:scale>
          <a:sx n="70" d="100"/>
          <a:sy n="70" d="100"/>
        </p:scale>
        <p:origin x="73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27-Jun-24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27-Jun-24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27-Jun-24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27-Jun-24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27-Jun-24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27-Jun-24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27-Jun-24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27-Jun-24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27-Jun-24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27-Jun-24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27-Jun-24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27-Jun-24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ysh01/IBM__SkillsBuild/tree/main/IBM%20Project__" TargetMode="External"/><Relationship Id="rId2" Type="http://schemas.openxmlformats.org/officeDocument/2006/relationships/hyperlink" Target="https://github.com/aysh01/IBM__SkillsBuild/blob/main/IBM%20Project__/Project__.ipynb" TargetMode="External"/><Relationship Id="rId1" Type="http://schemas.openxmlformats.org/officeDocument/2006/relationships/slideLayout" Target="../slideLayouts/slideLayout2.xml"/><Relationship Id="rId4" Type="http://schemas.openxmlformats.org/officeDocument/2006/relationships/hyperlink" Target="https://drive.google.com/file/d/1jvSdmptyr-ToFOOmJYIemI-AOOnqF_V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Shipment Logistics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a:solidFill>
                  <a:schemeClr val="accent1">
                    <a:lumMod val="75000"/>
                  </a:schemeClr>
                </a:solidFill>
                <a:latin typeface="Arial"/>
                <a:cs typeface="Arial"/>
              </a:rPr>
              <a:t>Aayush Kantak</a:t>
            </a:r>
            <a:r>
              <a:rPr lang="en-US" sz="2000" b="1" dirty="0">
                <a:solidFill>
                  <a:schemeClr val="accent1">
                    <a:lumMod val="75000"/>
                  </a:schemeClr>
                </a:solidFill>
                <a:latin typeface="Arial"/>
                <a:cs typeface="Arial"/>
              </a:rPr>
              <a:t>-</a:t>
            </a:r>
            <a:r>
              <a:rPr lang="en-IN" sz="2000" b="1" dirty="0">
                <a:solidFill>
                  <a:schemeClr val="accent1">
                    <a:lumMod val="75000"/>
                  </a:schemeClr>
                </a:solidFill>
                <a:latin typeface="Arial"/>
                <a:cs typeface="Arial"/>
              </a:rPr>
              <a:t>Yashashwi IIMS-MCA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project link (GitHub, google drive)</a:t>
            </a:r>
            <a:endParaRPr lang="en-US" dirty="0"/>
          </a:p>
        </p:txBody>
      </p:sp>
      <p:sp>
        <p:nvSpPr>
          <p:cNvPr id="3" name="Content Placeholder 2">
            <a:extLst>
              <a:ext uri="{FF2B5EF4-FFF2-40B4-BE49-F238E27FC236}">
                <a16:creationId xmlns:a16="http://schemas.microsoft.com/office/drawing/2014/main" id="{63901518-93BE-4DDB-3D40-EE138AA9810F}"/>
              </a:ext>
            </a:extLst>
          </p:cNvPr>
          <p:cNvSpPr>
            <a:spLocks noGrp="1"/>
          </p:cNvSpPr>
          <p:nvPr>
            <p:ph idx="1"/>
          </p:nvPr>
        </p:nvSpPr>
        <p:spPr>
          <a:xfrm>
            <a:off x="581192" y="1302026"/>
            <a:ext cx="11029615" cy="2601234"/>
          </a:xfrm>
        </p:spPr>
        <p:txBody>
          <a:bodyPr>
            <a:normAutofit/>
          </a:bodyPr>
          <a:lstStyle/>
          <a:p>
            <a:pPr>
              <a:lnSpc>
                <a:spcPct val="100000"/>
              </a:lnSpc>
              <a:buFont typeface="Wingdings" panose="05000000000000000000" pitchFamily="2" charset="2"/>
              <a:buChar char="Ø"/>
            </a:pPr>
            <a:r>
              <a:rPr lang="en-US" sz="2400" b="0" i="0" dirty="0">
                <a:solidFill>
                  <a:schemeClr val="tx1"/>
                </a:solidFill>
                <a:effectLst/>
                <a:latin typeface="ui-sans-serif"/>
              </a:rPr>
              <a:t>GitHub Link:  </a:t>
            </a:r>
            <a:r>
              <a:rPr lang="en-US" sz="2400" b="1" i="0" dirty="0">
                <a:solidFill>
                  <a:schemeClr val="accent1"/>
                </a:solidFill>
                <a:effectLst/>
                <a:latin typeface="ui-sans-serif"/>
                <a:hlinkClick r:id="rId2">
                  <a:extLst>
                    <a:ext uri="{A12FA001-AC4F-418D-AE19-62706E023703}">
                      <ahyp:hlinkClr xmlns:ahyp="http://schemas.microsoft.com/office/drawing/2018/hyperlinkcolor" val="tx"/>
                    </a:ext>
                  </a:extLst>
                </a:hlinkClick>
              </a:rPr>
              <a:t>Shipment Logistics Analysis</a:t>
            </a:r>
            <a:endParaRPr lang="en-US" sz="2400" b="1" i="0" dirty="0">
              <a:solidFill>
                <a:schemeClr val="accent1"/>
              </a:solidFill>
              <a:effectLst/>
              <a:latin typeface="ui-sans-serif"/>
            </a:endParaRPr>
          </a:p>
          <a:p>
            <a:pPr>
              <a:lnSpc>
                <a:spcPct val="100000"/>
              </a:lnSpc>
              <a:buFont typeface="Wingdings" panose="05000000000000000000" pitchFamily="2" charset="2"/>
              <a:buChar char="Ø"/>
            </a:pPr>
            <a:endParaRPr lang="en-US" sz="2400" b="1" dirty="0">
              <a:solidFill>
                <a:schemeClr val="accent1"/>
              </a:solidFill>
              <a:latin typeface="ui-sans-serif"/>
            </a:endParaRPr>
          </a:p>
          <a:p>
            <a:pPr>
              <a:lnSpc>
                <a:spcPct val="100000"/>
              </a:lnSpc>
              <a:buFont typeface="Wingdings" panose="05000000000000000000" pitchFamily="2" charset="2"/>
              <a:buChar char="Ø"/>
            </a:pPr>
            <a:r>
              <a:rPr lang="en-US" sz="2400" dirty="0">
                <a:solidFill>
                  <a:schemeClr val="tx1"/>
                </a:solidFill>
              </a:rPr>
              <a:t>GitHub Repo: </a:t>
            </a:r>
            <a:r>
              <a:rPr lang="en-US" sz="2400" b="1" dirty="0">
                <a:solidFill>
                  <a:schemeClr val="accent1"/>
                </a:solidFill>
                <a:hlinkClick r:id="rId3">
                  <a:extLst>
                    <a:ext uri="{A12FA001-AC4F-418D-AE19-62706E023703}">
                      <ahyp:hlinkClr xmlns:ahyp="http://schemas.microsoft.com/office/drawing/2018/hyperlinkcolor" val="tx"/>
                    </a:ext>
                  </a:extLst>
                </a:hlinkClick>
              </a:rPr>
              <a:t>IBM Project</a:t>
            </a:r>
            <a:endParaRPr lang="en-US" sz="2400" b="1" dirty="0">
              <a:solidFill>
                <a:schemeClr val="accent1"/>
              </a:solidFill>
            </a:endParaRPr>
          </a:p>
          <a:p>
            <a:pPr>
              <a:lnSpc>
                <a:spcPct val="100000"/>
              </a:lnSpc>
              <a:buFont typeface="Wingdings" panose="05000000000000000000" pitchFamily="2" charset="2"/>
              <a:buChar char="Ø"/>
            </a:pPr>
            <a:endParaRPr lang="en-US" sz="2400" b="1" dirty="0">
              <a:solidFill>
                <a:schemeClr val="accent1"/>
              </a:solidFill>
            </a:endParaRPr>
          </a:p>
          <a:p>
            <a:pPr>
              <a:lnSpc>
                <a:spcPct val="100000"/>
              </a:lnSpc>
              <a:buFont typeface="Wingdings" panose="05000000000000000000" pitchFamily="2" charset="2"/>
              <a:buChar char="Ø"/>
            </a:pPr>
            <a:r>
              <a:rPr lang="en-US" sz="2400" dirty="0">
                <a:solidFill>
                  <a:schemeClr val="tx1"/>
                </a:solidFill>
              </a:rPr>
              <a:t>CSV File Link: </a:t>
            </a:r>
            <a:r>
              <a:rPr lang="en-US" sz="2400" b="1" dirty="0">
                <a:solidFill>
                  <a:schemeClr val="accent1"/>
                </a:solidFill>
                <a:hlinkClick r:id="rId4">
                  <a:extLst>
                    <a:ext uri="{A12FA001-AC4F-418D-AE19-62706E023703}">
                      <ahyp:hlinkClr xmlns:ahyp="http://schemas.microsoft.com/office/drawing/2018/hyperlinkcolor" val="tx"/>
                    </a:ext>
                  </a:extLst>
                </a:hlinkClick>
              </a:rPr>
              <a:t>train.csv</a:t>
            </a:r>
            <a:endParaRPr lang="en-US" sz="2400" b="1" dirty="0">
              <a:solidFill>
                <a:schemeClr val="accent1"/>
              </a:solidFill>
            </a:endParaRPr>
          </a:p>
        </p:txBody>
      </p:sp>
    </p:spTree>
    <p:extLst>
      <p:ext uri="{BB962C8B-B14F-4D97-AF65-F5344CB8AC3E}">
        <p14:creationId xmlns:p14="http://schemas.microsoft.com/office/powerpoint/2010/main" val="195152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23582"/>
            <a:ext cx="11029615" cy="5594247"/>
          </a:xfrm>
        </p:spPr>
        <p:txBody>
          <a:bodyPr>
            <a:normAutofit fontScale="85000" lnSpcReduction="20000"/>
          </a:bodyPr>
          <a:lstStyle/>
          <a:p>
            <a:pPr>
              <a:lnSpc>
                <a:spcPct val="100000"/>
              </a:lnSpc>
              <a:buFont typeface="Wingdings" panose="05000000000000000000" pitchFamily="2" charset="2"/>
              <a:buChar char="v"/>
            </a:pPr>
            <a:r>
              <a:rPr lang="en-US" sz="2400" b="1" dirty="0">
                <a:solidFill>
                  <a:schemeClr val="tx1"/>
                </a:solidFill>
                <a:latin typeface="ui-sans-serif"/>
              </a:rPr>
              <a:t>Summary</a:t>
            </a:r>
          </a:p>
          <a:p>
            <a:pPr lvl="1">
              <a:buFont typeface="Wingdings" panose="05000000000000000000" pitchFamily="2" charset="2"/>
              <a:buChar char="Ø"/>
            </a:pPr>
            <a:r>
              <a:rPr lang="en-US" sz="2100" b="1" dirty="0">
                <a:solidFill>
                  <a:schemeClr val="tx1"/>
                </a:solidFill>
                <a:latin typeface="ui-sans-serif"/>
              </a:rPr>
              <a:t>Sales Distribution:</a:t>
            </a:r>
          </a:p>
          <a:p>
            <a:pPr lvl="2">
              <a:buFont typeface="Wingdings" panose="05000000000000000000" pitchFamily="2" charset="2"/>
              <a:buChar char="§"/>
            </a:pPr>
            <a:r>
              <a:rPr lang="en-US" sz="2000" dirty="0">
                <a:solidFill>
                  <a:schemeClr val="tx1"/>
                </a:solidFill>
                <a:latin typeface="ui-sans-serif"/>
              </a:rPr>
              <a:t>The distribution of </a:t>
            </a:r>
            <a:r>
              <a:rPr lang="en-US" sz="2000" b="1" dirty="0">
                <a:solidFill>
                  <a:schemeClr val="tx1"/>
                </a:solidFill>
                <a:latin typeface="ui-sans-serif"/>
              </a:rPr>
              <a:t>Sales</a:t>
            </a:r>
            <a:r>
              <a:rPr lang="en-US" sz="2000" dirty="0">
                <a:solidFill>
                  <a:schemeClr val="tx1"/>
                </a:solidFill>
                <a:latin typeface="ui-sans-serif"/>
              </a:rPr>
              <a:t> is highly skewed with a large</a:t>
            </a:r>
            <a:r>
              <a:rPr lang="en-US" sz="2000" b="1" dirty="0">
                <a:solidFill>
                  <a:schemeClr val="tx1"/>
                </a:solidFill>
                <a:latin typeface="ui-sans-serif"/>
              </a:rPr>
              <a:t> number </a:t>
            </a:r>
            <a:r>
              <a:rPr lang="en-US" sz="2000" dirty="0">
                <a:solidFill>
                  <a:schemeClr val="tx1"/>
                </a:solidFill>
                <a:latin typeface="ui-sans-serif"/>
              </a:rPr>
              <a:t>of small </a:t>
            </a:r>
            <a:r>
              <a:rPr lang="en-US" sz="2000" b="1" dirty="0">
                <a:solidFill>
                  <a:schemeClr val="tx1"/>
                </a:solidFill>
                <a:latin typeface="ui-sans-serif"/>
              </a:rPr>
              <a:t>transactions</a:t>
            </a:r>
            <a:r>
              <a:rPr lang="en-US" sz="2000" dirty="0">
                <a:solidFill>
                  <a:schemeClr val="tx1"/>
                </a:solidFill>
                <a:latin typeface="ui-sans-serif"/>
              </a:rPr>
              <a:t> and a few very </a:t>
            </a:r>
            <a:r>
              <a:rPr lang="en-US" sz="2000" b="1" dirty="0">
                <a:solidFill>
                  <a:schemeClr val="tx1"/>
                </a:solidFill>
                <a:latin typeface="ui-sans-serif"/>
              </a:rPr>
              <a:t>high-value transactions</a:t>
            </a:r>
            <a:r>
              <a:rPr lang="en-US" sz="2000" dirty="0">
                <a:solidFill>
                  <a:schemeClr val="tx1"/>
                </a:solidFill>
                <a:latin typeface="ui-sans-serif"/>
              </a:rPr>
              <a:t>.</a:t>
            </a:r>
            <a:endParaRPr lang="en-US" sz="2000" b="1" dirty="0">
              <a:solidFill>
                <a:schemeClr val="tx1"/>
              </a:solidFill>
              <a:latin typeface="ui-sans-serif"/>
            </a:endParaRPr>
          </a:p>
          <a:p>
            <a:pPr lvl="1">
              <a:buFont typeface="Wingdings" panose="05000000000000000000" pitchFamily="2" charset="2"/>
              <a:buChar char="Ø"/>
            </a:pPr>
            <a:r>
              <a:rPr lang="en-US" sz="2100" b="1" dirty="0">
                <a:solidFill>
                  <a:schemeClr val="tx1"/>
                </a:solidFill>
                <a:latin typeface="ui-sans-serif"/>
              </a:rPr>
              <a:t>Sales by Category:</a:t>
            </a:r>
          </a:p>
          <a:p>
            <a:pPr lvl="2">
              <a:buFont typeface="Wingdings" panose="05000000000000000000" pitchFamily="2" charset="2"/>
              <a:buChar char="§"/>
            </a:pPr>
            <a:r>
              <a:rPr lang="en-US" sz="2000" b="1" dirty="0">
                <a:solidFill>
                  <a:schemeClr val="tx1"/>
                </a:solidFill>
                <a:latin typeface="ui-sans-serif"/>
              </a:rPr>
              <a:t>Sales</a:t>
            </a:r>
            <a:r>
              <a:rPr lang="en-US" sz="2000" dirty="0">
                <a:solidFill>
                  <a:schemeClr val="tx1"/>
                </a:solidFill>
                <a:latin typeface="ui-sans-serif"/>
              </a:rPr>
              <a:t> in the </a:t>
            </a:r>
            <a:r>
              <a:rPr lang="en-US" sz="2000" b="1" dirty="0">
                <a:solidFill>
                  <a:schemeClr val="tx1"/>
                </a:solidFill>
                <a:latin typeface="ui-sans-serif"/>
              </a:rPr>
              <a:t>Technology</a:t>
            </a:r>
            <a:r>
              <a:rPr lang="en-US" sz="2000" dirty="0">
                <a:solidFill>
                  <a:schemeClr val="tx1"/>
                </a:solidFill>
                <a:latin typeface="ui-sans-serif"/>
              </a:rPr>
              <a:t> category have the </a:t>
            </a:r>
            <a:r>
              <a:rPr lang="en-US" sz="2000" b="1" dirty="0">
                <a:solidFill>
                  <a:schemeClr val="tx1"/>
                </a:solidFill>
                <a:latin typeface="ui-sans-serif"/>
              </a:rPr>
              <a:t>highest</a:t>
            </a:r>
            <a:r>
              <a:rPr lang="en-US" sz="2000" dirty="0">
                <a:solidFill>
                  <a:schemeClr val="tx1"/>
                </a:solidFill>
                <a:latin typeface="ui-sans-serif"/>
              </a:rPr>
              <a:t> </a:t>
            </a:r>
            <a:r>
              <a:rPr lang="en-US" sz="2000" b="1" dirty="0">
                <a:solidFill>
                  <a:schemeClr val="tx1"/>
                </a:solidFill>
                <a:latin typeface="ui-sans-serif"/>
              </a:rPr>
              <a:t>variability</a:t>
            </a:r>
            <a:r>
              <a:rPr lang="en-US" sz="2000" dirty="0">
                <a:solidFill>
                  <a:schemeClr val="tx1"/>
                </a:solidFill>
                <a:latin typeface="ui-sans-serif"/>
              </a:rPr>
              <a:t> with some very </a:t>
            </a:r>
            <a:r>
              <a:rPr lang="en-US" sz="2000" b="1" dirty="0">
                <a:solidFill>
                  <a:schemeClr val="tx1"/>
                </a:solidFill>
                <a:latin typeface="ui-sans-serif"/>
              </a:rPr>
              <a:t>high sales</a:t>
            </a:r>
            <a:r>
              <a:rPr lang="en-US" sz="2000" dirty="0">
                <a:solidFill>
                  <a:schemeClr val="tx1"/>
                </a:solidFill>
                <a:latin typeface="ui-sans-serif"/>
              </a:rPr>
              <a:t>.</a:t>
            </a:r>
          </a:p>
          <a:p>
            <a:pPr lvl="2">
              <a:buFont typeface="Wingdings" panose="05000000000000000000" pitchFamily="2" charset="2"/>
              <a:buChar char="§"/>
            </a:pPr>
            <a:r>
              <a:rPr lang="en-US" sz="2000" b="1" dirty="0">
                <a:solidFill>
                  <a:schemeClr val="tx1"/>
                </a:solidFill>
                <a:latin typeface="ui-sans-serif"/>
              </a:rPr>
              <a:t>Furniture</a:t>
            </a:r>
            <a:r>
              <a:rPr lang="en-US" sz="2000" dirty="0">
                <a:solidFill>
                  <a:schemeClr val="tx1"/>
                </a:solidFill>
                <a:latin typeface="ui-sans-serif"/>
              </a:rPr>
              <a:t> and </a:t>
            </a:r>
            <a:r>
              <a:rPr lang="en-US" sz="2000" b="1" dirty="0">
                <a:solidFill>
                  <a:schemeClr val="tx1"/>
                </a:solidFill>
                <a:latin typeface="ui-sans-serif"/>
              </a:rPr>
              <a:t>Office Supplies</a:t>
            </a:r>
            <a:r>
              <a:rPr lang="en-US" sz="2000" dirty="0">
                <a:solidFill>
                  <a:schemeClr val="tx1"/>
                </a:solidFill>
                <a:latin typeface="ui-sans-serif"/>
              </a:rPr>
              <a:t> also show </a:t>
            </a:r>
            <a:r>
              <a:rPr lang="en-US" sz="2000" b="1" dirty="0">
                <a:solidFill>
                  <a:schemeClr val="tx1"/>
                </a:solidFill>
                <a:latin typeface="ui-sans-serif"/>
              </a:rPr>
              <a:t>variability</a:t>
            </a:r>
            <a:r>
              <a:rPr lang="en-US" sz="2000" dirty="0">
                <a:solidFill>
                  <a:schemeClr val="tx1"/>
                </a:solidFill>
                <a:latin typeface="ui-sans-serif"/>
              </a:rPr>
              <a:t>, but not as high as </a:t>
            </a:r>
            <a:r>
              <a:rPr lang="en-US" sz="2000" b="1" dirty="0">
                <a:solidFill>
                  <a:schemeClr val="tx1"/>
                </a:solidFill>
                <a:latin typeface="ui-sans-serif"/>
              </a:rPr>
              <a:t>Technology</a:t>
            </a:r>
            <a:r>
              <a:rPr lang="en-US" sz="2000" dirty="0">
                <a:solidFill>
                  <a:schemeClr val="tx1"/>
                </a:solidFill>
                <a:latin typeface="ui-sans-serif"/>
              </a:rPr>
              <a:t>.</a:t>
            </a:r>
          </a:p>
          <a:p>
            <a:pPr marL="702900" lvl="1" indent="-342900">
              <a:buFont typeface="Wingdings" panose="05000000000000000000" pitchFamily="2" charset="2"/>
              <a:buChar char="Ø"/>
            </a:pPr>
            <a:r>
              <a:rPr lang="en-US" sz="2000" b="1" dirty="0">
                <a:solidFill>
                  <a:schemeClr val="tx1"/>
                </a:solidFill>
                <a:latin typeface="ui-sans-serif"/>
              </a:rPr>
              <a:t>Sales by Region:</a:t>
            </a:r>
          </a:p>
          <a:p>
            <a:pPr lvl="2">
              <a:buFont typeface="Wingdings" panose="05000000000000000000" pitchFamily="2" charset="2"/>
              <a:buChar char="§"/>
            </a:pPr>
            <a:r>
              <a:rPr lang="en-US" sz="2000" b="1" dirty="0">
                <a:solidFill>
                  <a:schemeClr val="tx1"/>
                </a:solidFill>
                <a:latin typeface="ui-sans-serif"/>
              </a:rPr>
              <a:t>Sales</a:t>
            </a:r>
            <a:r>
              <a:rPr lang="en-US" sz="2000" dirty="0">
                <a:solidFill>
                  <a:schemeClr val="tx1"/>
                </a:solidFill>
                <a:latin typeface="ui-sans-serif"/>
              </a:rPr>
              <a:t> in the </a:t>
            </a:r>
            <a:r>
              <a:rPr lang="en-US" sz="2000" b="1" dirty="0">
                <a:solidFill>
                  <a:schemeClr val="tx1"/>
                </a:solidFill>
                <a:latin typeface="ui-sans-serif"/>
              </a:rPr>
              <a:t>West region </a:t>
            </a:r>
            <a:r>
              <a:rPr lang="en-US" sz="2000" dirty="0">
                <a:solidFill>
                  <a:schemeClr val="tx1"/>
                </a:solidFill>
                <a:latin typeface="ui-sans-serif"/>
              </a:rPr>
              <a:t>tend to be </a:t>
            </a:r>
            <a:r>
              <a:rPr lang="en-US" sz="2000" b="1" dirty="0">
                <a:solidFill>
                  <a:schemeClr val="tx1"/>
                </a:solidFill>
                <a:latin typeface="ui-sans-serif"/>
              </a:rPr>
              <a:t>higher</a:t>
            </a:r>
            <a:r>
              <a:rPr lang="en-US" sz="2000" dirty="0">
                <a:solidFill>
                  <a:schemeClr val="tx1"/>
                </a:solidFill>
                <a:latin typeface="ui-sans-serif"/>
              </a:rPr>
              <a:t>, with the </a:t>
            </a:r>
            <a:r>
              <a:rPr lang="en-US" sz="2000" b="1" dirty="0">
                <a:solidFill>
                  <a:schemeClr val="tx1"/>
                </a:solidFill>
                <a:latin typeface="ui-sans-serif"/>
              </a:rPr>
              <a:t>South region</a:t>
            </a:r>
            <a:r>
              <a:rPr lang="en-US" sz="2000" dirty="0">
                <a:solidFill>
                  <a:schemeClr val="tx1"/>
                </a:solidFill>
                <a:latin typeface="ui-sans-serif"/>
              </a:rPr>
              <a:t> showing the </a:t>
            </a:r>
            <a:r>
              <a:rPr lang="en-US" sz="2000" b="1" dirty="0">
                <a:solidFill>
                  <a:schemeClr val="tx1"/>
                </a:solidFill>
                <a:latin typeface="ui-sans-serif"/>
              </a:rPr>
              <a:t>lowest median sales</a:t>
            </a:r>
            <a:r>
              <a:rPr lang="en-US" sz="2000" dirty="0">
                <a:solidFill>
                  <a:schemeClr val="tx1"/>
                </a:solidFill>
                <a:latin typeface="ui-sans-serif"/>
              </a:rPr>
              <a:t>.</a:t>
            </a:r>
          </a:p>
          <a:p>
            <a:pPr lvl="2">
              <a:buFont typeface="Wingdings" panose="05000000000000000000" pitchFamily="2" charset="2"/>
              <a:buChar char="§"/>
            </a:pPr>
            <a:r>
              <a:rPr lang="en-US" sz="2000" dirty="0">
                <a:solidFill>
                  <a:schemeClr val="tx1"/>
                </a:solidFill>
                <a:latin typeface="ui-sans-serif"/>
              </a:rPr>
              <a:t>The </a:t>
            </a:r>
            <a:r>
              <a:rPr lang="en-US" sz="2000" b="1" dirty="0">
                <a:solidFill>
                  <a:schemeClr val="tx1"/>
                </a:solidFill>
                <a:latin typeface="ui-sans-serif"/>
              </a:rPr>
              <a:t>Central</a:t>
            </a:r>
            <a:r>
              <a:rPr lang="en-US" sz="2000" dirty="0">
                <a:solidFill>
                  <a:schemeClr val="tx1"/>
                </a:solidFill>
                <a:latin typeface="ui-sans-serif"/>
              </a:rPr>
              <a:t> and </a:t>
            </a:r>
            <a:r>
              <a:rPr lang="en-US" sz="2000" b="1" dirty="0">
                <a:solidFill>
                  <a:schemeClr val="tx1"/>
                </a:solidFill>
                <a:latin typeface="ui-sans-serif"/>
              </a:rPr>
              <a:t>East</a:t>
            </a:r>
            <a:r>
              <a:rPr lang="en-US" sz="2000" dirty="0">
                <a:solidFill>
                  <a:schemeClr val="tx1"/>
                </a:solidFill>
                <a:latin typeface="ui-sans-serif"/>
              </a:rPr>
              <a:t> regions have similar </a:t>
            </a:r>
            <a:r>
              <a:rPr lang="en-US" sz="2000" b="1" dirty="0">
                <a:solidFill>
                  <a:schemeClr val="tx1"/>
                </a:solidFill>
                <a:latin typeface="ui-sans-serif"/>
              </a:rPr>
              <a:t>distributions</a:t>
            </a:r>
            <a:r>
              <a:rPr lang="en-US" sz="2000" dirty="0">
                <a:solidFill>
                  <a:schemeClr val="tx1"/>
                </a:solidFill>
                <a:latin typeface="ui-sans-serif"/>
              </a:rPr>
              <a:t> with </a:t>
            </a:r>
            <a:r>
              <a:rPr lang="en-US" sz="2000" b="1" dirty="0">
                <a:solidFill>
                  <a:schemeClr val="tx1"/>
                </a:solidFill>
                <a:latin typeface="ui-sans-serif"/>
              </a:rPr>
              <a:t>moderate</a:t>
            </a:r>
            <a:r>
              <a:rPr lang="en-US" sz="2000" dirty="0">
                <a:solidFill>
                  <a:schemeClr val="tx1"/>
                </a:solidFill>
                <a:latin typeface="ui-sans-serif"/>
              </a:rPr>
              <a:t> variability.</a:t>
            </a:r>
          </a:p>
          <a:p>
            <a:pPr marL="702900" lvl="1" indent="-342900">
              <a:buFont typeface="Wingdings" panose="05000000000000000000" pitchFamily="2" charset="2"/>
              <a:buChar char="Ø"/>
            </a:pPr>
            <a:r>
              <a:rPr lang="en-US" sz="2000" b="1" dirty="0">
                <a:solidFill>
                  <a:schemeClr val="tx1"/>
                </a:solidFill>
                <a:latin typeface="ui-sans-serif"/>
              </a:rPr>
              <a:t>Sales by Segment:</a:t>
            </a:r>
          </a:p>
          <a:p>
            <a:pPr lvl="2">
              <a:buFont typeface="Arial" panose="020B0604020202020204" pitchFamily="34" charset="0"/>
              <a:buChar char="•"/>
            </a:pPr>
            <a:r>
              <a:rPr lang="en-US" sz="2000" dirty="0">
                <a:solidFill>
                  <a:schemeClr val="tx1"/>
                </a:solidFill>
                <a:latin typeface="ui-sans-serif"/>
              </a:rPr>
              <a:t>The </a:t>
            </a:r>
            <a:r>
              <a:rPr lang="en-US" sz="2000" b="1" dirty="0">
                <a:solidFill>
                  <a:schemeClr val="tx1"/>
                </a:solidFill>
                <a:latin typeface="ui-sans-serif"/>
              </a:rPr>
              <a:t>Corporate</a:t>
            </a:r>
            <a:r>
              <a:rPr lang="en-US" sz="2000" dirty="0">
                <a:solidFill>
                  <a:schemeClr val="tx1"/>
                </a:solidFill>
                <a:latin typeface="ui-sans-serif"/>
              </a:rPr>
              <a:t> segment has the </a:t>
            </a:r>
            <a:r>
              <a:rPr lang="en-US" sz="2000" b="1" dirty="0">
                <a:solidFill>
                  <a:schemeClr val="tx1"/>
                </a:solidFill>
                <a:latin typeface="ui-sans-serif"/>
              </a:rPr>
              <a:t>highest</a:t>
            </a:r>
            <a:r>
              <a:rPr lang="en-US" sz="2000" dirty="0">
                <a:solidFill>
                  <a:schemeClr val="tx1"/>
                </a:solidFill>
                <a:latin typeface="ui-sans-serif"/>
              </a:rPr>
              <a:t> variability in </a:t>
            </a:r>
            <a:r>
              <a:rPr lang="en-US" sz="2000" b="1" dirty="0">
                <a:solidFill>
                  <a:schemeClr val="tx1"/>
                </a:solidFill>
                <a:latin typeface="ui-sans-serif"/>
              </a:rPr>
              <a:t>sales</a:t>
            </a:r>
            <a:r>
              <a:rPr lang="en-US" sz="2000" dirty="0">
                <a:solidFill>
                  <a:schemeClr val="tx1"/>
                </a:solidFill>
                <a:latin typeface="ui-sans-serif"/>
              </a:rPr>
              <a:t>.</a:t>
            </a:r>
          </a:p>
          <a:p>
            <a:pPr lvl="2">
              <a:buFont typeface="Arial" panose="020B0604020202020204" pitchFamily="34" charset="0"/>
              <a:buChar char="•"/>
            </a:pPr>
            <a:r>
              <a:rPr lang="en-US" sz="2000" dirty="0">
                <a:solidFill>
                  <a:schemeClr val="tx1"/>
                </a:solidFill>
                <a:latin typeface="ui-sans-serif"/>
              </a:rPr>
              <a:t>The </a:t>
            </a:r>
            <a:r>
              <a:rPr lang="en-US" sz="2000" b="1" dirty="0">
                <a:solidFill>
                  <a:schemeClr val="tx1"/>
                </a:solidFill>
                <a:latin typeface="ui-sans-serif"/>
              </a:rPr>
              <a:t>Consumer</a:t>
            </a:r>
            <a:r>
              <a:rPr lang="en-US" sz="2000" dirty="0">
                <a:solidFill>
                  <a:schemeClr val="tx1"/>
                </a:solidFill>
                <a:latin typeface="ui-sans-serif"/>
              </a:rPr>
              <a:t> and </a:t>
            </a:r>
            <a:r>
              <a:rPr lang="en-US" sz="2000" b="1" dirty="0">
                <a:solidFill>
                  <a:schemeClr val="tx1"/>
                </a:solidFill>
                <a:latin typeface="ui-sans-serif"/>
              </a:rPr>
              <a:t>Home Office </a:t>
            </a:r>
            <a:r>
              <a:rPr lang="en-US" sz="2000" dirty="0">
                <a:solidFill>
                  <a:schemeClr val="tx1"/>
                </a:solidFill>
                <a:latin typeface="ui-sans-serif"/>
              </a:rPr>
              <a:t>segments have similar </a:t>
            </a:r>
            <a:r>
              <a:rPr lang="en-US" sz="2000" b="1" dirty="0">
                <a:solidFill>
                  <a:schemeClr val="tx1"/>
                </a:solidFill>
                <a:latin typeface="ui-sans-serif"/>
              </a:rPr>
              <a:t>distributions</a:t>
            </a:r>
            <a:r>
              <a:rPr lang="en-US" sz="2000" dirty="0">
                <a:solidFill>
                  <a:schemeClr val="tx1"/>
                </a:solidFill>
                <a:latin typeface="ui-sans-serif"/>
              </a:rPr>
              <a:t> with </a:t>
            </a:r>
            <a:r>
              <a:rPr lang="en-US" sz="2000" b="1" dirty="0">
                <a:solidFill>
                  <a:schemeClr val="tx1"/>
                </a:solidFill>
                <a:latin typeface="ui-sans-serif"/>
              </a:rPr>
              <a:t>moderate sales</a:t>
            </a:r>
            <a:r>
              <a:rPr lang="en-US" sz="2000" dirty="0">
                <a:solidFill>
                  <a:schemeClr val="tx1"/>
                </a:solidFill>
                <a:latin typeface="ui-sans-serif"/>
              </a:rPr>
              <a:t>.</a:t>
            </a:r>
          </a:p>
          <a:p>
            <a:pPr marL="702900" lvl="1" indent="-342900">
              <a:buFont typeface="Wingdings" panose="05000000000000000000" pitchFamily="2" charset="2"/>
              <a:buChar char="Ø"/>
            </a:pPr>
            <a:r>
              <a:rPr lang="en-US" sz="2000" b="1" dirty="0">
                <a:solidFill>
                  <a:schemeClr val="tx1"/>
                </a:solidFill>
                <a:latin typeface="ui-sans-serif"/>
              </a:rPr>
              <a:t>Shipping Duration:</a:t>
            </a:r>
          </a:p>
          <a:p>
            <a:pPr lvl="2">
              <a:buFont typeface="Arial" panose="020B0604020202020204" pitchFamily="34" charset="0"/>
              <a:buChar char="•"/>
            </a:pPr>
            <a:r>
              <a:rPr lang="en-US" sz="2100" dirty="0">
                <a:solidFill>
                  <a:schemeClr val="tx1"/>
                </a:solidFill>
                <a:latin typeface="ui-sans-serif"/>
              </a:rPr>
              <a:t>Most </a:t>
            </a:r>
            <a:r>
              <a:rPr lang="en-US" sz="2100" b="1" dirty="0">
                <a:solidFill>
                  <a:schemeClr val="tx1"/>
                </a:solidFill>
                <a:latin typeface="ui-sans-serif"/>
              </a:rPr>
              <a:t>orders</a:t>
            </a:r>
            <a:r>
              <a:rPr lang="en-US" sz="2100" dirty="0">
                <a:solidFill>
                  <a:schemeClr val="tx1"/>
                </a:solidFill>
                <a:latin typeface="ui-sans-serif"/>
              </a:rPr>
              <a:t> are </a:t>
            </a:r>
            <a:r>
              <a:rPr lang="en-US" sz="2100" b="1" dirty="0">
                <a:solidFill>
                  <a:schemeClr val="tx1"/>
                </a:solidFill>
                <a:latin typeface="ui-sans-serif"/>
              </a:rPr>
              <a:t>shipped </a:t>
            </a:r>
            <a:r>
              <a:rPr lang="en-US" sz="2100" dirty="0">
                <a:solidFill>
                  <a:schemeClr val="tx1"/>
                </a:solidFill>
                <a:latin typeface="ui-sans-serif"/>
              </a:rPr>
              <a:t>within </a:t>
            </a:r>
            <a:r>
              <a:rPr lang="en-US" sz="2100" b="1" dirty="0">
                <a:solidFill>
                  <a:schemeClr val="tx1"/>
                </a:solidFill>
                <a:latin typeface="ui-sans-serif"/>
              </a:rPr>
              <a:t>3-5 days</a:t>
            </a:r>
            <a:r>
              <a:rPr lang="en-US" sz="2100" dirty="0">
                <a:solidFill>
                  <a:schemeClr val="tx1"/>
                </a:solidFill>
                <a:latin typeface="ui-sans-serif"/>
              </a:rPr>
              <a:t>.</a:t>
            </a:r>
          </a:p>
          <a:p>
            <a:pPr lvl="2">
              <a:buFont typeface="Arial" panose="020B0604020202020204" pitchFamily="34" charset="0"/>
              <a:buChar char="•"/>
            </a:pPr>
            <a:r>
              <a:rPr lang="en-US" sz="2100" dirty="0">
                <a:solidFill>
                  <a:schemeClr val="tx1"/>
                </a:solidFill>
                <a:latin typeface="ui-sans-serif"/>
              </a:rPr>
              <a:t>The </a:t>
            </a:r>
            <a:r>
              <a:rPr lang="en-US" sz="2100" b="1" dirty="0">
                <a:solidFill>
                  <a:schemeClr val="tx1"/>
                </a:solidFill>
                <a:latin typeface="ui-sans-serif"/>
              </a:rPr>
              <a:t>average</a:t>
            </a:r>
            <a:r>
              <a:rPr lang="en-US" sz="2100" dirty="0">
                <a:solidFill>
                  <a:schemeClr val="tx1"/>
                </a:solidFill>
                <a:latin typeface="ui-sans-serif"/>
              </a:rPr>
              <a:t> shipping </a:t>
            </a:r>
            <a:r>
              <a:rPr lang="en-US" sz="2100" b="1" dirty="0">
                <a:solidFill>
                  <a:schemeClr val="tx1"/>
                </a:solidFill>
                <a:latin typeface="ui-sans-serif"/>
              </a:rPr>
              <a:t>duration</a:t>
            </a:r>
            <a:r>
              <a:rPr lang="en-US" sz="2100" dirty="0">
                <a:solidFill>
                  <a:schemeClr val="tx1"/>
                </a:solidFill>
                <a:latin typeface="ui-sans-serif"/>
              </a:rPr>
              <a:t> is approximately </a:t>
            </a:r>
            <a:r>
              <a:rPr lang="en-US" sz="2100" b="1" dirty="0">
                <a:solidFill>
                  <a:schemeClr val="tx1"/>
                </a:solidFill>
                <a:latin typeface="ui-sans-serif"/>
              </a:rPr>
              <a:t>4 days</a:t>
            </a:r>
            <a:r>
              <a:rPr lang="en-US" sz="2100" dirty="0">
                <a:solidFill>
                  <a:schemeClr val="tx1"/>
                </a:solidFill>
                <a:latin typeface="ui-sans-serif"/>
              </a:rPr>
              <a:t>, with a maximum of </a:t>
            </a:r>
            <a:r>
              <a:rPr lang="en-US" sz="2100" b="1" dirty="0">
                <a:solidFill>
                  <a:schemeClr val="tx1"/>
                </a:solidFill>
                <a:latin typeface="ui-sans-serif"/>
              </a:rPr>
              <a:t>7 days</a:t>
            </a:r>
            <a:r>
              <a:rPr lang="en-US" sz="2100" dirty="0">
                <a:solidFill>
                  <a:schemeClr val="tx1"/>
                </a:solidFill>
                <a:latin typeface="ui-sans-serif"/>
              </a:rPr>
              <a:t>.</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25833"/>
            <a:ext cx="11029615" cy="5612699"/>
          </a:xfrm>
        </p:spPr>
        <p:txBody>
          <a:bodyPr>
            <a:normAutofit fontScale="92500" lnSpcReduction="10000"/>
          </a:bodyPr>
          <a:lstStyle/>
          <a:p>
            <a:pPr algn="l">
              <a:buFont typeface="Wingdings" panose="05000000000000000000" pitchFamily="2" charset="2"/>
              <a:buChar char="v"/>
            </a:pPr>
            <a:r>
              <a:rPr lang="en-US" sz="2400" b="1" dirty="0">
                <a:solidFill>
                  <a:schemeClr val="tx1"/>
                </a:solidFill>
                <a:latin typeface="ui-sans-serif"/>
              </a:rPr>
              <a:t>Future Scope for Predicting Sales Model -</a:t>
            </a:r>
          </a:p>
          <a:p>
            <a:pPr marL="781200" lvl="1" indent="-457200">
              <a:buFont typeface="+mj-lt"/>
              <a:buAutoNum type="arabicPeriod"/>
            </a:pPr>
            <a:r>
              <a:rPr lang="en-US" sz="2100" b="1" i="0" dirty="0">
                <a:solidFill>
                  <a:schemeClr val="tx1"/>
                </a:solidFill>
                <a:effectLst/>
                <a:latin typeface="ui-sans-serif"/>
              </a:rPr>
              <a:t>Improvement and Optimization:</a:t>
            </a:r>
          </a:p>
          <a:p>
            <a:pPr lvl="2">
              <a:buFont typeface="Wingdings" panose="05000000000000000000" pitchFamily="2" charset="2"/>
              <a:buChar char="Ø"/>
            </a:pPr>
            <a:r>
              <a:rPr lang="en-US" sz="2100" dirty="0">
                <a:solidFill>
                  <a:schemeClr val="tx1"/>
                </a:solidFill>
                <a:latin typeface="ui-sans-serif"/>
              </a:rPr>
              <a:t>Advanced Feature Engineering:</a:t>
            </a:r>
          </a:p>
          <a:p>
            <a:pPr lvl="3">
              <a:buFont typeface="Wingdings" panose="05000000000000000000" pitchFamily="2" charset="2"/>
              <a:buChar char="§"/>
            </a:pPr>
            <a:r>
              <a:rPr lang="en-US" sz="1900" dirty="0">
                <a:solidFill>
                  <a:schemeClr val="tx1"/>
                </a:solidFill>
                <a:latin typeface="ui-sans-serif"/>
              </a:rPr>
              <a:t>Incorporate </a:t>
            </a:r>
            <a:r>
              <a:rPr lang="en-US" sz="1900" b="1" dirty="0">
                <a:solidFill>
                  <a:schemeClr val="tx1"/>
                </a:solidFill>
                <a:latin typeface="ui-sans-serif"/>
              </a:rPr>
              <a:t>additional</a:t>
            </a:r>
            <a:r>
              <a:rPr lang="en-US" sz="1900" dirty="0">
                <a:solidFill>
                  <a:schemeClr val="tx1"/>
                </a:solidFill>
                <a:latin typeface="ui-sans-serif"/>
              </a:rPr>
              <a:t> features such as </a:t>
            </a:r>
            <a:r>
              <a:rPr lang="en-US" sz="1900" b="1" dirty="0">
                <a:solidFill>
                  <a:schemeClr val="tx1"/>
                </a:solidFill>
                <a:latin typeface="ui-sans-serif"/>
              </a:rPr>
              <a:t>promotions</a:t>
            </a:r>
            <a:r>
              <a:rPr lang="en-US" sz="1900" dirty="0">
                <a:solidFill>
                  <a:schemeClr val="tx1"/>
                </a:solidFill>
                <a:latin typeface="ui-sans-serif"/>
              </a:rPr>
              <a:t>, </a:t>
            </a:r>
            <a:r>
              <a:rPr lang="en-US" sz="1900" b="1" dirty="0">
                <a:solidFill>
                  <a:schemeClr val="tx1"/>
                </a:solidFill>
                <a:latin typeface="ui-sans-serif"/>
              </a:rPr>
              <a:t>discounts</a:t>
            </a:r>
            <a:r>
              <a:rPr lang="en-US" sz="1900" dirty="0">
                <a:solidFill>
                  <a:schemeClr val="tx1"/>
                </a:solidFill>
                <a:latin typeface="ui-sans-serif"/>
              </a:rPr>
              <a:t>, and </a:t>
            </a:r>
            <a:r>
              <a:rPr lang="en-US" sz="1900" b="1" dirty="0">
                <a:solidFill>
                  <a:schemeClr val="tx1"/>
                </a:solidFill>
                <a:latin typeface="ui-sans-serif"/>
              </a:rPr>
              <a:t>seasonal effects</a:t>
            </a:r>
            <a:r>
              <a:rPr lang="en-US" sz="1900" dirty="0">
                <a:solidFill>
                  <a:schemeClr val="tx1"/>
                </a:solidFill>
                <a:latin typeface="ui-sans-serif"/>
              </a:rPr>
              <a:t>.</a:t>
            </a:r>
          </a:p>
          <a:p>
            <a:pPr lvl="2">
              <a:buFont typeface="Wingdings" panose="05000000000000000000" pitchFamily="2" charset="2"/>
              <a:buChar char="Ø"/>
            </a:pPr>
            <a:r>
              <a:rPr lang="en-US" sz="2100" dirty="0">
                <a:solidFill>
                  <a:schemeClr val="tx1"/>
                </a:solidFill>
                <a:latin typeface="ui-sans-serif"/>
              </a:rPr>
              <a:t>Model Selection and Tuning:</a:t>
            </a:r>
          </a:p>
          <a:p>
            <a:pPr lvl="3">
              <a:buFont typeface="Arial" panose="020B0604020202020204" pitchFamily="34" charset="0"/>
              <a:buChar char="•"/>
            </a:pPr>
            <a:r>
              <a:rPr lang="en-US" sz="1900" dirty="0">
                <a:solidFill>
                  <a:schemeClr val="tx1"/>
                </a:solidFill>
                <a:latin typeface="ui-sans-serif"/>
              </a:rPr>
              <a:t>Explore advanced </a:t>
            </a:r>
            <a:r>
              <a:rPr lang="en-US" sz="1900" b="1" dirty="0">
                <a:solidFill>
                  <a:schemeClr val="tx1"/>
                </a:solidFill>
                <a:latin typeface="ui-sans-serif"/>
              </a:rPr>
              <a:t>machine learning algorithms </a:t>
            </a:r>
            <a:r>
              <a:rPr lang="en-US" sz="1900" dirty="0">
                <a:solidFill>
                  <a:schemeClr val="tx1"/>
                </a:solidFill>
                <a:latin typeface="ui-sans-serif"/>
              </a:rPr>
              <a:t>such as </a:t>
            </a:r>
            <a:r>
              <a:rPr lang="en-US" sz="1900" b="1" dirty="0">
                <a:solidFill>
                  <a:schemeClr val="tx1"/>
                </a:solidFill>
                <a:latin typeface="ui-sans-serif"/>
              </a:rPr>
              <a:t>XGBoost</a:t>
            </a:r>
            <a:r>
              <a:rPr lang="en-US" sz="1900" dirty="0">
                <a:solidFill>
                  <a:schemeClr val="tx1"/>
                </a:solidFill>
                <a:latin typeface="ui-sans-serif"/>
              </a:rPr>
              <a:t>, </a:t>
            </a:r>
            <a:r>
              <a:rPr lang="en-US" sz="1900" b="1" dirty="0">
                <a:solidFill>
                  <a:schemeClr val="tx1"/>
                </a:solidFill>
                <a:latin typeface="ui-sans-serif"/>
              </a:rPr>
              <a:t>LightGBM</a:t>
            </a:r>
            <a:r>
              <a:rPr lang="en-US" sz="1900" dirty="0">
                <a:solidFill>
                  <a:schemeClr val="tx1"/>
                </a:solidFill>
                <a:latin typeface="ui-sans-serif"/>
              </a:rPr>
              <a:t>, and </a:t>
            </a:r>
            <a:r>
              <a:rPr lang="en-US" sz="1900" b="1" dirty="0">
                <a:solidFill>
                  <a:schemeClr val="tx1"/>
                </a:solidFill>
                <a:latin typeface="ui-sans-serif"/>
              </a:rPr>
              <a:t>neural networks</a:t>
            </a:r>
            <a:r>
              <a:rPr lang="en-US" sz="1900" dirty="0">
                <a:solidFill>
                  <a:schemeClr val="tx1"/>
                </a:solidFill>
                <a:latin typeface="ui-sans-serif"/>
              </a:rPr>
              <a:t>.</a:t>
            </a:r>
          </a:p>
          <a:p>
            <a:pPr lvl="3">
              <a:buFont typeface="Arial" panose="020B0604020202020204" pitchFamily="34" charset="0"/>
              <a:buChar char="•"/>
            </a:pPr>
            <a:r>
              <a:rPr lang="en-US" sz="1900" dirty="0">
                <a:solidFill>
                  <a:schemeClr val="tx1"/>
                </a:solidFill>
                <a:latin typeface="ui-sans-serif"/>
              </a:rPr>
              <a:t>Use </a:t>
            </a:r>
            <a:r>
              <a:rPr lang="en-US" sz="1900" b="1" dirty="0">
                <a:solidFill>
                  <a:schemeClr val="tx1"/>
                </a:solidFill>
                <a:latin typeface="ui-sans-serif"/>
              </a:rPr>
              <a:t>hyperparameter</a:t>
            </a:r>
            <a:r>
              <a:rPr lang="en-US" sz="1900" dirty="0">
                <a:solidFill>
                  <a:schemeClr val="tx1"/>
                </a:solidFill>
                <a:latin typeface="ui-sans-serif"/>
              </a:rPr>
              <a:t> tuning techniques like </a:t>
            </a:r>
            <a:r>
              <a:rPr lang="en-US" sz="1900" b="1" dirty="0">
                <a:solidFill>
                  <a:schemeClr val="tx1"/>
                </a:solidFill>
                <a:latin typeface="ui-sans-serif"/>
              </a:rPr>
              <a:t>Grid Search </a:t>
            </a:r>
            <a:r>
              <a:rPr lang="en-US" sz="1900" dirty="0">
                <a:solidFill>
                  <a:schemeClr val="tx1"/>
                </a:solidFill>
                <a:latin typeface="ui-sans-serif"/>
              </a:rPr>
              <a:t>and </a:t>
            </a:r>
            <a:r>
              <a:rPr lang="en-US" sz="1900" b="1" dirty="0">
                <a:solidFill>
                  <a:schemeClr val="tx1"/>
                </a:solidFill>
                <a:latin typeface="ui-sans-serif"/>
              </a:rPr>
              <a:t>Random Search </a:t>
            </a:r>
            <a:r>
              <a:rPr lang="en-US" sz="1900" dirty="0">
                <a:solidFill>
                  <a:schemeClr val="tx1"/>
                </a:solidFill>
                <a:latin typeface="ui-sans-serif"/>
              </a:rPr>
              <a:t>to optimize model performance.</a:t>
            </a:r>
          </a:p>
          <a:p>
            <a:pPr marL="781200" lvl="1" indent="-457200">
              <a:buFont typeface="+mj-lt"/>
              <a:buAutoNum type="arabicPeriod"/>
            </a:pPr>
            <a:r>
              <a:rPr lang="en-US" sz="2100" b="1" dirty="0">
                <a:solidFill>
                  <a:schemeClr val="tx1"/>
                </a:solidFill>
                <a:latin typeface="ui-sans-serif"/>
              </a:rPr>
              <a:t>Scalability and Real-Time Predictions</a:t>
            </a:r>
          </a:p>
          <a:p>
            <a:pPr lvl="2">
              <a:buFont typeface="Wingdings" panose="05000000000000000000" pitchFamily="2" charset="2"/>
              <a:buChar char="Ø"/>
            </a:pPr>
            <a:r>
              <a:rPr lang="en-US" sz="2100" dirty="0">
                <a:solidFill>
                  <a:schemeClr val="tx1"/>
                </a:solidFill>
                <a:latin typeface="ui-sans-serif"/>
              </a:rPr>
              <a:t>Deployment on Cloud Platforms:</a:t>
            </a:r>
          </a:p>
          <a:p>
            <a:pPr lvl="3">
              <a:buFont typeface="Wingdings" panose="05000000000000000000" pitchFamily="2" charset="2"/>
              <a:buChar char="§"/>
            </a:pPr>
            <a:r>
              <a:rPr lang="en-US" sz="1900" dirty="0">
                <a:solidFill>
                  <a:schemeClr val="tx1"/>
                </a:solidFill>
                <a:latin typeface="ui-sans-serif"/>
              </a:rPr>
              <a:t>Deploy the </a:t>
            </a:r>
            <a:r>
              <a:rPr lang="en-US" sz="1900" b="1" dirty="0">
                <a:solidFill>
                  <a:schemeClr val="tx1"/>
                </a:solidFill>
                <a:latin typeface="ui-sans-serif"/>
              </a:rPr>
              <a:t>model</a:t>
            </a:r>
            <a:r>
              <a:rPr lang="en-US" sz="1900" dirty="0">
                <a:solidFill>
                  <a:schemeClr val="tx1"/>
                </a:solidFill>
                <a:latin typeface="ui-sans-serif"/>
              </a:rPr>
              <a:t> on cloud platforms like </a:t>
            </a:r>
            <a:r>
              <a:rPr lang="en-US" sz="1900" b="1" dirty="0">
                <a:solidFill>
                  <a:schemeClr val="tx1"/>
                </a:solidFill>
                <a:latin typeface="ui-sans-serif"/>
              </a:rPr>
              <a:t>AWS</a:t>
            </a:r>
            <a:r>
              <a:rPr lang="en-US" sz="1900" dirty="0">
                <a:solidFill>
                  <a:schemeClr val="tx1"/>
                </a:solidFill>
                <a:latin typeface="ui-sans-serif"/>
              </a:rPr>
              <a:t>, </a:t>
            </a:r>
            <a:r>
              <a:rPr lang="en-US" sz="1900" b="1" dirty="0">
                <a:solidFill>
                  <a:schemeClr val="tx1"/>
                </a:solidFill>
                <a:latin typeface="ui-sans-serif"/>
              </a:rPr>
              <a:t>Google Cloud</a:t>
            </a:r>
            <a:r>
              <a:rPr lang="en-US" sz="1900" dirty="0">
                <a:solidFill>
                  <a:schemeClr val="tx1"/>
                </a:solidFill>
                <a:latin typeface="ui-sans-serif"/>
              </a:rPr>
              <a:t>, to handle </a:t>
            </a:r>
            <a:r>
              <a:rPr lang="en-US" sz="1900" b="1" dirty="0">
                <a:solidFill>
                  <a:schemeClr val="tx1"/>
                </a:solidFill>
                <a:latin typeface="ui-sans-serif"/>
              </a:rPr>
              <a:t>large-scale data</a:t>
            </a:r>
            <a:r>
              <a:rPr lang="en-US" sz="1900" dirty="0">
                <a:solidFill>
                  <a:schemeClr val="tx1"/>
                </a:solidFill>
                <a:latin typeface="ui-sans-serif"/>
              </a:rPr>
              <a:t> and provide </a:t>
            </a:r>
            <a:r>
              <a:rPr lang="en-US" sz="1900" b="1" dirty="0">
                <a:solidFill>
                  <a:schemeClr val="tx1"/>
                </a:solidFill>
                <a:latin typeface="ui-sans-serif"/>
              </a:rPr>
              <a:t>scalable</a:t>
            </a:r>
            <a:r>
              <a:rPr lang="en-US" sz="1900" dirty="0">
                <a:solidFill>
                  <a:schemeClr val="tx1"/>
                </a:solidFill>
                <a:latin typeface="ui-sans-serif"/>
              </a:rPr>
              <a:t> solutions.</a:t>
            </a:r>
          </a:p>
          <a:p>
            <a:pPr lvl="2">
              <a:buFont typeface="Wingdings" panose="05000000000000000000" pitchFamily="2" charset="2"/>
              <a:buChar char="Ø"/>
            </a:pPr>
            <a:r>
              <a:rPr lang="en-US" sz="2100" dirty="0">
                <a:solidFill>
                  <a:schemeClr val="tx1"/>
                </a:solidFill>
                <a:latin typeface="ui-sans-serif"/>
              </a:rPr>
              <a:t>Real-Time Prediction Systems:</a:t>
            </a:r>
          </a:p>
          <a:p>
            <a:pPr lvl="3">
              <a:buFont typeface="Wingdings" panose="05000000000000000000" pitchFamily="2" charset="2"/>
              <a:buChar char="§"/>
            </a:pPr>
            <a:r>
              <a:rPr lang="en-US" sz="1900" dirty="0">
                <a:solidFill>
                  <a:schemeClr val="tx1"/>
                </a:solidFill>
                <a:latin typeface="ui-sans-serif"/>
              </a:rPr>
              <a:t>Implement </a:t>
            </a:r>
            <a:r>
              <a:rPr lang="en-US" sz="1900" b="1" dirty="0">
                <a:solidFill>
                  <a:schemeClr val="tx1"/>
                </a:solidFill>
                <a:latin typeface="ui-sans-serif"/>
              </a:rPr>
              <a:t>real-time</a:t>
            </a:r>
            <a:r>
              <a:rPr lang="en-US" sz="1900" dirty="0">
                <a:solidFill>
                  <a:schemeClr val="tx1"/>
                </a:solidFill>
                <a:latin typeface="ui-sans-serif"/>
              </a:rPr>
              <a:t> prediction systems to provide immediate </a:t>
            </a:r>
            <a:r>
              <a:rPr lang="en-US" sz="1900" b="1" dirty="0">
                <a:solidFill>
                  <a:schemeClr val="tx1"/>
                </a:solidFill>
                <a:latin typeface="ui-sans-serif"/>
              </a:rPr>
              <a:t>sales predictions </a:t>
            </a:r>
            <a:r>
              <a:rPr lang="en-US" sz="1900" dirty="0">
                <a:solidFill>
                  <a:schemeClr val="tx1"/>
                </a:solidFill>
                <a:latin typeface="ui-sans-serif"/>
              </a:rPr>
              <a:t>based on </a:t>
            </a:r>
            <a:r>
              <a:rPr lang="en-US" sz="1900" b="1" dirty="0">
                <a:solidFill>
                  <a:schemeClr val="tx1"/>
                </a:solidFill>
                <a:latin typeface="ui-sans-serif"/>
              </a:rPr>
              <a:t>new order data</a:t>
            </a:r>
            <a:r>
              <a:rPr lang="en-US" sz="1900" dirty="0">
                <a:solidFill>
                  <a:schemeClr val="tx1"/>
                </a:solidFill>
                <a:latin typeface="ui-sans-serif"/>
              </a:rPr>
              <a:t>, helping in </a:t>
            </a:r>
            <a:r>
              <a:rPr lang="en-US" sz="1900" b="1" dirty="0">
                <a:solidFill>
                  <a:schemeClr val="tx1"/>
                </a:solidFill>
                <a:latin typeface="ui-sans-serif"/>
              </a:rPr>
              <a:t>dynamic</a:t>
            </a:r>
            <a:r>
              <a:rPr lang="en-US" sz="1900" dirty="0">
                <a:solidFill>
                  <a:schemeClr val="tx1"/>
                </a:solidFill>
                <a:latin typeface="ui-sans-serif"/>
              </a:rPr>
              <a:t> decision-making.</a:t>
            </a:r>
          </a:p>
          <a:p>
            <a:pPr lvl="3">
              <a:buFont typeface="Wingdings" panose="05000000000000000000" pitchFamily="2" charset="2"/>
              <a:buChar char="§"/>
            </a:pPr>
            <a:endParaRPr lang="en-US" sz="1900" dirty="0">
              <a:solidFill>
                <a:schemeClr val="tx1"/>
              </a:solidFill>
              <a:latin typeface="ui-sans-serif"/>
            </a:endParaRPr>
          </a:p>
          <a:p>
            <a:pPr lvl="3">
              <a:buFont typeface="Wingdings" panose="05000000000000000000" pitchFamily="2" charset="2"/>
              <a:buChar char="§"/>
            </a:pPr>
            <a:endParaRPr lang="en-US" sz="1900" dirty="0">
              <a:solidFill>
                <a:schemeClr val="tx1"/>
              </a:solidFill>
              <a:latin typeface="ui-sans-serif"/>
            </a:endParaRPr>
          </a:p>
          <a:p>
            <a:pPr marL="781200" lvl="1" indent="-457200">
              <a:buFont typeface="+mj-lt"/>
              <a:buAutoNum type="arabicPeriod"/>
            </a:pPr>
            <a:endParaRPr lang="en-US" sz="2200" dirty="0">
              <a:solidFill>
                <a:schemeClr val="tx1"/>
              </a:solidFill>
              <a:latin typeface="ui-sans-serif"/>
            </a:endParaRPr>
          </a:p>
          <a:p>
            <a:pPr lvl="3">
              <a:buFont typeface="Wingdings" panose="05000000000000000000" pitchFamily="2" charset="2"/>
              <a:buChar char="§"/>
            </a:pPr>
            <a:endParaRPr lang="en-US" sz="1900" dirty="0">
              <a:solidFill>
                <a:schemeClr val="tx1"/>
              </a:solidFill>
              <a:latin typeface="ui-sans-serif"/>
            </a:endParaRPr>
          </a:p>
          <a:p>
            <a:pPr lvl="1">
              <a:buFont typeface="Wingdings" panose="05000000000000000000" pitchFamily="2" charset="2"/>
              <a:buChar char="§"/>
            </a:pPr>
            <a:endParaRPr lang="en-US" sz="2100" b="1" i="0" dirty="0">
              <a:solidFill>
                <a:schemeClr val="tx1"/>
              </a:solidFill>
              <a:effectLst/>
              <a:latin typeface="ui-sans-serif"/>
            </a:endParaRPr>
          </a:p>
          <a:p>
            <a:pPr marL="305435" indent="-305435"/>
            <a:endParaRPr lang="en-US" sz="2400" dirty="0">
              <a:solidFill>
                <a:schemeClr val="tx1"/>
              </a:solidFill>
              <a:latin typeface="ui-sans-serif"/>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7F7E8E7F-A8FE-BA1A-0D86-080A5521539A}"/>
              </a:ext>
            </a:extLst>
          </p:cNvPr>
          <p:cNvPicPr>
            <a:picLocks noChangeAspect="1"/>
          </p:cNvPicPr>
          <p:nvPr/>
        </p:nvPicPr>
        <p:blipFill>
          <a:blip r:embed="rId2"/>
          <a:stretch>
            <a:fillRect/>
          </a:stretch>
        </p:blipFill>
        <p:spPr>
          <a:xfrm>
            <a:off x="2286000" y="1232452"/>
            <a:ext cx="7240137" cy="5602056"/>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a:extLst>
              <a:ext uri="{FF2B5EF4-FFF2-40B4-BE49-F238E27FC236}">
                <a16:creationId xmlns:a16="http://schemas.microsoft.com/office/drawing/2014/main" id="{37C976C9-1C78-528F-0005-9B3567EB2861}"/>
              </a:ext>
            </a:extLst>
          </p:cNvPr>
          <p:cNvPicPr>
            <a:picLocks noChangeAspect="1"/>
          </p:cNvPicPr>
          <p:nvPr/>
        </p:nvPicPr>
        <p:blipFill>
          <a:blip r:embed="rId2"/>
          <a:srcRect/>
          <a:stretch/>
        </p:blipFill>
        <p:spPr>
          <a:xfrm>
            <a:off x="2286000" y="1232452"/>
            <a:ext cx="7240136" cy="5602056"/>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t>Analyze sales data including Order ID, dates, shipping details, country, region, sales figures, and categories to optimize shipping schedules, identify regional sales trends, and assess product category contributions. Aim to improve shipping efficiency, understand regional sales dynamics, and enhance strategic decision-making based on data insights.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995810"/>
          </a:xfrm>
        </p:spPr>
        <p:txBody>
          <a:bodyPr vert="horz" lIns="91440" tIns="45720" rIns="91440" bIns="45720" rtlCol="0" anchor="ctr">
            <a:noAutofit/>
          </a:bodyPr>
          <a:lstStyle/>
          <a:p>
            <a:pPr marL="418950" indent="-285750">
              <a:lnSpc>
                <a:spcPct val="100000"/>
              </a:lnSpc>
              <a:buFont typeface="Wingdings" panose="05000000000000000000" pitchFamily="2" charset="2"/>
              <a:buChar char="Ø"/>
            </a:pPr>
            <a:endParaRPr lang="en-US" sz="2400" b="1" dirty="0">
              <a:solidFill>
                <a:schemeClr val="tx1"/>
              </a:solidFill>
              <a:latin typeface="ui-sans-serif"/>
            </a:endParaRPr>
          </a:p>
          <a:p>
            <a:pPr marL="418950" indent="-285750">
              <a:lnSpc>
                <a:spcPct val="100000"/>
              </a:lnSpc>
              <a:buFont typeface="Wingdings" panose="05000000000000000000" pitchFamily="2" charset="2"/>
              <a:buChar char="Ø"/>
            </a:pPr>
            <a:r>
              <a:rPr lang="en-US" sz="2400" b="1" dirty="0">
                <a:solidFill>
                  <a:schemeClr val="tx1"/>
                </a:solidFill>
                <a:latin typeface="ui-sans-serif"/>
              </a:rPr>
              <a:t>Data Completeness:</a:t>
            </a:r>
          </a:p>
          <a:p>
            <a:pPr marL="742950" lvl="1" indent="-285750">
              <a:buFont typeface="Wingdings" panose="05000000000000000000" pitchFamily="2" charset="2"/>
              <a:buChar char="§"/>
            </a:pPr>
            <a:r>
              <a:rPr lang="en-US" sz="2400" dirty="0">
                <a:solidFill>
                  <a:schemeClr val="tx1"/>
                </a:solidFill>
                <a:latin typeface="ui-sans-serif"/>
              </a:rPr>
              <a:t>All columns except for </a:t>
            </a:r>
            <a:r>
              <a:rPr lang="en-US" sz="2400" b="1" dirty="0">
                <a:solidFill>
                  <a:schemeClr val="tx1"/>
                </a:solidFill>
                <a:latin typeface="ui-sans-serif"/>
              </a:rPr>
              <a:t>Postal Code </a:t>
            </a:r>
            <a:r>
              <a:rPr lang="en-US" sz="2400" dirty="0">
                <a:solidFill>
                  <a:schemeClr val="tx1"/>
                </a:solidFill>
                <a:latin typeface="ui-sans-serif"/>
              </a:rPr>
              <a:t>have complete</a:t>
            </a:r>
            <a:r>
              <a:rPr lang="en-US" sz="2400" b="1" dirty="0">
                <a:solidFill>
                  <a:schemeClr val="tx1"/>
                </a:solidFill>
                <a:latin typeface="ui-sans-serif"/>
              </a:rPr>
              <a:t> data</a:t>
            </a:r>
            <a:r>
              <a:rPr lang="en-US" sz="2400" dirty="0">
                <a:solidFill>
                  <a:schemeClr val="tx1"/>
                </a:solidFill>
                <a:latin typeface="ui-sans-serif"/>
              </a:rPr>
              <a:t>.</a:t>
            </a:r>
          </a:p>
          <a:p>
            <a:pPr marL="742950" lvl="1" indent="-285750">
              <a:buFont typeface="Wingdings" panose="05000000000000000000" pitchFamily="2" charset="2"/>
              <a:buChar char="§"/>
            </a:pPr>
            <a:r>
              <a:rPr lang="en-US" sz="2400" b="1" dirty="0">
                <a:solidFill>
                  <a:schemeClr val="tx1"/>
                </a:solidFill>
                <a:latin typeface="ui-sans-serif"/>
              </a:rPr>
              <a:t>Postal Code </a:t>
            </a:r>
            <a:r>
              <a:rPr lang="en-US" sz="2400" dirty="0">
                <a:solidFill>
                  <a:schemeClr val="tx1"/>
                </a:solidFill>
                <a:latin typeface="ui-sans-serif"/>
              </a:rPr>
              <a:t>has 11 missing </a:t>
            </a:r>
            <a:r>
              <a:rPr lang="en-US" sz="2400" b="1" dirty="0">
                <a:solidFill>
                  <a:schemeClr val="tx1"/>
                </a:solidFill>
                <a:latin typeface="ui-sans-serif"/>
              </a:rPr>
              <a:t>values</a:t>
            </a:r>
            <a:r>
              <a:rPr lang="en-US" sz="2400" dirty="0">
                <a:solidFill>
                  <a:schemeClr val="tx1"/>
                </a:solidFill>
                <a:latin typeface="ui-sans-serif"/>
              </a:rPr>
              <a:t>.</a:t>
            </a:r>
          </a:p>
          <a:p>
            <a:pPr marL="418950" indent="-285750">
              <a:buFont typeface="Wingdings" panose="05000000000000000000" pitchFamily="2" charset="2"/>
              <a:buChar char="Ø"/>
            </a:pPr>
            <a:r>
              <a:rPr lang="en-US" sz="2400" b="1" dirty="0">
                <a:solidFill>
                  <a:schemeClr val="tx1"/>
                </a:solidFill>
                <a:latin typeface="ui-sans-serif"/>
              </a:rPr>
              <a:t>Statistical Summary:</a:t>
            </a:r>
          </a:p>
          <a:p>
            <a:pPr marL="742950" lvl="1" indent="-285750">
              <a:buFont typeface="Wingdings" panose="05000000000000000000" pitchFamily="2" charset="2"/>
              <a:buChar char="§"/>
            </a:pPr>
            <a:r>
              <a:rPr lang="en-US" sz="2400" dirty="0">
                <a:solidFill>
                  <a:schemeClr val="tx1"/>
                </a:solidFill>
                <a:latin typeface="ui-sans-serif"/>
              </a:rPr>
              <a:t>The </a:t>
            </a:r>
            <a:r>
              <a:rPr lang="en-US" sz="2400" b="1" dirty="0">
                <a:solidFill>
                  <a:schemeClr val="tx1"/>
                </a:solidFill>
                <a:latin typeface="ui-sans-serif"/>
              </a:rPr>
              <a:t>Sales</a:t>
            </a:r>
            <a:r>
              <a:rPr lang="en-US" sz="2400" dirty="0">
                <a:solidFill>
                  <a:schemeClr val="tx1"/>
                </a:solidFill>
                <a:latin typeface="ui-sans-serif"/>
              </a:rPr>
              <a:t> column has a wide range with a </a:t>
            </a:r>
            <a:r>
              <a:rPr lang="en-US" sz="2400" b="1" dirty="0">
                <a:solidFill>
                  <a:schemeClr val="tx1"/>
                </a:solidFill>
                <a:latin typeface="ui-sans-serif"/>
              </a:rPr>
              <a:t>minimum</a:t>
            </a:r>
            <a:r>
              <a:rPr lang="en-US" sz="2400" dirty="0">
                <a:solidFill>
                  <a:schemeClr val="tx1"/>
                </a:solidFill>
                <a:latin typeface="ui-sans-serif"/>
              </a:rPr>
              <a:t> value of </a:t>
            </a:r>
            <a:r>
              <a:rPr lang="en-US" sz="2400" b="1" dirty="0">
                <a:solidFill>
                  <a:schemeClr val="tx1"/>
                </a:solidFill>
                <a:latin typeface="ui-sans-serif"/>
              </a:rPr>
              <a:t>0.44</a:t>
            </a:r>
            <a:r>
              <a:rPr lang="en-US" sz="2400" dirty="0">
                <a:solidFill>
                  <a:schemeClr val="tx1"/>
                </a:solidFill>
                <a:latin typeface="ui-sans-serif"/>
              </a:rPr>
              <a:t> and a </a:t>
            </a:r>
            <a:r>
              <a:rPr lang="en-US" sz="2400" b="1" dirty="0">
                <a:solidFill>
                  <a:schemeClr val="tx1"/>
                </a:solidFill>
                <a:latin typeface="ui-sans-serif"/>
              </a:rPr>
              <a:t>maximum</a:t>
            </a:r>
            <a:r>
              <a:rPr lang="en-US" sz="2400" dirty="0">
                <a:solidFill>
                  <a:schemeClr val="tx1"/>
                </a:solidFill>
                <a:latin typeface="ui-sans-serif"/>
              </a:rPr>
              <a:t> value of </a:t>
            </a:r>
            <a:r>
              <a:rPr lang="en-US" sz="2400" b="1" dirty="0">
                <a:solidFill>
                  <a:schemeClr val="tx1"/>
                </a:solidFill>
                <a:latin typeface="ui-sans-serif"/>
              </a:rPr>
              <a:t>22,638.48</a:t>
            </a:r>
            <a:r>
              <a:rPr lang="en-US" sz="2400" dirty="0">
                <a:solidFill>
                  <a:schemeClr val="tx1"/>
                </a:solidFill>
                <a:latin typeface="ui-sans-serif"/>
              </a:rPr>
              <a:t>. The average sale is </a:t>
            </a:r>
            <a:r>
              <a:rPr lang="en-US" sz="2400" b="1" dirty="0">
                <a:solidFill>
                  <a:schemeClr val="tx1"/>
                </a:solidFill>
                <a:latin typeface="ui-sans-serif"/>
              </a:rPr>
              <a:t>230.77</a:t>
            </a:r>
            <a:r>
              <a:rPr lang="en-US" sz="2400" dirty="0">
                <a:solidFill>
                  <a:schemeClr val="tx1"/>
                </a:solidFill>
                <a:latin typeface="ui-sans-serif"/>
              </a:rPr>
              <a:t>.</a:t>
            </a:r>
          </a:p>
          <a:p>
            <a:pPr marL="418950" indent="-285750">
              <a:buFont typeface="Wingdings" panose="05000000000000000000" pitchFamily="2" charset="2"/>
              <a:buChar char="Ø"/>
            </a:pPr>
            <a:r>
              <a:rPr lang="en-US" sz="2400" b="1" dirty="0">
                <a:solidFill>
                  <a:schemeClr val="tx1"/>
                </a:solidFill>
                <a:latin typeface="ui-sans-serif"/>
              </a:rPr>
              <a:t>Data Types:</a:t>
            </a:r>
          </a:p>
          <a:p>
            <a:pPr marL="742950" lvl="1" indent="-285750">
              <a:buFont typeface="Wingdings" panose="05000000000000000000" pitchFamily="2" charset="2"/>
              <a:buChar char="§"/>
            </a:pPr>
            <a:r>
              <a:rPr lang="en-US" sz="2400" dirty="0">
                <a:solidFill>
                  <a:schemeClr val="tx1"/>
                </a:solidFill>
                <a:latin typeface="ui-sans-serif"/>
              </a:rPr>
              <a:t>The </a:t>
            </a:r>
            <a:r>
              <a:rPr lang="en-US" sz="2400" b="1" dirty="0">
                <a:solidFill>
                  <a:schemeClr val="tx1"/>
                </a:solidFill>
                <a:latin typeface="ui-sans-serif"/>
              </a:rPr>
              <a:t>dataset</a:t>
            </a:r>
            <a:r>
              <a:rPr lang="en-US" sz="2400" dirty="0">
                <a:solidFill>
                  <a:schemeClr val="tx1"/>
                </a:solidFill>
                <a:latin typeface="ui-sans-serif"/>
              </a:rPr>
              <a:t> contains a mix of</a:t>
            </a:r>
            <a:r>
              <a:rPr lang="en-US" sz="2400" b="1" dirty="0">
                <a:solidFill>
                  <a:schemeClr val="tx1"/>
                </a:solidFill>
                <a:latin typeface="ui-sans-serif"/>
              </a:rPr>
              <a:t> integer, float</a:t>
            </a:r>
            <a:r>
              <a:rPr lang="en-US" sz="2400" dirty="0">
                <a:solidFill>
                  <a:schemeClr val="tx1"/>
                </a:solidFill>
                <a:latin typeface="ui-sans-serif"/>
              </a:rPr>
              <a:t>, and </a:t>
            </a:r>
            <a:r>
              <a:rPr lang="en-US" sz="2400" b="1" dirty="0">
                <a:solidFill>
                  <a:schemeClr val="tx1"/>
                </a:solidFill>
                <a:latin typeface="ui-sans-serif"/>
              </a:rPr>
              <a:t>object</a:t>
            </a:r>
            <a:r>
              <a:rPr lang="en-US" sz="2400" dirty="0">
                <a:solidFill>
                  <a:schemeClr val="tx1"/>
                </a:solidFill>
                <a:latin typeface="ui-sans-serif"/>
              </a:rPr>
              <a:t> data types. </a:t>
            </a:r>
          </a:p>
          <a:p>
            <a:pPr marL="742950" lvl="1" indent="-285750">
              <a:buFont typeface="Wingdings" panose="05000000000000000000" pitchFamily="2" charset="2"/>
              <a:buChar char="§"/>
            </a:pPr>
            <a:r>
              <a:rPr lang="en-US" sz="2400" b="1" dirty="0">
                <a:solidFill>
                  <a:schemeClr val="tx1"/>
                </a:solidFill>
                <a:latin typeface="ui-sans-serif"/>
              </a:rPr>
              <a:t>Date</a:t>
            </a:r>
            <a:r>
              <a:rPr lang="en-US" sz="2400" dirty="0">
                <a:solidFill>
                  <a:schemeClr val="tx1"/>
                </a:solidFill>
                <a:latin typeface="ui-sans-serif"/>
              </a:rPr>
              <a:t> columns are currently stored as </a:t>
            </a:r>
            <a:r>
              <a:rPr lang="en-US" sz="2400" b="1" dirty="0">
                <a:solidFill>
                  <a:schemeClr val="tx1"/>
                </a:solidFill>
                <a:latin typeface="ui-sans-serif"/>
              </a:rPr>
              <a:t>objects</a:t>
            </a:r>
            <a:r>
              <a:rPr lang="en-US" sz="2400" dirty="0">
                <a:solidFill>
                  <a:schemeClr val="tx1"/>
                </a:solidFill>
                <a:latin typeface="ui-sans-serif"/>
              </a:rPr>
              <a:t> and may need to be converted to </a:t>
            </a:r>
            <a:r>
              <a:rPr lang="en-US" sz="2400" b="1" dirty="0">
                <a:solidFill>
                  <a:schemeClr val="tx1"/>
                </a:solidFill>
                <a:latin typeface="ui-sans-serif"/>
              </a:rPr>
              <a:t>datetime format </a:t>
            </a:r>
            <a:r>
              <a:rPr lang="en-US" sz="2400" dirty="0">
                <a:solidFill>
                  <a:schemeClr val="tx1"/>
                </a:solidFill>
                <a:latin typeface="ui-sans-serif"/>
              </a:rPr>
              <a:t>for </a:t>
            </a:r>
            <a:r>
              <a:rPr lang="en-US" sz="2400" b="1" dirty="0">
                <a:solidFill>
                  <a:schemeClr val="tx1"/>
                </a:solidFill>
                <a:latin typeface="ui-sans-serif"/>
              </a:rPr>
              <a:t>analysis</a:t>
            </a:r>
            <a:r>
              <a:rPr lang="en-US" sz="2400" dirty="0">
                <a:solidFill>
                  <a:schemeClr val="tx1"/>
                </a:solidFill>
                <a:latin typeface="ui-sans-serif"/>
              </a:rPr>
              <a:t>.</a:t>
            </a:r>
          </a:p>
          <a:p>
            <a:pPr>
              <a:buFont typeface="Wingdings" panose="05000000000000000000" pitchFamily="2" charset="2"/>
              <a:buChar char="ü"/>
            </a:pPr>
            <a:r>
              <a:rPr lang="en-US" sz="1100" b="1" i="0" dirty="0">
                <a:solidFill>
                  <a:schemeClr val="tx1"/>
                </a:solidFill>
                <a:effectLst/>
                <a:latin typeface="ui-sans-serif"/>
              </a:rPr>
              <a:t>Contd..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995810"/>
          </a:xfrm>
        </p:spPr>
        <p:txBody>
          <a:bodyPr vert="horz" lIns="91440" tIns="45720" rIns="91440" bIns="45720" rtlCol="0" anchor="ctr">
            <a:noAutofit/>
          </a:bodyPr>
          <a:lstStyle/>
          <a:p>
            <a:pPr algn="l">
              <a:buFont typeface="+mj-lt"/>
              <a:buAutoNum type="arabicPeriod"/>
            </a:pPr>
            <a:endParaRPr lang="en-US" sz="2400" b="1" i="0" dirty="0">
              <a:solidFill>
                <a:schemeClr val="tx1"/>
              </a:solidFill>
              <a:effectLst/>
              <a:latin typeface="ui-sans-serif"/>
            </a:endParaRPr>
          </a:p>
          <a:p>
            <a:pPr algn="l">
              <a:buFont typeface="Wingdings" panose="05000000000000000000" pitchFamily="2" charset="2"/>
              <a:buChar char="Ø"/>
            </a:pPr>
            <a:r>
              <a:rPr lang="en-US" sz="2400" b="1" i="0" dirty="0">
                <a:solidFill>
                  <a:schemeClr val="tx1"/>
                </a:solidFill>
                <a:effectLst/>
                <a:latin typeface="ui-sans-serif"/>
              </a:rPr>
              <a:t>Data Preprocessing</a:t>
            </a:r>
            <a:r>
              <a:rPr lang="en-US" sz="2400" b="0" i="0" dirty="0">
                <a:solidFill>
                  <a:schemeClr val="tx1"/>
                </a:solidFill>
                <a:effectLst/>
                <a:latin typeface="ui-sans-serif"/>
              </a:rPr>
              <a:t>:</a:t>
            </a:r>
          </a:p>
          <a:p>
            <a:pPr marL="800100" lvl="1" indent="-342900">
              <a:buFont typeface="Wingdings" panose="05000000000000000000" pitchFamily="2" charset="2"/>
              <a:buChar char="§"/>
            </a:pPr>
            <a:r>
              <a:rPr lang="en-US" sz="2400" b="0" i="0" dirty="0">
                <a:solidFill>
                  <a:schemeClr val="tx1"/>
                </a:solidFill>
                <a:effectLst/>
                <a:latin typeface="ui-sans-serif"/>
              </a:rPr>
              <a:t>Convert </a:t>
            </a:r>
            <a:r>
              <a:rPr lang="en-US" sz="2400" b="1" i="0" dirty="0">
                <a:solidFill>
                  <a:schemeClr val="tx1"/>
                </a:solidFill>
                <a:effectLst/>
                <a:latin typeface="ui-sans-serif"/>
              </a:rPr>
              <a:t>Order Date</a:t>
            </a:r>
            <a:r>
              <a:rPr lang="en-US" sz="2400" b="0" i="0" dirty="0">
                <a:solidFill>
                  <a:schemeClr val="tx1"/>
                </a:solidFill>
                <a:effectLst/>
                <a:latin typeface="ui-sans-serif"/>
              </a:rPr>
              <a:t> and </a:t>
            </a:r>
            <a:r>
              <a:rPr lang="en-US" sz="2400" b="1" i="0" dirty="0">
                <a:solidFill>
                  <a:schemeClr val="tx1"/>
                </a:solidFill>
                <a:effectLst/>
                <a:latin typeface="ui-sans-serif"/>
              </a:rPr>
              <a:t>Ship Date</a:t>
            </a:r>
            <a:r>
              <a:rPr lang="en-US" sz="2400" b="0" i="0" dirty="0">
                <a:solidFill>
                  <a:schemeClr val="tx1"/>
                </a:solidFill>
                <a:effectLst/>
                <a:latin typeface="ui-sans-serif"/>
              </a:rPr>
              <a:t> to </a:t>
            </a:r>
            <a:r>
              <a:rPr lang="en-US" sz="2400" b="1" i="0" dirty="0">
                <a:solidFill>
                  <a:schemeClr val="tx1"/>
                </a:solidFill>
                <a:effectLst/>
                <a:latin typeface="ui-sans-serif"/>
              </a:rPr>
              <a:t>datetime format</a:t>
            </a:r>
            <a:r>
              <a:rPr lang="en-US" sz="2400" b="0" i="0" dirty="0">
                <a:solidFill>
                  <a:schemeClr val="tx1"/>
                </a:solidFill>
                <a:effectLst/>
                <a:latin typeface="ui-sans-serif"/>
              </a:rPr>
              <a:t>.</a:t>
            </a:r>
          </a:p>
          <a:p>
            <a:pPr marL="800100" lvl="1" indent="-342900" algn="l">
              <a:buFont typeface="Wingdings" panose="05000000000000000000" pitchFamily="2" charset="2"/>
              <a:buChar char="§"/>
            </a:pPr>
            <a:r>
              <a:rPr lang="en-US" sz="2400" b="0" i="0" dirty="0">
                <a:solidFill>
                  <a:schemeClr val="tx1"/>
                </a:solidFill>
                <a:effectLst/>
                <a:latin typeface="ui-sans-serif"/>
              </a:rPr>
              <a:t>Handle missing values in </a:t>
            </a:r>
            <a:r>
              <a:rPr lang="en-US" sz="2400" b="1" i="0" dirty="0">
                <a:solidFill>
                  <a:schemeClr val="tx1"/>
                </a:solidFill>
                <a:effectLst/>
                <a:latin typeface="ui-sans-serif"/>
              </a:rPr>
              <a:t>Postal Code</a:t>
            </a:r>
            <a:r>
              <a:rPr lang="en-US" sz="2400" b="0" i="0" dirty="0">
                <a:solidFill>
                  <a:schemeClr val="tx1"/>
                </a:solidFill>
                <a:effectLst/>
                <a:latin typeface="ui-sans-serif"/>
              </a:rPr>
              <a:t>.</a:t>
            </a:r>
          </a:p>
          <a:p>
            <a:pPr marL="800100" lvl="1" indent="-342900"/>
            <a:r>
              <a:rPr lang="en-US" sz="2400" b="0" i="0" dirty="0">
                <a:solidFill>
                  <a:schemeClr val="tx1"/>
                </a:solidFill>
                <a:effectLst/>
                <a:latin typeface="ui-sans-serif"/>
              </a:rPr>
              <a:t>Check for any duplicate </a:t>
            </a:r>
            <a:r>
              <a:rPr lang="en-US" sz="2400" b="1" i="0" dirty="0">
                <a:solidFill>
                  <a:schemeClr val="tx1"/>
                </a:solidFill>
                <a:effectLst/>
                <a:latin typeface="ui-sans-serif"/>
              </a:rPr>
              <a:t>rows</a:t>
            </a:r>
            <a:r>
              <a:rPr lang="en-US" sz="2400" b="0" i="0" dirty="0">
                <a:solidFill>
                  <a:schemeClr val="tx1"/>
                </a:solidFill>
                <a:effectLst/>
                <a:latin typeface="ui-sans-serif"/>
              </a:rPr>
              <a:t> and </a:t>
            </a:r>
            <a:r>
              <a:rPr lang="en-US" sz="2400" b="1" i="0" dirty="0">
                <a:solidFill>
                  <a:schemeClr val="tx1"/>
                </a:solidFill>
                <a:effectLst/>
                <a:latin typeface="ui-sans-serif"/>
              </a:rPr>
              <a:t>remove</a:t>
            </a:r>
            <a:r>
              <a:rPr lang="en-US" sz="2400" b="0" i="0" dirty="0">
                <a:solidFill>
                  <a:schemeClr val="tx1"/>
                </a:solidFill>
                <a:effectLst/>
                <a:latin typeface="ui-sans-serif"/>
              </a:rPr>
              <a:t> if necessary.</a:t>
            </a:r>
          </a:p>
          <a:p>
            <a:pPr algn="l">
              <a:buFont typeface="Wingdings" panose="05000000000000000000" pitchFamily="2" charset="2"/>
              <a:buChar char="Ø"/>
            </a:pPr>
            <a:r>
              <a:rPr lang="en-US" sz="2400" b="1" i="0" dirty="0">
                <a:solidFill>
                  <a:schemeClr val="tx1"/>
                </a:solidFill>
                <a:effectLst/>
                <a:latin typeface="ui-sans-serif"/>
              </a:rPr>
              <a:t>Exploratory Data Analysis (EDA)</a:t>
            </a:r>
            <a:r>
              <a:rPr lang="en-US" sz="2400" b="0" i="0" dirty="0">
                <a:solidFill>
                  <a:schemeClr val="tx1"/>
                </a:solidFill>
                <a:effectLst/>
                <a:latin typeface="ui-sans-serif"/>
              </a:rPr>
              <a:t>:</a:t>
            </a:r>
          </a:p>
          <a:p>
            <a:pPr marL="800100" lvl="1" indent="-342900"/>
            <a:r>
              <a:rPr lang="en-US" sz="2400" b="1" i="0" dirty="0">
                <a:solidFill>
                  <a:schemeClr val="tx1"/>
                </a:solidFill>
                <a:effectLst/>
                <a:latin typeface="ui-sans-serif"/>
              </a:rPr>
              <a:t>Analyze</a:t>
            </a:r>
            <a:r>
              <a:rPr lang="en-US" sz="2400" b="0" i="0" dirty="0">
                <a:solidFill>
                  <a:schemeClr val="tx1"/>
                </a:solidFill>
                <a:effectLst/>
                <a:latin typeface="ui-sans-serif"/>
              </a:rPr>
              <a:t> the distribution of numerical features like </a:t>
            </a:r>
            <a:r>
              <a:rPr lang="en-US" sz="2400" b="1" i="0" dirty="0">
                <a:solidFill>
                  <a:schemeClr val="tx1"/>
                </a:solidFill>
                <a:effectLst/>
                <a:latin typeface="ui-sans-serif"/>
              </a:rPr>
              <a:t>Sales</a:t>
            </a:r>
            <a:r>
              <a:rPr lang="en-US" sz="2400" b="0" i="0" dirty="0">
                <a:solidFill>
                  <a:schemeClr val="tx1"/>
                </a:solidFill>
                <a:effectLst/>
                <a:latin typeface="ui-sans-serif"/>
              </a:rPr>
              <a:t>.</a:t>
            </a:r>
          </a:p>
          <a:p>
            <a:pPr marL="800100" lvl="1" indent="-342900"/>
            <a:r>
              <a:rPr lang="en-US" sz="2400" b="0" i="0" dirty="0">
                <a:solidFill>
                  <a:schemeClr val="tx1"/>
                </a:solidFill>
                <a:effectLst/>
                <a:latin typeface="ui-sans-serif"/>
              </a:rPr>
              <a:t>Explore</a:t>
            </a:r>
            <a:r>
              <a:rPr lang="en-US" sz="2400" b="1" i="0" dirty="0">
                <a:solidFill>
                  <a:schemeClr val="tx1"/>
                </a:solidFill>
                <a:effectLst/>
                <a:latin typeface="ui-sans-serif"/>
              </a:rPr>
              <a:t> relationships </a:t>
            </a:r>
            <a:r>
              <a:rPr lang="en-US" sz="2400" b="0" i="0" dirty="0">
                <a:solidFill>
                  <a:schemeClr val="tx1"/>
                </a:solidFill>
                <a:effectLst/>
                <a:latin typeface="ui-sans-serif"/>
              </a:rPr>
              <a:t>between features, e.g., sales by </a:t>
            </a:r>
            <a:r>
              <a:rPr lang="en-US" sz="2400" b="1" i="0" dirty="0">
                <a:solidFill>
                  <a:schemeClr val="tx1"/>
                </a:solidFill>
                <a:effectLst/>
                <a:latin typeface="ui-sans-serif"/>
              </a:rPr>
              <a:t>Category</a:t>
            </a:r>
            <a:r>
              <a:rPr lang="en-US" sz="2400" b="0" i="0" dirty="0">
                <a:solidFill>
                  <a:schemeClr val="tx1"/>
                </a:solidFill>
                <a:effectLst/>
                <a:latin typeface="ui-sans-serif"/>
              </a:rPr>
              <a:t>, </a:t>
            </a:r>
            <a:r>
              <a:rPr lang="en-US" sz="2400" b="1" i="0" dirty="0">
                <a:solidFill>
                  <a:schemeClr val="tx1"/>
                </a:solidFill>
                <a:effectLst/>
                <a:latin typeface="ui-sans-serif"/>
              </a:rPr>
              <a:t>Region</a:t>
            </a:r>
            <a:r>
              <a:rPr lang="en-US" sz="2400" b="0" i="0" dirty="0">
                <a:solidFill>
                  <a:schemeClr val="tx1"/>
                </a:solidFill>
                <a:effectLst/>
                <a:latin typeface="ui-sans-serif"/>
              </a:rPr>
              <a:t>, </a:t>
            </a:r>
            <a:r>
              <a:rPr lang="en-US" sz="2400" b="1" i="0" dirty="0">
                <a:solidFill>
                  <a:schemeClr val="tx1"/>
                </a:solidFill>
                <a:effectLst/>
                <a:latin typeface="ui-sans-serif"/>
              </a:rPr>
              <a:t>Ship Mode</a:t>
            </a:r>
            <a:r>
              <a:rPr lang="en-US" sz="2400" b="0" i="0" dirty="0">
                <a:solidFill>
                  <a:schemeClr val="tx1"/>
                </a:solidFill>
                <a:effectLst/>
                <a:latin typeface="ui-sans-serif"/>
              </a:rPr>
              <a:t>.</a:t>
            </a:r>
          </a:p>
          <a:p>
            <a:pPr marL="800100" lvl="1" indent="-342900"/>
            <a:r>
              <a:rPr lang="en-US" sz="2400" b="1" i="0" dirty="0">
                <a:solidFill>
                  <a:schemeClr val="tx1"/>
                </a:solidFill>
                <a:effectLst/>
                <a:latin typeface="ui-sans-serif"/>
              </a:rPr>
              <a:t>Visualize</a:t>
            </a:r>
            <a:r>
              <a:rPr lang="en-US" sz="2400" b="0" i="0" dirty="0">
                <a:solidFill>
                  <a:schemeClr val="tx1"/>
                </a:solidFill>
                <a:effectLst/>
                <a:latin typeface="ui-sans-serif"/>
              </a:rPr>
              <a:t> data to identify </a:t>
            </a:r>
            <a:r>
              <a:rPr lang="en-US" sz="2400" b="1" i="0" dirty="0">
                <a:solidFill>
                  <a:schemeClr val="tx1"/>
                </a:solidFill>
                <a:effectLst/>
                <a:latin typeface="ui-sans-serif"/>
              </a:rPr>
              <a:t>patterns</a:t>
            </a:r>
            <a:r>
              <a:rPr lang="en-US" sz="2400" b="0" i="0" dirty="0">
                <a:solidFill>
                  <a:schemeClr val="tx1"/>
                </a:solidFill>
                <a:effectLst/>
                <a:latin typeface="ui-sans-serif"/>
              </a:rPr>
              <a:t> or </a:t>
            </a:r>
            <a:r>
              <a:rPr lang="en-US" sz="2400" b="1" i="0" dirty="0">
                <a:solidFill>
                  <a:schemeClr val="tx1"/>
                </a:solidFill>
                <a:effectLst/>
                <a:latin typeface="ui-sans-serif"/>
              </a:rPr>
              <a:t>trends</a:t>
            </a:r>
            <a:r>
              <a:rPr lang="en-US" sz="2400" b="0" i="0" dirty="0">
                <a:solidFill>
                  <a:schemeClr val="tx1"/>
                </a:solidFill>
                <a:effectLst/>
                <a:latin typeface="ui-sans-serif"/>
              </a:rPr>
              <a:t>.</a:t>
            </a:r>
          </a:p>
          <a:p>
            <a:pPr algn="l">
              <a:buFont typeface="Wingdings" panose="05000000000000000000" pitchFamily="2" charset="2"/>
              <a:buChar char="Ø"/>
            </a:pPr>
            <a:r>
              <a:rPr lang="en-US" sz="2400" b="1" i="0" dirty="0">
                <a:solidFill>
                  <a:schemeClr val="tx1"/>
                </a:solidFill>
                <a:effectLst/>
                <a:latin typeface="ui-sans-serif"/>
              </a:rPr>
              <a:t>Feature Engineering</a:t>
            </a:r>
            <a:r>
              <a:rPr lang="en-US" sz="2400" b="0" i="0" dirty="0">
                <a:solidFill>
                  <a:schemeClr val="tx1"/>
                </a:solidFill>
                <a:effectLst/>
                <a:latin typeface="ui-sans-serif"/>
              </a:rPr>
              <a:t>:</a:t>
            </a:r>
          </a:p>
          <a:p>
            <a:pPr marL="800100" lvl="1" indent="-342900">
              <a:buFont typeface="Wingdings" panose="05000000000000000000" pitchFamily="2" charset="2"/>
              <a:buChar char="§"/>
            </a:pPr>
            <a:r>
              <a:rPr lang="en-US" sz="2400" b="0" i="0" dirty="0">
                <a:solidFill>
                  <a:schemeClr val="tx1"/>
                </a:solidFill>
                <a:effectLst/>
                <a:latin typeface="ui-sans-serif"/>
              </a:rPr>
              <a:t>Create new features if needed, e.g., </a:t>
            </a:r>
            <a:r>
              <a:rPr lang="en-US" sz="2400" b="1" i="0" dirty="0">
                <a:solidFill>
                  <a:schemeClr val="tx1"/>
                </a:solidFill>
                <a:effectLst/>
                <a:latin typeface="ui-sans-serif"/>
              </a:rPr>
              <a:t>shipping duration</a:t>
            </a:r>
            <a:r>
              <a:rPr lang="en-US" sz="2400" b="0" i="0" dirty="0">
                <a:solidFill>
                  <a:schemeClr val="tx1"/>
                </a:solidFill>
                <a:effectLst/>
                <a:latin typeface="ui-sans-serif"/>
              </a:rPr>
              <a:t> by calculating the difference between </a:t>
            </a:r>
            <a:r>
              <a:rPr lang="en-US" sz="2400" b="1" i="0" dirty="0">
                <a:solidFill>
                  <a:schemeClr val="tx1"/>
                </a:solidFill>
                <a:effectLst/>
                <a:latin typeface="ui-sans-serif"/>
              </a:rPr>
              <a:t>Order Date</a:t>
            </a:r>
            <a:r>
              <a:rPr lang="en-US" sz="2400" b="0" i="0" dirty="0">
                <a:solidFill>
                  <a:schemeClr val="tx1"/>
                </a:solidFill>
                <a:effectLst/>
                <a:latin typeface="ui-sans-serif"/>
              </a:rPr>
              <a:t> and </a:t>
            </a:r>
            <a:r>
              <a:rPr lang="en-US" sz="2400" b="1" i="0" dirty="0">
                <a:solidFill>
                  <a:schemeClr val="tx1"/>
                </a:solidFill>
                <a:effectLst/>
                <a:latin typeface="ui-sans-serif"/>
              </a:rPr>
              <a:t>Ship Date</a:t>
            </a:r>
            <a:r>
              <a:rPr lang="en-US" sz="2400" b="0" i="0" dirty="0">
                <a:solidFill>
                  <a:schemeClr val="tx1"/>
                </a:solidFill>
                <a:effectLst/>
                <a:latin typeface="ui-sans-serif"/>
              </a:rPr>
              <a:t>.</a:t>
            </a:r>
          </a:p>
        </p:txBody>
      </p:sp>
    </p:spTree>
    <p:extLst>
      <p:ext uri="{BB962C8B-B14F-4D97-AF65-F5344CB8AC3E}">
        <p14:creationId xmlns:p14="http://schemas.microsoft.com/office/powerpoint/2010/main" val="356544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153365"/>
          </a:xfrm>
        </p:spPr>
        <p:txBody>
          <a:bodyPr>
            <a:noAutofit/>
          </a:bodyPr>
          <a:lstStyle/>
          <a:p>
            <a:pPr>
              <a:buFont typeface="Wingdings" panose="05000000000000000000" pitchFamily="2" charset="2"/>
              <a:buChar char="Ø"/>
            </a:pPr>
            <a:r>
              <a:rPr lang="en-US" sz="1800" b="1" dirty="0">
                <a:solidFill>
                  <a:schemeClr val="tx1"/>
                </a:solidFill>
                <a:latin typeface="ui-sans-serif"/>
              </a:rPr>
              <a:t>Data Preprocessing:</a:t>
            </a:r>
          </a:p>
          <a:p>
            <a:pPr lvl="1">
              <a:buFont typeface="Wingdings" panose="05000000000000000000" pitchFamily="2" charset="2"/>
              <a:buChar char="§"/>
            </a:pPr>
            <a:r>
              <a:rPr lang="en-US" sz="1800" b="1" dirty="0">
                <a:solidFill>
                  <a:schemeClr val="tx1"/>
                </a:solidFill>
                <a:latin typeface="ui-sans-serif"/>
              </a:rPr>
              <a:t>Load Data</a:t>
            </a:r>
            <a:r>
              <a:rPr lang="en-US" sz="1800" dirty="0">
                <a:solidFill>
                  <a:schemeClr val="tx1"/>
                </a:solidFill>
                <a:latin typeface="ui-sans-serif"/>
              </a:rPr>
              <a:t>: Load the </a:t>
            </a:r>
            <a:r>
              <a:rPr lang="en-US" sz="1800" b="1" dirty="0">
                <a:solidFill>
                  <a:schemeClr val="tx1"/>
                </a:solidFill>
                <a:latin typeface="ui-sans-serif"/>
              </a:rPr>
              <a:t>dataset</a:t>
            </a:r>
            <a:r>
              <a:rPr lang="en-US" sz="1800" dirty="0">
                <a:solidFill>
                  <a:schemeClr val="tx1"/>
                </a:solidFill>
                <a:latin typeface="ui-sans-serif"/>
              </a:rPr>
              <a:t> and </a:t>
            </a:r>
            <a:r>
              <a:rPr lang="en-US" sz="1800" b="1" dirty="0">
                <a:solidFill>
                  <a:schemeClr val="tx1"/>
                </a:solidFill>
                <a:latin typeface="ui-sans-serif"/>
              </a:rPr>
              <a:t>examine</a:t>
            </a:r>
            <a:r>
              <a:rPr lang="en-US" sz="1800" dirty="0">
                <a:solidFill>
                  <a:schemeClr val="tx1"/>
                </a:solidFill>
                <a:latin typeface="ui-sans-serif"/>
              </a:rPr>
              <a:t> its structure.</a:t>
            </a:r>
          </a:p>
          <a:p>
            <a:pPr lvl="1">
              <a:buFont typeface="Wingdings" panose="05000000000000000000" pitchFamily="2" charset="2"/>
              <a:buChar char="§"/>
            </a:pPr>
            <a:r>
              <a:rPr lang="en-US" sz="1800" b="1" dirty="0">
                <a:solidFill>
                  <a:schemeClr val="tx1"/>
                </a:solidFill>
                <a:latin typeface="ui-sans-serif"/>
              </a:rPr>
              <a:t>Handle Missing Values</a:t>
            </a:r>
            <a:r>
              <a:rPr lang="en-US" sz="1800" dirty="0">
                <a:solidFill>
                  <a:schemeClr val="tx1"/>
                </a:solidFill>
                <a:latin typeface="ui-sans-serif"/>
              </a:rPr>
              <a:t>: </a:t>
            </a:r>
            <a:r>
              <a:rPr lang="en-US" sz="1800" b="1" dirty="0">
                <a:solidFill>
                  <a:schemeClr val="tx1"/>
                </a:solidFill>
                <a:latin typeface="ui-sans-serif"/>
              </a:rPr>
              <a:t>Identify</a:t>
            </a:r>
            <a:r>
              <a:rPr lang="en-US" sz="1800" dirty="0">
                <a:solidFill>
                  <a:schemeClr val="tx1"/>
                </a:solidFill>
                <a:latin typeface="ui-sans-serif"/>
              </a:rPr>
              <a:t> and </a:t>
            </a:r>
            <a:r>
              <a:rPr lang="en-US" sz="1800" b="1" dirty="0">
                <a:solidFill>
                  <a:schemeClr val="tx1"/>
                </a:solidFill>
                <a:latin typeface="ui-sans-serif"/>
              </a:rPr>
              <a:t>fill</a:t>
            </a:r>
            <a:r>
              <a:rPr lang="en-US" sz="1800" dirty="0">
                <a:solidFill>
                  <a:schemeClr val="tx1"/>
                </a:solidFill>
                <a:latin typeface="ui-sans-serif"/>
              </a:rPr>
              <a:t> or </a:t>
            </a:r>
            <a:r>
              <a:rPr lang="en-US" sz="1800" b="1" dirty="0">
                <a:solidFill>
                  <a:schemeClr val="tx1"/>
                </a:solidFill>
                <a:latin typeface="ui-sans-serif"/>
              </a:rPr>
              <a:t>remove</a:t>
            </a:r>
            <a:r>
              <a:rPr lang="en-US" sz="1800" dirty="0">
                <a:solidFill>
                  <a:schemeClr val="tx1"/>
                </a:solidFill>
                <a:latin typeface="ui-sans-serif"/>
              </a:rPr>
              <a:t> missing values.</a:t>
            </a:r>
          </a:p>
          <a:p>
            <a:pPr lvl="1"/>
            <a:r>
              <a:rPr lang="en-US" sz="1800" b="1" dirty="0">
                <a:solidFill>
                  <a:schemeClr val="tx1"/>
                </a:solidFill>
                <a:latin typeface="ui-sans-serif"/>
              </a:rPr>
              <a:t>Convert Data Types</a:t>
            </a:r>
            <a:r>
              <a:rPr lang="en-US" sz="1800" dirty="0">
                <a:solidFill>
                  <a:schemeClr val="tx1"/>
                </a:solidFill>
                <a:latin typeface="ui-sans-serif"/>
              </a:rPr>
              <a:t>: Convert </a:t>
            </a:r>
            <a:r>
              <a:rPr lang="en-US" sz="1800" b="1" dirty="0">
                <a:solidFill>
                  <a:schemeClr val="tx1"/>
                </a:solidFill>
                <a:latin typeface="ui-sans-serif"/>
              </a:rPr>
              <a:t>date</a:t>
            </a:r>
            <a:r>
              <a:rPr lang="en-US" sz="1800" dirty="0">
                <a:solidFill>
                  <a:schemeClr val="tx1"/>
                </a:solidFill>
                <a:latin typeface="ui-sans-serif"/>
              </a:rPr>
              <a:t> columns to </a:t>
            </a:r>
            <a:r>
              <a:rPr lang="en-US" sz="1800" b="1" dirty="0">
                <a:solidFill>
                  <a:schemeClr val="tx1"/>
                </a:solidFill>
                <a:latin typeface="ui-sans-serif"/>
              </a:rPr>
              <a:t>datetime</a:t>
            </a:r>
            <a:r>
              <a:rPr lang="en-US" sz="1800" dirty="0">
                <a:solidFill>
                  <a:schemeClr val="tx1"/>
                </a:solidFill>
                <a:latin typeface="ui-sans-serif"/>
              </a:rPr>
              <a:t> format.</a:t>
            </a:r>
          </a:p>
          <a:p>
            <a:pPr lvl="1"/>
            <a:r>
              <a:rPr lang="en-US" sz="1800" b="1" dirty="0">
                <a:solidFill>
                  <a:schemeClr val="tx1"/>
                </a:solidFill>
                <a:latin typeface="ui-sans-serif"/>
              </a:rPr>
              <a:t>Remove Duplicates</a:t>
            </a:r>
            <a:r>
              <a:rPr lang="en-US" sz="1800" dirty="0">
                <a:solidFill>
                  <a:schemeClr val="tx1"/>
                </a:solidFill>
                <a:latin typeface="ui-sans-serif"/>
              </a:rPr>
              <a:t>: </a:t>
            </a:r>
            <a:r>
              <a:rPr lang="en-US" sz="1800" b="1" dirty="0">
                <a:solidFill>
                  <a:schemeClr val="tx1"/>
                </a:solidFill>
                <a:latin typeface="ui-sans-serif"/>
              </a:rPr>
              <a:t>Identify</a:t>
            </a:r>
            <a:r>
              <a:rPr lang="en-US" sz="1800" dirty="0">
                <a:solidFill>
                  <a:schemeClr val="tx1"/>
                </a:solidFill>
                <a:latin typeface="ui-sans-serif"/>
              </a:rPr>
              <a:t> and </a:t>
            </a:r>
            <a:r>
              <a:rPr lang="en-US" sz="1800" b="1" dirty="0">
                <a:solidFill>
                  <a:schemeClr val="tx1"/>
                </a:solidFill>
                <a:latin typeface="ui-sans-serif"/>
              </a:rPr>
              <a:t>remove</a:t>
            </a:r>
            <a:r>
              <a:rPr lang="en-US" sz="1800" dirty="0">
                <a:solidFill>
                  <a:schemeClr val="tx1"/>
                </a:solidFill>
                <a:latin typeface="ui-sans-serif"/>
              </a:rPr>
              <a:t> duplicate </a:t>
            </a:r>
            <a:r>
              <a:rPr lang="en-US" sz="1800" b="1" dirty="0">
                <a:solidFill>
                  <a:schemeClr val="tx1"/>
                </a:solidFill>
                <a:latin typeface="ui-sans-serif"/>
              </a:rPr>
              <a:t>rows</a:t>
            </a:r>
            <a:r>
              <a:rPr lang="en-US" sz="1800" dirty="0">
                <a:solidFill>
                  <a:schemeClr val="tx1"/>
                </a:solidFill>
                <a:latin typeface="ui-sans-serif"/>
              </a:rPr>
              <a:t> if any.</a:t>
            </a:r>
          </a:p>
          <a:p>
            <a:pPr algn="l">
              <a:buFont typeface="Wingdings" panose="05000000000000000000" pitchFamily="2" charset="2"/>
              <a:buChar char="Ø"/>
            </a:pPr>
            <a:r>
              <a:rPr lang="en-US" sz="1800" b="1" dirty="0">
                <a:solidFill>
                  <a:schemeClr val="tx1"/>
                </a:solidFill>
                <a:latin typeface="ui-sans-serif"/>
              </a:rPr>
              <a:t>Exploratory Data Analysis (EDA):</a:t>
            </a:r>
          </a:p>
          <a:p>
            <a:pPr lvl="1"/>
            <a:r>
              <a:rPr lang="en-US" sz="1800" b="1" dirty="0">
                <a:solidFill>
                  <a:schemeClr val="tx1"/>
                </a:solidFill>
                <a:latin typeface="ui-sans-serif"/>
              </a:rPr>
              <a:t>Sales Distribution</a:t>
            </a:r>
            <a:r>
              <a:rPr lang="en-US" sz="1800" dirty="0">
                <a:solidFill>
                  <a:schemeClr val="tx1"/>
                </a:solidFill>
                <a:latin typeface="ui-sans-serif"/>
              </a:rPr>
              <a:t>: </a:t>
            </a:r>
            <a:r>
              <a:rPr lang="en-US" sz="1800" b="1" dirty="0">
                <a:solidFill>
                  <a:schemeClr val="tx1"/>
                </a:solidFill>
                <a:latin typeface="ui-sans-serif"/>
              </a:rPr>
              <a:t>Visualize</a:t>
            </a:r>
            <a:r>
              <a:rPr lang="en-US" sz="1800" dirty="0">
                <a:solidFill>
                  <a:schemeClr val="tx1"/>
                </a:solidFill>
                <a:latin typeface="ui-sans-serif"/>
              </a:rPr>
              <a:t> the distribution of </a:t>
            </a:r>
            <a:r>
              <a:rPr lang="en-US" sz="1800" b="1" dirty="0">
                <a:solidFill>
                  <a:schemeClr val="tx1"/>
                </a:solidFill>
                <a:latin typeface="ui-sans-serif"/>
              </a:rPr>
              <a:t>sales</a:t>
            </a:r>
            <a:r>
              <a:rPr lang="en-US" sz="1800" dirty="0">
                <a:solidFill>
                  <a:schemeClr val="tx1"/>
                </a:solidFill>
                <a:latin typeface="ui-sans-serif"/>
              </a:rPr>
              <a:t>.</a:t>
            </a:r>
          </a:p>
          <a:p>
            <a:pPr lvl="1"/>
            <a:r>
              <a:rPr lang="en-US" sz="1800" b="1" dirty="0">
                <a:solidFill>
                  <a:schemeClr val="tx1"/>
                </a:solidFill>
                <a:latin typeface="ui-sans-serif"/>
              </a:rPr>
              <a:t>Feature Analysis</a:t>
            </a:r>
            <a:r>
              <a:rPr lang="en-US" sz="1800" dirty="0">
                <a:solidFill>
                  <a:schemeClr val="tx1"/>
                </a:solidFill>
                <a:latin typeface="ui-sans-serif"/>
              </a:rPr>
              <a:t>: </a:t>
            </a:r>
            <a:r>
              <a:rPr lang="en-US" sz="1800" b="1" dirty="0">
                <a:solidFill>
                  <a:schemeClr val="tx1"/>
                </a:solidFill>
                <a:latin typeface="ui-sans-serif"/>
              </a:rPr>
              <a:t>Analyze</a:t>
            </a:r>
            <a:r>
              <a:rPr lang="en-US" sz="1800" dirty="0">
                <a:solidFill>
                  <a:schemeClr val="tx1"/>
                </a:solidFill>
                <a:latin typeface="ui-sans-serif"/>
              </a:rPr>
              <a:t> the impact of different features on </a:t>
            </a:r>
            <a:r>
              <a:rPr lang="en-US" sz="1800" b="1" dirty="0">
                <a:solidFill>
                  <a:schemeClr val="tx1"/>
                </a:solidFill>
                <a:latin typeface="ui-sans-serif"/>
              </a:rPr>
              <a:t>sales</a:t>
            </a:r>
            <a:r>
              <a:rPr lang="en-US" sz="1800" dirty="0">
                <a:solidFill>
                  <a:schemeClr val="tx1"/>
                </a:solidFill>
                <a:latin typeface="ui-sans-serif"/>
              </a:rPr>
              <a:t>.</a:t>
            </a:r>
          </a:p>
          <a:p>
            <a:pPr lvl="1"/>
            <a:r>
              <a:rPr lang="en-US" sz="1800" b="1" dirty="0">
                <a:solidFill>
                  <a:schemeClr val="tx1"/>
                </a:solidFill>
                <a:latin typeface="ui-sans-serif"/>
              </a:rPr>
              <a:t>Correlation Analysis</a:t>
            </a:r>
            <a:r>
              <a:rPr lang="en-US" sz="1800" dirty="0">
                <a:solidFill>
                  <a:schemeClr val="tx1"/>
                </a:solidFill>
                <a:latin typeface="ui-sans-serif"/>
              </a:rPr>
              <a:t>: Identify </a:t>
            </a:r>
            <a:r>
              <a:rPr lang="en-US" sz="1800" b="1" dirty="0">
                <a:solidFill>
                  <a:schemeClr val="tx1"/>
                </a:solidFill>
                <a:latin typeface="ui-sans-serif"/>
              </a:rPr>
              <a:t>correlations</a:t>
            </a:r>
            <a:r>
              <a:rPr lang="en-US" sz="1800" dirty="0">
                <a:solidFill>
                  <a:schemeClr val="tx1"/>
                </a:solidFill>
                <a:latin typeface="ui-sans-serif"/>
              </a:rPr>
              <a:t> between </a:t>
            </a:r>
            <a:r>
              <a:rPr lang="en-US" sz="1800" b="1" dirty="0">
                <a:solidFill>
                  <a:schemeClr val="tx1"/>
                </a:solidFill>
                <a:latin typeface="ui-sans-serif"/>
              </a:rPr>
              <a:t>features</a:t>
            </a:r>
            <a:r>
              <a:rPr lang="en-US" sz="1800" dirty="0">
                <a:solidFill>
                  <a:schemeClr val="tx1"/>
                </a:solidFill>
                <a:latin typeface="ui-sans-serif"/>
              </a:rPr>
              <a:t> and </a:t>
            </a:r>
            <a:r>
              <a:rPr lang="en-US" sz="1800" b="1" dirty="0">
                <a:solidFill>
                  <a:schemeClr val="tx1"/>
                </a:solidFill>
                <a:latin typeface="ui-sans-serif"/>
              </a:rPr>
              <a:t>sales</a:t>
            </a:r>
            <a:r>
              <a:rPr lang="en-US" sz="1800" dirty="0">
                <a:solidFill>
                  <a:schemeClr val="tx1"/>
                </a:solidFill>
                <a:latin typeface="ui-sans-serif"/>
              </a:rPr>
              <a:t>.</a:t>
            </a:r>
          </a:p>
          <a:p>
            <a:pPr algn="l">
              <a:buFont typeface="Wingdings" panose="05000000000000000000" pitchFamily="2" charset="2"/>
              <a:buChar char="Ø"/>
            </a:pPr>
            <a:r>
              <a:rPr lang="en-US" sz="1800" b="1" dirty="0">
                <a:solidFill>
                  <a:schemeClr val="tx1"/>
                </a:solidFill>
                <a:latin typeface="ui-sans-serif"/>
              </a:rPr>
              <a:t>Feature Engineering:</a:t>
            </a:r>
          </a:p>
          <a:p>
            <a:pPr lvl="1"/>
            <a:r>
              <a:rPr lang="en-US" sz="1800" b="1" dirty="0">
                <a:solidFill>
                  <a:schemeClr val="tx1"/>
                </a:solidFill>
                <a:latin typeface="ui-sans-serif"/>
              </a:rPr>
              <a:t>Shipping Duration</a:t>
            </a:r>
            <a:r>
              <a:rPr lang="en-US" sz="1800" dirty="0">
                <a:solidFill>
                  <a:schemeClr val="tx1"/>
                </a:solidFill>
                <a:latin typeface="ui-sans-serif"/>
              </a:rPr>
              <a:t>: Create a feature for </a:t>
            </a:r>
            <a:r>
              <a:rPr lang="en-US" sz="1800" b="1" dirty="0">
                <a:solidFill>
                  <a:schemeClr val="tx1"/>
                </a:solidFill>
                <a:latin typeface="ui-sans-serif"/>
              </a:rPr>
              <a:t>shipping duration</a:t>
            </a:r>
            <a:r>
              <a:rPr lang="en-US" sz="1800" dirty="0">
                <a:solidFill>
                  <a:schemeClr val="tx1"/>
                </a:solidFill>
                <a:latin typeface="ui-sans-serif"/>
              </a:rPr>
              <a:t>.</a:t>
            </a:r>
          </a:p>
          <a:p>
            <a:pPr lvl="1"/>
            <a:r>
              <a:rPr lang="en-US" sz="1800" b="1" dirty="0">
                <a:solidFill>
                  <a:schemeClr val="tx1"/>
                </a:solidFill>
                <a:latin typeface="ui-sans-serif"/>
              </a:rPr>
              <a:t>Encoding</a:t>
            </a:r>
            <a:r>
              <a:rPr lang="en-US" sz="1800" dirty="0">
                <a:solidFill>
                  <a:schemeClr val="tx1"/>
                </a:solidFill>
                <a:latin typeface="ui-sans-serif"/>
              </a:rPr>
              <a:t>: Encode categorical variables.</a:t>
            </a:r>
          </a:p>
          <a:p>
            <a:pPr lvl="1"/>
            <a:r>
              <a:rPr lang="en-US" sz="1800" b="1" dirty="0">
                <a:solidFill>
                  <a:schemeClr val="tx1"/>
                </a:solidFill>
                <a:latin typeface="ui-sans-serif"/>
              </a:rPr>
              <a:t>Scaling</a:t>
            </a:r>
            <a:r>
              <a:rPr lang="en-US" sz="1800" dirty="0">
                <a:solidFill>
                  <a:schemeClr val="tx1"/>
                </a:solidFill>
                <a:latin typeface="ui-sans-serif"/>
              </a:rPr>
              <a:t>: Scale </a:t>
            </a:r>
            <a:r>
              <a:rPr lang="en-US" sz="1800" b="1" dirty="0">
                <a:solidFill>
                  <a:schemeClr val="tx1"/>
                </a:solidFill>
                <a:latin typeface="ui-sans-serif"/>
              </a:rPr>
              <a:t>numerical features </a:t>
            </a:r>
            <a:r>
              <a:rPr lang="en-US" sz="1800" dirty="0">
                <a:solidFill>
                  <a:schemeClr val="tx1"/>
                </a:solidFill>
                <a:latin typeface="ui-sans-serif"/>
              </a:rPr>
              <a:t>if necessary.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l">
              <a:buFont typeface="Wingdings" panose="05000000000000000000" pitchFamily="2" charset="2"/>
              <a:buChar char="Ø"/>
            </a:pPr>
            <a:r>
              <a:rPr lang="en-US" sz="2400" b="1" i="0" dirty="0">
                <a:solidFill>
                  <a:schemeClr val="tx1"/>
                </a:solidFill>
                <a:effectLst/>
                <a:latin typeface="ui-sans-serif"/>
              </a:rPr>
              <a:t>Date Conversion</a:t>
            </a:r>
            <a:r>
              <a:rPr lang="en-US" sz="2400" b="0" i="0" dirty="0">
                <a:solidFill>
                  <a:schemeClr val="tx1"/>
                </a:solidFill>
                <a:effectLst/>
                <a:latin typeface="ui-sans-serif"/>
              </a:rPr>
              <a:t>:</a:t>
            </a:r>
          </a:p>
          <a:p>
            <a:pPr marL="800100" lvl="1" indent="-342900">
              <a:buFont typeface="Wingdings" panose="05000000000000000000" pitchFamily="2" charset="2"/>
              <a:buChar char="§"/>
            </a:pPr>
            <a:r>
              <a:rPr lang="en-US" sz="2400" b="1" i="0" dirty="0">
                <a:solidFill>
                  <a:schemeClr val="tx1"/>
                </a:solidFill>
                <a:effectLst/>
                <a:latin typeface="ui-sans-serif"/>
              </a:rPr>
              <a:t>Order Date</a:t>
            </a:r>
            <a:r>
              <a:rPr lang="en-US" sz="2400" b="0" i="0" dirty="0">
                <a:solidFill>
                  <a:schemeClr val="tx1"/>
                </a:solidFill>
                <a:effectLst/>
                <a:latin typeface="ui-sans-serif"/>
              </a:rPr>
              <a:t> and </a:t>
            </a:r>
            <a:r>
              <a:rPr lang="en-US" sz="2400" b="1" i="0" dirty="0">
                <a:solidFill>
                  <a:schemeClr val="tx1"/>
                </a:solidFill>
                <a:effectLst/>
                <a:latin typeface="ui-sans-serif"/>
              </a:rPr>
              <a:t>Ship Date</a:t>
            </a:r>
            <a:r>
              <a:rPr lang="en-US" sz="2400" b="0" i="0" dirty="0">
                <a:solidFill>
                  <a:schemeClr val="tx1"/>
                </a:solidFill>
                <a:effectLst/>
                <a:latin typeface="ui-sans-serif"/>
              </a:rPr>
              <a:t> columns have been successfully converted to </a:t>
            </a:r>
            <a:r>
              <a:rPr lang="en-US" sz="2400" b="1" i="0" dirty="0">
                <a:solidFill>
                  <a:schemeClr val="tx1"/>
                </a:solidFill>
                <a:effectLst/>
                <a:latin typeface="ui-sans-serif"/>
              </a:rPr>
              <a:t>datetime</a:t>
            </a:r>
            <a:r>
              <a:rPr lang="en-US" sz="2400" b="0" i="0" dirty="0">
                <a:solidFill>
                  <a:schemeClr val="tx1"/>
                </a:solidFill>
                <a:effectLst/>
                <a:latin typeface="ui-sans-serif"/>
              </a:rPr>
              <a:t> format.</a:t>
            </a:r>
          </a:p>
          <a:p>
            <a:pPr algn="l">
              <a:buFont typeface="Wingdings" panose="05000000000000000000" pitchFamily="2" charset="2"/>
              <a:buChar char="Ø"/>
            </a:pPr>
            <a:r>
              <a:rPr lang="en-US" sz="2400" b="1" i="0" dirty="0">
                <a:solidFill>
                  <a:schemeClr val="tx1"/>
                </a:solidFill>
                <a:effectLst/>
                <a:latin typeface="ui-sans-serif"/>
              </a:rPr>
              <a:t>Missing Values</a:t>
            </a:r>
            <a:r>
              <a:rPr lang="en-US" sz="2400" b="0" i="0" dirty="0">
                <a:solidFill>
                  <a:schemeClr val="tx1"/>
                </a:solidFill>
                <a:effectLst/>
                <a:latin typeface="ui-sans-serif"/>
              </a:rPr>
              <a:t>:</a:t>
            </a:r>
          </a:p>
          <a:p>
            <a:pPr marL="800100" lvl="1" indent="-342900" algn="l">
              <a:buFont typeface="Wingdings" panose="05000000000000000000" pitchFamily="2" charset="2"/>
              <a:buChar char="§"/>
            </a:pPr>
            <a:r>
              <a:rPr lang="en-US" sz="2400" b="0" i="0" dirty="0">
                <a:solidFill>
                  <a:schemeClr val="tx1"/>
                </a:solidFill>
                <a:effectLst/>
                <a:latin typeface="ui-sans-serif"/>
              </a:rPr>
              <a:t>Missing values in the </a:t>
            </a:r>
            <a:r>
              <a:rPr lang="en-US" sz="2400" b="1" i="0" dirty="0">
                <a:solidFill>
                  <a:schemeClr val="tx1"/>
                </a:solidFill>
                <a:effectLst/>
                <a:latin typeface="ui-sans-serif"/>
              </a:rPr>
              <a:t>Postal Code</a:t>
            </a:r>
            <a:r>
              <a:rPr lang="en-US" sz="2400" b="0" i="0" dirty="0">
                <a:solidFill>
                  <a:schemeClr val="tx1"/>
                </a:solidFill>
                <a:effectLst/>
                <a:latin typeface="ui-sans-serif"/>
              </a:rPr>
              <a:t> column were filled with </a:t>
            </a:r>
            <a:r>
              <a:rPr lang="en-US" sz="2400" b="1" i="0" dirty="0">
                <a:solidFill>
                  <a:schemeClr val="tx1"/>
                </a:solidFill>
                <a:effectLst/>
                <a:latin typeface="ui-sans-serif"/>
              </a:rPr>
              <a:t>mean</a:t>
            </a:r>
            <a:r>
              <a:rPr lang="en-US" sz="2400" b="0" i="0" dirty="0">
                <a:solidFill>
                  <a:schemeClr val="tx1"/>
                </a:solidFill>
                <a:effectLst/>
                <a:latin typeface="ui-sans-serif"/>
              </a:rPr>
              <a:t> values or we can simply </a:t>
            </a:r>
            <a:r>
              <a:rPr lang="en-US" sz="2400" b="1" i="0" dirty="0">
                <a:solidFill>
                  <a:schemeClr val="tx1"/>
                </a:solidFill>
                <a:effectLst/>
                <a:latin typeface="ui-sans-serif"/>
              </a:rPr>
              <a:t>replace</a:t>
            </a:r>
            <a:r>
              <a:rPr lang="en-US" sz="2400" b="0" i="0" dirty="0">
                <a:solidFill>
                  <a:schemeClr val="tx1"/>
                </a:solidFill>
                <a:effectLst/>
                <a:latin typeface="ui-sans-serif"/>
              </a:rPr>
              <a:t> it with </a:t>
            </a:r>
            <a:r>
              <a:rPr lang="en-US" sz="2400" b="1" i="0" dirty="0">
                <a:solidFill>
                  <a:schemeClr val="tx1"/>
                </a:solidFill>
                <a:effectLst/>
                <a:latin typeface="ui-sans-serif"/>
              </a:rPr>
              <a:t>0</a:t>
            </a:r>
            <a:r>
              <a:rPr lang="en-US" sz="2400" b="0" i="0" dirty="0">
                <a:solidFill>
                  <a:schemeClr val="tx1"/>
                </a:solidFill>
                <a:effectLst/>
                <a:latin typeface="ui-sans-serif"/>
              </a:rPr>
              <a:t>. </a:t>
            </a:r>
          </a:p>
          <a:p>
            <a:pPr marL="800100" lvl="1" indent="-342900" algn="l">
              <a:buFont typeface="Wingdings" panose="05000000000000000000" pitchFamily="2" charset="2"/>
              <a:buChar char="§"/>
            </a:pPr>
            <a:r>
              <a:rPr lang="en-US" sz="2400" b="0" i="0" dirty="0">
                <a:solidFill>
                  <a:schemeClr val="tx1"/>
                </a:solidFill>
                <a:effectLst/>
                <a:latin typeface="ui-sans-serif"/>
              </a:rPr>
              <a:t>There are now </a:t>
            </a:r>
            <a:r>
              <a:rPr lang="en-US" sz="2400" b="1" i="0" dirty="0">
                <a:solidFill>
                  <a:schemeClr val="tx1"/>
                </a:solidFill>
                <a:effectLst/>
                <a:latin typeface="ui-sans-serif"/>
              </a:rPr>
              <a:t>no</a:t>
            </a:r>
            <a:r>
              <a:rPr lang="en-US" sz="2400" b="0" i="0" dirty="0">
                <a:solidFill>
                  <a:schemeClr val="tx1"/>
                </a:solidFill>
                <a:effectLst/>
                <a:latin typeface="ui-sans-serif"/>
              </a:rPr>
              <a:t> missing values in the </a:t>
            </a:r>
            <a:r>
              <a:rPr lang="en-US" sz="2400" b="1" i="0" dirty="0">
                <a:solidFill>
                  <a:schemeClr val="tx1"/>
                </a:solidFill>
                <a:effectLst/>
                <a:latin typeface="ui-sans-serif"/>
              </a:rPr>
              <a:t>dataset</a:t>
            </a:r>
            <a:r>
              <a:rPr lang="en-US" sz="2400" b="0" i="0" dirty="0">
                <a:solidFill>
                  <a:schemeClr val="tx1"/>
                </a:solidFill>
                <a:effectLst/>
                <a:latin typeface="ui-sans-serif"/>
              </a:rPr>
              <a:t>.</a:t>
            </a:r>
          </a:p>
          <a:p>
            <a:pPr algn="l">
              <a:buFont typeface="Wingdings" panose="05000000000000000000" pitchFamily="2" charset="2"/>
              <a:buChar char="Ø"/>
            </a:pPr>
            <a:r>
              <a:rPr lang="en-US" sz="2400" b="1" i="0" dirty="0">
                <a:solidFill>
                  <a:schemeClr val="tx1"/>
                </a:solidFill>
                <a:effectLst/>
                <a:latin typeface="ui-sans-serif"/>
              </a:rPr>
              <a:t>Duplicates</a:t>
            </a:r>
            <a:r>
              <a:rPr lang="en-US" sz="2400" b="0" i="0" dirty="0">
                <a:solidFill>
                  <a:schemeClr val="tx1"/>
                </a:solidFill>
                <a:effectLst/>
                <a:latin typeface="ui-sans-serif"/>
              </a:rPr>
              <a:t>:</a:t>
            </a:r>
          </a:p>
          <a:p>
            <a:pPr marL="800100" lvl="1" indent="-342900" algn="l">
              <a:buFont typeface="Wingdings" panose="05000000000000000000" pitchFamily="2" charset="2"/>
              <a:buChar char="§"/>
            </a:pPr>
            <a:r>
              <a:rPr lang="en-US" sz="2400" b="0" i="0" dirty="0">
                <a:solidFill>
                  <a:schemeClr val="tx1"/>
                </a:solidFill>
                <a:effectLst/>
                <a:latin typeface="ui-sans-serif"/>
              </a:rPr>
              <a:t>No </a:t>
            </a:r>
            <a:r>
              <a:rPr lang="en-US" sz="2400" b="1" i="0" dirty="0">
                <a:solidFill>
                  <a:schemeClr val="tx1"/>
                </a:solidFill>
                <a:effectLst/>
                <a:latin typeface="ui-sans-serif"/>
              </a:rPr>
              <a:t>duplicate</a:t>
            </a:r>
            <a:r>
              <a:rPr lang="en-US" sz="2400" b="0" i="0" dirty="0">
                <a:solidFill>
                  <a:schemeClr val="tx1"/>
                </a:solidFill>
                <a:effectLst/>
                <a:latin typeface="ui-sans-serif"/>
              </a:rPr>
              <a:t> </a:t>
            </a:r>
            <a:r>
              <a:rPr lang="en-US" sz="2400" b="1" i="0" dirty="0">
                <a:solidFill>
                  <a:schemeClr val="tx1"/>
                </a:solidFill>
                <a:effectLst/>
                <a:latin typeface="ui-sans-serif"/>
              </a:rPr>
              <a:t>rows</a:t>
            </a:r>
            <a:r>
              <a:rPr lang="en-US" sz="2400" b="0" i="0" dirty="0">
                <a:solidFill>
                  <a:schemeClr val="tx1"/>
                </a:solidFill>
                <a:effectLst/>
                <a:latin typeface="ui-sans-serif"/>
              </a:rPr>
              <a:t> were found in the </a:t>
            </a:r>
            <a:r>
              <a:rPr lang="en-US" sz="2400" b="1" i="0" dirty="0">
                <a:solidFill>
                  <a:schemeClr val="tx1"/>
                </a:solidFill>
                <a:effectLst/>
                <a:latin typeface="ui-sans-serif"/>
              </a:rPr>
              <a:t>dataset</a:t>
            </a:r>
            <a:r>
              <a:rPr lang="en-US" sz="2400" b="0" i="0" dirty="0">
                <a:solidFill>
                  <a:schemeClr val="tx1"/>
                </a:solidFill>
                <a:effectLst/>
                <a:latin typeface="ui-sans-serif"/>
              </a:rPr>
              <a:t>.</a:t>
            </a:r>
            <a:endParaRPr lang="en-US" sz="2400" dirty="0">
              <a:solidFill>
                <a:schemeClr val="tx1"/>
              </a:solidFill>
              <a:latin typeface="ui-sans-serif"/>
            </a:endParaRPr>
          </a:p>
        </p:txBody>
      </p:sp>
      <p:sp>
        <p:nvSpPr>
          <p:cNvPr id="3" name="TextBox 2">
            <a:extLst>
              <a:ext uri="{FF2B5EF4-FFF2-40B4-BE49-F238E27FC236}">
                <a16:creationId xmlns:a16="http://schemas.microsoft.com/office/drawing/2014/main" id="{AC74DED7-8E18-7217-D130-1A28C8BCF7FB}"/>
              </a:ext>
            </a:extLst>
          </p:cNvPr>
          <p:cNvSpPr txBox="1"/>
          <p:nvPr/>
        </p:nvSpPr>
        <p:spPr>
          <a:xfrm>
            <a:off x="0" y="6396335"/>
            <a:ext cx="4230806" cy="461665"/>
          </a:xfrm>
          <a:prstGeom prst="rect">
            <a:avLst/>
          </a:prstGeom>
          <a:noFill/>
        </p:spPr>
        <p:txBody>
          <a:bodyPr wrap="square" rtlCol="0">
            <a:spAutoFit/>
          </a:bodyPr>
          <a:lstStyle/>
          <a:p>
            <a:pPr marL="571500" indent="-571500">
              <a:buFont typeface="Wingdings" panose="05000000000000000000" pitchFamily="2" charset="2"/>
              <a:buChar char="ü"/>
            </a:pPr>
            <a:r>
              <a:rPr lang="en-US" sz="2400" dirty="0">
                <a:solidFill>
                  <a:schemeClr val="accent1"/>
                </a:solidFill>
                <a:latin typeface="ui-sans-serif"/>
              </a:rPr>
              <a:t>Contd</a:t>
            </a:r>
            <a:r>
              <a:rPr lang="en-US" sz="1100" b="1" cap="all" dirty="0">
                <a:solidFill>
                  <a:schemeClr val="accent1"/>
                </a:solidFill>
                <a:latin typeface="Arial"/>
                <a:ea typeface="+mj-lt"/>
                <a:cs typeface="Arial"/>
              </a:rPr>
              <a:t>.. </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442486" cy="5781162"/>
          </a:xfrm>
        </p:spPr>
        <p:txBody>
          <a:bodyPr>
            <a:normAutofit fontScale="92500" lnSpcReduction="10000"/>
          </a:bodyPr>
          <a:lstStyle/>
          <a:p>
            <a:pPr algn="l">
              <a:buFont typeface="Wingdings" panose="05000000000000000000" pitchFamily="2" charset="2"/>
              <a:buChar char="v"/>
            </a:pPr>
            <a:r>
              <a:rPr lang="en-US" sz="2400" b="1" i="0" dirty="0">
                <a:solidFill>
                  <a:schemeClr val="tx1"/>
                </a:solidFill>
                <a:effectLst/>
                <a:latin typeface="ui-sans-serif"/>
              </a:rPr>
              <a:t>Next Steps: Exploratory Data Analysis (EDA)</a:t>
            </a:r>
          </a:p>
          <a:p>
            <a:pPr marL="0" indent="0" algn="l">
              <a:buNone/>
            </a:pPr>
            <a:r>
              <a:rPr lang="en-US" sz="2400" b="0" i="0" dirty="0">
                <a:solidFill>
                  <a:schemeClr val="tx1"/>
                </a:solidFill>
                <a:effectLst/>
                <a:latin typeface="ui-sans-serif"/>
              </a:rPr>
              <a:t>Let's perform some exploratory data analysis to gain insights:</a:t>
            </a:r>
          </a:p>
          <a:p>
            <a:pPr algn="l">
              <a:buFont typeface="Wingdings" panose="05000000000000000000" pitchFamily="2" charset="2"/>
              <a:buChar char="Ø"/>
            </a:pPr>
            <a:r>
              <a:rPr lang="en-US" sz="2400" b="1" dirty="0">
                <a:solidFill>
                  <a:schemeClr val="tx1"/>
                </a:solidFill>
                <a:latin typeface="ui-sans-serif"/>
              </a:rPr>
              <a:t>Sales Distribution:</a:t>
            </a:r>
          </a:p>
          <a:p>
            <a:pPr marL="800100" lvl="1" indent="-342900">
              <a:buFont typeface="Wingdings" panose="05000000000000000000" pitchFamily="2" charset="2"/>
              <a:buChar char="§"/>
            </a:pPr>
            <a:r>
              <a:rPr lang="en-US" sz="2400" dirty="0">
                <a:solidFill>
                  <a:schemeClr val="tx1"/>
                </a:solidFill>
                <a:latin typeface="ui-sans-serif"/>
              </a:rPr>
              <a:t>Analyze the </a:t>
            </a:r>
            <a:r>
              <a:rPr lang="en-US" sz="2400" b="1" dirty="0">
                <a:solidFill>
                  <a:schemeClr val="tx1"/>
                </a:solidFill>
                <a:latin typeface="ui-sans-serif"/>
              </a:rPr>
              <a:t>distribution</a:t>
            </a:r>
            <a:r>
              <a:rPr lang="en-US" sz="2400" dirty="0">
                <a:solidFill>
                  <a:schemeClr val="tx1"/>
                </a:solidFill>
                <a:latin typeface="ui-sans-serif"/>
              </a:rPr>
              <a:t> of the </a:t>
            </a:r>
            <a:r>
              <a:rPr lang="en-US" sz="2400" b="1" dirty="0">
                <a:solidFill>
                  <a:schemeClr val="tx1"/>
                </a:solidFill>
                <a:latin typeface="ui-sans-serif"/>
              </a:rPr>
              <a:t>Sales</a:t>
            </a:r>
            <a:r>
              <a:rPr lang="en-US" sz="2400" dirty="0">
                <a:solidFill>
                  <a:schemeClr val="tx1"/>
                </a:solidFill>
                <a:latin typeface="ui-sans-serif"/>
              </a:rPr>
              <a:t> column.</a:t>
            </a:r>
          </a:p>
          <a:p>
            <a:pPr algn="l">
              <a:buFont typeface="Wingdings" panose="05000000000000000000" pitchFamily="2" charset="2"/>
              <a:buChar char="Ø"/>
            </a:pPr>
            <a:r>
              <a:rPr lang="en-US" sz="2400" b="1" dirty="0">
                <a:solidFill>
                  <a:schemeClr val="tx1"/>
                </a:solidFill>
                <a:latin typeface="ui-sans-serif"/>
              </a:rPr>
              <a:t>Sales by Category:</a:t>
            </a:r>
          </a:p>
          <a:p>
            <a:pPr marL="800100" lvl="1" indent="-342900" algn="l">
              <a:buFont typeface="Wingdings" panose="05000000000000000000" pitchFamily="2" charset="2"/>
              <a:buChar char="§"/>
            </a:pPr>
            <a:r>
              <a:rPr lang="en-US" sz="2400" dirty="0">
                <a:solidFill>
                  <a:schemeClr val="tx1"/>
                </a:solidFill>
                <a:latin typeface="ui-sans-serif"/>
              </a:rPr>
              <a:t>Analyze </a:t>
            </a:r>
            <a:r>
              <a:rPr lang="en-US" sz="2400" b="1" dirty="0">
                <a:solidFill>
                  <a:schemeClr val="tx1"/>
                </a:solidFill>
                <a:latin typeface="ui-sans-serif"/>
              </a:rPr>
              <a:t>sales</a:t>
            </a:r>
            <a:r>
              <a:rPr lang="en-US" sz="2400" dirty="0">
                <a:solidFill>
                  <a:schemeClr val="tx1"/>
                </a:solidFill>
                <a:latin typeface="ui-sans-serif"/>
              </a:rPr>
              <a:t> by product </a:t>
            </a:r>
            <a:r>
              <a:rPr lang="en-US" sz="2400" b="1" dirty="0">
                <a:solidFill>
                  <a:schemeClr val="tx1"/>
                </a:solidFill>
                <a:latin typeface="ui-sans-serif"/>
              </a:rPr>
              <a:t>category</a:t>
            </a:r>
            <a:r>
              <a:rPr lang="en-US" sz="2400" dirty="0">
                <a:solidFill>
                  <a:schemeClr val="tx1"/>
                </a:solidFill>
                <a:latin typeface="ui-sans-serif"/>
              </a:rPr>
              <a:t>.</a:t>
            </a:r>
          </a:p>
          <a:p>
            <a:pPr algn="l">
              <a:buFont typeface="Wingdings" panose="05000000000000000000" pitchFamily="2" charset="2"/>
              <a:buChar char="Ø"/>
            </a:pPr>
            <a:r>
              <a:rPr lang="en-US" sz="2400" b="1" dirty="0">
                <a:solidFill>
                  <a:schemeClr val="tx1"/>
                </a:solidFill>
                <a:latin typeface="ui-sans-serif"/>
              </a:rPr>
              <a:t>Sales by Region:</a:t>
            </a:r>
          </a:p>
          <a:p>
            <a:pPr marL="800100" lvl="1" indent="-342900" algn="l">
              <a:buFont typeface="Wingdings" panose="05000000000000000000" pitchFamily="2" charset="2"/>
              <a:buChar char="§"/>
            </a:pPr>
            <a:r>
              <a:rPr lang="en-US" sz="2400" dirty="0">
                <a:solidFill>
                  <a:schemeClr val="tx1"/>
                </a:solidFill>
                <a:latin typeface="ui-sans-serif"/>
              </a:rPr>
              <a:t>Analyze </a:t>
            </a:r>
            <a:r>
              <a:rPr lang="en-US" sz="2400" b="1" dirty="0">
                <a:solidFill>
                  <a:schemeClr val="tx1"/>
                </a:solidFill>
                <a:latin typeface="ui-sans-serif"/>
              </a:rPr>
              <a:t>sales</a:t>
            </a:r>
            <a:r>
              <a:rPr lang="en-US" sz="2400" dirty="0">
                <a:solidFill>
                  <a:schemeClr val="tx1"/>
                </a:solidFill>
                <a:latin typeface="ui-sans-serif"/>
              </a:rPr>
              <a:t> by </a:t>
            </a:r>
            <a:r>
              <a:rPr lang="en-US" sz="2400" b="1" dirty="0">
                <a:solidFill>
                  <a:schemeClr val="tx1"/>
                </a:solidFill>
                <a:latin typeface="ui-sans-serif"/>
              </a:rPr>
              <a:t>region</a:t>
            </a:r>
            <a:r>
              <a:rPr lang="en-US" sz="2400" dirty="0">
                <a:solidFill>
                  <a:schemeClr val="tx1"/>
                </a:solidFill>
                <a:latin typeface="ui-sans-serif"/>
              </a:rPr>
              <a:t>. </a:t>
            </a:r>
          </a:p>
          <a:p>
            <a:pPr algn="l">
              <a:buFont typeface="Wingdings" panose="05000000000000000000" pitchFamily="2" charset="2"/>
              <a:buChar char="Ø"/>
            </a:pPr>
            <a:r>
              <a:rPr lang="en-US" sz="2400" b="1" dirty="0">
                <a:solidFill>
                  <a:schemeClr val="tx1"/>
                </a:solidFill>
                <a:latin typeface="ui-sans-serif"/>
              </a:rPr>
              <a:t>Sales by Segment:</a:t>
            </a:r>
          </a:p>
          <a:p>
            <a:pPr marL="800100" lvl="1" indent="-342900" algn="l">
              <a:buFont typeface="Wingdings" panose="05000000000000000000" pitchFamily="2" charset="2"/>
              <a:buChar char="§"/>
            </a:pPr>
            <a:r>
              <a:rPr lang="en-US" sz="2400" dirty="0">
                <a:solidFill>
                  <a:schemeClr val="tx1"/>
                </a:solidFill>
                <a:latin typeface="ui-sans-serif"/>
              </a:rPr>
              <a:t>Analyze </a:t>
            </a:r>
            <a:r>
              <a:rPr lang="en-US" sz="2400" b="1" dirty="0">
                <a:solidFill>
                  <a:schemeClr val="tx1"/>
                </a:solidFill>
                <a:latin typeface="ui-sans-serif"/>
              </a:rPr>
              <a:t>sales</a:t>
            </a:r>
            <a:r>
              <a:rPr lang="en-US" sz="2400" dirty="0">
                <a:solidFill>
                  <a:schemeClr val="tx1"/>
                </a:solidFill>
                <a:latin typeface="ui-sans-serif"/>
              </a:rPr>
              <a:t> by </a:t>
            </a:r>
            <a:r>
              <a:rPr lang="en-US" sz="2400" b="1" dirty="0">
                <a:solidFill>
                  <a:schemeClr val="tx1"/>
                </a:solidFill>
                <a:latin typeface="ui-sans-serif"/>
              </a:rPr>
              <a:t>customer</a:t>
            </a:r>
            <a:r>
              <a:rPr lang="en-US" sz="2400" dirty="0">
                <a:solidFill>
                  <a:schemeClr val="tx1"/>
                </a:solidFill>
                <a:latin typeface="ui-sans-serif"/>
              </a:rPr>
              <a:t> segment.</a:t>
            </a:r>
          </a:p>
          <a:p>
            <a:pPr algn="l">
              <a:buFont typeface="Wingdings" panose="05000000000000000000" pitchFamily="2" charset="2"/>
              <a:buChar char="Ø"/>
            </a:pPr>
            <a:r>
              <a:rPr lang="en-US" sz="2400" b="1" dirty="0">
                <a:solidFill>
                  <a:schemeClr val="tx1"/>
                </a:solidFill>
                <a:latin typeface="ui-sans-serif"/>
              </a:rPr>
              <a:t>Shipping Duration:</a:t>
            </a:r>
          </a:p>
          <a:p>
            <a:pPr marL="800100" lvl="1" indent="-342900" algn="l">
              <a:buFont typeface="Wingdings" panose="05000000000000000000" pitchFamily="2" charset="2"/>
              <a:buChar char="§"/>
            </a:pPr>
            <a:r>
              <a:rPr lang="en-US" sz="2400" b="1" dirty="0">
                <a:solidFill>
                  <a:schemeClr val="tx1"/>
                </a:solidFill>
                <a:latin typeface="ui-sans-serif"/>
              </a:rPr>
              <a:t>Calculate</a:t>
            </a:r>
            <a:r>
              <a:rPr lang="en-US" sz="2400" dirty="0">
                <a:solidFill>
                  <a:schemeClr val="tx1"/>
                </a:solidFill>
                <a:latin typeface="ui-sans-serif"/>
              </a:rPr>
              <a:t> and </a:t>
            </a:r>
            <a:r>
              <a:rPr lang="en-US" sz="2400" b="1" dirty="0">
                <a:solidFill>
                  <a:schemeClr val="tx1"/>
                </a:solidFill>
                <a:latin typeface="ui-sans-serif"/>
              </a:rPr>
              <a:t>analyze</a:t>
            </a:r>
            <a:r>
              <a:rPr lang="en-US" sz="2400" dirty="0">
                <a:solidFill>
                  <a:schemeClr val="tx1"/>
                </a:solidFill>
                <a:latin typeface="ui-sans-serif"/>
              </a:rPr>
              <a:t> the </a:t>
            </a:r>
            <a:r>
              <a:rPr lang="en-US" sz="2400" b="1" dirty="0">
                <a:solidFill>
                  <a:schemeClr val="tx1"/>
                </a:solidFill>
                <a:latin typeface="ui-sans-serif"/>
              </a:rPr>
              <a:t>shipping</a:t>
            </a:r>
            <a:r>
              <a:rPr lang="en-US" sz="2400" dirty="0">
                <a:solidFill>
                  <a:schemeClr val="tx1"/>
                </a:solidFill>
                <a:latin typeface="ui-sans-serif"/>
              </a:rPr>
              <a:t> duration.</a:t>
            </a:r>
          </a:p>
          <a:p>
            <a:pPr marL="0" indent="0" algn="l">
              <a:buNone/>
            </a:pPr>
            <a:endParaRPr lang="en-US" sz="2400" b="0" i="0" dirty="0">
              <a:solidFill>
                <a:schemeClr val="tx1"/>
              </a:solidFill>
              <a:effectLst/>
              <a:latin typeface="ui-sans-serif"/>
            </a:endParaRPr>
          </a:p>
        </p:txBody>
      </p:sp>
    </p:spTree>
    <p:extLst>
      <p:ext uri="{BB962C8B-B14F-4D97-AF65-F5344CB8AC3E}">
        <p14:creationId xmlns:p14="http://schemas.microsoft.com/office/powerpoint/2010/main" val="310213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Picture 8">
            <a:extLst>
              <a:ext uri="{FF2B5EF4-FFF2-40B4-BE49-F238E27FC236}">
                <a16:creationId xmlns:a16="http://schemas.microsoft.com/office/drawing/2014/main" id="{0CBB47B7-3851-6056-5070-2B46D8047A5A}"/>
              </a:ext>
            </a:extLst>
          </p:cNvPr>
          <p:cNvPicPr>
            <a:picLocks noChangeAspect="1"/>
          </p:cNvPicPr>
          <p:nvPr/>
        </p:nvPicPr>
        <p:blipFill>
          <a:blip r:embed="rId2"/>
          <a:stretch>
            <a:fillRect/>
          </a:stretch>
        </p:blipFill>
        <p:spPr>
          <a:xfrm>
            <a:off x="581192" y="1232452"/>
            <a:ext cx="4390535" cy="3468218"/>
          </a:xfrm>
          <a:prstGeom prst="rect">
            <a:avLst/>
          </a:prstGeom>
          <a:ln>
            <a:noFill/>
          </a:ln>
          <a:effectLst>
            <a:outerShdw blurRad="50800" dist="38100" dir="5400000" algn="t" rotWithShape="0">
              <a:prstClr val="black">
                <a:alpha val="40000"/>
              </a:prstClr>
            </a:outerShdw>
          </a:effectLst>
        </p:spPr>
      </p:pic>
      <p:pic>
        <p:nvPicPr>
          <p:cNvPr id="4" name="Content Placeholder 3">
            <a:extLst>
              <a:ext uri="{FF2B5EF4-FFF2-40B4-BE49-F238E27FC236}">
                <a16:creationId xmlns:a16="http://schemas.microsoft.com/office/drawing/2014/main" id="{450E910D-0BD6-16A8-C43C-125B5A59D482}"/>
              </a:ext>
            </a:extLst>
          </p:cNvPr>
          <p:cNvPicPr>
            <a:picLocks noGrp="1" noChangeAspect="1"/>
          </p:cNvPicPr>
          <p:nvPr>
            <p:ph idx="1"/>
          </p:nvPr>
        </p:nvPicPr>
        <p:blipFill>
          <a:blip r:embed="rId3"/>
          <a:stretch>
            <a:fillRect/>
          </a:stretch>
        </p:blipFill>
        <p:spPr>
          <a:xfrm>
            <a:off x="2776459" y="3070745"/>
            <a:ext cx="4804123" cy="3768751"/>
          </a:xfrm>
          <a:effectLst>
            <a:outerShdw blurRad="50800" dist="38100" dir="18900000" algn="bl" rotWithShape="0">
              <a:prstClr val="black">
                <a:alpha val="40000"/>
              </a:prstClr>
            </a:outerShdw>
          </a:effectLst>
        </p:spPr>
      </p:pic>
      <p:pic>
        <p:nvPicPr>
          <p:cNvPr id="7" name="Picture 6">
            <a:extLst>
              <a:ext uri="{FF2B5EF4-FFF2-40B4-BE49-F238E27FC236}">
                <a16:creationId xmlns:a16="http://schemas.microsoft.com/office/drawing/2014/main" id="{5A5230B5-20C9-5AA1-23CC-349C6FBC99C0}"/>
              </a:ext>
            </a:extLst>
          </p:cNvPr>
          <p:cNvPicPr>
            <a:picLocks noChangeAspect="1"/>
          </p:cNvPicPr>
          <p:nvPr/>
        </p:nvPicPr>
        <p:blipFill>
          <a:blip r:embed="rId4"/>
          <a:stretch>
            <a:fillRect/>
          </a:stretch>
        </p:blipFill>
        <p:spPr>
          <a:xfrm>
            <a:off x="7710884" y="931919"/>
            <a:ext cx="4348293" cy="3768751"/>
          </a:xfrm>
          <a:prstGeom prst="rect">
            <a:avLst/>
          </a:prstGeom>
          <a:ln>
            <a:no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848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ui-sans-serif</vt:lpstr>
      <vt:lpstr>Wingdings</vt:lpstr>
      <vt:lpstr>Wingdings 2</vt:lpstr>
      <vt:lpstr>DividendVTI</vt:lpstr>
      <vt:lpstr>Shipment Logistics Analysis</vt:lpstr>
      <vt:lpstr>OUTLINE</vt:lpstr>
      <vt:lpstr>Problem Statement</vt:lpstr>
      <vt:lpstr>Proposed Solution</vt:lpstr>
      <vt:lpstr>Proposed Solution</vt:lpstr>
      <vt:lpstr>System  Approach</vt:lpstr>
      <vt:lpstr>Algorithm &amp; Deployment</vt:lpstr>
      <vt:lpstr>Algorithm &amp; Deployment</vt:lpstr>
      <vt:lpstr>Result</vt:lpstr>
      <vt:lpstr>project link (GitHub, google drive)</vt:lpstr>
      <vt:lpstr>Conclusion</vt:lpstr>
      <vt:lpstr>PowerPoint Presentation</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Aayush Kantak</cp:lastModifiedBy>
  <cp:revision>406</cp:revision>
  <dcterms:created xsi:type="dcterms:W3CDTF">2021-05-26T16:50:10Z</dcterms:created>
  <dcterms:modified xsi:type="dcterms:W3CDTF">2024-06-27T15:30:30Z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