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9BF372-8134-4EC5-258D-E8349AFF184C}" v="488" dt="2020-08-28T19:16:07.831"/>
    <p1510:client id="{339D8DA4-7832-41F0-36E3-F5B31056F46A}" v="74" dt="2020-08-28T18:08:11.752"/>
    <p1510:client id="{D357DA86-2A3C-4BC4-BCD4-6BAA786D6495}" v="344" dt="2020-08-28T19:41:16.9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August 28,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470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August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1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August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5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August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3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August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August 28,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7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August 28,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1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August 28,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373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August 28,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0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August 28,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August 28,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8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August 28,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6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E30692-924F-41D0-AD17-7B3E59922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98" r="9091" b="9877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 dirty="0"/>
              <a:t>Binary Notation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Done by: Aysha Vaccaro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03E1C-5970-4026-B9A9-F61DC1727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Table of Content</a:t>
            </a:r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11F8F457-0192-4F9A-9EEF-D784521F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18" name="Freeform: Shape 11">
              <a:extLst>
                <a:ext uri="{FF2B5EF4-FFF2-40B4-BE49-F238E27FC236}">
                  <a16:creationId xmlns:a16="http://schemas.microsoft.com/office/drawing/2014/main" id="{811A27EA-330C-4F31-9051-19CBAE978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86FC59F-EC76-4A7A-AF75-507FBE3B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A picture containing building, computer&#10;&#10;Description automatically generated">
            <a:extLst>
              <a:ext uri="{FF2B5EF4-FFF2-40B4-BE49-F238E27FC236}">
                <a16:creationId xmlns:a16="http://schemas.microsoft.com/office/drawing/2014/main" id="{A3BA60F7-2655-43B4-8A39-4E433E09D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9" r="8757" b="-2"/>
          <a:stretch/>
        </p:blipFill>
        <p:spPr>
          <a:xfrm>
            <a:off x="550863" y="2530474"/>
            <a:ext cx="57737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CFEF-A280-4E57-B3E3-A75DF9D4F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What is Binary Notation ,Example of binary notation.</a:t>
            </a:r>
            <a:endParaRPr lang="en-US" dirty="0"/>
          </a:p>
          <a:p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Pictures of binary notation</a:t>
            </a:r>
          </a:p>
          <a:p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Binary to base ten conversion</a:t>
            </a:r>
          </a:p>
          <a:p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Examples of base ten conversion</a:t>
            </a:r>
          </a:p>
          <a:p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Binary addition.</a:t>
            </a:r>
          </a:p>
          <a:p>
            <a:r>
              <a:rPr lang="en-US" dirty="0">
                <a:solidFill>
                  <a:srgbClr val="FFFFFF"/>
                </a:solidFill>
              </a:rPr>
              <a:t>Example of binary addition.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6AA126-9DDC-4FBE-AEE6-8D0E982B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2295" y="6121100"/>
            <a:ext cx="1080000" cy="736900"/>
          </a:xfrm>
          <a:custGeom>
            <a:avLst/>
            <a:gdLst>
              <a:gd name="connsiteX0" fmla="*/ 540000 w 1080000"/>
              <a:gd name="connsiteY0" fmla="*/ 0 h 736900"/>
              <a:gd name="connsiteX1" fmla="*/ 1080000 w 1080000"/>
              <a:gd name="connsiteY1" fmla="*/ 540000 h 736900"/>
              <a:gd name="connsiteX2" fmla="*/ 1069029 w 1080000"/>
              <a:gd name="connsiteY2" fmla="*/ 648829 h 736900"/>
              <a:gd name="connsiteX3" fmla="*/ 1041691 w 1080000"/>
              <a:gd name="connsiteY3" fmla="*/ 736900 h 736900"/>
              <a:gd name="connsiteX4" fmla="*/ 38310 w 1080000"/>
              <a:gd name="connsiteY4" fmla="*/ 736900 h 736900"/>
              <a:gd name="connsiteX5" fmla="*/ 10971 w 1080000"/>
              <a:gd name="connsiteY5" fmla="*/ 648829 h 736900"/>
              <a:gd name="connsiteX6" fmla="*/ 0 w 1080000"/>
              <a:gd name="connsiteY6" fmla="*/ 540000 h 736900"/>
              <a:gd name="connsiteX7" fmla="*/ 540000 w 1080000"/>
              <a:gd name="connsiteY7" fmla="*/ 0 h 7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" h="736900">
                <a:moveTo>
                  <a:pt x="540000" y="0"/>
                </a:moveTo>
                <a:cubicBezTo>
                  <a:pt x="838234" y="0"/>
                  <a:pt x="1080000" y="241766"/>
                  <a:pt x="1080000" y="540000"/>
                </a:cubicBezTo>
                <a:cubicBezTo>
                  <a:pt x="1080000" y="577280"/>
                  <a:pt x="1076223" y="613676"/>
                  <a:pt x="1069029" y="648829"/>
                </a:cubicBezTo>
                <a:lnTo>
                  <a:pt x="1041691" y="736900"/>
                </a:lnTo>
                <a:lnTo>
                  <a:pt x="38310" y="736900"/>
                </a:lnTo>
                <a:lnTo>
                  <a:pt x="10971" y="648829"/>
                </a:lnTo>
                <a:cubicBezTo>
                  <a:pt x="3778" y="613676"/>
                  <a:pt x="0" y="577280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76200" dir="192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4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5F18A-89E4-46FC-A4FE-8F568E1A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en-US" dirty="0">
                <a:latin typeface="Gill Sans MT"/>
              </a:rPr>
              <a:t>What is Binary Notation and examples.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FF0CC-4917-479E-82D3-191F3211F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5437187" cy="341551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2000" dirty="0"/>
              <a:t>Binary Notation-</a:t>
            </a:r>
            <a:r>
              <a:rPr lang="en-US" sz="2000" dirty="0">
                <a:ea typeface="+mn-lt"/>
                <a:cs typeface="+mn-lt"/>
              </a:rPr>
              <a:t> expression of a number with a base of 2 using only the digits 0 and 1 with each digital place representing a power of 2 instead of a power of 10 as in decimal </a:t>
            </a:r>
            <a:r>
              <a:rPr lang="en-US" sz="2000" b="1" dirty="0">
                <a:ea typeface="+mn-lt"/>
                <a:cs typeface="+mn-lt"/>
              </a:rPr>
              <a:t>notation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r>
              <a:rPr lang="en-US" sz="2000" dirty="0">
                <a:ea typeface="+mn-lt"/>
                <a:cs typeface="+mn-lt"/>
              </a:rPr>
              <a:t>For </a:t>
            </a:r>
            <a:r>
              <a:rPr lang="en-US" sz="2000" b="1" dirty="0">
                <a:ea typeface="+mn-lt"/>
                <a:cs typeface="+mn-lt"/>
              </a:rPr>
              <a:t>example</a:t>
            </a:r>
            <a:r>
              <a:rPr lang="en-US" sz="2000" dirty="0">
                <a:ea typeface="+mn-lt"/>
                <a:cs typeface="+mn-lt"/>
              </a:rPr>
              <a:t>, the </a:t>
            </a:r>
            <a:r>
              <a:rPr lang="en-US" sz="2000" b="1" dirty="0">
                <a:ea typeface="+mn-lt"/>
                <a:cs typeface="+mn-lt"/>
              </a:rPr>
              <a:t>binary</a:t>
            </a:r>
            <a:r>
              <a:rPr lang="en-US" sz="2000" dirty="0">
                <a:ea typeface="+mn-lt"/>
                <a:cs typeface="+mn-lt"/>
              </a:rPr>
              <a:t> number 100101 is converted to decimal form as follows: 100101</a:t>
            </a:r>
            <a:r>
              <a:rPr lang="en-US" sz="2000" baseline="-25000" dirty="0">
                <a:ea typeface="+mn-lt"/>
                <a:cs typeface="+mn-lt"/>
              </a:rPr>
              <a:t>2</a:t>
            </a:r>
            <a:r>
              <a:rPr lang="en-US" sz="2000" dirty="0">
                <a:ea typeface="+mn-lt"/>
                <a:cs typeface="+mn-lt"/>
              </a:rPr>
              <a:t> = [ ( 1 ) × 2</a:t>
            </a:r>
            <a:r>
              <a:rPr lang="en-US" sz="2000" baseline="30000" dirty="0">
                <a:ea typeface="+mn-lt"/>
                <a:cs typeface="+mn-lt"/>
              </a:rPr>
              <a:t>5</a:t>
            </a:r>
            <a:r>
              <a:rPr lang="en-US" sz="2000" dirty="0">
                <a:ea typeface="+mn-lt"/>
                <a:cs typeface="+mn-lt"/>
              </a:rPr>
              <a:t> ] + [ ( 0 ) × 2</a:t>
            </a:r>
            <a:r>
              <a:rPr lang="en-US" sz="2000" baseline="30000" dirty="0">
                <a:ea typeface="+mn-lt"/>
                <a:cs typeface="+mn-lt"/>
              </a:rPr>
              <a:t>4</a:t>
            </a:r>
            <a:r>
              <a:rPr lang="en-US" sz="2000" dirty="0">
                <a:ea typeface="+mn-lt"/>
                <a:cs typeface="+mn-lt"/>
              </a:rPr>
              <a:t> ] + [ ( 0 ) × 2</a:t>
            </a:r>
            <a:r>
              <a:rPr lang="en-US" sz="2000" baseline="30000" dirty="0">
                <a:ea typeface="+mn-lt"/>
                <a:cs typeface="+mn-lt"/>
              </a:rPr>
              <a:t>3</a:t>
            </a:r>
            <a:r>
              <a:rPr lang="en-US" sz="2000" dirty="0">
                <a:ea typeface="+mn-lt"/>
                <a:cs typeface="+mn-lt"/>
              </a:rPr>
              <a:t> ] + [ ( 1 ) × 2</a:t>
            </a:r>
            <a:r>
              <a:rPr lang="en-US" sz="2000" baseline="30000" dirty="0">
                <a:ea typeface="+mn-lt"/>
                <a:cs typeface="+mn-lt"/>
              </a:rPr>
              <a:t>2</a:t>
            </a:r>
            <a:r>
              <a:rPr lang="en-US" sz="2000" dirty="0">
                <a:ea typeface="+mn-lt"/>
                <a:cs typeface="+mn-lt"/>
              </a:rPr>
              <a:t> ] + [ ( 0 ) × 2</a:t>
            </a:r>
            <a:r>
              <a:rPr lang="en-US" sz="2000" baseline="30000" dirty="0">
                <a:ea typeface="+mn-lt"/>
                <a:cs typeface="+mn-lt"/>
              </a:rPr>
              <a:t>1</a:t>
            </a:r>
            <a:r>
              <a:rPr lang="en-US" sz="2000" dirty="0">
                <a:ea typeface="+mn-lt"/>
                <a:cs typeface="+mn-lt"/>
              </a:rPr>
              <a:t> ] + [ ( 1 ) × 2</a:t>
            </a:r>
            <a:r>
              <a:rPr lang="en-US" sz="2000" baseline="30000" dirty="0">
                <a:ea typeface="+mn-lt"/>
                <a:cs typeface="+mn-lt"/>
              </a:rPr>
              <a:t>0</a:t>
            </a:r>
            <a:r>
              <a:rPr lang="en-US" sz="2000" dirty="0">
                <a:ea typeface="+mn-lt"/>
                <a:cs typeface="+mn-lt"/>
              </a:rPr>
              <a:t> ]</a:t>
            </a:r>
            <a:endParaRPr lang="en-US" sz="2000" dirty="0"/>
          </a:p>
          <a:p>
            <a:endParaRPr lang="en-US" sz="2000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BE5BB0-1BF1-414B-9A14-0853C688E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5" y="954501"/>
            <a:ext cx="4713922" cy="4948998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4865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0A405E-183C-4698-BB5C-05B88276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19" y="175464"/>
            <a:ext cx="5268867" cy="6578960"/>
          </a:xfrm>
          <a:custGeom>
            <a:avLst/>
            <a:gdLst/>
            <a:ahLst/>
            <a:cxnLst/>
            <a:rect l="l" t="t" r="r" b="b"/>
            <a:pathLst>
              <a:path w="6973882" h="5759451">
                <a:moveTo>
                  <a:pt x="0" y="0"/>
                </a:moveTo>
                <a:lnTo>
                  <a:pt x="6973882" y="0"/>
                </a:lnTo>
                <a:lnTo>
                  <a:pt x="6973882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D674EBC0-3D45-49A0-BFFF-C2987446C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6630" y="348174"/>
            <a:ext cx="4974506" cy="5744651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FFFFFF"/>
                </a:solidFill>
                <a:latin typeface="Arial Black"/>
              </a:rPr>
              <a:t>Example of Binary Numbers</a:t>
            </a:r>
            <a:endParaRPr lang="en-US" sz="4000" dirty="0">
              <a:solidFill>
                <a:srgbClr val="FFFFFF">
                  <a:alpha val="60000"/>
                </a:srgbClr>
              </a:solidFill>
              <a:latin typeface="Arial Black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FD3E50C4-0603-4524-A349-442067B88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5125" y="44325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4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DE4E71-6F80-4FB6-BE45-35458185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r>
              <a:rPr lang="en-US" dirty="0">
                <a:latin typeface="Gill Sans MT"/>
              </a:rPr>
              <a:t>Binary to base ten conversion</a:t>
            </a:r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0FEA787-0EC7-4119-BC8B-908AE1FB2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6123" y="399392"/>
            <a:ext cx="5391957" cy="5693433"/>
          </a:xfrm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Each 0 or 1 in a binary number corresponds to a power of 2 depending on its position.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For the number you entered, i.e. 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101110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this means the 0s and 1s correspond to the following powers of two: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101110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-&gt; 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1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x 2^5 + 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0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x 2^4 + 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1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x 2^3 + 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1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x 2^2 + 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1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x 2^1 + 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0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x 2^0 = 46,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or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101110 -&gt; 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1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x 32 + 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0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x 16 + 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1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x 8 + 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1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x 4 + 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1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x 2 + 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0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x 1 = 46,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or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101110 -&gt; 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46</a:t>
            </a: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101110 (base 2) converted to base 10 is therefore: 46</a:t>
            </a: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sz="1700">
              <a:ea typeface="+mn-lt"/>
              <a:cs typeface="+mn-lt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4819B5D-5101-493A-A61D-C41529785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447450"/>
              </p:ext>
            </p:extLst>
          </p:nvPr>
        </p:nvGraphicFramePr>
        <p:xfrm>
          <a:off x="550863" y="3557671"/>
          <a:ext cx="5773744" cy="17254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1710874">
                  <a:extLst>
                    <a:ext uri="{9D8B030D-6E8A-4147-A177-3AD203B41FA5}">
                      <a16:colId xmlns:a16="http://schemas.microsoft.com/office/drawing/2014/main" val="2634248828"/>
                    </a:ext>
                  </a:extLst>
                </a:gridCol>
                <a:gridCol w="677145">
                  <a:extLst>
                    <a:ext uri="{9D8B030D-6E8A-4147-A177-3AD203B41FA5}">
                      <a16:colId xmlns:a16="http://schemas.microsoft.com/office/drawing/2014/main" val="4148656579"/>
                    </a:ext>
                  </a:extLst>
                </a:gridCol>
                <a:gridCol w="677145">
                  <a:extLst>
                    <a:ext uri="{9D8B030D-6E8A-4147-A177-3AD203B41FA5}">
                      <a16:colId xmlns:a16="http://schemas.microsoft.com/office/drawing/2014/main" val="4254640501"/>
                    </a:ext>
                  </a:extLst>
                </a:gridCol>
                <a:gridCol w="677145">
                  <a:extLst>
                    <a:ext uri="{9D8B030D-6E8A-4147-A177-3AD203B41FA5}">
                      <a16:colId xmlns:a16="http://schemas.microsoft.com/office/drawing/2014/main" val="1872454497"/>
                    </a:ext>
                  </a:extLst>
                </a:gridCol>
                <a:gridCol w="677145">
                  <a:extLst>
                    <a:ext uri="{9D8B030D-6E8A-4147-A177-3AD203B41FA5}">
                      <a16:colId xmlns:a16="http://schemas.microsoft.com/office/drawing/2014/main" val="511336108"/>
                    </a:ext>
                  </a:extLst>
                </a:gridCol>
                <a:gridCol w="677145">
                  <a:extLst>
                    <a:ext uri="{9D8B030D-6E8A-4147-A177-3AD203B41FA5}">
                      <a16:colId xmlns:a16="http://schemas.microsoft.com/office/drawing/2014/main" val="3348378598"/>
                    </a:ext>
                  </a:extLst>
                </a:gridCol>
                <a:gridCol w="677145">
                  <a:extLst>
                    <a:ext uri="{9D8B030D-6E8A-4147-A177-3AD203B41FA5}">
                      <a16:colId xmlns:a16="http://schemas.microsoft.com/office/drawing/2014/main" val="2195433654"/>
                    </a:ext>
                  </a:extLst>
                </a:gridCol>
              </a:tblGrid>
              <a:tr h="1112064">
                <a:tc>
                  <a:txBody>
                    <a:bodyPr/>
                    <a:lstStyle/>
                    <a:p>
                      <a:r>
                        <a:rPr lang="en-US" sz="2600" b="1" cap="none" spc="0" dirty="0">
                          <a:solidFill>
                            <a:schemeClr val="bg1"/>
                          </a:solidFill>
                        </a:rPr>
                        <a:t>binary number</a:t>
                      </a:r>
                    </a:p>
                  </a:txBody>
                  <a:tcPr marL="104723" marR="182304" marT="29921" marB="2244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cap="none" spc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04723" marR="182304" marT="29921" marB="2244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cap="none" spc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4723" marR="182304" marT="29921" marB="2244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cap="none" spc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04723" marR="182304" marT="29921" marB="2244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cap="none" spc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04723" marR="182304" marT="29921" marB="2244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cap="none" spc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04723" marR="182304" marT="29921" marB="2244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cap="none" spc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4723" marR="182304" marT="29921" marB="2244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54576"/>
                  </a:ext>
                </a:extLst>
              </a:tr>
              <a:tr h="613381"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bg1"/>
                          </a:solidFill>
                        </a:rPr>
                        <a:t>Power of 2</a:t>
                      </a:r>
                    </a:p>
                  </a:txBody>
                  <a:tcPr marL="104723" marR="182304" marT="29921" marB="22440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104723" marR="182304" marT="29921" marB="2244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104723" marR="182304" marT="29921" marB="2244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104723" marR="182304" marT="29921" marB="2244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104723" marR="182304" marT="29921" marB="2244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04723" marR="182304" marT="29921" marB="2244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4723" marR="182304" marT="29921" marB="2244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494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03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7638E4-BF00-4D98-A9BB-E96797F0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28" y="1483803"/>
            <a:ext cx="3565524" cy="3034657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/>
              <a:t>Chart of different binary bases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013B62D-997F-4B54-8262-373C68F56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4782" y="549275"/>
            <a:ext cx="6647350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24323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85BF-0E3B-405B-9CEA-B5D56664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ill Sans MT"/>
              </a:rPr>
              <a:t>Binary addition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75BE8-C826-46FF-A987-41560BD7B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467" y="1466218"/>
            <a:ext cx="11219670" cy="4626606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Binary addition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is much like your normal everyday 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addition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(decimal 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addition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), except that it carries on a value of 2 instead of a value of 10. For example: in decimal 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addition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, if you add 8 + 2 you get ten, which you write as 10; in the sum this gives a digit 0 and a carry of 1.</a:t>
            </a:r>
          </a:p>
          <a:p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It is a key for binary 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subtraction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, 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multiplication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, 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division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. There are four rules of binary addition. In fourth case, a binary addition is creating a sum of (1 + 1 = 10) i.e. 0 is written in the given column and a 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carry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of 1 over to the next column.</a:t>
            </a: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07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FE0B06-C695-48FC-814D-ACEDE8524E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67" b="12634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5708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40082A1-24A5-4276-83A4-39E993BD6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D840B21-A957-4CFE-AA5B-9711DF6D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000" y="397225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0E5A1-A2BA-429D-9AF3-3560593FF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549275"/>
            <a:ext cx="9217026" cy="38645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700" dirty="0"/>
              <a:t>That concludes my presentation thanks for taking out the time to view.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FD4376-13D5-43C1-86D8-8133A9D88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33126" y="5677571"/>
            <a:ext cx="631474" cy="667800"/>
            <a:chOff x="2994153" y="1378666"/>
            <a:chExt cx="631474" cy="6678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76FEFF4-F643-4DA7-93C4-E222FCBA0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5000"/>
                    <a:lumOff val="5000"/>
                  </a:schemeClr>
                </a:gs>
                <a:gs pos="30000">
                  <a:schemeClr val="bg2">
                    <a:lumMod val="95000"/>
                    <a:lumOff val="5000"/>
                  </a:schemeClr>
                </a:gs>
                <a:gs pos="40000">
                  <a:schemeClr val="bg2">
                    <a:lumMod val="85000"/>
                    <a:lumOff val="1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59AD75-BB86-41B7-84D4-4B5AE0E21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43183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8E2E6"/>
      </a:lt2>
      <a:accent1>
        <a:srgbClr val="72AD88"/>
      </a:accent1>
      <a:accent2>
        <a:srgbClr val="65AE9F"/>
      </a:accent2>
      <a:accent3>
        <a:srgbClr val="67ABBC"/>
      </a:accent3>
      <a:accent4>
        <a:srgbClr val="7392C6"/>
      </a:accent4>
      <a:accent5>
        <a:srgbClr val="8F8CD0"/>
      </a:accent5>
      <a:accent6>
        <a:srgbClr val="9873C6"/>
      </a:accent6>
      <a:hlink>
        <a:srgbClr val="AE6995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3DFloatVTI</vt:lpstr>
      <vt:lpstr>Binary Notation</vt:lpstr>
      <vt:lpstr>Table of Content</vt:lpstr>
      <vt:lpstr>What is Binary Notation and examples. </vt:lpstr>
      <vt:lpstr>PowerPoint Presentation</vt:lpstr>
      <vt:lpstr>Binary to base ten conversion</vt:lpstr>
      <vt:lpstr>Chart of different binary bases</vt:lpstr>
      <vt:lpstr>Binary addition</vt:lpstr>
      <vt:lpstr>PowerPoint Presentation</vt:lpstr>
      <vt:lpstr>That concludes my presentation thanks for taking out the time to view.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229</cp:revision>
  <dcterms:created xsi:type="dcterms:W3CDTF">2020-08-28T18:01:38Z</dcterms:created>
  <dcterms:modified xsi:type="dcterms:W3CDTF">2020-08-28T19:44:12Z</dcterms:modified>
</cp:coreProperties>
</file>