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3"/>
  </p:notesMasterIdLst>
  <p:handoutMasterIdLst>
    <p:handoutMasterId r:id="rId54"/>
  </p:handoutMasterIdLst>
  <p:sldIdLst>
    <p:sldId id="259" r:id="rId5"/>
    <p:sldId id="260" r:id="rId6"/>
    <p:sldId id="261" r:id="rId7"/>
    <p:sldId id="267" r:id="rId8"/>
    <p:sldId id="262" r:id="rId9"/>
    <p:sldId id="281" r:id="rId10"/>
    <p:sldId id="282" r:id="rId11"/>
    <p:sldId id="284" r:id="rId12"/>
    <p:sldId id="285" r:id="rId13"/>
    <p:sldId id="263" r:id="rId14"/>
    <p:sldId id="264" r:id="rId15"/>
    <p:sldId id="268" r:id="rId16"/>
    <p:sldId id="300" r:id="rId17"/>
    <p:sldId id="269" r:id="rId18"/>
    <p:sldId id="302" r:id="rId19"/>
    <p:sldId id="303" r:id="rId20"/>
    <p:sldId id="304" r:id="rId21"/>
    <p:sldId id="306" r:id="rId22"/>
    <p:sldId id="307" r:id="rId23"/>
    <p:sldId id="308" r:id="rId24"/>
    <p:sldId id="309" r:id="rId25"/>
    <p:sldId id="310" r:id="rId26"/>
    <p:sldId id="311" r:id="rId27"/>
    <p:sldId id="312" r:id="rId28"/>
    <p:sldId id="313" r:id="rId29"/>
    <p:sldId id="301" r:id="rId30"/>
    <p:sldId id="270" r:id="rId31"/>
    <p:sldId id="271" r:id="rId32"/>
    <p:sldId id="286" r:id="rId33"/>
    <p:sldId id="287" r:id="rId34"/>
    <p:sldId id="289" r:id="rId35"/>
    <p:sldId id="290" r:id="rId36"/>
    <p:sldId id="299" r:id="rId37"/>
    <p:sldId id="291" r:id="rId38"/>
    <p:sldId id="292" r:id="rId39"/>
    <p:sldId id="293" r:id="rId40"/>
    <p:sldId id="294" r:id="rId41"/>
    <p:sldId id="295" r:id="rId42"/>
    <p:sldId id="297" r:id="rId43"/>
    <p:sldId id="272" r:id="rId44"/>
    <p:sldId id="273" r:id="rId45"/>
    <p:sldId id="274" r:id="rId46"/>
    <p:sldId id="276" r:id="rId47"/>
    <p:sldId id="277" r:id="rId48"/>
    <p:sldId id="278" r:id="rId49"/>
    <p:sldId id="279" r:id="rId50"/>
    <p:sldId id="280" r:id="rId51"/>
    <p:sldId id="31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91A89-9AFB-4E71-854F-72DDE13B09D4}" v="1" dt="2023-03-16T04:18:39.940"/>
    <p1510:client id="{17A6FF0C-9143-4A94-920B-1BDEC4DB1836}" v="138" dt="2023-03-21T14:47:39.214"/>
    <p1510:client id="{66AB61DF-EB46-4455-8B8C-0B985BB8EA30}" v="51" dt="2023-04-24T05:19:13.986"/>
    <p1510:client id="{68305058-F8C4-4249-967D-5D760BEFDBBC}" v="6" dt="2023-04-24T09:48:47.115"/>
    <p1510:client id="{C0BEBB69-09FC-4FE0-84B9-F0C62984A86C}" v="61" dt="2023-03-21T06:12:22.192"/>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sha Cherupilly Rasheed(UST,IN)" userId="S::245254@ust.com::9fdda201-626c-4f4d-ab87-468c768ac55a" providerId="AD" clId="Web-{68305058-F8C4-4249-967D-5D760BEFDBBC}"/>
    <pc:docChg chg="addSld delSld modSld">
      <pc:chgData name="Aysha Cherupilly Rasheed(UST,IN)" userId="S::245254@ust.com::9fdda201-626c-4f4d-ab87-468c768ac55a" providerId="AD" clId="Web-{68305058-F8C4-4249-967D-5D760BEFDBBC}" dt="2023-04-24T09:48:47.115" v="5"/>
      <pc:docMkLst>
        <pc:docMk/>
      </pc:docMkLst>
      <pc:sldChg chg="modSp del">
        <pc:chgData name="Aysha Cherupilly Rasheed(UST,IN)" userId="S::245254@ust.com::9fdda201-626c-4f4d-ab87-468c768ac55a" providerId="AD" clId="Web-{68305058-F8C4-4249-967D-5D760BEFDBBC}" dt="2023-04-24T09:48:20.645" v="3"/>
        <pc:sldMkLst>
          <pc:docMk/>
          <pc:sldMk cId="2047170275" sldId="275"/>
        </pc:sldMkLst>
        <pc:spChg chg="mod">
          <ac:chgData name="Aysha Cherupilly Rasheed(UST,IN)" userId="S::245254@ust.com::9fdda201-626c-4f4d-ab87-468c768ac55a" providerId="AD" clId="Web-{68305058-F8C4-4249-967D-5D760BEFDBBC}" dt="2023-04-24T09:48:20.223" v="2" actId="20577"/>
          <ac:spMkLst>
            <pc:docMk/>
            <pc:sldMk cId="2047170275" sldId="275"/>
            <ac:spMk id="3" creationId="{DCBBE509-9E3F-49A7-839C-9C22748531F0}"/>
          </ac:spMkLst>
        </pc:spChg>
      </pc:sldChg>
      <pc:sldChg chg="delSp modSp new mod chgLayout">
        <pc:chgData name="Aysha Cherupilly Rasheed(UST,IN)" userId="S::245254@ust.com::9fdda201-626c-4f4d-ab87-468c768ac55a" providerId="AD" clId="Web-{68305058-F8C4-4249-967D-5D760BEFDBBC}" dt="2023-04-24T09:48:47.115" v="5"/>
        <pc:sldMkLst>
          <pc:docMk/>
          <pc:sldMk cId="1354937823" sldId="314"/>
        </pc:sldMkLst>
        <pc:spChg chg="del">
          <ac:chgData name="Aysha Cherupilly Rasheed(UST,IN)" userId="S::245254@ust.com::9fdda201-626c-4f4d-ab87-468c768ac55a" providerId="AD" clId="Web-{68305058-F8C4-4249-967D-5D760BEFDBBC}" dt="2023-04-24T09:48:47.115" v="5"/>
          <ac:spMkLst>
            <pc:docMk/>
            <pc:sldMk cId="1354937823" sldId="314"/>
            <ac:spMk id="2" creationId="{3FA0DD13-6377-D33C-3CD0-5F3ABC5A71E5}"/>
          </ac:spMkLst>
        </pc:spChg>
        <pc:spChg chg="mod ord">
          <ac:chgData name="Aysha Cherupilly Rasheed(UST,IN)" userId="S::245254@ust.com::9fdda201-626c-4f4d-ab87-468c768ac55a" providerId="AD" clId="Web-{68305058-F8C4-4249-967D-5D760BEFDBBC}" dt="2023-04-24T09:48:47.115" v="5"/>
          <ac:spMkLst>
            <pc:docMk/>
            <pc:sldMk cId="1354937823" sldId="314"/>
            <ac:spMk id="3" creationId="{4EBDDC7B-28A7-EE1F-81AE-736B6C486984}"/>
          </ac:spMkLst>
        </pc:spChg>
        <pc:spChg chg="del">
          <ac:chgData name="Aysha Cherupilly Rasheed(UST,IN)" userId="S::245254@ust.com::9fdda201-626c-4f4d-ab87-468c768ac55a" providerId="AD" clId="Web-{68305058-F8C4-4249-967D-5D760BEFDBBC}" dt="2023-04-24T09:48:47.115" v="5"/>
          <ac:spMkLst>
            <pc:docMk/>
            <pc:sldMk cId="1354937823" sldId="314"/>
            <ac:spMk id="4" creationId="{A15A7D23-120C-3F93-5F52-772DA69AB5D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4/24/2023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spring-aop-aspectj-annotation-example" TargetMode="External"/><Relationship Id="rId2" Type="http://schemas.openxmlformats.org/officeDocument/2006/relationships/hyperlink" Target="https://www.javatpoint.com/spring-aop-example" TargetMode="External"/><Relationship Id="rId1" Type="http://schemas.openxmlformats.org/officeDocument/2006/relationships/slideLayout" Target="../slideLayouts/slideLayout9.xml"/><Relationship Id="rId4" Type="http://schemas.openxmlformats.org/officeDocument/2006/relationships/hyperlink" Target="https://www.javatpoint.com/spring-aop-aspectj-xml-configuration-examp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hyperlink" Target="https://www.bing.com/work/search?msbd=%257B%2522intent%2522%253A%2522None%2522%252C%2522triggeringMode%2522%253A%2522Explicit%2522%257D&amp;q=Java%20Message%20Service" TargetMode="External"/><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2784297" y="1869897"/>
            <a:ext cx="10124744" cy="4426127"/>
          </a:xfrm>
        </p:spPr>
        <p:txBody>
          <a:bodyPr/>
          <a:lstStyle/>
          <a:p>
            <a:r>
              <a:rPr lang="en-US" sz="4000"/>
              <a:t>SPRING FRAMEWORK</a:t>
            </a:r>
          </a:p>
        </p:txBody>
      </p:sp>
      <p:sp>
        <p:nvSpPr>
          <p:cNvPr id="9" name="TextBox 8">
            <a:extLst>
              <a:ext uri="{FF2B5EF4-FFF2-40B4-BE49-F238E27FC236}">
                <a16:creationId xmlns:a16="http://schemas.microsoft.com/office/drawing/2014/main" id="{09EE0438-4BAB-41D7-BACE-642508698446}"/>
              </a:ext>
            </a:extLst>
          </p:cNvPr>
          <p:cNvSpPr txBox="1"/>
          <p:nvPr/>
        </p:nvSpPr>
        <p:spPr>
          <a:xfrm>
            <a:off x="6580186" y="3429001"/>
            <a:ext cx="4970463" cy="2601929"/>
          </a:xfrm>
          <a:prstGeom prst="rect">
            <a:avLst/>
          </a:prstGeom>
          <a:noFill/>
        </p:spPr>
        <p:txBody>
          <a:bodyPr wrap="square" lIns="0" tIns="0" rIns="0" bIns="0" rtlCol="0" anchor="t">
            <a:noAutofit/>
          </a:bodyPr>
          <a:lstStyle/>
          <a:p>
            <a:pPr>
              <a:lnSpc>
                <a:spcPct val="100000"/>
              </a:lnSpc>
              <a:spcBef>
                <a:spcPts val="1200"/>
              </a:spcBef>
              <a:buSzPct val="100000"/>
            </a:pPr>
            <a:r>
              <a:rPr lang="en-US" sz="1800" b="1"/>
              <a:t>TEAM</a:t>
            </a:r>
            <a:r>
              <a:rPr lang="en-US" sz="1800"/>
              <a:t> : Trojan Horses</a:t>
            </a:r>
          </a:p>
          <a:p>
            <a:pPr>
              <a:spcBef>
                <a:spcPts val="1200"/>
              </a:spcBef>
              <a:buSzPct val="100000"/>
            </a:pPr>
            <a:r>
              <a:rPr lang="en-US" b="1"/>
              <a:t>MEMBERS</a:t>
            </a:r>
            <a:r>
              <a:rPr lang="en-US"/>
              <a:t> :  </a:t>
            </a:r>
          </a:p>
          <a:p>
            <a:pPr>
              <a:spcBef>
                <a:spcPts val="1200"/>
              </a:spcBef>
            </a:pPr>
            <a:r>
              <a:rPr lang="en-US">
                <a:ea typeface="+mn-lt"/>
                <a:cs typeface="+mn-lt"/>
              </a:rPr>
              <a:t>                  Aysha Rasheed(245254)</a:t>
            </a:r>
            <a:endParaRPr lang="en-US"/>
          </a:p>
          <a:p>
            <a:pPr>
              <a:spcBef>
                <a:spcPts val="1200"/>
              </a:spcBef>
            </a:pPr>
            <a:r>
              <a:rPr lang="en-US"/>
              <a:t>                  Ameena Abubacker(245255)</a:t>
            </a:r>
            <a:endParaRPr lang="en-US">
              <a:cs typeface="Arial"/>
            </a:endParaRPr>
          </a:p>
          <a:p>
            <a:pPr>
              <a:spcBef>
                <a:spcPts val="1200"/>
              </a:spcBef>
            </a:pPr>
            <a:r>
              <a:rPr lang="en-US">
                <a:cs typeface="Arial"/>
              </a:rPr>
              <a:t>                  Aiswarya K(245182)</a:t>
            </a:r>
          </a:p>
          <a:p>
            <a:pPr>
              <a:spcBef>
                <a:spcPts val="1200"/>
              </a:spcBef>
            </a:pPr>
            <a:r>
              <a:rPr lang="en-US">
                <a:cs typeface="Arial"/>
              </a:rPr>
              <a:t>                  Haritha Hari(245205)</a:t>
            </a:r>
          </a:p>
          <a:p>
            <a:pPr>
              <a:spcBef>
                <a:spcPts val="1200"/>
              </a:spcBef>
              <a:buSzPct val="100000"/>
            </a:pPr>
            <a:endParaRPr lang="en-IN">
              <a:cs typeface="Arial"/>
            </a:endParaRPr>
          </a:p>
        </p:txBody>
      </p:sp>
    </p:spTree>
    <p:extLst>
      <p:ext uri="{BB962C8B-B14F-4D97-AF65-F5344CB8AC3E}">
        <p14:creationId xmlns:p14="http://schemas.microsoft.com/office/powerpoint/2010/main" val="4405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479C-4EC5-43F9-BFEF-0BD7A376CFCF}"/>
              </a:ext>
            </a:extLst>
          </p:cNvPr>
          <p:cNvSpPr>
            <a:spLocks noGrp="1"/>
          </p:cNvSpPr>
          <p:nvPr>
            <p:ph type="title"/>
          </p:nvPr>
        </p:nvSpPr>
        <p:spPr>
          <a:xfrm>
            <a:off x="708916" y="1130156"/>
            <a:ext cx="11114276" cy="667821"/>
          </a:xfrm>
        </p:spPr>
        <p:txBody>
          <a:bodyPr/>
          <a:lstStyle/>
          <a:p>
            <a:r>
              <a:rPr lang="en-US"/>
              <a:t>IOC CONTAINER</a:t>
            </a:r>
            <a:endParaRPr lang="en-IN"/>
          </a:p>
        </p:txBody>
      </p:sp>
      <p:sp>
        <p:nvSpPr>
          <p:cNvPr id="3" name="Content Placeholder 2">
            <a:extLst>
              <a:ext uri="{FF2B5EF4-FFF2-40B4-BE49-F238E27FC236}">
                <a16:creationId xmlns:a16="http://schemas.microsoft.com/office/drawing/2014/main" id="{76521131-68BF-4F97-8810-6008D6819733}"/>
              </a:ext>
            </a:extLst>
          </p:cNvPr>
          <p:cNvSpPr>
            <a:spLocks noGrp="1"/>
          </p:cNvSpPr>
          <p:nvPr>
            <p:ph sz="half" idx="1"/>
          </p:nvPr>
        </p:nvSpPr>
        <p:spPr>
          <a:xfrm>
            <a:off x="708916" y="2342508"/>
            <a:ext cx="10120045" cy="3738252"/>
          </a:xfrm>
        </p:spPr>
        <p:txBody>
          <a:bodyPr>
            <a:normAutofit/>
          </a:bodyPr>
          <a:lstStyle/>
          <a:p>
            <a:pPr algn="l"/>
            <a:r>
              <a:rPr lang="en-US" sz="2000" b="0" i="0">
                <a:solidFill>
                  <a:srgbClr val="212529"/>
                </a:solidFill>
                <a:effectLst/>
                <a:latin typeface="system-ui"/>
              </a:rPr>
              <a:t>core part of the Spring framework which is used to manage the application bean.</a:t>
            </a:r>
          </a:p>
          <a:p>
            <a:pPr algn="l"/>
            <a:r>
              <a:rPr lang="en-US" sz="2000" b="0" i="0">
                <a:solidFill>
                  <a:srgbClr val="212529"/>
                </a:solidFill>
                <a:effectLst/>
                <a:latin typeface="system-ui"/>
              </a:rPr>
              <a:t> It injects dependencies when a bean is created and </a:t>
            </a:r>
            <a:r>
              <a:rPr lang="en-US" sz="2000" b="1" i="0">
                <a:solidFill>
                  <a:srgbClr val="212529"/>
                </a:solidFill>
                <a:effectLst/>
                <a:latin typeface="system-ui"/>
              </a:rPr>
              <a:t>manages the bean life cycle</a:t>
            </a:r>
            <a:r>
              <a:rPr lang="en-US" sz="2000" b="0" i="0">
                <a:solidFill>
                  <a:srgbClr val="212529"/>
                </a:solidFill>
                <a:effectLst/>
                <a:latin typeface="system-ui"/>
              </a:rPr>
              <a:t> during execution.</a:t>
            </a:r>
          </a:p>
          <a:p>
            <a:pPr algn="l"/>
            <a:r>
              <a:rPr lang="en-US" sz="2000" b="0" i="0">
                <a:solidFill>
                  <a:srgbClr val="212529"/>
                </a:solidFill>
                <a:effectLst/>
                <a:latin typeface="system-ui"/>
              </a:rPr>
              <a:t>The fundamental tasks of Spring IoC are:</a:t>
            </a:r>
          </a:p>
          <a:p>
            <a:pPr algn="l">
              <a:buFont typeface="Wingdings" panose="05000000000000000000" pitchFamily="2" charset="2"/>
              <a:buChar char="Ø"/>
            </a:pPr>
            <a:r>
              <a:rPr lang="en-US" sz="2000" b="0" i="0">
                <a:solidFill>
                  <a:srgbClr val="212529"/>
                </a:solidFill>
                <a:effectLst/>
                <a:latin typeface="system-ui"/>
              </a:rPr>
              <a:t>Instantiating</a:t>
            </a:r>
          </a:p>
          <a:p>
            <a:pPr algn="l">
              <a:buFont typeface="Wingdings" panose="05000000000000000000" pitchFamily="2" charset="2"/>
              <a:buChar char="Ø"/>
            </a:pPr>
            <a:r>
              <a:rPr lang="en-US" sz="2000" b="0" i="0">
                <a:solidFill>
                  <a:srgbClr val="212529"/>
                </a:solidFill>
                <a:effectLst/>
                <a:latin typeface="system-ui"/>
              </a:rPr>
              <a:t>Configuring, and</a:t>
            </a:r>
          </a:p>
          <a:p>
            <a:pPr algn="l">
              <a:buFont typeface="Wingdings" panose="05000000000000000000" pitchFamily="2" charset="2"/>
              <a:buChar char="Ø"/>
            </a:pPr>
            <a:r>
              <a:rPr lang="en-US" sz="2000" b="0" i="0">
                <a:solidFill>
                  <a:srgbClr val="212529"/>
                </a:solidFill>
                <a:effectLst/>
                <a:latin typeface="system-ui"/>
              </a:rPr>
              <a:t>Assembling Bean</a:t>
            </a:r>
          </a:p>
          <a:p>
            <a:pPr algn="l">
              <a:buFont typeface="Wingdings" panose="05000000000000000000" pitchFamily="2" charset="2"/>
              <a:buChar char="Ø"/>
            </a:pPr>
            <a:endParaRPr lang="en-US" b="0" i="0">
              <a:solidFill>
                <a:srgbClr val="212529"/>
              </a:solidFill>
              <a:effectLst/>
              <a:latin typeface="system-ui"/>
            </a:endParaRPr>
          </a:p>
          <a:p>
            <a:pPr algn="l">
              <a:buFont typeface="Arial" panose="020B0604020202020204" pitchFamily="34" charset="0"/>
              <a:buChar char="•"/>
            </a:pPr>
            <a:endParaRPr lang="en-US" b="0" i="0">
              <a:solidFill>
                <a:srgbClr val="212529"/>
              </a:solidFill>
              <a:effectLst/>
              <a:latin typeface="system-ui"/>
            </a:endParaRPr>
          </a:p>
          <a:p>
            <a:endParaRPr lang="en-IN"/>
          </a:p>
        </p:txBody>
      </p:sp>
    </p:spTree>
    <p:extLst>
      <p:ext uri="{BB962C8B-B14F-4D97-AF65-F5344CB8AC3E}">
        <p14:creationId xmlns:p14="http://schemas.microsoft.com/office/powerpoint/2010/main" val="33725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E04FA-EEA9-41D5-83CB-372478B41991}"/>
              </a:ext>
            </a:extLst>
          </p:cNvPr>
          <p:cNvSpPr>
            <a:spLocks noGrp="1"/>
          </p:cNvSpPr>
          <p:nvPr>
            <p:ph sz="half" idx="1"/>
          </p:nvPr>
        </p:nvSpPr>
        <p:spPr>
          <a:xfrm>
            <a:off x="996593" y="1150705"/>
            <a:ext cx="10531011" cy="4508813"/>
          </a:xfrm>
        </p:spPr>
        <p:txBody>
          <a:bodyPr/>
          <a:lstStyle/>
          <a:p>
            <a:pPr algn="l"/>
            <a:r>
              <a:rPr lang="en-US" sz="2000" b="0" i="0" dirty="0">
                <a:solidFill>
                  <a:srgbClr val="212529"/>
                </a:solidFill>
                <a:effectLst/>
                <a:latin typeface="system-ui"/>
              </a:rPr>
              <a:t>Both the interfaces acts as the IoC container.</a:t>
            </a:r>
          </a:p>
          <a:p>
            <a:pPr algn="l"/>
            <a:r>
              <a:rPr lang="en-US" sz="2000" b="0" i="0" dirty="0">
                <a:solidFill>
                  <a:srgbClr val="212529"/>
                </a:solidFill>
                <a:effectLst/>
                <a:latin typeface="system-ui"/>
              </a:rPr>
              <a:t> The </a:t>
            </a:r>
            <a:r>
              <a:rPr lang="en-US" sz="2000" b="0" i="0" dirty="0" err="1">
                <a:solidFill>
                  <a:srgbClr val="212529"/>
                </a:solidFill>
                <a:effectLst/>
                <a:latin typeface="system-ui"/>
              </a:rPr>
              <a:t>BeanFactory</a:t>
            </a:r>
            <a:r>
              <a:rPr lang="en-US" sz="2000" b="0" i="0" dirty="0">
                <a:solidFill>
                  <a:srgbClr val="212529"/>
                </a:solidFill>
                <a:effectLst/>
                <a:latin typeface="system-ui"/>
              </a:rPr>
              <a:t> interface is a base interface and provides all the basic functionalities to create and run the IoC container </a:t>
            </a:r>
          </a:p>
          <a:p>
            <a:pPr algn="l"/>
            <a:r>
              <a:rPr lang="en-US" sz="2000" b="0" i="0" dirty="0">
                <a:solidFill>
                  <a:srgbClr val="212529"/>
                </a:solidFill>
                <a:effectLst/>
                <a:latin typeface="system-ui"/>
              </a:rPr>
              <a:t> </a:t>
            </a:r>
            <a:r>
              <a:rPr lang="en-US" sz="2000" b="0" i="0" dirty="0" err="1">
                <a:solidFill>
                  <a:srgbClr val="212529"/>
                </a:solidFill>
                <a:effectLst/>
                <a:latin typeface="system-ui"/>
              </a:rPr>
              <a:t>ApplicationContext</a:t>
            </a:r>
            <a:r>
              <a:rPr lang="en-US" sz="2000" b="0" i="0" dirty="0">
                <a:solidFill>
                  <a:srgbClr val="212529"/>
                </a:solidFill>
                <a:effectLst/>
                <a:latin typeface="system-ui"/>
              </a:rPr>
              <a:t> interface is a </a:t>
            </a:r>
            <a:r>
              <a:rPr lang="en-US" sz="2000" b="0" i="0" dirty="0" err="1">
                <a:solidFill>
                  <a:srgbClr val="212529"/>
                </a:solidFill>
                <a:effectLst/>
                <a:latin typeface="system-ui"/>
              </a:rPr>
              <a:t>subinterface</a:t>
            </a:r>
            <a:r>
              <a:rPr lang="en-US" sz="2000" b="0" i="0" dirty="0">
                <a:solidFill>
                  <a:srgbClr val="212529"/>
                </a:solidFill>
                <a:effectLst/>
                <a:latin typeface="system-ui"/>
              </a:rPr>
              <a:t> of the </a:t>
            </a:r>
            <a:r>
              <a:rPr lang="en-US" sz="2000" b="0" i="0" dirty="0" err="1">
                <a:solidFill>
                  <a:srgbClr val="212529"/>
                </a:solidFill>
                <a:effectLst/>
                <a:latin typeface="system-ui"/>
              </a:rPr>
              <a:t>BeanFactory</a:t>
            </a:r>
            <a:r>
              <a:rPr lang="en-US" sz="2000" b="0" i="0" dirty="0">
                <a:solidFill>
                  <a:srgbClr val="212529"/>
                </a:solidFill>
                <a:effectLst/>
                <a:latin typeface="system-ui"/>
              </a:rPr>
              <a:t> interface that adds some extra functionalities like simple integration with Spring's AOP, message resource handling (for I18N), application layer specific context, </a:t>
            </a:r>
            <a:r>
              <a:rPr lang="en-US" sz="2000" b="0" i="0" dirty="0" err="1">
                <a:solidFill>
                  <a:srgbClr val="212529"/>
                </a:solidFill>
                <a:effectLst/>
                <a:latin typeface="system-ui"/>
              </a:rPr>
              <a:t>etc</a:t>
            </a:r>
            <a:endParaRPr lang="en-US" sz="2000" b="0" i="0" dirty="0">
              <a:solidFill>
                <a:srgbClr val="212529"/>
              </a:solidFill>
              <a:effectLst/>
              <a:latin typeface="system-ui"/>
            </a:endParaRPr>
          </a:p>
          <a:p>
            <a:pPr algn="l"/>
            <a:r>
              <a:rPr lang="en-US" sz="2000" b="0" i="0" dirty="0">
                <a:solidFill>
                  <a:srgbClr val="212529"/>
                </a:solidFill>
                <a:effectLst/>
                <a:latin typeface="system-ui"/>
              </a:rPr>
              <a:t>There are mainly three ways by which we can configure our IoC container.</a:t>
            </a:r>
          </a:p>
          <a:p>
            <a:pPr algn="l">
              <a:buFont typeface="Wingdings" panose="05000000000000000000" pitchFamily="2" charset="2"/>
              <a:buChar char="Ø"/>
            </a:pPr>
            <a:r>
              <a:rPr lang="en-US" sz="2000" b="0" i="0" dirty="0">
                <a:solidFill>
                  <a:srgbClr val="212529"/>
                </a:solidFill>
                <a:effectLst/>
                <a:latin typeface="system-ui"/>
              </a:rPr>
              <a:t>XML Based</a:t>
            </a:r>
          </a:p>
          <a:p>
            <a:pPr algn="l">
              <a:buFont typeface="Wingdings" panose="05000000000000000000" pitchFamily="2" charset="2"/>
              <a:buChar char="Ø"/>
            </a:pPr>
            <a:r>
              <a:rPr lang="en-US" sz="2000" b="0" i="0" dirty="0">
                <a:solidFill>
                  <a:srgbClr val="212529"/>
                </a:solidFill>
                <a:effectLst/>
                <a:latin typeface="system-ui"/>
              </a:rPr>
              <a:t>Annotation Based</a:t>
            </a:r>
          </a:p>
          <a:p>
            <a:pPr algn="l">
              <a:buFont typeface="Wingdings" panose="05000000000000000000" pitchFamily="2" charset="2"/>
              <a:buChar char="Ø"/>
            </a:pPr>
            <a:r>
              <a:rPr lang="en-US" sz="2000" b="0" i="0" dirty="0">
                <a:solidFill>
                  <a:srgbClr val="212529"/>
                </a:solidFill>
                <a:effectLst/>
                <a:latin typeface="system-ui"/>
              </a:rPr>
              <a:t>Java-Based</a:t>
            </a:r>
          </a:p>
          <a:p>
            <a:pPr algn="l"/>
            <a:endParaRPr lang="en-US" sz="2000" b="0" i="0" dirty="0">
              <a:solidFill>
                <a:srgbClr val="212529"/>
              </a:solidFill>
              <a:effectLst/>
              <a:latin typeface="system-ui"/>
            </a:endParaRPr>
          </a:p>
          <a:p>
            <a:pPr marL="0" indent="0">
              <a:buNone/>
            </a:pPr>
            <a:endParaRPr lang="en-IN" dirty="0"/>
          </a:p>
        </p:txBody>
      </p:sp>
    </p:spTree>
    <p:extLst>
      <p:ext uri="{BB962C8B-B14F-4D97-AF65-F5344CB8AC3E}">
        <p14:creationId xmlns:p14="http://schemas.microsoft.com/office/powerpoint/2010/main" val="133419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A11D-730B-4788-A790-DAC844E8EF66}"/>
              </a:ext>
            </a:extLst>
          </p:cNvPr>
          <p:cNvSpPr>
            <a:spLocks noGrp="1"/>
          </p:cNvSpPr>
          <p:nvPr>
            <p:ph type="title"/>
          </p:nvPr>
        </p:nvSpPr>
        <p:spPr>
          <a:xfrm>
            <a:off x="365760" y="174661"/>
            <a:ext cx="11457432" cy="1448655"/>
          </a:xfrm>
        </p:spPr>
        <p:txBody>
          <a:bodyPr/>
          <a:lstStyle/>
          <a:p>
            <a:br>
              <a:rPr lang="en-IN" dirty="0">
                <a:effectLst/>
                <a:latin typeface="+mn-lt"/>
                <a:ea typeface="Calibri" panose="020F0502020204030204" pitchFamily="34" charset="0"/>
                <a:cs typeface="Times New Roman" panose="02020603050405020304" pitchFamily="18" charset="0"/>
              </a:rPr>
            </a:br>
            <a:r>
              <a:rPr lang="en-IN" dirty="0">
                <a:effectLst/>
                <a:latin typeface="+mn-lt"/>
                <a:ea typeface="Calibri" panose="020F0502020204030204" pitchFamily="34" charset="0"/>
                <a:cs typeface="Times New Roman" panose="02020603050405020304" pitchFamily="18" charset="0"/>
              </a:rPr>
              <a:t>DEPENDENCY INJECTION IN SPRING FRAMEWORK</a:t>
            </a:r>
            <a:br>
              <a:rPr lang="en-IN" dirty="0">
                <a:effectLst/>
                <a:latin typeface="+mn-lt"/>
                <a:ea typeface="Calibri" panose="020F0502020204030204" pitchFamily="34" charset="0"/>
                <a:cs typeface="Times New Roman" panose="02020603050405020304" pitchFamily="18" charset="0"/>
              </a:rPr>
            </a:br>
            <a:endParaRPr lang="en-IN" dirty="0">
              <a:latin typeface="+mn-lt"/>
            </a:endParaRPr>
          </a:p>
        </p:txBody>
      </p:sp>
      <p:sp>
        <p:nvSpPr>
          <p:cNvPr id="3" name="Content Placeholder 2">
            <a:extLst>
              <a:ext uri="{FF2B5EF4-FFF2-40B4-BE49-F238E27FC236}">
                <a16:creationId xmlns:a16="http://schemas.microsoft.com/office/drawing/2014/main" id="{9123D38D-0AD7-4073-918D-DDA11D62E61C}"/>
              </a:ext>
            </a:extLst>
          </p:cNvPr>
          <p:cNvSpPr>
            <a:spLocks noGrp="1"/>
          </p:cNvSpPr>
          <p:nvPr>
            <p:ph sz="half" idx="1"/>
          </p:nvPr>
        </p:nvSpPr>
        <p:spPr>
          <a:xfrm>
            <a:off x="365760" y="1469204"/>
            <a:ext cx="7534656" cy="4611556"/>
          </a:xfrm>
        </p:spPr>
        <p:txBody>
          <a:bodyPr/>
          <a:lstStyle/>
          <a:p>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 pattern that allows the decoupling of components by removing direct dependencies between them.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The Spring Framework provides a powerful and flexible implementation of DI.</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In Spring, DI is achieved through the use of a container that manages the creation and configuration of objects (beans) in an application.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The container is responsible for instantiating beans and injecting any required dependencies.</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Dependency injection can be implemented using constructor injection, setter injection, or field injection. </a:t>
            </a:r>
          </a:p>
          <a:p>
            <a:endParaRPr lang="en-IN" dirty="0"/>
          </a:p>
        </p:txBody>
      </p:sp>
      <p:sp>
        <p:nvSpPr>
          <p:cNvPr id="4" name="Content Placeholder 3">
            <a:extLst>
              <a:ext uri="{FF2B5EF4-FFF2-40B4-BE49-F238E27FC236}">
                <a16:creationId xmlns:a16="http://schemas.microsoft.com/office/drawing/2014/main" id="{95BCCE96-7CF5-4A96-B8EB-E049B62E8D33}"/>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50653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0EBD-D4CB-46BD-8462-D375F21208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C5F57D-B735-41ED-AD5A-7A0A3BFB631E}"/>
              </a:ext>
            </a:extLst>
          </p:cNvPr>
          <p:cNvSpPr>
            <a:spLocks noGrp="1"/>
          </p:cNvSpPr>
          <p:nvPr>
            <p:ph sz="half" idx="1"/>
          </p:nvPr>
        </p:nvSpPr>
        <p:spPr/>
        <p:txBody>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Constructor injection: The dependencies are injected via constructor parameters.</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Setter injection: The dependencies are injected via setter methods.</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Field injection: The dependencies are injected directly into fields of the class.</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Method injection: The dependencies are injected via a method.</a:t>
            </a:r>
          </a:p>
          <a:p>
            <a:endParaRPr lang="en-IN" dirty="0"/>
          </a:p>
        </p:txBody>
      </p:sp>
      <p:sp>
        <p:nvSpPr>
          <p:cNvPr id="4" name="Content Placeholder 3">
            <a:extLst>
              <a:ext uri="{FF2B5EF4-FFF2-40B4-BE49-F238E27FC236}">
                <a16:creationId xmlns:a16="http://schemas.microsoft.com/office/drawing/2014/main" id="{BF860B81-DCAB-425C-AEBE-0D9F90AAD09B}"/>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9535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DA2B-2C0F-4338-993C-0981EC65C406}"/>
              </a:ext>
            </a:extLst>
          </p:cNvPr>
          <p:cNvSpPr>
            <a:spLocks noGrp="1"/>
          </p:cNvSpPr>
          <p:nvPr>
            <p:ph type="title"/>
          </p:nvPr>
        </p:nvSpPr>
        <p:spPr>
          <a:xfrm>
            <a:off x="734568" y="277402"/>
            <a:ext cx="11457432" cy="914400"/>
          </a:xfrm>
        </p:spPr>
        <p:txBody>
          <a:bodyPr/>
          <a:lstStyle/>
          <a:p>
            <a:r>
              <a:rPr lang="en-US" dirty="0"/>
              <a:t>AUTOWIRING</a:t>
            </a:r>
            <a:endParaRPr lang="en-IN" dirty="0"/>
          </a:p>
        </p:txBody>
      </p:sp>
      <p:sp>
        <p:nvSpPr>
          <p:cNvPr id="3" name="Content Placeholder 2">
            <a:extLst>
              <a:ext uri="{FF2B5EF4-FFF2-40B4-BE49-F238E27FC236}">
                <a16:creationId xmlns:a16="http://schemas.microsoft.com/office/drawing/2014/main" id="{8BFFFCF0-CFDC-4871-8861-B09AC55A5EB1}"/>
              </a:ext>
            </a:extLst>
          </p:cNvPr>
          <p:cNvSpPr>
            <a:spLocks noGrp="1"/>
          </p:cNvSpPr>
          <p:nvPr>
            <p:ph sz="half" idx="1"/>
          </p:nvPr>
        </p:nvSpPr>
        <p:spPr>
          <a:xfrm>
            <a:off x="889741" y="1191802"/>
            <a:ext cx="8346725" cy="4940329"/>
          </a:xfrm>
        </p:spPr>
        <p:txBody>
          <a:bodyPr>
            <a:normAutofit fontScale="92500" lnSpcReduction="20000"/>
          </a:bodyPr>
          <a:lstStyle/>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Allows the container to automatically wire up dependencies based on their types or names.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C</a:t>
            </a:r>
            <a:r>
              <a:rPr lang="en-IN" sz="2200" dirty="0">
                <a:effectLst/>
                <a:latin typeface="Calibri" panose="020F0502020204030204" pitchFamily="34" charset="0"/>
                <a:ea typeface="Calibri" panose="020F0502020204030204" pitchFamily="34" charset="0"/>
                <a:cs typeface="Times New Roman" panose="02020603050405020304" pitchFamily="18" charset="0"/>
              </a:rPr>
              <a:t>an simplify configuration and make it easier to maintain large codebases and save developers time also reduce the amount of configuration code they need to write.</a:t>
            </a:r>
          </a:p>
          <a:p>
            <a:pPr marL="0" indent="0" algn="just">
              <a:lnSpc>
                <a:spcPct val="107000"/>
              </a:lnSpc>
              <a:spcAft>
                <a:spcPts val="800"/>
              </a:spcAft>
              <a:buNone/>
            </a:pPr>
            <a:r>
              <a:rPr lang="en-IN" sz="2200" dirty="0">
                <a:latin typeface="Calibri" panose="020F0502020204030204" pitchFamily="34" charset="0"/>
                <a:ea typeface="Calibri" panose="020F0502020204030204" pitchFamily="34" charset="0"/>
                <a:cs typeface="Times New Roman" panose="02020603050405020304" pitchFamily="18" charset="0"/>
              </a:rPr>
              <a:t>    E</a:t>
            </a:r>
            <a:r>
              <a:rPr lang="en-IN" sz="2200" dirty="0">
                <a:effectLst/>
                <a:latin typeface="Calibri" panose="020F0502020204030204" pitchFamily="34" charset="0"/>
                <a:ea typeface="Calibri" panose="020F0502020204030204" pitchFamily="34" charset="0"/>
                <a:cs typeface="Times New Roman" panose="02020603050405020304" pitchFamily="18" charset="0"/>
              </a:rPr>
              <a:t>xample of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autowiring</a:t>
            </a:r>
            <a:r>
              <a:rPr lang="en-IN" sz="2200" dirty="0">
                <a:effectLst/>
                <a:latin typeface="Calibri" panose="020F0502020204030204" pitchFamily="34" charset="0"/>
                <a:ea typeface="Calibri" panose="020F0502020204030204" pitchFamily="34" charset="0"/>
                <a:cs typeface="Times New Roman" panose="02020603050405020304" pitchFamily="18" charset="0"/>
              </a:rPr>
              <a:t> in Spring:</a:t>
            </a:r>
          </a:p>
          <a:p>
            <a:pPr marL="0" indent="0" algn="just">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	@Component</a:t>
            </a:r>
          </a:p>
          <a:p>
            <a:pPr marL="0" indent="0" algn="just">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		public class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MyService</a:t>
            </a:r>
            <a:r>
              <a:rPr lang="en-IN" sz="22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    	@Autowired</a:t>
            </a:r>
          </a:p>
          <a:p>
            <a:pPr marL="0" indent="0" algn="just">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    		private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MyRepository</a:t>
            </a:r>
            <a:r>
              <a:rPr lang="en-IN" sz="2200" dirty="0">
                <a:effectLst/>
                <a:latin typeface="Calibri" panose="020F0502020204030204" pitchFamily="34" charset="0"/>
                <a:ea typeface="Calibri" panose="020F0502020204030204" pitchFamily="34" charset="0"/>
                <a:cs typeface="Times New Roman" panose="02020603050405020304" pitchFamily="18" charset="0"/>
              </a:rPr>
              <a:t> repository;</a:t>
            </a:r>
          </a:p>
          <a:p>
            <a:pPr marL="0" indent="0" algn="just">
              <a:lnSpc>
                <a:spcPct val="107000"/>
              </a:lnSpc>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7370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3AC8-A4AE-4B0C-9500-2097A72B1258}"/>
              </a:ext>
            </a:extLst>
          </p:cNvPr>
          <p:cNvSpPr>
            <a:spLocks noGrp="1"/>
          </p:cNvSpPr>
          <p:nvPr>
            <p:ph type="title"/>
          </p:nvPr>
        </p:nvSpPr>
        <p:spPr/>
        <p:txBody>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Dependency Injection Implementation using Constructor Injection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EF30F4-C1B4-4428-AE37-13E49BD308E0}"/>
              </a:ext>
            </a:extLst>
          </p:cNvPr>
          <p:cNvSpPr>
            <a:spLocks noGrp="1"/>
          </p:cNvSpPr>
          <p:nvPr>
            <p:ph sz="half" idx="1"/>
          </p:nvPr>
        </p:nvSpPr>
        <p:spPr>
          <a:xfrm>
            <a:off x="365760" y="1469204"/>
            <a:ext cx="7534656" cy="4611556"/>
          </a:xfrm>
        </p:spPr>
        <p:txBody>
          <a:bodyPr/>
          <a:lstStyle/>
          <a:p>
            <a:pPr marL="182880" lvl="1" indent="0" algn="just">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2880" lvl="1"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public class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MyService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marL="182880" lvl="1"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private final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MyRepository</a:t>
            </a:r>
            <a:r>
              <a:rPr lang="en-IN" sz="2000" dirty="0">
                <a:effectLst/>
                <a:latin typeface="Calibri" panose="020F0502020204030204" pitchFamily="34" charset="0"/>
                <a:ea typeface="Calibri" panose="020F0502020204030204" pitchFamily="34" charset="0"/>
                <a:cs typeface="Times New Roman" panose="02020603050405020304" pitchFamily="18" charset="0"/>
              </a:rPr>
              <a:t> repository;</a:t>
            </a:r>
          </a:p>
          <a:p>
            <a:pPr marL="182880" lvl="1"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marL="182880" lvl="1"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public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MyService</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MyRepository</a:t>
            </a:r>
            <a:r>
              <a:rPr lang="en-IN" sz="2000" dirty="0">
                <a:effectLst/>
                <a:latin typeface="Calibri" panose="020F0502020204030204" pitchFamily="34" charset="0"/>
                <a:ea typeface="Calibri" panose="020F0502020204030204" pitchFamily="34" charset="0"/>
                <a:cs typeface="Times New Roman" panose="02020603050405020304" pitchFamily="18" charset="0"/>
              </a:rPr>
              <a:t> repository) {</a:t>
            </a:r>
          </a:p>
          <a:p>
            <a:pPr marL="182880" lvl="1"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this.repository</a:t>
            </a:r>
            <a:r>
              <a:rPr lang="en-IN" sz="2000" dirty="0">
                <a:effectLst/>
                <a:latin typeface="Calibri" panose="020F0502020204030204" pitchFamily="34" charset="0"/>
                <a:ea typeface="Calibri" panose="020F0502020204030204" pitchFamily="34" charset="0"/>
                <a:cs typeface="Times New Roman" panose="02020603050405020304" pitchFamily="18" charset="0"/>
              </a:rPr>
              <a:t> = repository;</a:t>
            </a:r>
          </a:p>
          <a:p>
            <a:pPr marL="182880" lvl="1"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marL="182880" lvl="1" indent="0" algn="just">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
        <p:nvSpPr>
          <p:cNvPr id="4" name="Content Placeholder 3">
            <a:extLst>
              <a:ext uri="{FF2B5EF4-FFF2-40B4-BE49-F238E27FC236}">
                <a16:creationId xmlns:a16="http://schemas.microsoft.com/office/drawing/2014/main" id="{2DBCE6B9-F939-4790-9978-305726F7011D}"/>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352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A0F9-8849-4F9B-A9F2-8FBABFEF9D23}"/>
              </a:ext>
            </a:extLst>
          </p:cNvPr>
          <p:cNvSpPr>
            <a:spLocks noGrp="1"/>
          </p:cNvSpPr>
          <p:nvPr>
            <p:ph type="title"/>
          </p:nvPr>
        </p:nvSpPr>
        <p:spPr>
          <a:xfrm>
            <a:off x="503434" y="365760"/>
            <a:ext cx="11319758" cy="914400"/>
          </a:xfrm>
        </p:spPr>
        <p:txBody>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Constructor Injection with Collections and Maps: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FC633D5-ADFA-4FB1-805C-F2CEF5E32F4D}"/>
              </a:ext>
            </a:extLst>
          </p:cNvPr>
          <p:cNvSpPr>
            <a:spLocks noGrp="1"/>
          </p:cNvSpPr>
          <p:nvPr>
            <p:ph sz="half" idx="1"/>
          </p:nvPr>
        </p:nvSpPr>
        <p:spPr>
          <a:xfrm>
            <a:off x="745904" y="1181528"/>
            <a:ext cx="9363868" cy="4878684"/>
          </a:xfrm>
        </p:spPr>
        <p:txBody>
          <a:bodyPr>
            <a:normAutofit fontScale="55000" lnSpcReduction="20000"/>
          </a:bodyPr>
          <a:lstStyle/>
          <a:p>
            <a:pPr algn="just">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In constructor injection, dependencies are passed into a class through its constructor. This can be useful when a component has several dependencies that need to be injected at once.</a:t>
            </a:r>
          </a:p>
          <a:p>
            <a:pPr algn="just">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To use constructor injection with a collection, we can define a constructor that takes a collection of objects as a parameter. For example:</a:t>
            </a:r>
          </a:p>
          <a:p>
            <a:pPr marL="0" indent="0" algn="just">
              <a:lnSpc>
                <a:spcPct val="120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public class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MyComponent</a:t>
            </a: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20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20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private List&lt;</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MyDependency</a:t>
            </a:r>
            <a:r>
              <a:rPr lang="en-IN" sz="3200" dirty="0">
                <a:effectLst/>
                <a:latin typeface="Calibri" panose="020F0502020204030204" pitchFamily="34" charset="0"/>
                <a:ea typeface="Calibri" panose="020F0502020204030204" pitchFamily="34" charset="0"/>
                <a:cs typeface="Times New Roman" panose="02020603050405020304" pitchFamily="18" charset="0"/>
              </a:rPr>
              <a:t>&gt; dependencies; </a:t>
            </a:r>
          </a:p>
          <a:p>
            <a:pPr marL="0" indent="0" algn="just">
              <a:lnSpc>
                <a:spcPct val="120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public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MyComponent</a:t>
            </a:r>
            <a:r>
              <a:rPr lang="en-IN" sz="3200" dirty="0">
                <a:effectLst/>
                <a:latin typeface="Calibri" panose="020F0502020204030204" pitchFamily="34" charset="0"/>
                <a:ea typeface="Calibri" panose="020F0502020204030204" pitchFamily="34" charset="0"/>
                <a:cs typeface="Times New Roman" panose="02020603050405020304" pitchFamily="18" charset="0"/>
              </a:rPr>
              <a:t>(List&lt;</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MyDependency</a:t>
            </a:r>
            <a:r>
              <a:rPr lang="en-IN" sz="3200" dirty="0">
                <a:effectLst/>
                <a:latin typeface="Calibri" panose="020F0502020204030204" pitchFamily="34" charset="0"/>
                <a:ea typeface="Calibri" panose="020F0502020204030204" pitchFamily="34" charset="0"/>
                <a:cs typeface="Times New Roman" panose="02020603050405020304" pitchFamily="18" charset="0"/>
              </a:rPr>
              <a:t>&gt; dependencies) {</a:t>
            </a:r>
          </a:p>
          <a:p>
            <a:pPr marL="0" indent="0" algn="just">
              <a:lnSpc>
                <a:spcPct val="120000"/>
              </a:lnSpc>
              <a:spcAft>
                <a:spcPts val="800"/>
              </a:spcAft>
              <a:buNone/>
            </a:pPr>
            <a:r>
              <a:rPr lang="en-IN" sz="3200" dirty="0" err="1">
                <a:effectLst/>
                <a:latin typeface="Calibri" panose="020F0502020204030204" pitchFamily="34" charset="0"/>
                <a:ea typeface="Calibri" panose="020F0502020204030204" pitchFamily="34" charset="0"/>
                <a:cs typeface="Times New Roman" panose="02020603050405020304" pitchFamily="18" charset="0"/>
              </a:rPr>
              <a:t>this.dependencies</a:t>
            </a:r>
            <a:r>
              <a:rPr lang="en-IN" sz="3200" dirty="0">
                <a:effectLst/>
                <a:latin typeface="Calibri" panose="020F0502020204030204" pitchFamily="34" charset="0"/>
                <a:ea typeface="Calibri" panose="020F0502020204030204" pitchFamily="34" charset="0"/>
                <a:cs typeface="Times New Roman" panose="02020603050405020304" pitchFamily="18" charset="0"/>
              </a:rPr>
              <a:t> = dependencies; } </a:t>
            </a:r>
          </a:p>
          <a:p>
            <a:pPr marL="0" indent="0" algn="just">
              <a:lnSpc>
                <a:spcPct val="120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02892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1062-141B-5910-C3BA-33434AC9A877}"/>
              </a:ext>
            </a:extLst>
          </p:cNvPr>
          <p:cNvSpPr>
            <a:spLocks noGrp="1"/>
          </p:cNvSpPr>
          <p:nvPr>
            <p:ph type="title"/>
          </p:nvPr>
        </p:nvSpPr>
        <p:spPr/>
        <p:txBody>
          <a:bodyPr/>
          <a:lstStyle/>
          <a:p>
            <a:r>
              <a:rPr lang="en-IN" dirty="0">
                <a:latin typeface="Calibri"/>
                <a:cs typeface="Calibri"/>
              </a:rPr>
              <a:t>Dependency Injection Implementation </a:t>
            </a:r>
            <a:r>
              <a:rPr lang="en-US" b="0" dirty="0">
                <a:cs typeface="Arial"/>
              </a:rPr>
              <a:t>Setter Injection</a:t>
            </a:r>
            <a:endParaRPr lang="en-US" dirty="0">
              <a:cs typeface="Arial"/>
            </a:endParaRPr>
          </a:p>
        </p:txBody>
      </p:sp>
      <p:sp>
        <p:nvSpPr>
          <p:cNvPr id="3" name="Content Placeholder 2">
            <a:extLst>
              <a:ext uri="{FF2B5EF4-FFF2-40B4-BE49-F238E27FC236}">
                <a16:creationId xmlns:a16="http://schemas.microsoft.com/office/drawing/2014/main" id="{B3EE9527-6B18-F4AA-0659-DC08DD868151}"/>
              </a:ext>
            </a:extLst>
          </p:cNvPr>
          <p:cNvSpPr>
            <a:spLocks noGrp="1"/>
          </p:cNvSpPr>
          <p:nvPr>
            <p:ph sz="half" idx="1"/>
          </p:nvPr>
        </p:nvSpPr>
        <p:spPr/>
        <p:txBody>
          <a:bodyPr vert="horz" lIns="0" tIns="0" rIns="0" bIns="0" spcCol="301752" rtlCol="0" anchor="t">
            <a:normAutofit/>
          </a:bodyPr>
          <a:lstStyle/>
          <a:p>
            <a:endParaRPr lang="en-US" dirty="0">
              <a:cs typeface="Arial"/>
            </a:endParaRPr>
          </a:p>
          <a:p>
            <a:pPr marL="0" indent="0">
              <a:buNone/>
            </a:pPr>
            <a:endParaRPr lang="en-US" dirty="0">
              <a:cs typeface="Arial"/>
            </a:endParaRPr>
          </a:p>
          <a:p>
            <a:r>
              <a:rPr lang="en-US" dirty="0">
                <a:ea typeface="+mn-lt"/>
                <a:cs typeface="+mn-lt"/>
              </a:rPr>
              <a:t>public class </a:t>
            </a:r>
            <a:r>
              <a:rPr lang="en-US" dirty="0" err="1">
                <a:ea typeface="+mn-lt"/>
                <a:cs typeface="+mn-lt"/>
              </a:rPr>
              <a:t>MyService</a:t>
            </a:r>
            <a:r>
              <a:rPr lang="en-US" dirty="0">
                <a:ea typeface="+mn-lt"/>
                <a:cs typeface="+mn-lt"/>
              </a:rPr>
              <a:t> {</a:t>
            </a:r>
            <a:endParaRPr lang="en-US" dirty="0"/>
          </a:p>
          <a:p>
            <a:r>
              <a:rPr lang="en-US" dirty="0">
                <a:ea typeface="+mn-lt"/>
                <a:cs typeface="+mn-lt"/>
              </a:rPr>
              <a:t>    private </a:t>
            </a:r>
            <a:r>
              <a:rPr lang="en-US" dirty="0" err="1">
                <a:ea typeface="+mn-lt"/>
                <a:cs typeface="+mn-lt"/>
              </a:rPr>
              <a:t>MyRepository</a:t>
            </a:r>
            <a:r>
              <a:rPr lang="en-US" dirty="0">
                <a:ea typeface="+mn-lt"/>
                <a:cs typeface="+mn-lt"/>
              </a:rPr>
              <a:t> repository;</a:t>
            </a:r>
            <a:endParaRPr lang="en-US" dirty="0"/>
          </a:p>
          <a:p>
            <a:endParaRPr lang="en-US"/>
          </a:p>
          <a:p>
            <a:r>
              <a:rPr lang="en-US" dirty="0">
                <a:ea typeface="+mn-lt"/>
                <a:cs typeface="+mn-lt"/>
              </a:rPr>
              <a:t>    @Autowired</a:t>
            </a:r>
            <a:endParaRPr lang="en-US" dirty="0"/>
          </a:p>
          <a:p>
            <a:r>
              <a:rPr lang="en-US" dirty="0">
                <a:ea typeface="+mn-lt"/>
                <a:cs typeface="+mn-lt"/>
              </a:rPr>
              <a:t>    public void </a:t>
            </a:r>
            <a:r>
              <a:rPr lang="en-US" dirty="0" err="1">
                <a:ea typeface="+mn-lt"/>
                <a:cs typeface="+mn-lt"/>
              </a:rPr>
              <a:t>setRepository</a:t>
            </a:r>
            <a:r>
              <a:rPr lang="en-US" dirty="0">
                <a:ea typeface="+mn-lt"/>
                <a:cs typeface="+mn-lt"/>
              </a:rPr>
              <a:t>(</a:t>
            </a:r>
            <a:r>
              <a:rPr lang="en-US" dirty="0" err="1">
                <a:ea typeface="+mn-lt"/>
                <a:cs typeface="+mn-lt"/>
              </a:rPr>
              <a:t>MyRepository</a:t>
            </a:r>
            <a:r>
              <a:rPr lang="en-US" dirty="0">
                <a:ea typeface="+mn-lt"/>
                <a:cs typeface="+mn-lt"/>
              </a:rPr>
              <a:t> repository) {</a:t>
            </a:r>
            <a:endParaRPr lang="en-US" dirty="0"/>
          </a:p>
          <a:p>
            <a:r>
              <a:rPr lang="en-US" dirty="0">
                <a:ea typeface="+mn-lt"/>
                <a:cs typeface="+mn-lt"/>
              </a:rPr>
              <a:t>        </a:t>
            </a:r>
            <a:r>
              <a:rPr lang="en-US" dirty="0" err="1">
                <a:ea typeface="+mn-lt"/>
                <a:cs typeface="+mn-lt"/>
              </a:rPr>
              <a:t>this.repository</a:t>
            </a:r>
            <a:r>
              <a:rPr lang="en-US" dirty="0">
                <a:ea typeface="+mn-lt"/>
                <a:cs typeface="+mn-lt"/>
              </a:rPr>
              <a:t> = repository;</a:t>
            </a:r>
            <a:endParaRPr lang="en-US" dirty="0"/>
          </a:p>
          <a:p>
            <a:r>
              <a:rPr lang="en-US" dirty="0">
                <a:ea typeface="+mn-lt"/>
                <a:cs typeface="+mn-lt"/>
              </a:rPr>
              <a:t>    }</a:t>
            </a:r>
            <a:endParaRPr lang="en-US" dirty="0"/>
          </a:p>
          <a:p>
            <a:r>
              <a:rPr lang="en-US" dirty="0">
                <a:ea typeface="+mn-lt"/>
                <a:cs typeface="+mn-lt"/>
              </a:rPr>
              <a:t>}</a:t>
            </a:r>
            <a:endParaRPr lang="en-US" dirty="0"/>
          </a:p>
        </p:txBody>
      </p:sp>
      <p:sp>
        <p:nvSpPr>
          <p:cNvPr id="4" name="Content Placeholder 3">
            <a:extLst>
              <a:ext uri="{FF2B5EF4-FFF2-40B4-BE49-F238E27FC236}">
                <a16:creationId xmlns:a16="http://schemas.microsoft.com/office/drawing/2014/main" id="{C2F3DFEE-EA55-298F-36F1-20679A62619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4066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769F-4E64-EEAE-D044-319104B95BD8}"/>
              </a:ext>
            </a:extLst>
          </p:cNvPr>
          <p:cNvSpPr>
            <a:spLocks noGrp="1"/>
          </p:cNvSpPr>
          <p:nvPr>
            <p:ph type="title"/>
          </p:nvPr>
        </p:nvSpPr>
        <p:spPr/>
        <p:txBody>
          <a:bodyPr/>
          <a:lstStyle/>
          <a:p>
            <a:r>
              <a:rPr lang="en-US" dirty="0">
                <a:cs typeface="Arial"/>
              </a:rPr>
              <a:t>CI vs SI</a:t>
            </a:r>
            <a:endParaRPr lang="en-US" dirty="0"/>
          </a:p>
        </p:txBody>
      </p:sp>
      <p:sp>
        <p:nvSpPr>
          <p:cNvPr id="3" name="Content Placeholder 2">
            <a:extLst>
              <a:ext uri="{FF2B5EF4-FFF2-40B4-BE49-F238E27FC236}">
                <a16:creationId xmlns:a16="http://schemas.microsoft.com/office/drawing/2014/main" id="{14AFE824-C427-DD36-EDE1-ED7A94343AF7}"/>
              </a:ext>
            </a:extLst>
          </p:cNvPr>
          <p:cNvSpPr>
            <a:spLocks noGrp="1"/>
          </p:cNvSpPr>
          <p:nvPr>
            <p:ph sz="half" idx="1"/>
          </p:nvPr>
        </p:nvSpPr>
        <p:spPr>
          <a:xfrm>
            <a:off x="260253" y="1043354"/>
            <a:ext cx="9610577" cy="5037406"/>
          </a:xfrm>
        </p:spPr>
        <p:txBody>
          <a:bodyPr vert="horz" lIns="0" tIns="0" rIns="0" bIns="0" spcCol="301752" rtlCol="0" anchor="t">
            <a:normAutofit/>
          </a:bodyPr>
          <a:lstStyle/>
          <a:p>
            <a:pPr algn="just"/>
            <a:r>
              <a:rPr lang="en-US" sz="2000" b="1" dirty="0">
                <a:latin typeface="inter-regular"/>
                <a:ea typeface="+mn-lt"/>
                <a:cs typeface="+mn-lt"/>
              </a:rPr>
              <a:t>Partial dependency</a:t>
            </a:r>
            <a:r>
              <a:rPr lang="en-US" sz="2000" dirty="0">
                <a:latin typeface="inter-regular"/>
                <a:ea typeface="+mn-lt"/>
                <a:cs typeface="+mn-lt"/>
              </a:rPr>
              <a:t>: can be injected using setter injection but it is not possible by constructor. Suppose there are 3 properties in a class, having 3 </a:t>
            </a:r>
            <a:r>
              <a:rPr lang="en-US" sz="2000" dirty="0" err="1">
                <a:latin typeface="inter-regular"/>
                <a:ea typeface="+mn-lt"/>
                <a:cs typeface="+mn-lt"/>
              </a:rPr>
              <a:t>arg</a:t>
            </a:r>
            <a:r>
              <a:rPr lang="en-US" sz="2000" dirty="0">
                <a:latin typeface="inter-regular"/>
                <a:ea typeface="+mn-lt"/>
                <a:cs typeface="+mn-lt"/>
              </a:rPr>
              <a:t> constructor and setters methods. In such case, if you want to pass information for only one property, it is possible by setter method only.</a:t>
            </a:r>
            <a:endParaRPr lang="en-US" sz="2000">
              <a:latin typeface="inter-regular"/>
              <a:cs typeface="Arial"/>
            </a:endParaRPr>
          </a:p>
          <a:p>
            <a:pPr algn="just"/>
            <a:r>
              <a:rPr lang="en-US" sz="2000" b="1" dirty="0">
                <a:latin typeface="inter-regular"/>
                <a:ea typeface="+mn-lt"/>
                <a:cs typeface="+mn-lt"/>
              </a:rPr>
              <a:t>Overriding</a:t>
            </a:r>
            <a:r>
              <a:rPr lang="en-US" sz="2000" dirty="0">
                <a:latin typeface="inter-regular"/>
                <a:ea typeface="+mn-lt"/>
                <a:cs typeface="+mn-lt"/>
              </a:rPr>
              <a:t>: Setter injection overrides the constructor injection. If we use both constructor and setter injection, IOC container will use the setter injection.</a:t>
            </a:r>
            <a:endParaRPr lang="en-US" sz="2000">
              <a:latin typeface="inter-regular"/>
              <a:cs typeface="Arial"/>
            </a:endParaRPr>
          </a:p>
          <a:p>
            <a:pPr algn="just"/>
            <a:r>
              <a:rPr lang="en-US" sz="2000" b="1" dirty="0">
                <a:latin typeface="inter-regular"/>
                <a:ea typeface="+mn-lt"/>
                <a:cs typeface="+mn-lt"/>
              </a:rPr>
              <a:t>Changes</a:t>
            </a:r>
            <a:r>
              <a:rPr lang="en-US" sz="2000" dirty="0">
                <a:latin typeface="inter-regular"/>
                <a:ea typeface="+mn-lt"/>
                <a:cs typeface="+mn-lt"/>
              </a:rPr>
              <a:t>: We can easily change the value by setter injection. It doesn't create a new bean instance always like constructor. So setter injection is flexible than constructor injection.</a:t>
            </a:r>
            <a:endParaRPr lang="en-US" sz="2000" dirty="0">
              <a:latin typeface="inter-regular"/>
            </a:endParaRPr>
          </a:p>
          <a:p>
            <a:endParaRPr lang="en-US" dirty="0">
              <a:cs typeface="Arial"/>
            </a:endParaRPr>
          </a:p>
        </p:txBody>
      </p:sp>
    </p:spTree>
    <p:extLst>
      <p:ext uri="{BB962C8B-B14F-4D97-AF65-F5344CB8AC3E}">
        <p14:creationId xmlns:p14="http://schemas.microsoft.com/office/powerpoint/2010/main" val="35695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5442-F769-1404-A9E2-63A05974BF22}"/>
              </a:ext>
            </a:extLst>
          </p:cNvPr>
          <p:cNvSpPr>
            <a:spLocks noGrp="1"/>
          </p:cNvSpPr>
          <p:nvPr>
            <p:ph type="title"/>
          </p:nvPr>
        </p:nvSpPr>
        <p:spPr/>
        <p:txBody>
          <a:bodyPr/>
          <a:lstStyle/>
          <a:p>
            <a:r>
              <a:rPr lang="en-US" dirty="0">
                <a:cs typeface="Arial"/>
              </a:rPr>
              <a:t>AOP CONCEPTS</a:t>
            </a:r>
            <a:endParaRPr lang="en-US" dirty="0"/>
          </a:p>
        </p:txBody>
      </p:sp>
      <p:sp>
        <p:nvSpPr>
          <p:cNvPr id="3" name="Content Placeholder 2">
            <a:extLst>
              <a:ext uri="{FF2B5EF4-FFF2-40B4-BE49-F238E27FC236}">
                <a16:creationId xmlns:a16="http://schemas.microsoft.com/office/drawing/2014/main" id="{AE07D627-3250-2D76-3538-C430773C19CD}"/>
              </a:ext>
            </a:extLst>
          </p:cNvPr>
          <p:cNvSpPr>
            <a:spLocks noGrp="1"/>
          </p:cNvSpPr>
          <p:nvPr>
            <p:ph sz="half" idx="1"/>
          </p:nvPr>
        </p:nvSpPr>
        <p:spPr>
          <a:xfrm>
            <a:off x="365760" y="1277816"/>
            <a:ext cx="9305778" cy="4802944"/>
          </a:xfrm>
        </p:spPr>
        <p:txBody>
          <a:bodyPr vert="horz" lIns="0" tIns="0" rIns="0" bIns="0" spcCol="301752" rtlCol="0" anchor="t">
            <a:normAutofit/>
          </a:bodyPr>
          <a:lstStyle/>
          <a:p>
            <a:pPr algn="just"/>
            <a:r>
              <a:rPr lang="en-US" sz="2000" b="1" dirty="0">
                <a:latin typeface="inter-regular"/>
                <a:ea typeface="+mn-lt"/>
                <a:cs typeface="+mn-lt"/>
              </a:rPr>
              <a:t>Aspect Oriented Programming</a:t>
            </a:r>
            <a:r>
              <a:rPr lang="en-US" sz="2000" dirty="0">
                <a:latin typeface="inter-regular"/>
                <a:ea typeface="+mn-lt"/>
                <a:cs typeface="+mn-lt"/>
              </a:rPr>
              <a:t> (AOP) compliments OOPs in the sense that it also provides modularity. But the key unit of modularity is aspect than class.</a:t>
            </a:r>
          </a:p>
          <a:p>
            <a:pPr algn="just"/>
            <a:r>
              <a:rPr lang="en-US" sz="2000" dirty="0">
                <a:latin typeface="inter-regular"/>
                <a:ea typeface="+mn-lt"/>
                <a:cs typeface="+mn-lt"/>
              </a:rPr>
              <a:t>AOP breaks the program logic into distinct parts (called concerns). It is used to increase modularity by </a:t>
            </a:r>
            <a:r>
              <a:rPr lang="en-US" sz="2000" b="1" dirty="0">
                <a:latin typeface="inter-regular"/>
                <a:ea typeface="+mn-lt"/>
                <a:cs typeface="+mn-lt"/>
              </a:rPr>
              <a:t>cross-cutting concerns</a:t>
            </a:r>
            <a:r>
              <a:rPr lang="en-US" sz="2000" dirty="0">
                <a:latin typeface="inter-regular"/>
                <a:ea typeface="+mn-lt"/>
                <a:cs typeface="+mn-lt"/>
              </a:rPr>
              <a:t>.</a:t>
            </a:r>
          </a:p>
          <a:p>
            <a:pPr algn="just"/>
            <a:r>
              <a:rPr lang="en-US" sz="2000" dirty="0">
                <a:latin typeface="inter-regular"/>
                <a:ea typeface="+mn-lt"/>
                <a:cs typeface="+mn-lt"/>
              </a:rPr>
              <a:t>A </a:t>
            </a:r>
            <a:r>
              <a:rPr lang="en-US" sz="2000" b="1" dirty="0">
                <a:latin typeface="inter-regular"/>
                <a:ea typeface="+mn-lt"/>
                <a:cs typeface="+mn-lt"/>
              </a:rPr>
              <a:t>cross-cutting concern</a:t>
            </a:r>
            <a:r>
              <a:rPr lang="en-US" sz="2000" dirty="0">
                <a:latin typeface="inter-regular"/>
                <a:ea typeface="+mn-lt"/>
                <a:cs typeface="+mn-lt"/>
              </a:rPr>
              <a:t> is a concern that can affect the whole application and should be centralized in one location in code as possible, such as transaction management, authentication, logging, security etc.</a:t>
            </a:r>
          </a:p>
          <a:p>
            <a:br>
              <a:rPr lang="en-US" dirty="0"/>
            </a:br>
            <a:endParaRPr lang="en-US" dirty="0"/>
          </a:p>
        </p:txBody>
      </p:sp>
    </p:spTree>
    <p:extLst>
      <p:ext uri="{BB962C8B-B14F-4D97-AF65-F5344CB8AC3E}">
        <p14:creationId xmlns:p14="http://schemas.microsoft.com/office/powerpoint/2010/main" val="3217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776067" y="924674"/>
            <a:ext cx="11047125" cy="616450"/>
          </a:xfrm>
        </p:spPr>
        <p:txBody>
          <a:bodyPr/>
          <a:lstStyle/>
          <a:p>
            <a:r>
              <a:rPr lang="en-US">
                <a:cs typeface="Arial"/>
              </a:rPr>
              <a:t>INTRODUCTION</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776067" y="2034282"/>
            <a:ext cx="10500595" cy="4046477"/>
          </a:xfrm>
        </p:spPr>
        <p:txBody>
          <a:bodyPr/>
          <a:lstStyle/>
          <a:p>
            <a:r>
              <a:rPr lang="en-US" sz="2000" b="0" i="0" dirty="0">
                <a:effectLst/>
                <a:latin typeface="inter-regular"/>
              </a:rPr>
              <a:t>Spring is a </a:t>
            </a:r>
            <a:r>
              <a:rPr lang="en-US" sz="2000" b="0" dirty="0">
                <a:effectLst/>
                <a:latin typeface="inter-regular"/>
              </a:rPr>
              <a:t>lightweight</a:t>
            </a:r>
            <a:r>
              <a:rPr lang="en-US" sz="2000" b="0" i="0" dirty="0">
                <a:effectLst/>
                <a:latin typeface="inter-regular"/>
              </a:rPr>
              <a:t> framework</a:t>
            </a:r>
          </a:p>
          <a:p>
            <a:r>
              <a:rPr lang="en-US" sz="2000" b="0" i="0" dirty="0">
                <a:effectLst/>
                <a:latin typeface="Gordita"/>
              </a:rPr>
              <a:t>Spring Framework, along with various Spring Projects, gives every one of the fundamental tools</a:t>
            </a:r>
          </a:p>
          <a:p>
            <a:pPr marL="0" indent="0">
              <a:buNone/>
            </a:pPr>
            <a:r>
              <a:rPr lang="en-US" sz="2000" b="0" i="0" dirty="0">
                <a:effectLst/>
                <a:latin typeface="Gordita"/>
              </a:rPr>
              <a:t> and elements to take care of any client's necessity while making  the development process easy</a:t>
            </a:r>
            <a:endParaRPr lang="en-US" sz="2000" b="0" i="0" dirty="0">
              <a:effectLst/>
              <a:latin typeface="inter-regular"/>
            </a:endParaRPr>
          </a:p>
          <a:p>
            <a:r>
              <a:rPr lang="en-US" sz="2000" b="0" i="0" dirty="0">
                <a:effectLst/>
                <a:latin typeface="Gordita"/>
              </a:rPr>
              <a:t>open-source system for building </a:t>
            </a:r>
            <a:r>
              <a:rPr lang="en-US" sz="2000" b="0" i="0" dirty="0" err="1">
                <a:effectLst/>
                <a:latin typeface="Gordita"/>
              </a:rPr>
              <a:t>endeavour</a:t>
            </a:r>
            <a:r>
              <a:rPr lang="en-US" sz="2000" b="0" i="0" dirty="0">
                <a:effectLst/>
                <a:latin typeface="Gordita"/>
              </a:rPr>
              <a:t> Java applications</a:t>
            </a:r>
            <a:endParaRPr lang="en-US" sz="2000" b="0" i="0" dirty="0">
              <a:effectLst/>
              <a:latin typeface="inter-regular"/>
            </a:endParaRPr>
          </a:p>
          <a:p>
            <a:r>
              <a:rPr lang="en-US" sz="2000" b="0" i="0" dirty="0">
                <a:effectLst/>
                <a:latin typeface="inter-regular"/>
              </a:rPr>
              <a:t>provides support to various frameworks such as  Struts,</a:t>
            </a:r>
            <a:r>
              <a:rPr lang="en-US" sz="2000" b="0" i="0" strike="noStrike" dirty="0">
                <a:effectLst/>
                <a:latin typeface="inter-regular"/>
              </a:rPr>
              <a:t> </a:t>
            </a:r>
            <a:r>
              <a:rPr lang="en-US" sz="2000" b="0" i="0" dirty="0">
                <a:effectLst/>
                <a:latin typeface="inter-regular"/>
              </a:rPr>
              <a:t>Hibernate, Tapestry, EJB, JSF</a:t>
            </a:r>
          </a:p>
          <a:p>
            <a:r>
              <a:rPr lang="en-US" sz="2000" b="0" i="0" dirty="0">
                <a:effectLst/>
                <a:latin typeface="inter-regular"/>
              </a:rPr>
              <a:t>comprises several modules such as IOC, AOP, DAO, Context, ORM, WEB MVC </a:t>
            </a:r>
            <a:r>
              <a:rPr lang="en-US" sz="2000" b="0" i="0" dirty="0" err="1">
                <a:effectLst/>
                <a:latin typeface="inter-regular"/>
              </a:rPr>
              <a:t>etc</a:t>
            </a:r>
            <a:endParaRPr lang="en-US" sz="2000" b="0" i="0" dirty="0">
              <a:effectLst/>
              <a:latin typeface="inter-regular"/>
            </a:endParaRPr>
          </a:p>
          <a:p>
            <a:endParaRPr lang="en-US" sz="2000" b="0" i="0" dirty="0">
              <a:effectLst/>
              <a:latin typeface="inter-regular"/>
            </a:endParaRPr>
          </a:p>
          <a:p>
            <a:endParaRPr lang="en-US" b="0" i="0" dirty="0">
              <a:solidFill>
                <a:srgbClr val="333333"/>
              </a:solidFill>
              <a:effectLst/>
              <a:latin typeface="inter-regular"/>
            </a:endParaRPr>
          </a:p>
          <a:p>
            <a:endParaRPr lang="en-US" b="0" i="0" dirty="0">
              <a:solidFill>
                <a:srgbClr val="333333"/>
              </a:solidFill>
              <a:effectLst/>
              <a:latin typeface="inter-regular"/>
            </a:endParaRPr>
          </a:p>
          <a:p>
            <a:endParaRPr lang="en-US" b="0" i="0" dirty="0">
              <a:solidFill>
                <a:srgbClr val="333333"/>
              </a:solidFill>
              <a:effectLst/>
              <a:latin typeface="inter-regular"/>
            </a:endParaRPr>
          </a:p>
          <a:p>
            <a:endParaRPr lang="en-US" b="0" i="0" dirty="0">
              <a:effectLst/>
              <a:latin typeface="inter-regular"/>
            </a:endParaRPr>
          </a:p>
          <a:p>
            <a:endParaRPr lang="en-US" dirty="0"/>
          </a:p>
        </p:txBody>
      </p:sp>
    </p:spTree>
    <p:extLst>
      <p:ext uri="{BB962C8B-B14F-4D97-AF65-F5344CB8AC3E}">
        <p14:creationId xmlns:p14="http://schemas.microsoft.com/office/powerpoint/2010/main" val="36585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7B8B-9B88-B7F9-2CF5-002B70C8DE72}"/>
              </a:ext>
            </a:extLst>
          </p:cNvPr>
          <p:cNvSpPr>
            <a:spLocks noGrp="1"/>
          </p:cNvSpPr>
          <p:nvPr>
            <p:ph type="title"/>
          </p:nvPr>
        </p:nvSpPr>
        <p:spPr/>
        <p:txBody>
          <a:bodyPr/>
          <a:lstStyle/>
          <a:p>
            <a:r>
              <a:rPr lang="en-US" b="0" dirty="0">
                <a:ea typeface="+mj-lt"/>
                <a:cs typeface="+mj-lt"/>
              </a:rPr>
              <a:t>Where use AOP?</a:t>
            </a:r>
            <a:endParaRPr lang="en-US" dirty="0"/>
          </a:p>
        </p:txBody>
      </p:sp>
      <p:sp>
        <p:nvSpPr>
          <p:cNvPr id="3" name="Content Placeholder 2">
            <a:extLst>
              <a:ext uri="{FF2B5EF4-FFF2-40B4-BE49-F238E27FC236}">
                <a16:creationId xmlns:a16="http://schemas.microsoft.com/office/drawing/2014/main" id="{E89554F7-F330-0582-6051-EABBB50B71D3}"/>
              </a:ext>
            </a:extLst>
          </p:cNvPr>
          <p:cNvSpPr>
            <a:spLocks noGrp="1"/>
          </p:cNvSpPr>
          <p:nvPr>
            <p:ph sz="half" idx="1"/>
          </p:nvPr>
        </p:nvSpPr>
        <p:spPr/>
        <p:txBody>
          <a:bodyPr vert="horz" lIns="0" tIns="0" rIns="0" bIns="0" spcCol="301752" rtlCol="0" anchor="t">
            <a:normAutofit/>
          </a:bodyPr>
          <a:lstStyle/>
          <a:p>
            <a:pPr algn="just"/>
            <a:endParaRPr lang="en-US" sz="2000" dirty="0">
              <a:latin typeface="inter-regular"/>
              <a:cs typeface="Arial"/>
            </a:endParaRPr>
          </a:p>
          <a:p>
            <a:pPr algn="just"/>
            <a:r>
              <a:rPr lang="en-US" sz="2000" dirty="0">
                <a:latin typeface="inter-regular"/>
                <a:ea typeface="+mn-lt"/>
                <a:cs typeface="+mn-lt"/>
              </a:rPr>
              <a:t>AOP is mostly used in following cases:</a:t>
            </a:r>
            <a:endParaRPr lang="en-US" sz="2000">
              <a:latin typeface="inter-regular"/>
            </a:endParaRPr>
          </a:p>
          <a:p>
            <a:pPr algn="just"/>
            <a:r>
              <a:rPr lang="en-US" sz="2000" dirty="0">
                <a:latin typeface="inter-regular"/>
                <a:ea typeface="+mn-lt"/>
                <a:cs typeface="+mn-lt"/>
              </a:rPr>
              <a:t>to provide declarative enterprise services such as declarative transaction management.</a:t>
            </a:r>
            <a:endParaRPr lang="en-US" sz="2000">
              <a:latin typeface="inter-regular"/>
            </a:endParaRPr>
          </a:p>
          <a:p>
            <a:pPr algn="just"/>
            <a:r>
              <a:rPr lang="en-US" sz="2000" dirty="0">
                <a:latin typeface="inter-regular"/>
                <a:ea typeface="+mn-lt"/>
                <a:cs typeface="+mn-lt"/>
              </a:rPr>
              <a:t>It allows users to implement custom aspects.</a:t>
            </a:r>
            <a:endParaRPr lang="en-US" sz="2000">
              <a:latin typeface="inter-regular"/>
            </a:endParaRPr>
          </a:p>
          <a:p>
            <a:br>
              <a:rPr lang="en-US" dirty="0"/>
            </a:br>
            <a:endParaRPr lang="en-US" dirty="0"/>
          </a:p>
        </p:txBody>
      </p:sp>
      <p:sp>
        <p:nvSpPr>
          <p:cNvPr id="4" name="Content Placeholder 3">
            <a:extLst>
              <a:ext uri="{FF2B5EF4-FFF2-40B4-BE49-F238E27FC236}">
                <a16:creationId xmlns:a16="http://schemas.microsoft.com/office/drawing/2014/main" id="{D6590422-84CB-3F9F-5AD8-567988C06CB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0339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350C-494C-AD52-8B21-1BC3661D2105}"/>
              </a:ext>
            </a:extLst>
          </p:cNvPr>
          <p:cNvSpPr>
            <a:spLocks noGrp="1"/>
          </p:cNvSpPr>
          <p:nvPr>
            <p:ph type="title"/>
          </p:nvPr>
        </p:nvSpPr>
        <p:spPr/>
        <p:txBody>
          <a:bodyPr/>
          <a:lstStyle/>
          <a:p>
            <a:r>
              <a:rPr lang="en-US" b="0" dirty="0">
                <a:ea typeface="+mj-lt"/>
                <a:cs typeface="+mj-lt"/>
              </a:rPr>
              <a:t>AOP Concepts and Terminology</a:t>
            </a:r>
            <a:endParaRPr lang="en-US" dirty="0"/>
          </a:p>
        </p:txBody>
      </p:sp>
      <p:sp>
        <p:nvSpPr>
          <p:cNvPr id="3" name="Content Placeholder 2">
            <a:extLst>
              <a:ext uri="{FF2B5EF4-FFF2-40B4-BE49-F238E27FC236}">
                <a16:creationId xmlns:a16="http://schemas.microsoft.com/office/drawing/2014/main" id="{34E28306-B3A7-E97D-C542-CD72A36E11E2}"/>
              </a:ext>
            </a:extLst>
          </p:cNvPr>
          <p:cNvSpPr>
            <a:spLocks noGrp="1"/>
          </p:cNvSpPr>
          <p:nvPr>
            <p:ph sz="half" idx="1"/>
          </p:nvPr>
        </p:nvSpPr>
        <p:spPr>
          <a:xfrm>
            <a:off x="365760" y="468924"/>
            <a:ext cx="9411286" cy="4967067"/>
          </a:xfrm>
        </p:spPr>
        <p:txBody>
          <a:bodyPr vert="horz" lIns="0" tIns="0" rIns="0" bIns="0" spcCol="301752" rtlCol="0" anchor="t">
            <a:normAutofit/>
          </a:bodyPr>
          <a:lstStyle/>
          <a:p>
            <a:pPr algn="just"/>
            <a:endParaRPr lang="en-US" sz="2000" dirty="0">
              <a:cs typeface="Arial"/>
            </a:endParaRPr>
          </a:p>
          <a:p>
            <a:pPr marL="0" indent="0" algn="just">
              <a:buNone/>
            </a:pPr>
            <a:endParaRPr lang="en-US" sz="2000" dirty="0">
              <a:cs typeface="Arial"/>
            </a:endParaRPr>
          </a:p>
          <a:p>
            <a:pPr algn="just"/>
            <a:r>
              <a:rPr lang="en-US" sz="2000" dirty="0">
                <a:ea typeface="+mn-lt"/>
                <a:cs typeface="+mn-lt"/>
              </a:rPr>
              <a:t>Join point</a:t>
            </a:r>
            <a:endParaRPr lang="en-US" sz="2000">
              <a:cs typeface="Arial"/>
            </a:endParaRPr>
          </a:p>
          <a:p>
            <a:pPr algn="just"/>
            <a:r>
              <a:rPr lang="en-US" sz="2000" dirty="0">
                <a:ea typeface="+mn-lt"/>
                <a:cs typeface="+mn-lt"/>
              </a:rPr>
              <a:t>Advice</a:t>
            </a:r>
            <a:endParaRPr lang="en-US" sz="2000">
              <a:cs typeface="Arial"/>
            </a:endParaRPr>
          </a:p>
          <a:p>
            <a:pPr algn="just"/>
            <a:r>
              <a:rPr lang="en-US" sz="2000" dirty="0">
                <a:ea typeface="+mn-lt"/>
                <a:cs typeface="+mn-lt"/>
              </a:rPr>
              <a:t>Pointcut</a:t>
            </a:r>
            <a:endParaRPr lang="en-US" sz="2000">
              <a:cs typeface="Arial"/>
            </a:endParaRPr>
          </a:p>
          <a:p>
            <a:pPr algn="just"/>
            <a:r>
              <a:rPr lang="en-US" sz="2000" dirty="0">
                <a:ea typeface="+mn-lt"/>
                <a:cs typeface="+mn-lt"/>
              </a:rPr>
              <a:t>Introduction</a:t>
            </a:r>
            <a:endParaRPr lang="en-US" sz="2000">
              <a:cs typeface="Arial"/>
            </a:endParaRPr>
          </a:p>
          <a:p>
            <a:pPr algn="just"/>
            <a:r>
              <a:rPr lang="en-US" sz="2000" dirty="0">
                <a:ea typeface="+mn-lt"/>
                <a:cs typeface="+mn-lt"/>
              </a:rPr>
              <a:t>Target Object</a:t>
            </a:r>
            <a:endParaRPr lang="en-US" sz="2000">
              <a:cs typeface="Arial"/>
            </a:endParaRPr>
          </a:p>
          <a:p>
            <a:pPr algn="just"/>
            <a:r>
              <a:rPr lang="en-US" sz="2000" dirty="0">
                <a:ea typeface="+mn-lt"/>
                <a:cs typeface="+mn-lt"/>
              </a:rPr>
              <a:t>Aspect</a:t>
            </a:r>
            <a:endParaRPr lang="en-US" sz="2000">
              <a:cs typeface="Arial"/>
            </a:endParaRPr>
          </a:p>
          <a:p>
            <a:pPr algn="just"/>
            <a:r>
              <a:rPr lang="en-US" sz="2000" dirty="0">
                <a:ea typeface="+mn-lt"/>
                <a:cs typeface="+mn-lt"/>
              </a:rPr>
              <a:t>Interceptor</a:t>
            </a:r>
            <a:endParaRPr lang="en-US" sz="2000">
              <a:cs typeface="Arial"/>
            </a:endParaRPr>
          </a:p>
          <a:p>
            <a:pPr algn="just"/>
            <a:r>
              <a:rPr lang="en-US" sz="2000" dirty="0">
                <a:ea typeface="+mn-lt"/>
                <a:cs typeface="+mn-lt"/>
              </a:rPr>
              <a:t>AOP Proxy</a:t>
            </a:r>
            <a:endParaRPr lang="en-US" sz="2000">
              <a:cs typeface="Arial"/>
            </a:endParaRPr>
          </a:p>
          <a:p>
            <a:pPr algn="just"/>
            <a:r>
              <a:rPr lang="en-US" sz="2000" dirty="0">
                <a:ea typeface="+mn-lt"/>
                <a:cs typeface="+mn-lt"/>
              </a:rPr>
              <a:t>Weaving</a:t>
            </a:r>
            <a:endParaRPr lang="en-US" sz="2000" dirty="0"/>
          </a:p>
          <a:p>
            <a:pPr marL="0" indent="0">
              <a:buNone/>
            </a:pPr>
            <a:endParaRPr lang="en-US" dirty="0">
              <a:cs typeface="Arial"/>
            </a:endParaRPr>
          </a:p>
        </p:txBody>
      </p:sp>
    </p:spTree>
    <p:extLst>
      <p:ext uri="{BB962C8B-B14F-4D97-AF65-F5344CB8AC3E}">
        <p14:creationId xmlns:p14="http://schemas.microsoft.com/office/powerpoint/2010/main" val="196937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43762-7FD4-2683-56DD-9670DCA0CD3B}"/>
              </a:ext>
            </a:extLst>
          </p:cNvPr>
          <p:cNvSpPr>
            <a:spLocks noGrp="1"/>
          </p:cNvSpPr>
          <p:nvPr>
            <p:ph sz="half" idx="1"/>
          </p:nvPr>
        </p:nvSpPr>
        <p:spPr>
          <a:xfrm>
            <a:off x="365760" y="797170"/>
            <a:ext cx="8813408" cy="5283590"/>
          </a:xfrm>
        </p:spPr>
        <p:txBody>
          <a:bodyPr vert="horz" lIns="0" tIns="0" rIns="0" bIns="0" spcCol="301752" rtlCol="0" anchor="t">
            <a:normAutofit lnSpcReduction="10000"/>
          </a:bodyPr>
          <a:lstStyle/>
          <a:p>
            <a:pPr marL="0" indent="0" algn="just">
              <a:buNone/>
            </a:pPr>
            <a:r>
              <a:rPr lang="en-US" sz="2800" dirty="0">
                <a:latin typeface="inter-regular"/>
              </a:rPr>
              <a:t>Join point</a:t>
            </a:r>
            <a:endParaRPr lang="en-US" sz="2800">
              <a:latin typeface="inter-regular"/>
              <a:cs typeface="Arial"/>
            </a:endParaRPr>
          </a:p>
          <a:p>
            <a:pPr algn="just"/>
            <a:r>
              <a:rPr lang="en-US" sz="2000" dirty="0">
                <a:latin typeface="inter-regular"/>
                <a:ea typeface="+mn-lt"/>
                <a:cs typeface="+mn-lt"/>
              </a:rPr>
              <a:t>Join point is any point in your program such as method execution, exception handling, field access etc. Spring supports only method execution join point.</a:t>
            </a:r>
            <a:endParaRPr lang="en-US" sz="2000">
              <a:latin typeface="inter-regular"/>
              <a:cs typeface="Arial"/>
            </a:endParaRPr>
          </a:p>
          <a:p>
            <a:pPr marL="0" indent="0" algn="just">
              <a:buNone/>
            </a:pPr>
            <a:r>
              <a:rPr lang="en-US" sz="2600" dirty="0">
                <a:latin typeface="inter-regular"/>
              </a:rPr>
              <a:t>Advice</a:t>
            </a:r>
            <a:endParaRPr lang="en-US" sz="2600">
              <a:latin typeface="inter-regular"/>
              <a:cs typeface="Arial"/>
            </a:endParaRPr>
          </a:p>
          <a:p>
            <a:pPr algn="just"/>
            <a:r>
              <a:rPr lang="en-US" sz="2000" dirty="0">
                <a:latin typeface="inter-regular"/>
                <a:ea typeface="+mn-lt"/>
                <a:cs typeface="+mn-lt"/>
              </a:rPr>
              <a:t>Advice represents an action taken by an aspect at a particular join point. There are different types of advices:</a:t>
            </a:r>
            <a:endParaRPr lang="en-US" sz="2000">
              <a:latin typeface="inter-regular"/>
              <a:cs typeface="Arial"/>
            </a:endParaRPr>
          </a:p>
          <a:p>
            <a:pPr algn="just"/>
            <a:r>
              <a:rPr lang="en-US" sz="2000" b="1" dirty="0">
                <a:latin typeface="inter-regular"/>
                <a:ea typeface="+mn-lt"/>
                <a:cs typeface="+mn-lt"/>
              </a:rPr>
              <a:t>Before Advice</a:t>
            </a:r>
            <a:r>
              <a:rPr lang="en-US" sz="2000" dirty="0">
                <a:latin typeface="inter-regular"/>
                <a:ea typeface="+mn-lt"/>
                <a:cs typeface="+mn-lt"/>
              </a:rPr>
              <a:t>: it executes before a join point.</a:t>
            </a:r>
            <a:endParaRPr lang="en-US" sz="2000">
              <a:latin typeface="inter-regular"/>
              <a:cs typeface="Arial"/>
            </a:endParaRPr>
          </a:p>
          <a:p>
            <a:pPr algn="just"/>
            <a:r>
              <a:rPr lang="en-US" sz="2000" b="1" dirty="0">
                <a:latin typeface="inter-regular"/>
                <a:ea typeface="+mn-lt"/>
                <a:cs typeface="+mn-lt"/>
              </a:rPr>
              <a:t>After Returning Advice</a:t>
            </a:r>
            <a:r>
              <a:rPr lang="en-US" sz="2000" dirty="0">
                <a:latin typeface="inter-regular"/>
                <a:ea typeface="+mn-lt"/>
                <a:cs typeface="+mn-lt"/>
              </a:rPr>
              <a:t>: it executes after a joint point completes normally.</a:t>
            </a:r>
            <a:endParaRPr lang="en-US" sz="2000">
              <a:latin typeface="inter-regular"/>
              <a:cs typeface="Arial"/>
            </a:endParaRPr>
          </a:p>
          <a:p>
            <a:pPr algn="just"/>
            <a:r>
              <a:rPr lang="en-US" sz="2000" b="1" dirty="0">
                <a:latin typeface="inter-regular"/>
                <a:ea typeface="+mn-lt"/>
                <a:cs typeface="+mn-lt"/>
              </a:rPr>
              <a:t>After Throwing Advice</a:t>
            </a:r>
            <a:r>
              <a:rPr lang="en-US" sz="2000" dirty="0">
                <a:latin typeface="inter-regular"/>
                <a:ea typeface="+mn-lt"/>
                <a:cs typeface="+mn-lt"/>
              </a:rPr>
              <a:t>: it executes if method exits by throwing an exception.</a:t>
            </a:r>
            <a:endParaRPr lang="en-US" sz="2000">
              <a:latin typeface="inter-regular"/>
              <a:cs typeface="Arial"/>
            </a:endParaRPr>
          </a:p>
          <a:p>
            <a:pPr algn="just"/>
            <a:r>
              <a:rPr lang="en-US" sz="2000" b="1" dirty="0">
                <a:latin typeface="inter-regular"/>
                <a:ea typeface="+mn-lt"/>
                <a:cs typeface="+mn-lt"/>
              </a:rPr>
              <a:t>After (finally) Advice</a:t>
            </a:r>
            <a:r>
              <a:rPr lang="en-US" sz="2000" dirty="0">
                <a:latin typeface="inter-regular"/>
                <a:ea typeface="+mn-lt"/>
                <a:cs typeface="+mn-lt"/>
              </a:rPr>
              <a:t>: it executes after a join point regardless of join point exit whether normally or exceptional return.</a:t>
            </a:r>
            <a:endParaRPr lang="en-US" sz="2000">
              <a:latin typeface="inter-regular"/>
              <a:cs typeface="Arial"/>
            </a:endParaRPr>
          </a:p>
          <a:p>
            <a:pPr algn="just"/>
            <a:r>
              <a:rPr lang="en-US" sz="2000" b="1" dirty="0">
                <a:latin typeface="inter-regular"/>
                <a:ea typeface="+mn-lt"/>
                <a:cs typeface="+mn-lt"/>
              </a:rPr>
              <a:t>Around Advice</a:t>
            </a:r>
            <a:r>
              <a:rPr lang="en-US" sz="2000" dirty="0">
                <a:latin typeface="inter-regular"/>
                <a:ea typeface="+mn-lt"/>
                <a:cs typeface="+mn-lt"/>
              </a:rPr>
              <a:t>: It executes before and after a join point.</a:t>
            </a:r>
            <a:br>
              <a:rPr lang="en-US" dirty="0"/>
            </a:br>
            <a:endParaRPr lang="en-US">
              <a:cs typeface="Arial"/>
            </a:endParaRPr>
          </a:p>
        </p:txBody>
      </p:sp>
    </p:spTree>
    <p:extLst>
      <p:ext uri="{BB962C8B-B14F-4D97-AF65-F5344CB8AC3E}">
        <p14:creationId xmlns:p14="http://schemas.microsoft.com/office/powerpoint/2010/main" val="422300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F271-6B3A-2B28-678A-BA2305A3E3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38E0A7-B8AA-1485-E3B0-10E15004E951}"/>
              </a:ext>
            </a:extLst>
          </p:cNvPr>
          <p:cNvSpPr>
            <a:spLocks noGrp="1"/>
          </p:cNvSpPr>
          <p:nvPr>
            <p:ph sz="half" idx="1"/>
          </p:nvPr>
        </p:nvSpPr>
        <p:spPr>
          <a:xfrm>
            <a:off x="365760" y="773724"/>
            <a:ext cx="10079501" cy="5307036"/>
          </a:xfrm>
        </p:spPr>
        <p:txBody>
          <a:bodyPr vert="horz" lIns="0" tIns="0" rIns="0" bIns="0" spcCol="301752" rtlCol="0" anchor="t">
            <a:normAutofit fontScale="77500" lnSpcReduction="20000"/>
          </a:bodyPr>
          <a:lstStyle/>
          <a:p>
            <a:pPr algn="just"/>
            <a:r>
              <a:rPr lang="en-US" sz="2600" dirty="0"/>
              <a:t>Pointcut</a:t>
            </a:r>
            <a:endParaRPr lang="en-US" sz="2600" dirty="0">
              <a:cs typeface="Arial"/>
            </a:endParaRPr>
          </a:p>
          <a:p>
            <a:pPr algn="just"/>
            <a:r>
              <a:rPr lang="en-US" sz="2600" dirty="0">
                <a:ea typeface="+mn-lt"/>
                <a:cs typeface="+mn-lt"/>
              </a:rPr>
              <a:t>It is an expression language of AOP that matches join points.</a:t>
            </a:r>
            <a:br>
              <a:rPr lang="en-US" dirty="0"/>
            </a:br>
            <a:endParaRPr lang="en-US" sz="2600">
              <a:cs typeface="Arial"/>
            </a:endParaRPr>
          </a:p>
          <a:p>
            <a:pPr marL="0" indent="0" algn="just">
              <a:buNone/>
            </a:pPr>
            <a:r>
              <a:rPr lang="en-US" sz="2600" dirty="0"/>
              <a:t>   Introduction</a:t>
            </a:r>
            <a:endParaRPr lang="en-US" sz="2600">
              <a:cs typeface="Arial"/>
            </a:endParaRPr>
          </a:p>
          <a:p>
            <a:pPr algn="just"/>
            <a:r>
              <a:rPr lang="en-US" sz="2400" dirty="0">
                <a:ea typeface="+mn-lt"/>
                <a:cs typeface="+mn-lt"/>
              </a:rPr>
              <a:t>It means introduction of additional method and fields for a type. It allows you to introduce new interface to any advised object.</a:t>
            </a:r>
            <a:endParaRPr lang="en-US" sz="2400" dirty="0">
              <a:cs typeface="Arial"/>
            </a:endParaRPr>
          </a:p>
          <a:p>
            <a:pPr marL="0" indent="0" algn="just">
              <a:buNone/>
            </a:pPr>
            <a:r>
              <a:rPr lang="en-US" dirty="0"/>
              <a:t>  </a:t>
            </a:r>
            <a:r>
              <a:rPr lang="en-US" sz="2400" dirty="0"/>
              <a:t> Target Object</a:t>
            </a:r>
            <a:endParaRPr lang="en-US" sz="2400" dirty="0">
              <a:cs typeface="Arial"/>
            </a:endParaRPr>
          </a:p>
          <a:p>
            <a:pPr algn="just"/>
            <a:r>
              <a:rPr lang="en-US" sz="2600" dirty="0">
                <a:ea typeface="+mn-lt"/>
                <a:cs typeface="+mn-lt"/>
              </a:rPr>
              <a:t>It is the object i.e. being advised by one or more aspects. It is also known as proxied object in spring because Spring AOP is implemented using runtime proxies.</a:t>
            </a:r>
          </a:p>
          <a:p>
            <a:pPr marL="0" indent="0" algn="just">
              <a:buNone/>
            </a:pPr>
            <a:br>
              <a:rPr lang="en-US" sz="2600" dirty="0"/>
            </a:br>
            <a:r>
              <a:rPr lang="en-US" sz="2600" dirty="0"/>
              <a:t>  Aspect</a:t>
            </a:r>
            <a:endParaRPr lang="en-US" sz="2600">
              <a:cs typeface="Arial"/>
            </a:endParaRPr>
          </a:p>
          <a:p>
            <a:pPr algn="just"/>
            <a:r>
              <a:rPr lang="en-US" sz="2400" dirty="0">
                <a:ea typeface="+mn-lt"/>
                <a:cs typeface="+mn-lt"/>
              </a:rPr>
              <a:t>It is a class that contains advices, </a:t>
            </a:r>
            <a:r>
              <a:rPr lang="en-US" sz="2400" err="1">
                <a:ea typeface="+mn-lt"/>
                <a:cs typeface="+mn-lt"/>
              </a:rPr>
              <a:t>joinpoints</a:t>
            </a:r>
            <a:r>
              <a:rPr lang="en-US" sz="2400" dirty="0">
                <a:ea typeface="+mn-lt"/>
                <a:cs typeface="+mn-lt"/>
              </a:rPr>
              <a:t> etc.</a:t>
            </a:r>
            <a:endParaRPr lang="en-US" sz="2400" dirty="0">
              <a:cs typeface="Arial"/>
            </a:endParaRPr>
          </a:p>
          <a:p>
            <a:pPr algn="just"/>
            <a:r>
              <a:rPr lang="en-US" sz="2400" dirty="0">
                <a:ea typeface="+mn-lt"/>
                <a:cs typeface="+mn-lt"/>
              </a:rPr>
              <a:t>Interceptor</a:t>
            </a:r>
          </a:p>
          <a:p>
            <a:pPr algn="just"/>
            <a:r>
              <a:rPr lang="en-US" sz="2400" dirty="0">
                <a:cs typeface="Arial"/>
              </a:rPr>
              <a:t>It is an aspect that contains only one advice.</a:t>
            </a:r>
            <a:endParaRPr lang="en-US" sz="2400" dirty="0"/>
          </a:p>
          <a:p>
            <a:br>
              <a:rPr lang="en-US" dirty="0"/>
            </a:br>
            <a:endParaRPr lang="en-US" dirty="0"/>
          </a:p>
        </p:txBody>
      </p:sp>
      <p:sp>
        <p:nvSpPr>
          <p:cNvPr id="4" name="Content Placeholder 3">
            <a:extLst>
              <a:ext uri="{FF2B5EF4-FFF2-40B4-BE49-F238E27FC236}">
                <a16:creationId xmlns:a16="http://schemas.microsoft.com/office/drawing/2014/main" id="{79FCAE54-5843-0B48-A42A-7FC480B9BEE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5138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528E-46E5-241E-17A2-A88583F2CE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728144-197D-0805-AF7F-BA36C4036015}"/>
              </a:ext>
            </a:extLst>
          </p:cNvPr>
          <p:cNvSpPr>
            <a:spLocks noGrp="1"/>
          </p:cNvSpPr>
          <p:nvPr>
            <p:ph sz="half" idx="1"/>
          </p:nvPr>
        </p:nvSpPr>
        <p:spPr>
          <a:xfrm>
            <a:off x="365760" y="1477108"/>
            <a:ext cx="9446455" cy="4603652"/>
          </a:xfrm>
        </p:spPr>
        <p:txBody>
          <a:bodyPr vert="horz" lIns="0" tIns="0" rIns="0" bIns="0" spcCol="301752" rtlCol="0" anchor="t">
            <a:normAutofit fontScale="92500" lnSpcReduction="10000"/>
          </a:bodyPr>
          <a:lstStyle/>
          <a:p>
            <a:pPr marL="0" indent="0" algn="just">
              <a:buNone/>
            </a:pPr>
            <a:endParaRPr lang="en-US" sz="2200" dirty="0">
              <a:cs typeface="Arial"/>
            </a:endParaRPr>
          </a:p>
          <a:p>
            <a:pPr marL="0" indent="0" algn="just">
              <a:buNone/>
            </a:pPr>
            <a:r>
              <a:rPr lang="en-US" sz="2200" dirty="0"/>
              <a:t>   </a:t>
            </a:r>
            <a:r>
              <a:rPr lang="en-US" sz="2400" dirty="0">
                <a:latin typeface="inter-regular"/>
              </a:rPr>
              <a:t>AOP Proxy</a:t>
            </a:r>
            <a:endParaRPr lang="en-US" sz="2400">
              <a:latin typeface="inter-regular"/>
              <a:cs typeface="Arial"/>
            </a:endParaRPr>
          </a:p>
          <a:p>
            <a:pPr algn="just"/>
            <a:r>
              <a:rPr lang="en-US" sz="2400" dirty="0">
                <a:latin typeface="inter-regular"/>
                <a:ea typeface="+mn-lt"/>
                <a:cs typeface="+mn-lt"/>
              </a:rPr>
              <a:t>It is used to implement aspect contracts, created by AOP framework. It will be a JDK dynamic proxy or CGLIB proxy in spring framework.</a:t>
            </a:r>
            <a:endParaRPr lang="en-US" sz="2400">
              <a:latin typeface="inter-regular"/>
              <a:cs typeface="Arial"/>
            </a:endParaRPr>
          </a:p>
          <a:p>
            <a:pPr marL="0" indent="0">
              <a:buNone/>
            </a:pPr>
            <a:br>
              <a:rPr lang="en-US" dirty="0"/>
            </a:br>
            <a:endParaRPr lang="en-US" sz="2400">
              <a:latin typeface="inter-regular"/>
              <a:cs typeface="Arial"/>
            </a:endParaRPr>
          </a:p>
          <a:p>
            <a:pPr marL="0" indent="0" algn="just">
              <a:buNone/>
            </a:pPr>
            <a:r>
              <a:rPr lang="en-US" sz="2400" dirty="0">
                <a:latin typeface="inter-regular"/>
              </a:rPr>
              <a:t>   Weaving</a:t>
            </a:r>
            <a:endParaRPr lang="en-US" sz="2400">
              <a:latin typeface="inter-regular"/>
              <a:cs typeface="Arial"/>
            </a:endParaRPr>
          </a:p>
          <a:p>
            <a:pPr algn="just"/>
            <a:r>
              <a:rPr lang="en-US" sz="2400" dirty="0">
                <a:latin typeface="inter-regular"/>
                <a:ea typeface="+mn-lt"/>
                <a:cs typeface="+mn-lt"/>
              </a:rPr>
              <a:t>It is the process of linking aspect with other application types or objects to create an advised object. Weaving can be done at compile time, load time or runtime. Spring AOP performs weaving at runtime.</a:t>
            </a:r>
            <a:endParaRPr lang="en-US" sz="2400">
              <a:latin typeface="inter-regular"/>
              <a:cs typeface="Arial"/>
            </a:endParaRPr>
          </a:p>
          <a:p>
            <a:br>
              <a:rPr lang="en-US" dirty="0"/>
            </a:br>
            <a:endParaRPr lang="en-US">
              <a:latin typeface="inter-regular"/>
              <a:cs typeface="Arial"/>
            </a:endParaRPr>
          </a:p>
        </p:txBody>
      </p:sp>
      <p:sp>
        <p:nvSpPr>
          <p:cNvPr id="4" name="Content Placeholder 3">
            <a:extLst>
              <a:ext uri="{FF2B5EF4-FFF2-40B4-BE49-F238E27FC236}">
                <a16:creationId xmlns:a16="http://schemas.microsoft.com/office/drawing/2014/main" id="{1BE2BD27-CDAD-1808-609D-3B802822BA3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9574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027-D09C-B43C-15A5-950A83934329}"/>
              </a:ext>
            </a:extLst>
          </p:cNvPr>
          <p:cNvSpPr>
            <a:spLocks noGrp="1"/>
          </p:cNvSpPr>
          <p:nvPr>
            <p:ph type="title"/>
          </p:nvPr>
        </p:nvSpPr>
        <p:spPr/>
        <p:txBody>
          <a:bodyPr/>
          <a:lstStyle/>
          <a:p>
            <a:r>
              <a:rPr lang="en-US" b="0" dirty="0">
                <a:ea typeface="+mj-lt"/>
                <a:cs typeface="+mj-lt"/>
              </a:rPr>
              <a:t>AOP Implementations</a:t>
            </a:r>
            <a:endParaRPr lang="en-US" dirty="0"/>
          </a:p>
        </p:txBody>
      </p:sp>
      <p:sp>
        <p:nvSpPr>
          <p:cNvPr id="3" name="Content Placeholder 2">
            <a:extLst>
              <a:ext uri="{FF2B5EF4-FFF2-40B4-BE49-F238E27FC236}">
                <a16:creationId xmlns:a16="http://schemas.microsoft.com/office/drawing/2014/main" id="{1D670A6E-FE88-8A08-95F9-0D2D44C7DB5B}"/>
              </a:ext>
            </a:extLst>
          </p:cNvPr>
          <p:cNvSpPr>
            <a:spLocks noGrp="1"/>
          </p:cNvSpPr>
          <p:nvPr>
            <p:ph sz="half" idx="1"/>
          </p:nvPr>
        </p:nvSpPr>
        <p:spPr>
          <a:xfrm>
            <a:off x="365760" y="1336431"/>
            <a:ext cx="8414824" cy="4744329"/>
          </a:xfrm>
        </p:spPr>
        <p:txBody>
          <a:bodyPr vert="horz" lIns="0" tIns="0" rIns="0" bIns="0" spcCol="301752" rtlCol="0" anchor="t">
            <a:noAutofit/>
          </a:bodyPr>
          <a:lstStyle/>
          <a:p>
            <a:pPr algn="just"/>
            <a:endParaRPr lang="en-US" dirty="0">
              <a:cs typeface="Arial"/>
            </a:endParaRPr>
          </a:p>
          <a:p>
            <a:pPr algn="just"/>
            <a:r>
              <a:rPr lang="en-US" sz="2000" dirty="0">
                <a:ea typeface="+mn-lt"/>
                <a:cs typeface="+mn-lt"/>
              </a:rPr>
              <a:t>AspectJ</a:t>
            </a:r>
            <a:endParaRPr lang="en-US" sz="2000" dirty="0">
              <a:cs typeface="Arial"/>
            </a:endParaRPr>
          </a:p>
          <a:p>
            <a:pPr algn="just"/>
            <a:r>
              <a:rPr lang="en-US" sz="2000" dirty="0">
                <a:ea typeface="+mn-lt"/>
                <a:cs typeface="+mn-lt"/>
              </a:rPr>
              <a:t>Spring AOP</a:t>
            </a:r>
            <a:endParaRPr lang="en-US" sz="2000" dirty="0">
              <a:cs typeface="Arial"/>
            </a:endParaRPr>
          </a:p>
          <a:p>
            <a:pPr algn="just"/>
            <a:r>
              <a:rPr lang="en-US" sz="2000" dirty="0">
                <a:ea typeface="+mn-lt"/>
                <a:cs typeface="+mn-lt"/>
              </a:rPr>
              <a:t>JBoss AOP</a:t>
            </a:r>
            <a:endParaRPr lang="en-US" sz="2000" dirty="0">
              <a:cs typeface="Arial"/>
            </a:endParaRPr>
          </a:p>
          <a:p>
            <a:pPr algn="just"/>
            <a:r>
              <a:rPr lang="en-US" sz="2000" dirty="0"/>
              <a:t>Spring AOP</a:t>
            </a:r>
            <a:endParaRPr lang="en-US" sz="2000">
              <a:cs typeface="Arial"/>
            </a:endParaRPr>
          </a:p>
          <a:p>
            <a:pPr algn="just"/>
            <a:r>
              <a:rPr lang="en-US" sz="2000" dirty="0">
                <a:ea typeface="+mn-lt"/>
                <a:cs typeface="+mn-lt"/>
              </a:rPr>
              <a:t>Spring AOP can be used by 3 ways given below. But the widely used approach is Spring AspectJ Annotation Style. The 3 ways to use spring AOP are given below:</a:t>
            </a:r>
            <a:endParaRPr lang="en-US" sz="2000" dirty="0">
              <a:cs typeface="Arial"/>
            </a:endParaRPr>
          </a:p>
          <a:p>
            <a:pPr algn="just"/>
            <a:r>
              <a:rPr lang="en-US" sz="2000" dirty="0">
                <a:ea typeface="+mn-lt"/>
                <a:cs typeface="+mn-lt"/>
                <a:hlinkClick r:id="rId2"/>
              </a:rPr>
              <a:t>By Spring1.2 Old style (dtd based) (also supported in Spring3)</a:t>
            </a:r>
            <a:endParaRPr lang="en-US" sz="2000" dirty="0">
              <a:cs typeface="Arial"/>
            </a:endParaRPr>
          </a:p>
          <a:p>
            <a:pPr algn="just"/>
            <a:r>
              <a:rPr lang="en-US" sz="2000" dirty="0">
                <a:ea typeface="+mn-lt"/>
                <a:cs typeface="+mn-lt"/>
                <a:hlinkClick r:id="rId3"/>
              </a:rPr>
              <a:t>By AspectJ annotation-style</a:t>
            </a:r>
            <a:endParaRPr lang="en-US" sz="2000" dirty="0">
              <a:cs typeface="Arial"/>
            </a:endParaRPr>
          </a:p>
          <a:p>
            <a:pPr algn="just"/>
            <a:r>
              <a:rPr lang="en-US" sz="2000" dirty="0">
                <a:ea typeface="+mn-lt"/>
                <a:cs typeface="+mn-lt"/>
                <a:hlinkClick r:id="rId4"/>
              </a:rPr>
              <a:t>By Spring XML configuration-style(schema based)</a:t>
            </a:r>
            <a:endParaRPr lang="en-US" sz="2000"/>
          </a:p>
          <a:p>
            <a:endParaRPr lang="en-US" dirty="0">
              <a:cs typeface="Arial"/>
            </a:endParaRPr>
          </a:p>
        </p:txBody>
      </p:sp>
      <p:sp>
        <p:nvSpPr>
          <p:cNvPr id="4" name="Content Placeholder 3">
            <a:extLst>
              <a:ext uri="{FF2B5EF4-FFF2-40B4-BE49-F238E27FC236}">
                <a16:creationId xmlns:a16="http://schemas.microsoft.com/office/drawing/2014/main" id="{4BB2FB0E-8C6A-3EAE-8627-03AD56B1AFF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1443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2E2D-C5B4-4894-9497-16FBDB841FA4}"/>
              </a:ext>
            </a:extLst>
          </p:cNvPr>
          <p:cNvSpPr>
            <a:spLocks noGrp="1"/>
          </p:cNvSpPr>
          <p:nvPr>
            <p:ph type="title"/>
          </p:nvPr>
        </p:nvSpPr>
        <p:spPr>
          <a:xfrm>
            <a:off x="367284" y="509598"/>
            <a:ext cx="11457432" cy="914400"/>
          </a:xfrm>
        </p:spPr>
        <p:txBody>
          <a:bodyPr/>
          <a:lstStyle/>
          <a:p>
            <a:r>
              <a:rPr lang="en-IN" dirty="0"/>
              <a:t>  Benefits of Dependency Injection</a:t>
            </a:r>
          </a:p>
        </p:txBody>
      </p:sp>
      <p:sp>
        <p:nvSpPr>
          <p:cNvPr id="3" name="Content Placeholder 2">
            <a:extLst>
              <a:ext uri="{FF2B5EF4-FFF2-40B4-BE49-F238E27FC236}">
                <a16:creationId xmlns:a16="http://schemas.microsoft.com/office/drawing/2014/main" id="{999FFDB6-D6B2-4086-9F65-4EDD92AEE843}"/>
              </a:ext>
            </a:extLst>
          </p:cNvPr>
          <p:cNvSpPr>
            <a:spLocks noGrp="1"/>
          </p:cNvSpPr>
          <p:nvPr>
            <p:ph sz="half" idx="1"/>
          </p:nvPr>
        </p:nvSpPr>
        <p:spPr>
          <a:xfrm>
            <a:off x="726878" y="1181528"/>
            <a:ext cx="10492215" cy="4857821"/>
          </a:xfrm>
        </p:spPr>
        <p:txBody>
          <a:bodyPr vert="horz" lIns="0" tIns="0" rIns="0" bIns="0" spcCol="301752" rtlCol="0" anchor="t">
            <a:normAutofit/>
          </a:bodyPr>
          <a:lstStyle/>
          <a:p>
            <a:r>
              <a:rPr lang="en-US" sz="2000" b="0" i="0" dirty="0">
                <a:effectLst/>
                <a:latin typeface="inter-regular"/>
              </a:rPr>
              <a:t>Modular code: classes can be made modular and more independent, reducing the overall complexity of the application.</a:t>
            </a:r>
          </a:p>
          <a:p>
            <a:r>
              <a:rPr lang="en-US" sz="2000" b="0" i="0" dirty="0">
                <a:effectLst/>
                <a:latin typeface="inter-regular"/>
              </a:rPr>
              <a:t>Testability: it becomes easier to test individual components of an application in isolation, making it easier to identify and fix issues.</a:t>
            </a:r>
          </a:p>
          <a:p>
            <a:r>
              <a:rPr lang="en-US" sz="2000" b="0" i="0" dirty="0">
                <a:effectLst/>
                <a:latin typeface="inter-regular"/>
              </a:rPr>
              <a:t>Flexibility: </a:t>
            </a:r>
            <a:r>
              <a:rPr lang="en-US" sz="2000" dirty="0">
                <a:latin typeface="inter-regular"/>
              </a:rPr>
              <a:t>as DI a</a:t>
            </a:r>
            <a:r>
              <a:rPr lang="en-US" sz="2000" b="0" i="0" dirty="0">
                <a:effectLst/>
                <a:latin typeface="inter-regular"/>
              </a:rPr>
              <a:t>re not hard-coded, it becomes easier to change them or replace them with alternatives without changing the codebase.</a:t>
            </a:r>
          </a:p>
          <a:p>
            <a:r>
              <a:rPr lang="en-US" sz="2000" b="0" i="0" dirty="0">
                <a:effectLst/>
                <a:latin typeface="inter-regular"/>
              </a:rPr>
              <a:t>Decoupling: helps to decouple different components of an application, allowing them to be developed and maintained independently.</a:t>
            </a:r>
          </a:p>
          <a:p>
            <a:r>
              <a:rPr lang="en-US" sz="2000" b="0" i="0" dirty="0">
                <a:effectLst/>
                <a:latin typeface="inter-regular"/>
              </a:rPr>
              <a:t>Scalability: makes it easier to scale an application by making it more modular and easier to manage.</a:t>
            </a:r>
          </a:p>
          <a:p>
            <a:r>
              <a:rPr lang="en-US" sz="2000" b="0" i="0" dirty="0">
                <a:effectLst/>
                <a:latin typeface="inter-regular"/>
              </a:rPr>
              <a:t>Code reuse: can encourage code reuse by making it easier to share common components across different parts of an application.</a:t>
            </a:r>
          </a:p>
          <a:p>
            <a:pPr marL="0" indent="0">
              <a:buNone/>
            </a:pPr>
            <a:endParaRPr lang="en-IN" dirty="0"/>
          </a:p>
        </p:txBody>
      </p:sp>
    </p:spTree>
    <p:extLst>
      <p:ext uri="{BB962C8B-B14F-4D97-AF65-F5344CB8AC3E}">
        <p14:creationId xmlns:p14="http://schemas.microsoft.com/office/powerpoint/2010/main" val="219254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B54C-A4C3-4138-8C4C-43798CA880ED}"/>
              </a:ext>
            </a:extLst>
          </p:cNvPr>
          <p:cNvSpPr>
            <a:spLocks noGrp="1"/>
          </p:cNvSpPr>
          <p:nvPr>
            <p:ph type="title"/>
          </p:nvPr>
        </p:nvSpPr>
        <p:spPr>
          <a:xfrm>
            <a:off x="449267" y="731102"/>
            <a:ext cx="11457432" cy="914400"/>
          </a:xfrm>
        </p:spPr>
        <p:txBody>
          <a:bodyPr/>
          <a:lstStyle/>
          <a:p>
            <a:r>
              <a:rPr lang="en-US" dirty="0">
                <a:cs typeface="Arial"/>
              </a:rPr>
              <a:t>SPRING WITH JDFC TEMPLATE</a:t>
            </a:r>
          </a:p>
        </p:txBody>
      </p:sp>
      <p:sp>
        <p:nvSpPr>
          <p:cNvPr id="3" name="Content Placeholder 2">
            <a:extLst>
              <a:ext uri="{FF2B5EF4-FFF2-40B4-BE49-F238E27FC236}">
                <a16:creationId xmlns:a16="http://schemas.microsoft.com/office/drawing/2014/main" id="{3E438B56-8D17-4D8E-B033-190623916AB8}"/>
              </a:ext>
            </a:extLst>
          </p:cNvPr>
          <p:cNvSpPr>
            <a:spLocks noGrp="1"/>
          </p:cNvSpPr>
          <p:nvPr>
            <p:ph sz="half" idx="1"/>
          </p:nvPr>
        </p:nvSpPr>
        <p:spPr>
          <a:xfrm>
            <a:off x="678911" y="1713979"/>
            <a:ext cx="11229834" cy="4805192"/>
          </a:xfrm>
        </p:spPr>
        <p:txBody>
          <a:bodyPr vert="horz" lIns="0" tIns="0" rIns="0" bIns="0" spcCol="301752" rtlCol="0" anchor="t">
            <a:normAutofit/>
          </a:bodyPr>
          <a:lstStyle/>
          <a:p>
            <a:pPr marL="0" indent="0">
              <a:buNone/>
            </a:pPr>
            <a:r>
              <a:rPr lang="en-IN" sz="2000" dirty="0">
                <a:latin typeface="inter-regular"/>
                <a:ea typeface="+mn-lt"/>
                <a:cs typeface="+mn-lt"/>
              </a:rPr>
              <a:t>•The Spring JDBC Template is a part of the Spring Framework's JDBC (Java Database Connectivity) module.</a:t>
            </a:r>
            <a:endParaRPr lang="en-IN" sz="2000" dirty="0">
              <a:latin typeface="inter-regular"/>
              <a:cs typeface="Arial"/>
            </a:endParaRPr>
          </a:p>
          <a:p>
            <a:pPr marL="0" indent="0">
              <a:buNone/>
            </a:pPr>
            <a:r>
              <a:rPr lang="en-IN" sz="2000" dirty="0">
                <a:latin typeface="inter-regular"/>
                <a:ea typeface="+mn-lt"/>
                <a:cs typeface="+mn-lt"/>
              </a:rPr>
              <a:t>•It is a powerful mechanism to connect to the database and execute SQL queries. </a:t>
            </a:r>
            <a:endParaRPr lang="en-IN" sz="2000" dirty="0">
              <a:latin typeface="inter-regular"/>
              <a:cs typeface="Arial"/>
            </a:endParaRPr>
          </a:p>
          <a:p>
            <a:pPr marL="0" indent="0">
              <a:buNone/>
            </a:pPr>
            <a:r>
              <a:rPr lang="en-IN" sz="2000" dirty="0">
                <a:latin typeface="inter-regular"/>
                <a:ea typeface="+mn-lt"/>
                <a:cs typeface="+mn-lt"/>
              </a:rPr>
              <a:t>•It provides a simplified way to access relational databases from Java applications. </a:t>
            </a:r>
          </a:p>
          <a:p>
            <a:pPr marL="0" indent="0">
              <a:buNone/>
            </a:pPr>
            <a:r>
              <a:rPr lang="en-IN" sz="2000" dirty="0">
                <a:latin typeface="inter-regular"/>
                <a:ea typeface="+mn-lt"/>
                <a:cs typeface="+mn-lt"/>
              </a:rPr>
              <a:t>•It internally uses JDBC </a:t>
            </a:r>
            <a:r>
              <a:rPr lang="en-IN" sz="2000" dirty="0" err="1">
                <a:latin typeface="inter-regular"/>
                <a:ea typeface="+mn-lt"/>
                <a:cs typeface="+mn-lt"/>
              </a:rPr>
              <a:t>api</a:t>
            </a:r>
            <a:r>
              <a:rPr lang="en-IN" sz="2000" dirty="0">
                <a:latin typeface="inter-regular"/>
                <a:ea typeface="+mn-lt"/>
                <a:cs typeface="+mn-lt"/>
              </a:rPr>
              <a:t>, but eliminates a lot of problems of JDBC API.</a:t>
            </a:r>
            <a:endParaRPr lang="en-IN" sz="2000" dirty="0">
              <a:latin typeface="inter-regular"/>
              <a:cs typeface="Arial"/>
            </a:endParaRPr>
          </a:p>
          <a:p>
            <a:pPr marL="0" indent="0">
              <a:buNone/>
            </a:pPr>
            <a:r>
              <a:rPr lang="en-IN" sz="2000" dirty="0">
                <a:latin typeface="inter-regular"/>
                <a:ea typeface="+mn-lt"/>
                <a:cs typeface="+mn-lt"/>
              </a:rPr>
              <a:t>•It  is an abstraction layer that provides a consistent programming interface to work with databases, irrespective of the underlying database vendor.</a:t>
            </a:r>
          </a:p>
          <a:p>
            <a:pPr>
              <a:buFont typeface="Arial"/>
              <a:buChar char="•"/>
            </a:pPr>
            <a:r>
              <a:rPr lang="en-IN" sz="2000" dirty="0">
                <a:ea typeface="+mn-lt"/>
                <a:cs typeface="+mn-lt"/>
              </a:rPr>
              <a:t>Helps the users in handling errors in an easy and efficient manner. </a:t>
            </a:r>
          </a:p>
          <a:p>
            <a:pPr marL="0" indent="0">
              <a:buNone/>
            </a:pPr>
            <a:endParaRPr lang="en-IN" sz="2000" dirty="0">
              <a:latin typeface="inter-regular"/>
              <a:cs typeface="Arial"/>
            </a:endParaRPr>
          </a:p>
          <a:p>
            <a:pPr marL="0" indent="0">
              <a:buNone/>
            </a:pPr>
            <a:endParaRPr lang="en-IN" dirty="0">
              <a:cs typeface="Arial"/>
            </a:endParaRPr>
          </a:p>
        </p:txBody>
      </p:sp>
    </p:spTree>
    <p:extLst>
      <p:ext uri="{BB962C8B-B14F-4D97-AF65-F5344CB8AC3E}">
        <p14:creationId xmlns:p14="http://schemas.microsoft.com/office/powerpoint/2010/main" val="18750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9B628-DD11-463A-A6A1-B01F4561F693}"/>
              </a:ext>
            </a:extLst>
          </p:cNvPr>
          <p:cNvSpPr>
            <a:spLocks noGrp="1"/>
          </p:cNvSpPr>
          <p:nvPr>
            <p:ph sz="half" idx="1"/>
          </p:nvPr>
        </p:nvSpPr>
        <p:spPr>
          <a:xfrm>
            <a:off x="929431" y="941540"/>
            <a:ext cx="7534656" cy="4251960"/>
          </a:xfrm>
        </p:spPr>
        <p:txBody>
          <a:bodyPr vert="horz" lIns="0" tIns="0" rIns="0" bIns="0" spcCol="301752" rtlCol="0" anchor="t">
            <a:noAutofit/>
          </a:bodyPr>
          <a:lstStyle/>
          <a:p>
            <a:r>
              <a:rPr lang="en-IN" sz="2000">
                <a:latin typeface="inter-regular"/>
                <a:cs typeface="Arial"/>
              </a:rPr>
              <a:t>The JDBC programming code can be reduced when this abstraction layer is implemented in a Web application. </a:t>
            </a:r>
            <a:endParaRPr lang="en-IN" sz="2000">
              <a:latin typeface="inter-regular"/>
              <a:ea typeface="+mn-lt"/>
              <a:cs typeface="+mn-lt"/>
            </a:endParaRPr>
          </a:p>
          <a:p>
            <a:pPr marL="0" indent="0">
              <a:buNone/>
            </a:pPr>
            <a:r>
              <a:rPr lang="en-IN" sz="2000">
                <a:latin typeface="inter-regular"/>
                <a:cs typeface="Arial"/>
              </a:rPr>
              <a:t>• This layer handles exceptions such as </a:t>
            </a:r>
            <a:r>
              <a:rPr lang="en-IN" sz="2000" err="1">
                <a:latin typeface="inter-regular"/>
                <a:cs typeface="Arial"/>
              </a:rPr>
              <a:t>DriverNotFound</a:t>
            </a:r>
            <a:r>
              <a:rPr lang="en-IN" sz="2000">
                <a:latin typeface="inter-regular"/>
                <a:cs typeface="Arial"/>
              </a:rPr>
              <a:t>.</a:t>
            </a:r>
          </a:p>
          <a:p>
            <a:r>
              <a:rPr lang="en-IN" sz="2000">
                <a:latin typeface="inter-regular"/>
                <a:cs typeface="Arial"/>
              </a:rPr>
              <a:t>All </a:t>
            </a:r>
            <a:r>
              <a:rPr lang="en-IN" sz="2000" err="1">
                <a:latin typeface="inter-regular"/>
                <a:cs typeface="Arial"/>
              </a:rPr>
              <a:t>SQLExceptions</a:t>
            </a:r>
            <a:r>
              <a:rPr lang="en-IN" sz="2000">
                <a:latin typeface="inter-regular"/>
                <a:cs typeface="Arial"/>
              </a:rPr>
              <a:t> are translated into the </a:t>
            </a:r>
            <a:r>
              <a:rPr lang="en-IN" sz="2000" err="1">
                <a:latin typeface="inter-regular"/>
                <a:cs typeface="Arial"/>
              </a:rPr>
              <a:t>DataAccessException</a:t>
            </a:r>
            <a:r>
              <a:rPr lang="en-IN" sz="2000">
                <a:latin typeface="inter-regular"/>
                <a:cs typeface="Arial"/>
              </a:rPr>
              <a:t> class.</a:t>
            </a:r>
            <a:endParaRPr lang="en-IN" sz="2000">
              <a:latin typeface="inter-regular"/>
              <a:ea typeface="+mn-lt"/>
              <a:cs typeface="+mn-lt"/>
            </a:endParaRPr>
          </a:p>
          <a:p>
            <a:pPr marL="0" indent="0">
              <a:buNone/>
            </a:pPr>
            <a:r>
              <a:rPr lang="en-IN" sz="2000">
                <a:latin typeface="inter-regular"/>
                <a:cs typeface="Arial"/>
              </a:rPr>
              <a:t>• Spring’s data access exception is not JDBC specific and hence     Data Access Objects (DAO) are not bound to JDBC only.</a:t>
            </a:r>
            <a:endParaRPr lang="en-IN" sz="2000">
              <a:latin typeface="inter-regular"/>
              <a:ea typeface="+mn-lt"/>
              <a:cs typeface="+mn-lt"/>
            </a:endParaRPr>
          </a:p>
          <a:p>
            <a:pPr marL="0" indent="0">
              <a:buNone/>
            </a:pPr>
            <a:r>
              <a:rPr lang="en-IN" sz="2000">
                <a:latin typeface="inter-regular"/>
                <a:ea typeface="+mn-lt"/>
                <a:cs typeface="+mn-lt"/>
              </a:rPr>
              <a:t>•To use the JDBC Template, you first configure a data source that provides access to your database. </a:t>
            </a:r>
            <a:endParaRPr lang="en-IN" sz="2000">
              <a:latin typeface="inter-regular"/>
              <a:cs typeface="Arial"/>
            </a:endParaRPr>
          </a:p>
          <a:p>
            <a:pPr marL="0" indent="0">
              <a:buNone/>
            </a:pPr>
            <a:r>
              <a:rPr lang="en-IN" sz="2000">
                <a:latin typeface="inter-regular"/>
                <a:ea typeface="+mn-lt"/>
                <a:cs typeface="+mn-lt"/>
              </a:rPr>
              <a:t>•Then, you create an instance of the </a:t>
            </a:r>
            <a:r>
              <a:rPr lang="en-IN" sz="2000" err="1">
                <a:latin typeface="inter-regular"/>
                <a:ea typeface="+mn-lt"/>
                <a:cs typeface="+mn-lt"/>
              </a:rPr>
              <a:t>JdbcTemplate</a:t>
            </a:r>
            <a:r>
              <a:rPr lang="en-IN" sz="2000">
                <a:latin typeface="inter-regular"/>
                <a:ea typeface="+mn-lt"/>
                <a:cs typeface="+mn-lt"/>
              </a:rPr>
              <a:t> class and use it to execute SQL statements against the database.</a:t>
            </a:r>
            <a:endParaRPr lang="en-IN" sz="2000">
              <a:latin typeface="inter-regular"/>
              <a:cs typeface="Arial"/>
            </a:endParaRPr>
          </a:p>
          <a:p>
            <a:pPr marL="0" indent="0">
              <a:buNone/>
            </a:pPr>
            <a:endParaRPr lang="en-IN">
              <a:cs typeface="Arial"/>
            </a:endParaRPr>
          </a:p>
          <a:p>
            <a:endParaRPr lang="en-IN">
              <a:cs typeface="Arial"/>
            </a:endParaRPr>
          </a:p>
          <a:p>
            <a:endParaRPr lang="en-IN">
              <a:cs typeface="Arial"/>
            </a:endParaRPr>
          </a:p>
        </p:txBody>
      </p:sp>
    </p:spTree>
    <p:extLst>
      <p:ext uri="{BB962C8B-B14F-4D97-AF65-F5344CB8AC3E}">
        <p14:creationId xmlns:p14="http://schemas.microsoft.com/office/powerpoint/2010/main" val="41109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B4B6-BD07-7A8C-47E2-0E021B0BB596}"/>
              </a:ext>
            </a:extLst>
          </p:cNvPr>
          <p:cNvSpPr>
            <a:spLocks noGrp="1"/>
          </p:cNvSpPr>
          <p:nvPr>
            <p:ph type="title"/>
          </p:nvPr>
        </p:nvSpPr>
        <p:spPr/>
        <p:txBody>
          <a:bodyPr/>
          <a:lstStyle/>
          <a:p>
            <a:r>
              <a:rPr lang="en-US">
                <a:cs typeface="Arial"/>
              </a:rPr>
              <a:t>ADVANTAGES OF SPRING JDBC</a:t>
            </a:r>
            <a:endParaRPr lang="en-US"/>
          </a:p>
        </p:txBody>
      </p:sp>
      <p:sp>
        <p:nvSpPr>
          <p:cNvPr id="3" name="Content Placeholder 2">
            <a:extLst>
              <a:ext uri="{FF2B5EF4-FFF2-40B4-BE49-F238E27FC236}">
                <a16:creationId xmlns:a16="http://schemas.microsoft.com/office/drawing/2014/main" id="{35FCD785-365C-0C4F-9B6A-B55B0762F001}"/>
              </a:ext>
            </a:extLst>
          </p:cNvPr>
          <p:cNvSpPr>
            <a:spLocks noGrp="1"/>
          </p:cNvSpPr>
          <p:nvPr>
            <p:ph sz="half" idx="1"/>
          </p:nvPr>
        </p:nvSpPr>
        <p:spPr>
          <a:xfrm>
            <a:off x="365760" y="1500554"/>
            <a:ext cx="10947998" cy="4251960"/>
          </a:xfrm>
        </p:spPr>
        <p:txBody>
          <a:bodyPr vert="horz" lIns="0" tIns="0" rIns="0" bIns="0" spcCol="301752" rtlCol="0" anchor="t">
            <a:normAutofit/>
          </a:bodyPr>
          <a:lstStyle/>
          <a:p>
            <a:r>
              <a:rPr lang="en-US">
                <a:ea typeface="+mn-lt"/>
                <a:cs typeface="+mn-lt"/>
              </a:rPr>
              <a:t>T</a:t>
            </a:r>
            <a:r>
              <a:rPr lang="en-US" sz="2000">
                <a:latin typeface="inter-regular"/>
                <a:ea typeface="+mn-lt"/>
                <a:cs typeface="+mn-lt"/>
              </a:rPr>
              <a:t>he JDBC Template provides several advantages over the traditional JDBC approach, such as:</a:t>
            </a:r>
            <a:endParaRPr lang="en-US" sz="2000">
              <a:latin typeface="inter-regular"/>
              <a:cs typeface="Arial"/>
            </a:endParaRPr>
          </a:p>
          <a:p>
            <a:r>
              <a:rPr lang="en-US" sz="2000">
                <a:latin typeface="inter-regular"/>
                <a:ea typeface="+mn-lt"/>
                <a:cs typeface="+mn-lt"/>
              </a:rPr>
              <a:t>1.Reduced Boilerplate Code: The JDBC Template reduces the amount of boilerplate code required to execute database operations by handling common tasks such as connection management, statement creation, and result set handling.</a:t>
            </a:r>
            <a:endParaRPr lang="en-US" sz="2000">
              <a:latin typeface="inter-regular"/>
            </a:endParaRPr>
          </a:p>
          <a:p>
            <a:r>
              <a:rPr lang="en-US" sz="2000">
                <a:latin typeface="inter-regular"/>
                <a:ea typeface="+mn-lt"/>
                <a:cs typeface="+mn-lt"/>
              </a:rPr>
              <a:t>2.Improved Exception Handling: The JDBC Template provides a uniform exception handling mechanism that translates low-level database exceptions into more meaningful and user-friendly Spring exceptions.</a:t>
            </a:r>
            <a:endParaRPr lang="en-US" sz="2000">
              <a:latin typeface="inter-regular"/>
            </a:endParaRPr>
          </a:p>
          <a:p>
            <a:r>
              <a:rPr lang="en-US" sz="2000">
                <a:latin typeface="inter-regular"/>
                <a:ea typeface="+mn-lt"/>
                <a:cs typeface="+mn-lt"/>
              </a:rPr>
              <a:t>3.Improved Performance: The JDBC Template provides support for query caching and batch updates, which can significantly improve the performance of database operations.</a:t>
            </a:r>
            <a:endParaRPr lang="en-US" sz="2000">
              <a:latin typeface="inter-regular"/>
            </a:endParaRPr>
          </a:p>
          <a:p>
            <a:r>
              <a:rPr lang="en-US" sz="2000">
                <a:latin typeface="inter-regular"/>
                <a:ea typeface="+mn-lt"/>
                <a:cs typeface="+mn-lt"/>
              </a:rPr>
              <a:t>4.Spring </a:t>
            </a:r>
            <a:r>
              <a:rPr lang="en-US" sz="2000" err="1">
                <a:latin typeface="inter-regular"/>
                <a:ea typeface="+mn-lt"/>
                <a:cs typeface="+mn-lt"/>
              </a:rPr>
              <a:t>Jdbc</a:t>
            </a:r>
            <a:r>
              <a:rPr lang="en-US" sz="2000">
                <a:latin typeface="inter-regular"/>
                <a:ea typeface="+mn-lt"/>
                <a:cs typeface="+mn-lt"/>
              </a:rPr>
              <a:t> Template eliminates all the above mentioned problems of JDBC API. It provides you methods to write the queries directly, so it saves a lot of work and time.</a:t>
            </a:r>
            <a:endParaRPr lang="en-US" sz="2000">
              <a:latin typeface="inter-regular"/>
            </a:endParaRPr>
          </a:p>
          <a:p>
            <a:endParaRPr lang="en-US" sz="2000">
              <a:latin typeface="inter-regular"/>
              <a:cs typeface="Arial"/>
            </a:endParaRPr>
          </a:p>
        </p:txBody>
      </p:sp>
    </p:spTree>
    <p:extLst>
      <p:ext uri="{BB962C8B-B14F-4D97-AF65-F5344CB8AC3E}">
        <p14:creationId xmlns:p14="http://schemas.microsoft.com/office/powerpoint/2010/main" val="20136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734568" y="934948"/>
            <a:ext cx="11457432" cy="756692"/>
          </a:xfrm>
        </p:spPr>
        <p:txBody>
          <a:bodyPr/>
          <a:lstStyle/>
          <a:p>
            <a:r>
              <a:rPr lang="en-US"/>
              <a:t>FEATURES</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734567" y="1808252"/>
            <a:ext cx="10310151" cy="4272507"/>
          </a:xfrm>
        </p:spPr>
        <p:txBody>
          <a:bodyPr>
            <a:normAutofit/>
          </a:bodyPr>
          <a:lstStyle/>
          <a:p>
            <a:pPr algn="l"/>
            <a:r>
              <a:rPr lang="en-US" sz="2000" b="1" i="0">
                <a:solidFill>
                  <a:srgbClr val="1D2733"/>
                </a:solidFill>
                <a:effectLst/>
                <a:latin typeface="Gordita"/>
              </a:rPr>
              <a:t>IoC (Inversion of Control) Container</a:t>
            </a:r>
          </a:p>
          <a:p>
            <a:r>
              <a:rPr lang="en-IN" sz="2000" b="1" i="0">
                <a:solidFill>
                  <a:srgbClr val="1D2733"/>
                </a:solidFill>
                <a:effectLst/>
                <a:latin typeface="Gordita"/>
              </a:rPr>
              <a:t>Support for aspect-oriented programming</a:t>
            </a:r>
            <a:endParaRPr lang="en-IN" sz="2000" b="0" i="0">
              <a:solidFill>
                <a:srgbClr val="1D2733"/>
              </a:solidFill>
              <a:effectLst/>
              <a:latin typeface="Gordita"/>
            </a:endParaRPr>
          </a:p>
          <a:p>
            <a:r>
              <a:rPr lang="en-IN" sz="2000" b="1" i="0">
                <a:solidFill>
                  <a:srgbClr val="212832"/>
                </a:solidFill>
                <a:effectLst/>
                <a:latin typeface="Gordita"/>
              </a:rPr>
              <a:t>Data access framework</a:t>
            </a:r>
          </a:p>
          <a:p>
            <a:pPr>
              <a:buFont typeface="Wingdings" panose="05000000000000000000" pitchFamily="2" charset="2"/>
              <a:buChar char="ü"/>
            </a:pPr>
            <a:r>
              <a:rPr lang="en-US" sz="2000" b="0" i="0">
                <a:solidFill>
                  <a:srgbClr val="273239"/>
                </a:solidFill>
                <a:effectLst/>
                <a:latin typeface="urw-din"/>
              </a:rPr>
              <a:t>Allows the developers to use persistence APIs, such as JDBC and Hibernate, for storing persistence data in database</a:t>
            </a:r>
            <a:endParaRPr lang="en-IN" sz="2000" b="1">
              <a:solidFill>
                <a:srgbClr val="212832"/>
              </a:solidFill>
              <a:latin typeface="Gordita"/>
            </a:endParaRPr>
          </a:p>
          <a:p>
            <a:pPr>
              <a:buFont typeface="Wingdings" panose="05000000000000000000" pitchFamily="2" charset="2"/>
              <a:buChar char="ü"/>
            </a:pPr>
            <a:r>
              <a:rPr lang="en-US" sz="2000" b="0" i="0">
                <a:solidFill>
                  <a:srgbClr val="273239"/>
                </a:solidFill>
                <a:effectLst/>
                <a:latin typeface="urw-din"/>
              </a:rPr>
              <a:t> It helps in solving various problems of the developer, such as how to interact with a database connection, how to make sure that the connection is closed, how to deal with exceptions, and how to implement transaction management</a:t>
            </a:r>
            <a:endParaRPr lang="en-IN" sz="2000" b="0" i="0">
              <a:solidFill>
                <a:srgbClr val="212832"/>
              </a:solidFill>
              <a:effectLst/>
              <a:latin typeface="Gordita"/>
            </a:endParaRPr>
          </a:p>
          <a:p>
            <a:pPr algn="l"/>
            <a:endParaRPr lang="en-US" b="0" i="0">
              <a:solidFill>
                <a:srgbClr val="1D2733"/>
              </a:solidFill>
              <a:effectLst/>
              <a:latin typeface="Gordita"/>
            </a:endParaRPr>
          </a:p>
        </p:txBody>
      </p:sp>
    </p:spTree>
    <p:extLst>
      <p:ext uri="{BB962C8B-B14F-4D97-AF65-F5344CB8AC3E}">
        <p14:creationId xmlns:p14="http://schemas.microsoft.com/office/powerpoint/2010/main" val="19776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73D1-74D2-F293-1568-7D5F9AB3E7CB}"/>
              </a:ext>
            </a:extLst>
          </p:cNvPr>
          <p:cNvSpPr>
            <a:spLocks noGrp="1"/>
          </p:cNvSpPr>
          <p:nvPr>
            <p:ph type="title"/>
          </p:nvPr>
        </p:nvSpPr>
        <p:spPr>
          <a:xfrm>
            <a:off x="678911" y="793733"/>
            <a:ext cx="11457432" cy="914400"/>
          </a:xfrm>
        </p:spPr>
        <p:txBody>
          <a:bodyPr/>
          <a:lstStyle/>
          <a:p>
            <a:r>
              <a:rPr lang="en-US">
                <a:cs typeface="Arial"/>
              </a:rPr>
              <a:t>PROBLEMS OF JDBC API</a:t>
            </a:r>
            <a:endParaRPr lang="en-US"/>
          </a:p>
        </p:txBody>
      </p:sp>
      <p:sp>
        <p:nvSpPr>
          <p:cNvPr id="3" name="Content Placeholder 2">
            <a:extLst>
              <a:ext uri="{FF2B5EF4-FFF2-40B4-BE49-F238E27FC236}">
                <a16:creationId xmlns:a16="http://schemas.microsoft.com/office/drawing/2014/main" id="{294CDED1-606B-1485-7801-0381D93227B6}"/>
              </a:ext>
            </a:extLst>
          </p:cNvPr>
          <p:cNvSpPr>
            <a:spLocks noGrp="1"/>
          </p:cNvSpPr>
          <p:nvPr>
            <p:ph sz="half" idx="1"/>
          </p:nvPr>
        </p:nvSpPr>
        <p:spPr>
          <a:xfrm>
            <a:off x="365760" y="1828800"/>
            <a:ext cx="11104573" cy="4251960"/>
          </a:xfrm>
        </p:spPr>
        <p:txBody>
          <a:bodyPr vert="horz" lIns="0" tIns="0" rIns="0" bIns="0" spcCol="301752" rtlCol="0" anchor="t">
            <a:normAutofit/>
          </a:bodyPr>
          <a:lstStyle/>
          <a:p>
            <a:pPr marL="0" indent="0" algn="just">
              <a:buNone/>
            </a:pPr>
            <a:r>
              <a:rPr lang="en-US" sz="2000">
                <a:latin typeface="inter-regular"/>
                <a:ea typeface="+mn-lt"/>
                <a:cs typeface="+mn-lt"/>
              </a:rPr>
              <a:t>The problems of JDBC API are as follows:</a:t>
            </a:r>
            <a:endParaRPr lang="en-US" sz="2000">
              <a:latin typeface="inter-regular"/>
              <a:cs typeface="Arial"/>
            </a:endParaRPr>
          </a:p>
          <a:p>
            <a:pPr marL="0" indent="0" algn="just">
              <a:buNone/>
            </a:pPr>
            <a:r>
              <a:rPr lang="en-US" sz="2000">
                <a:latin typeface="inter-regular"/>
                <a:ea typeface="+mn-lt"/>
                <a:cs typeface="+mn-lt"/>
              </a:rPr>
              <a:t>•We need to write a lot of code before and after executing the query, such as creating connection, statement, closing result set, connection etc.</a:t>
            </a:r>
            <a:endParaRPr lang="en-US" sz="2000">
              <a:latin typeface="inter-regular"/>
              <a:cs typeface="Arial"/>
            </a:endParaRPr>
          </a:p>
          <a:p>
            <a:pPr marL="0" indent="0" algn="just">
              <a:buNone/>
            </a:pPr>
            <a:r>
              <a:rPr lang="en-US" sz="2000">
                <a:latin typeface="inter-regular"/>
                <a:ea typeface="+mn-lt"/>
                <a:cs typeface="+mn-lt"/>
              </a:rPr>
              <a:t>•We need to perform exception handling code on the database logic.</a:t>
            </a:r>
            <a:endParaRPr lang="en-US" sz="2000">
              <a:latin typeface="inter-regular"/>
              <a:cs typeface="Arial"/>
            </a:endParaRPr>
          </a:p>
          <a:p>
            <a:pPr marL="0" indent="0" algn="just">
              <a:buNone/>
            </a:pPr>
            <a:r>
              <a:rPr lang="en-US" sz="2000">
                <a:latin typeface="inter-regular"/>
                <a:ea typeface="+mn-lt"/>
                <a:cs typeface="+mn-lt"/>
              </a:rPr>
              <a:t>•We need to handle transaction.</a:t>
            </a:r>
            <a:endParaRPr lang="en-US" sz="2000">
              <a:latin typeface="inter-regular"/>
              <a:cs typeface="Arial"/>
            </a:endParaRPr>
          </a:p>
          <a:p>
            <a:pPr marL="0" indent="0" algn="just">
              <a:buNone/>
            </a:pPr>
            <a:r>
              <a:rPr lang="en-US" sz="2000">
                <a:latin typeface="inter-regular"/>
                <a:ea typeface="+mn-lt"/>
                <a:cs typeface="+mn-lt"/>
              </a:rPr>
              <a:t>•Repetition of all these codes from one to another database logic is a time consuming task.</a:t>
            </a:r>
            <a:endParaRPr lang="en-US" sz="2000">
              <a:latin typeface="inter-regular"/>
              <a:cs typeface="Arial"/>
            </a:endParaRPr>
          </a:p>
          <a:p>
            <a:endParaRPr lang="en-US" sz="2000">
              <a:latin typeface="inter-regular"/>
              <a:cs typeface="Arial"/>
            </a:endParaRPr>
          </a:p>
        </p:txBody>
      </p:sp>
    </p:spTree>
    <p:extLst>
      <p:ext uri="{BB962C8B-B14F-4D97-AF65-F5344CB8AC3E}">
        <p14:creationId xmlns:p14="http://schemas.microsoft.com/office/powerpoint/2010/main" val="184687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48B0F-4BFA-53F7-D2BB-837B2BA99348}"/>
              </a:ext>
            </a:extLst>
          </p:cNvPr>
          <p:cNvSpPr>
            <a:spLocks noGrp="1"/>
          </p:cNvSpPr>
          <p:nvPr>
            <p:ph sz="half" idx="1"/>
          </p:nvPr>
        </p:nvSpPr>
        <p:spPr>
          <a:xfrm>
            <a:off x="365760" y="784964"/>
            <a:ext cx="11135888" cy="4251960"/>
          </a:xfrm>
        </p:spPr>
        <p:txBody>
          <a:bodyPr vert="horz" lIns="0" tIns="0" rIns="0" bIns="0" spcCol="301752" rtlCol="0" anchor="t">
            <a:normAutofit fontScale="92500" lnSpcReduction="10000"/>
          </a:bodyPr>
          <a:lstStyle/>
          <a:p>
            <a:pPr marL="0" indent="0">
              <a:buNone/>
            </a:pPr>
            <a:r>
              <a:rPr lang="en-US" sz="2000" dirty="0">
                <a:ea typeface="+mn-lt"/>
                <a:cs typeface="+mn-lt"/>
              </a:rPr>
              <a:t>•We first inject an instance of the </a:t>
            </a:r>
            <a:r>
              <a:rPr lang="en-US" sz="2000" dirty="0" err="1">
                <a:ea typeface="+mn-lt"/>
                <a:cs typeface="+mn-lt"/>
              </a:rPr>
              <a:t>JdbcTemplate</a:t>
            </a:r>
            <a:r>
              <a:rPr lang="en-US" sz="2000" dirty="0">
                <a:ea typeface="+mn-lt"/>
                <a:cs typeface="+mn-lt"/>
              </a:rPr>
              <a:t> class using Spring's dependency injection mechanism. Then, we use the </a:t>
            </a:r>
            <a:r>
              <a:rPr lang="en-US" sz="2000" dirty="0" err="1">
                <a:ea typeface="+mn-lt"/>
                <a:cs typeface="+mn-lt"/>
              </a:rPr>
              <a:t>JdbcTemplate</a:t>
            </a:r>
            <a:r>
              <a:rPr lang="en-US" sz="2000" dirty="0">
                <a:ea typeface="+mn-lt"/>
                <a:cs typeface="+mn-lt"/>
              </a:rPr>
              <a:t> to execute a SELECT query and map the result set to a list of Person objects using a lambda expression.</a:t>
            </a:r>
            <a:endParaRPr lang="en-US" sz="2000" dirty="0">
              <a:cs typeface="Arial"/>
            </a:endParaRPr>
          </a:p>
          <a:p>
            <a:pPr marL="0" indent="0">
              <a:buNone/>
            </a:pPr>
            <a:r>
              <a:rPr lang="en-US" sz="2000" dirty="0">
                <a:ea typeface="+mn-lt"/>
                <a:cs typeface="+mn-lt"/>
              </a:rPr>
              <a:t>•Overall, the Spring JDBC Template provides a simple, consistent, and powerful way to access relational databases from Java applications, and it is widely used in a variety of applications and industries.</a:t>
            </a:r>
            <a:endParaRPr lang="en-US" sz="2000" dirty="0">
              <a:cs typeface="Arial"/>
            </a:endParaRPr>
          </a:p>
          <a:p>
            <a:endParaRPr lang="en-US" sz="2000">
              <a:cs typeface="Arial"/>
            </a:endParaRPr>
          </a:p>
          <a:p>
            <a:r>
              <a:rPr lang="en-US" sz="2000" b="1" dirty="0">
                <a:ea typeface="+mn-lt"/>
                <a:cs typeface="+mn-lt"/>
              </a:rPr>
              <a:t>Spring framework provides following approaches for JDBC database access:</a:t>
            </a:r>
          </a:p>
          <a:p>
            <a:pPr marL="0" indent="0" algn="just">
              <a:buNone/>
            </a:pPr>
            <a:r>
              <a:rPr lang="en-US" sz="2000" dirty="0">
                <a:ea typeface="+mn-lt"/>
                <a:cs typeface="+mn-lt"/>
              </a:rPr>
              <a:t>               </a:t>
            </a:r>
            <a:r>
              <a:rPr lang="en-US" sz="2000" dirty="0" err="1">
                <a:ea typeface="+mn-lt"/>
                <a:cs typeface="+mn-lt"/>
              </a:rPr>
              <a:t>JdbcTemplate</a:t>
            </a:r>
            <a:endParaRPr lang="en-US" sz="2000" dirty="0">
              <a:cs typeface="Arial"/>
            </a:endParaRPr>
          </a:p>
          <a:p>
            <a:pPr marL="0" indent="0" algn="just">
              <a:buNone/>
            </a:pPr>
            <a:r>
              <a:rPr lang="en-US" sz="2000" dirty="0">
                <a:ea typeface="+mn-lt"/>
                <a:cs typeface="+mn-lt"/>
              </a:rPr>
              <a:t>               </a:t>
            </a:r>
            <a:r>
              <a:rPr lang="en-US" sz="2000" dirty="0" err="1">
                <a:ea typeface="+mn-lt"/>
                <a:cs typeface="+mn-lt"/>
              </a:rPr>
              <a:t>NamedParameterJdbcTemplate</a:t>
            </a:r>
            <a:endParaRPr lang="en-US" sz="2000" dirty="0">
              <a:cs typeface="Arial"/>
            </a:endParaRPr>
          </a:p>
          <a:p>
            <a:pPr marL="0" indent="0" algn="just">
              <a:buNone/>
            </a:pPr>
            <a:r>
              <a:rPr lang="en-US" sz="2000" dirty="0">
                <a:ea typeface="+mn-lt"/>
                <a:cs typeface="+mn-lt"/>
              </a:rPr>
              <a:t>               </a:t>
            </a:r>
            <a:r>
              <a:rPr lang="en-US" sz="2000" dirty="0" err="1">
                <a:ea typeface="+mn-lt"/>
                <a:cs typeface="+mn-lt"/>
              </a:rPr>
              <a:t>SimpleJdbcTemplate</a:t>
            </a:r>
            <a:endParaRPr lang="en-US" sz="2000" dirty="0">
              <a:cs typeface="Arial"/>
            </a:endParaRPr>
          </a:p>
          <a:p>
            <a:pPr marL="0" indent="0" algn="just">
              <a:buNone/>
            </a:pPr>
            <a:r>
              <a:rPr lang="en-US" sz="2000" dirty="0">
                <a:ea typeface="+mn-lt"/>
                <a:cs typeface="+mn-lt"/>
              </a:rPr>
              <a:t>               </a:t>
            </a:r>
            <a:r>
              <a:rPr lang="en-US" sz="2000" dirty="0" err="1">
                <a:ea typeface="+mn-lt"/>
                <a:cs typeface="+mn-lt"/>
              </a:rPr>
              <a:t>SimpleJdbcInsert</a:t>
            </a:r>
            <a:r>
              <a:rPr lang="en-US" sz="2000" dirty="0">
                <a:ea typeface="+mn-lt"/>
                <a:cs typeface="+mn-lt"/>
              </a:rPr>
              <a:t> and </a:t>
            </a:r>
            <a:r>
              <a:rPr lang="en-US" sz="2000" dirty="0" err="1">
                <a:ea typeface="+mn-lt"/>
                <a:cs typeface="+mn-lt"/>
              </a:rPr>
              <a:t>SimpleJdbcCall</a:t>
            </a:r>
            <a:endParaRPr lang="en-US" sz="2000" dirty="0" err="1">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287107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0A5A8A-F781-A12A-4345-6820BCE5DA9D}"/>
              </a:ext>
            </a:extLst>
          </p:cNvPr>
          <p:cNvSpPr>
            <a:spLocks noGrp="1"/>
          </p:cNvSpPr>
          <p:nvPr>
            <p:ph sz="half" idx="1"/>
          </p:nvPr>
        </p:nvSpPr>
        <p:spPr>
          <a:xfrm>
            <a:off x="365760" y="764088"/>
            <a:ext cx="11010628" cy="5316672"/>
          </a:xfrm>
        </p:spPr>
        <p:txBody>
          <a:bodyPr vert="horz" lIns="0" tIns="0" rIns="0" bIns="0" spcCol="301752" rtlCol="0" anchor="t">
            <a:normAutofit/>
          </a:bodyPr>
          <a:lstStyle/>
          <a:p>
            <a:pPr marL="0" indent="0">
              <a:buNone/>
            </a:pPr>
            <a:r>
              <a:rPr lang="en-US" sz="2000" b="1" err="1">
                <a:latin typeface="inter-regular"/>
                <a:ea typeface="+mn-lt"/>
                <a:cs typeface="+mn-lt"/>
              </a:rPr>
              <a:t>JdbcTemplate</a:t>
            </a:r>
            <a:r>
              <a:rPr lang="en-US" sz="2000" b="1">
                <a:latin typeface="inter-regular"/>
                <a:ea typeface="+mn-lt"/>
                <a:cs typeface="+mn-lt"/>
              </a:rPr>
              <a:t>:</a:t>
            </a:r>
          </a:p>
          <a:p>
            <a:pPr marL="0" indent="0">
              <a:buNone/>
            </a:pPr>
            <a:endParaRPr lang="en-US" sz="2000">
              <a:latin typeface="inter-regular"/>
              <a:ea typeface="+mn-lt"/>
              <a:cs typeface="+mn-lt"/>
            </a:endParaRPr>
          </a:p>
          <a:p>
            <a:pPr>
              <a:buNone/>
            </a:pPr>
            <a:r>
              <a:rPr lang="en-US" sz="2000">
                <a:latin typeface="inter-regular"/>
                <a:ea typeface="+mn-lt"/>
                <a:cs typeface="+mn-lt"/>
              </a:rPr>
              <a:t>•It is the central class in the Spring JDBC support classes.</a:t>
            </a:r>
            <a:endParaRPr lang="en-US" sz="2000">
              <a:latin typeface="inter-regular"/>
              <a:cs typeface="Arial"/>
            </a:endParaRPr>
          </a:p>
          <a:p>
            <a:pPr>
              <a:buNone/>
            </a:pPr>
            <a:r>
              <a:rPr lang="en-US" sz="2000">
                <a:latin typeface="inter-regular"/>
                <a:ea typeface="+mn-lt"/>
                <a:cs typeface="+mn-lt"/>
              </a:rPr>
              <a:t>•Creation and release of resources such as creating and closing of connection </a:t>
            </a:r>
            <a:r>
              <a:rPr lang="en-US" sz="2000" err="1">
                <a:latin typeface="inter-regular"/>
                <a:ea typeface="+mn-lt"/>
                <a:cs typeface="+mn-lt"/>
              </a:rPr>
              <a:t>object,so</a:t>
            </a:r>
            <a:r>
              <a:rPr lang="en-US" sz="2000">
                <a:latin typeface="inter-regular"/>
                <a:ea typeface="+mn-lt"/>
                <a:cs typeface="+mn-lt"/>
              </a:rPr>
              <a:t> will not lead to any problem if forget to close the connection.</a:t>
            </a:r>
            <a:endParaRPr lang="en-US" sz="2000">
              <a:latin typeface="inter-regular"/>
              <a:cs typeface="Arial"/>
            </a:endParaRPr>
          </a:p>
          <a:p>
            <a:pPr algn="just">
              <a:buNone/>
            </a:pPr>
            <a:r>
              <a:rPr lang="en-US" sz="2000">
                <a:latin typeface="inter-regular"/>
                <a:ea typeface="+mn-lt"/>
                <a:cs typeface="+mn-lt"/>
              </a:rPr>
              <a:t>•It handles the exception and provides the informative exception messages by the help of exception classes.</a:t>
            </a:r>
            <a:endParaRPr lang="en-US" sz="2000">
              <a:latin typeface="inter-regular"/>
              <a:cs typeface="Arial"/>
            </a:endParaRPr>
          </a:p>
          <a:p>
            <a:pPr algn="just">
              <a:buNone/>
            </a:pPr>
            <a:r>
              <a:rPr lang="en-US" sz="2000">
                <a:latin typeface="inter-regular"/>
                <a:ea typeface="+mn-lt"/>
                <a:cs typeface="+mn-lt"/>
              </a:rPr>
              <a:t>•We can perform all the database operations by the help of </a:t>
            </a:r>
            <a:r>
              <a:rPr lang="en-US" sz="2000" err="1">
                <a:latin typeface="inter-regular"/>
                <a:ea typeface="+mn-lt"/>
                <a:cs typeface="+mn-lt"/>
              </a:rPr>
              <a:t>Jdbc</a:t>
            </a:r>
            <a:r>
              <a:rPr lang="en-US" sz="2000">
                <a:latin typeface="inter-regular"/>
                <a:ea typeface="+mn-lt"/>
                <a:cs typeface="+mn-lt"/>
              </a:rPr>
              <a:t> Template class such as insertion, </a:t>
            </a:r>
            <a:r>
              <a:rPr lang="en-US" sz="2000" err="1">
                <a:latin typeface="inter-regular"/>
                <a:ea typeface="+mn-lt"/>
                <a:cs typeface="+mn-lt"/>
              </a:rPr>
              <a:t>updation</a:t>
            </a:r>
            <a:r>
              <a:rPr lang="en-US" sz="2000">
                <a:latin typeface="inter-regular"/>
                <a:ea typeface="+mn-lt"/>
                <a:cs typeface="+mn-lt"/>
              </a:rPr>
              <a:t>, deletion and retrieval of the data from the database.</a:t>
            </a:r>
            <a:endParaRPr lang="en-US" sz="2000">
              <a:latin typeface="inter-regular"/>
              <a:cs typeface="Arial"/>
            </a:endParaRPr>
          </a:p>
          <a:p>
            <a:pPr marL="0" indent="0">
              <a:buNone/>
            </a:pPr>
            <a:endParaRPr lang="en-US" sz="2000">
              <a:latin typeface="inter-regular"/>
              <a:ea typeface="+mn-lt"/>
              <a:cs typeface="+mn-lt"/>
            </a:endParaRPr>
          </a:p>
        </p:txBody>
      </p:sp>
    </p:spTree>
    <p:extLst>
      <p:ext uri="{BB962C8B-B14F-4D97-AF65-F5344CB8AC3E}">
        <p14:creationId xmlns:p14="http://schemas.microsoft.com/office/powerpoint/2010/main" val="95408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9F4FBA5B-6801-C3A3-704C-E71731BD1FDA}"/>
              </a:ext>
            </a:extLst>
          </p:cNvPr>
          <p:cNvPicPr>
            <a:picLocks noGrp="1" noChangeAspect="1"/>
          </p:cNvPicPr>
          <p:nvPr>
            <p:ph sz="half" idx="1"/>
          </p:nvPr>
        </p:nvPicPr>
        <p:blipFill>
          <a:blip r:embed="rId2"/>
          <a:stretch>
            <a:fillRect/>
          </a:stretch>
        </p:blipFill>
        <p:spPr>
          <a:xfrm>
            <a:off x="1498042" y="539262"/>
            <a:ext cx="9056646" cy="5096022"/>
          </a:xfrm>
        </p:spPr>
      </p:pic>
    </p:spTree>
    <p:extLst>
      <p:ext uri="{BB962C8B-B14F-4D97-AF65-F5344CB8AC3E}">
        <p14:creationId xmlns:p14="http://schemas.microsoft.com/office/powerpoint/2010/main" val="365525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04820-498A-8373-071D-F9C81EEF6E43}"/>
              </a:ext>
            </a:extLst>
          </p:cNvPr>
          <p:cNvSpPr>
            <a:spLocks noGrp="1"/>
          </p:cNvSpPr>
          <p:nvPr>
            <p:ph sz="half" idx="1"/>
          </p:nvPr>
        </p:nvSpPr>
        <p:spPr>
          <a:xfrm>
            <a:off x="365760" y="356992"/>
            <a:ext cx="10854053" cy="5723768"/>
          </a:xfrm>
        </p:spPr>
        <p:txBody>
          <a:bodyPr vert="horz" lIns="0" tIns="0" rIns="0" bIns="0" spcCol="301752" rtlCol="0" anchor="t">
            <a:normAutofit/>
          </a:bodyPr>
          <a:lstStyle/>
          <a:p>
            <a:endParaRPr lang="en-US" sz="2000">
              <a:latin typeface="inter-regular"/>
              <a:ea typeface="+mn-lt"/>
              <a:cs typeface="+mn-lt"/>
            </a:endParaRPr>
          </a:p>
          <a:p>
            <a:pPr marL="0" indent="0">
              <a:buNone/>
            </a:pPr>
            <a:r>
              <a:rPr lang="en-US" sz="2000" b="1">
                <a:latin typeface="inter-regular"/>
                <a:ea typeface="+mn-lt"/>
                <a:cs typeface="+mn-lt"/>
              </a:rPr>
              <a:t>Spring </a:t>
            </a:r>
            <a:r>
              <a:rPr lang="en-US" sz="2000" b="1" err="1">
                <a:latin typeface="inter-regular"/>
                <a:ea typeface="+mn-lt"/>
                <a:cs typeface="+mn-lt"/>
              </a:rPr>
              <a:t>NamedParameterJdbcTemplate</a:t>
            </a:r>
            <a:r>
              <a:rPr lang="en-US" sz="2000" b="1">
                <a:latin typeface="inter-regular"/>
                <a:ea typeface="+mn-lt"/>
                <a:cs typeface="+mn-lt"/>
              </a:rPr>
              <a:t>:</a:t>
            </a:r>
            <a:endParaRPr lang="en-US" sz="2000" b="1">
              <a:latin typeface="inter-regular"/>
              <a:cs typeface="Arial"/>
            </a:endParaRPr>
          </a:p>
          <a:p>
            <a:pPr marL="0" indent="0">
              <a:buNone/>
            </a:pPr>
            <a:endParaRPr lang="en-US" sz="2000" b="1">
              <a:latin typeface="inter-regular"/>
              <a:ea typeface="+mn-lt"/>
              <a:cs typeface="+mn-lt"/>
            </a:endParaRPr>
          </a:p>
          <a:p>
            <a:r>
              <a:rPr lang="en-US" sz="2000">
                <a:latin typeface="inter-regular"/>
                <a:ea typeface="+mn-lt"/>
                <a:cs typeface="+mn-lt"/>
              </a:rPr>
              <a:t>It provides another way to insert data by named parameter.</a:t>
            </a:r>
            <a:endParaRPr lang="en-US" sz="2000">
              <a:latin typeface="inter-regular"/>
              <a:cs typeface="Arial"/>
            </a:endParaRPr>
          </a:p>
          <a:p>
            <a:pPr marL="0" indent="0">
              <a:buNone/>
            </a:pPr>
            <a:r>
              <a:rPr lang="en-US" sz="2000">
                <a:latin typeface="inter-regular"/>
                <a:ea typeface="+mn-lt"/>
                <a:cs typeface="+mn-lt"/>
              </a:rPr>
              <a:t>•we use names instead of ?(question mark). So it is better to remember the data for the column.</a:t>
            </a:r>
            <a:endParaRPr lang="en-US" sz="2000">
              <a:latin typeface="inter-regular"/>
              <a:cs typeface="Arial"/>
            </a:endParaRPr>
          </a:p>
          <a:p>
            <a:pPr marL="0" indent="0">
              <a:buNone/>
            </a:pPr>
            <a:r>
              <a:rPr lang="en-US" sz="2000">
                <a:latin typeface="inter-regular"/>
                <a:ea typeface="+mn-lt"/>
                <a:cs typeface="+mn-lt"/>
              </a:rPr>
              <a:t>•It is a class provided by the Spring Framework that extends the functionality of </a:t>
            </a:r>
            <a:r>
              <a:rPr lang="en-US" sz="2000" err="1">
                <a:latin typeface="inter-regular"/>
                <a:ea typeface="+mn-lt"/>
                <a:cs typeface="+mn-lt"/>
              </a:rPr>
              <a:t>JdbcTemplate</a:t>
            </a:r>
            <a:r>
              <a:rPr lang="en-US" sz="2000">
                <a:latin typeface="inter-regular"/>
                <a:ea typeface="+mn-lt"/>
                <a:cs typeface="+mn-lt"/>
              </a:rPr>
              <a:t> by allowing named parameters in SQL queries instead of just using placeholders (?). Makes SQL queries more readable and easier to maintain, especially when dealing with complex queries with many parameters.</a:t>
            </a:r>
            <a:endParaRPr lang="en-US" sz="2000">
              <a:latin typeface="inter-regular"/>
              <a:cs typeface="Arial"/>
            </a:endParaRPr>
          </a:p>
          <a:p>
            <a:pPr marL="0" indent="0">
              <a:buNone/>
            </a:pPr>
            <a:r>
              <a:rPr lang="en-US" sz="2000">
                <a:latin typeface="inter-regular"/>
                <a:ea typeface="+mn-lt"/>
                <a:cs typeface="+mn-lt"/>
              </a:rPr>
              <a:t>•It also supports other operations such as updates, inserts, deletes, and stored procedure calls, all with named parameters. </a:t>
            </a:r>
            <a:endParaRPr lang="en-US" sz="2000">
              <a:latin typeface="inter-regular"/>
              <a:cs typeface="Arial"/>
            </a:endParaRPr>
          </a:p>
          <a:p>
            <a:pPr marL="0" indent="0">
              <a:buNone/>
            </a:pPr>
            <a:r>
              <a:rPr lang="en-US" sz="2000">
                <a:latin typeface="inter-regular"/>
                <a:ea typeface="+mn-lt"/>
                <a:cs typeface="+mn-lt"/>
              </a:rPr>
              <a:t>•To use this, you need to create an instance of it by passing in a DataSource object.</a:t>
            </a:r>
            <a:endParaRPr lang="en-US" sz="2000">
              <a:latin typeface="inter-regular"/>
              <a:cs typeface="Arial"/>
            </a:endParaRPr>
          </a:p>
          <a:p>
            <a:pPr marL="0" indent="0">
              <a:buNone/>
            </a:pPr>
            <a:r>
              <a:rPr lang="en-US" sz="2000">
                <a:latin typeface="inter-regular"/>
                <a:ea typeface="+mn-lt"/>
                <a:cs typeface="+mn-lt"/>
              </a:rPr>
              <a:t>•Once you have an instance, you can use it to execute SQL queries that contain named parameters.</a:t>
            </a:r>
            <a:endParaRPr lang="en-US" sz="2000">
              <a:latin typeface="inter-regular"/>
              <a:cs typeface="Arial"/>
            </a:endParaRPr>
          </a:p>
          <a:p>
            <a:endParaRPr lang="en-US">
              <a:cs typeface="Arial"/>
            </a:endParaRPr>
          </a:p>
        </p:txBody>
      </p:sp>
    </p:spTree>
    <p:extLst>
      <p:ext uri="{BB962C8B-B14F-4D97-AF65-F5344CB8AC3E}">
        <p14:creationId xmlns:p14="http://schemas.microsoft.com/office/powerpoint/2010/main" val="387657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D1F23-2DC4-AAC6-C2DC-EA1DC1C2670D}"/>
              </a:ext>
            </a:extLst>
          </p:cNvPr>
          <p:cNvSpPr>
            <a:spLocks noGrp="1"/>
          </p:cNvSpPr>
          <p:nvPr>
            <p:ph sz="half" idx="1"/>
          </p:nvPr>
        </p:nvSpPr>
        <p:spPr>
          <a:xfrm>
            <a:off x="365760" y="722335"/>
            <a:ext cx="11000190" cy="5358425"/>
          </a:xfrm>
        </p:spPr>
        <p:txBody>
          <a:bodyPr vert="horz" lIns="0" tIns="0" rIns="0" bIns="0" spcCol="301752" rtlCol="0" anchor="t">
            <a:normAutofit/>
          </a:bodyPr>
          <a:lstStyle/>
          <a:p>
            <a:pPr marL="0" indent="0">
              <a:buNone/>
            </a:pPr>
            <a:endParaRPr lang="en-US" sz="2000">
              <a:latin typeface="inter-regular"/>
              <a:cs typeface="Arial"/>
            </a:endParaRPr>
          </a:p>
          <a:p>
            <a:pPr marL="0" indent="0">
              <a:buNone/>
            </a:pPr>
            <a:r>
              <a:rPr lang="en-US" sz="2000" b="1" err="1">
                <a:latin typeface="inter-regular"/>
                <a:ea typeface="+mn-lt"/>
                <a:cs typeface="+mn-lt"/>
              </a:rPr>
              <a:t>SimpleJdbcTemplate</a:t>
            </a:r>
            <a:r>
              <a:rPr lang="en-US" sz="2000" b="1">
                <a:latin typeface="inter-regular"/>
                <a:ea typeface="+mn-lt"/>
                <a:cs typeface="+mn-lt"/>
              </a:rPr>
              <a:t>:</a:t>
            </a:r>
            <a:endParaRPr lang="en-US" sz="2000" b="1">
              <a:latin typeface="inter-regular"/>
            </a:endParaRPr>
          </a:p>
          <a:p>
            <a:pPr marL="0" indent="0">
              <a:buNone/>
            </a:pPr>
            <a:endParaRPr lang="en-US" sz="2000" b="1">
              <a:latin typeface="inter-regular"/>
              <a:ea typeface="+mn-lt"/>
              <a:cs typeface="+mn-lt"/>
            </a:endParaRPr>
          </a:p>
          <a:p>
            <a:pPr>
              <a:buNone/>
            </a:pPr>
            <a:r>
              <a:rPr lang="en-US" sz="2000">
                <a:latin typeface="inter-regular"/>
                <a:ea typeface="+mn-lt"/>
                <a:cs typeface="+mn-lt"/>
              </a:rPr>
              <a:t>•Class provided by the Spring Framework in earlier versions (before Spring 3.1) that acted as a simpler version of the </a:t>
            </a:r>
            <a:r>
              <a:rPr lang="en-US" sz="2000" err="1">
                <a:latin typeface="inter-regular"/>
                <a:ea typeface="+mn-lt"/>
                <a:cs typeface="+mn-lt"/>
              </a:rPr>
              <a:t>JdbcTemplate</a:t>
            </a:r>
            <a:r>
              <a:rPr lang="en-US" sz="2000">
                <a:latin typeface="inter-regular"/>
                <a:ea typeface="+mn-lt"/>
                <a:cs typeface="+mn-lt"/>
              </a:rPr>
              <a:t>. </a:t>
            </a:r>
            <a:endParaRPr lang="en-US" sz="2000">
              <a:latin typeface="inter-regular"/>
            </a:endParaRPr>
          </a:p>
          <a:p>
            <a:pPr>
              <a:buNone/>
            </a:pPr>
            <a:r>
              <a:rPr lang="en-US" sz="2000">
                <a:latin typeface="inter-regular"/>
                <a:ea typeface="+mn-lt"/>
                <a:cs typeface="+mn-lt"/>
              </a:rPr>
              <a:t>•It provided a more concise and fluent API for executing database operations using JDBC.</a:t>
            </a:r>
            <a:endParaRPr lang="en-US" sz="2000">
              <a:latin typeface="inter-regular"/>
            </a:endParaRPr>
          </a:p>
          <a:p>
            <a:pPr>
              <a:buNone/>
            </a:pPr>
            <a:r>
              <a:rPr lang="en-US" sz="2000">
                <a:latin typeface="inter-regular"/>
                <a:ea typeface="+mn-lt"/>
                <a:cs typeface="+mn-lt"/>
              </a:rPr>
              <a:t>•It  also supports other operations such as updates, inserts, deletes, and stored procedure calls.</a:t>
            </a:r>
            <a:endParaRPr lang="en-US" sz="2000">
              <a:latin typeface="inter-regular"/>
            </a:endParaRPr>
          </a:p>
          <a:p>
            <a:pPr marL="0" indent="0">
              <a:buNone/>
            </a:pPr>
            <a:endParaRPr lang="en-US">
              <a:cs typeface="Arial"/>
            </a:endParaRPr>
          </a:p>
        </p:txBody>
      </p:sp>
    </p:spTree>
    <p:extLst>
      <p:ext uri="{BB962C8B-B14F-4D97-AF65-F5344CB8AC3E}">
        <p14:creationId xmlns:p14="http://schemas.microsoft.com/office/powerpoint/2010/main" val="127803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828DE-CAED-AF13-5496-7687B3B8B07D}"/>
              </a:ext>
            </a:extLst>
          </p:cNvPr>
          <p:cNvSpPr>
            <a:spLocks noGrp="1"/>
          </p:cNvSpPr>
          <p:nvPr>
            <p:ph sz="half" idx="1"/>
          </p:nvPr>
        </p:nvSpPr>
        <p:spPr>
          <a:xfrm>
            <a:off x="365760" y="784966"/>
            <a:ext cx="11459477" cy="5295794"/>
          </a:xfrm>
        </p:spPr>
        <p:txBody>
          <a:bodyPr vert="horz" lIns="0" tIns="0" rIns="0" bIns="0" spcCol="301752" rtlCol="0" anchor="t">
            <a:normAutofit/>
          </a:bodyPr>
          <a:lstStyle/>
          <a:p>
            <a:pPr marL="0" indent="0">
              <a:buNone/>
            </a:pPr>
            <a:r>
              <a:rPr lang="en-US" sz="2000" b="1" err="1">
                <a:latin typeface="inter-regular"/>
                <a:ea typeface="+mn-lt"/>
                <a:cs typeface="+mn-lt"/>
              </a:rPr>
              <a:t>SimpleJdbcInsert</a:t>
            </a:r>
            <a:r>
              <a:rPr lang="en-US" sz="2000" b="1">
                <a:latin typeface="inter-regular"/>
                <a:ea typeface="+mn-lt"/>
                <a:cs typeface="+mn-lt"/>
              </a:rPr>
              <a:t> and </a:t>
            </a:r>
            <a:r>
              <a:rPr lang="en-US" sz="2000" b="1" err="1">
                <a:latin typeface="inter-regular"/>
                <a:ea typeface="+mn-lt"/>
                <a:cs typeface="+mn-lt"/>
              </a:rPr>
              <a:t>SimpleJdbcCal</a:t>
            </a:r>
            <a:r>
              <a:rPr lang="en-US" sz="2000" b="1">
                <a:latin typeface="inter-regular"/>
                <a:ea typeface="+mn-lt"/>
                <a:cs typeface="+mn-lt"/>
              </a:rPr>
              <a:t>:</a:t>
            </a:r>
          </a:p>
          <a:p>
            <a:pPr marL="0" indent="0">
              <a:buNone/>
            </a:pPr>
            <a:endParaRPr lang="en-US" sz="2000">
              <a:latin typeface="inter-regular"/>
              <a:ea typeface="+mn-lt"/>
              <a:cs typeface="+mn-lt"/>
            </a:endParaRPr>
          </a:p>
          <a:p>
            <a:pPr marL="285750" indent="-285750"/>
            <a:r>
              <a:rPr lang="en-US" sz="2000" err="1">
                <a:latin typeface="inter-regular"/>
                <a:ea typeface="+mn-lt"/>
                <a:cs typeface="+mn-lt"/>
              </a:rPr>
              <a:t>SimpleJdbcInsert</a:t>
            </a:r>
            <a:r>
              <a:rPr lang="en-US" sz="2000">
                <a:latin typeface="inter-regular"/>
                <a:ea typeface="+mn-lt"/>
                <a:cs typeface="+mn-lt"/>
              </a:rPr>
              <a:t> and </a:t>
            </a:r>
            <a:r>
              <a:rPr lang="en-US" sz="2000" err="1">
                <a:latin typeface="inter-regular"/>
                <a:ea typeface="+mn-lt"/>
                <a:cs typeface="+mn-lt"/>
              </a:rPr>
              <a:t>SimpleJdbcCall</a:t>
            </a:r>
            <a:r>
              <a:rPr lang="en-US" sz="2000">
                <a:latin typeface="inter-regular"/>
                <a:ea typeface="+mn-lt"/>
                <a:cs typeface="+mn-lt"/>
              </a:rPr>
              <a:t> are classes provided by the Spring Framework that simplify the process of inserting data into a database and calling stored procedures respectively.</a:t>
            </a:r>
            <a:endParaRPr lang="en-US" sz="2000">
              <a:latin typeface="inter-regular"/>
              <a:cs typeface="Arial"/>
            </a:endParaRPr>
          </a:p>
          <a:p>
            <a:pPr marL="0" indent="0">
              <a:buNone/>
            </a:pPr>
            <a:r>
              <a:rPr lang="en-US" sz="2000">
                <a:latin typeface="inter-regular"/>
                <a:ea typeface="+mn-lt"/>
                <a:cs typeface="+mn-lt"/>
              </a:rPr>
              <a:t>•</a:t>
            </a:r>
            <a:r>
              <a:rPr lang="en-US" sz="2000" err="1">
                <a:latin typeface="inter-regular"/>
                <a:ea typeface="+mn-lt"/>
                <a:cs typeface="+mn-lt"/>
              </a:rPr>
              <a:t>SimpleJdbcInsert</a:t>
            </a:r>
            <a:r>
              <a:rPr lang="en-US" sz="2000">
                <a:latin typeface="inter-regular"/>
                <a:ea typeface="+mn-lt"/>
                <a:cs typeface="+mn-lt"/>
              </a:rPr>
              <a:t>:</a:t>
            </a:r>
          </a:p>
          <a:p>
            <a:pPr marL="0" indent="0">
              <a:buNone/>
            </a:pPr>
            <a:r>
              <a:rPr lang="en-US" sz="2000">
                <a:latin typeface="inter-regular"/>
                <a:ea typeface="+mn-lt"/>
                <a:cs typeface="+mn-lt"/>
              </a:rPr>
              <a:t>              •</a:t>
            </a:r>
            <a:r>
              <a:rPr lang="en-US" sz="2000" err="1">
                <a:latin typeface="inter-regular"/>
                <a:ea typeface="+mn-lt"/>
                <a:cs typeface="+mn-lt"/>
              </a:rPr>
              <a:t>SimpleJdbcInsert</a:t>
            </a:r>
            <a:r>
              <a:rPr lang="en-US" sz="2000">
                <a:latin typeface="inter-regular"/>
                <a:ea typeface="+mn-lt"/>
                <a:cs typeface="+mn-lt"/>
              </a:rPr>
              <a:t> provides a convenient way to insert data into a database without writing SQL queries explicitly. Instead of writing INSERT statements, you can use </a:t>
            </a:r>
            <a:r>
              <a:rPr lang="en-US" sz="2000" err="1">
                <a:latin typeface="inter-regular"/>
                <a:ea typeface="+mn-lt"/>
                <a:cs typeface="+mn-lt"/>
              </a:rPr>
              <a:t>SimpleJdbcInsert</a:t>
            </a:r>
            <a:r>
              <a:rPr lang="en-US" sz="2000">
                <a:latin typeface="inter-regular"/>
                <a:ea typeface="+mn-lt"/>
                <a:cs typeface="+mn-lt"/>
              </a:rPr>
              <a:t> to insert data into a table using a Map or a Bean object.</a:t>
            </a:r>
          </a:p>
          <a:p>
            <a:pPr marL="0" indent="0">
              <a:buNone/>
            </a:pPr>
            <a:r>
              <a:rPr lang="en-US" sz="2000">
                <a:latin typeface="inter-regular"/>
                <a:ea typeface="+mn-lt"/>
                <a:cs typeface="+mn-lt"/>
              </a:rPr>
              <a:t>•</a:t>
            </a:r>
            <a:r>
              <a:rPr lang="en-US" sz="2000" err="1">
                <a:latin typeface="inter-regular"/>
                <a:ea typeface="+mn-lt"/>
                <a:cs typeface="+mn-lt"/>
              </a:rPr>
              <a:t>SimpleJdbcCall</a:t>
            </a:r>
            <a:r>
              <a:rPr lang="en-US" sz="2000">
                <a:latin typeface="inter-regular"/>
                <a:ea typeface="+mn-lt"/>
                <a:cs typeface="+mn-lt"/>
              </a:rPr>
              <a:t>:</a:t>
            </a:r>
          </a:p>
          <a:p>
            <a:pPr marL="0" indent="0">
              <a:buNone/>
            </a:pPr>
            <a:r>
              <a:rPr lang="en-US" sz="2000">
                <a:latin typeface="inter-regular"/>
                <a:ea typeface="+mn-lt"/>
                <a:cs typeface="+mn-lt"/>
              </a:rPr>
              <a:t>              •</a:t>
            </a:r>
            <a:r>
              <a:rPr lang="en-US" sz="2000" err="1">
                <a:latin typeface="inter-regular"/>
                <a:ea typeface="+mn-lt"/>
                <a:cs typeface="+mn-lt"/>
              </a:rPr>
              <a:t>SimpleJdbcCall</a:t>
            </a:r>
            <a:r>
              <a:rPr lang="en-US" sz="2000">
                <a:latin typeface="inter-regular"/>
                <a:ea typeface="+mn-lt"/>
                <a:cs typeface="+mn-lt"/>
              </a:rPr>
              <a:t> provides a convenient way to call stored procedures   without writing SQL queries explicitly. You can use </a:t>
            </a:r>
            <a:r>
              <a:rPr lang="en-US" sz="2000" err="1">
                <a:latin typeface="inter-regular"/>
                <a:ea typeface="+mn-lt"/>
                <a:cs typeface="+mn-lt"/>
              </a:rPr>
              <a:t>SimpleJdbcCall</a:t>
            </a:r>
            <a:r>
              <a:rPr lang="en-US" sz="2000">
                <a:latin typeface="inter-regular"/>
                <a:ea typeface="+mn-lt"/>
                <a:cs typeface="+mn-lt"/>
              </a:rPr>
              <a:t> to   call a stored procedure with input parameters, output parameters,   and a return value.</a:t>
            </a:r>
            <a:endParaRPr lang="en-US" sz="2000">
              <a:latin typeface="inter-regular"/>
              <a:cs typeface="Arial"/>
            </a:endParaRPr>
          </a:p>
          <a:p>
            <a:endParaRPr lang="en-US">
              <a:cs typeface="Arial"/>
            </a:endParaRPr>
          </a:p>
        </p:txBody>
      </p:sp>
    </p:spTree>
    <p:extLst>
      <p:ext uri="{BB962C8B-B14F-4D97-AF65-F5344CB8AC3E}">
        <p14:creationId xmlns:p14="http://schemas.microsoft.com/office/powerpoint/2010/main" val="391267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4444-EEEF-4426-6601-694AE86661C9}"/>
              </a:ext>
            </a:extLst>
          </p:cNvPr>
          <p:cNvSpPr>
            <a:spLocks noGrp="1"/>
          </p:cNvSpPr>
          <p:nvPr>
            <p:ph type="title"/>
          </p:nvPr>
        </p:nvSpPr>
        <p:spPr/>
        <p:txBody>
          <a:bodyPr/>
          <a:lstStyle/>
          <a:p>
            <a:r>
              <a:rPr lang="en-US">
                <a:ea typeface="+mj-lt"/>
                <a:cs typeface="+mj-lt"/>
              </a:rPr>
              <a:t>SPRING WITH ORM FRAMEWORKS</a:t>
            </a:r>
            <a:endParaRPr lang="en-US"/>
          </a:p>
        </p:txBody>
      </p:sp>
      <p:sp>
        <p:nvSpPr>
          <p:cNvPr id="3" name="Content Placeholder 2">
            <a:extLst>
              <a:ext uri="{FF2B5EF4-FFF2-40B4-BE49-F238E27FC236}">
                <a16:creationId xmlns:a16="http://schemas.microsoft.com/office/drawing/2014/main" id="{A4EC7070-D269-D6F1-8D22-82A805DAF177}"/>
              </a:ext>
            </a:extLst>
          </p:cNvPr>
          <p:cNvSpPr>
            <a:spLocks noGrp="1"/>
          </p:cNvSpPr>
          <p:nvPr>
            <p:ph sz="half" idx="1"/>
          </p:nvPr>
        </p:nvSpPr>
        <p:spPr>
          <a:xfrm>
            <a:off x="365760" y="1275568"/>
            <a:ext cx="10446957" cy="4805192"/>
          </a:xfrm>
        </p:spPr>
        <p:txBody>
          <a:bodyPr vert="horz" lIns="0" tIns="0" rIns="0" bIns="0" spcCol="301752" rtlCol="0" anchor="t">
            <a:normAutofit/>
          </a:bodyPr>
          <a:lstStyle/>
          <a:p>
            <a:r>
              <a:rPr lang="en-US" sz="2000">
                <a:latin typeface="inter-regular"/>
                <a:ea typeface="+mn-lt"/>
                <a:cs typeface="+mn-lt"/>
              </a:rPr>
              <a:t>Spring provides API to easily integrate Spring with ORM frameworks such as Hibernate, JPA(Java Persistence API), JDO(Java Data Objects), Oracle Toplink and </a:t>
            </a:r>
            <a:r>
              <a:rPr lang="en-US" sz="2000" err="1">
                <a:latin typeface="inter-regular"/>
                <a:ea typeface="+mn-lt"/>
                <a:cs typeface="+mn-lt"/>
              </a:rPr>
              <a:t>iBATIS</a:t>
            </a:r>
            <a:r>
              <a:rPr lang="en-US" sz="2000">
                <a:latin typeface="inter-regular"/>
                <a:ea typeface="+mn-lt"/>
                <a:cs typeface="+mn-lt"/>
              </a:rPr>
              <a:t>.</a:t>
            </a:r>
            <a:endParaRPr lang="en-US" sz="2000">
              <a:latin typeface="inter-regular"/>
              <a:cs typeface="Arial"/>
            </a:endParaRPr>
          </a:p>
          <a:p>
            <a:pPr>
              <a:buFont typeface="Arial"/>
              <a:buChar char="•"/>
            </a:pPr>
            <a:r>
              <a:rPr lang="en-US" sz="2000">
                <a:latin typeface="inter-regular"/>
                <a:ea typeface="+mn-lt"/>
                <a:cs typeface="+mn-lt"/>
              </a:rPr>
              <a:t>The Spring ORM module is used for accessing data from databases in an application. </a:t>
            </a:r>
            <a:endParaRPr lang="en-US" sz="2000">
              <a:latin typeface="inter-regular"/>
              <a:cs typeface="Arial"/>
            </a:endParaRPr>
          </a:p>
          <a:p>
            <a:r>
              <a:rPr lang="en-US" sz="2000">
                <a:latin typeface="inter-regular"/>
                <a:ea typeface="+mn-lt"/>
                <a:cs typeface="+mn-lt"/>
              </a:rPr>
              <a:t>It provides APIs for manipulating databases with JDO, Hibernate, and </a:t>
            </a:r>
            <a:r>
              <a:rPr lang="en-US" sz="2000" err="1">
                <a:latin typeface="inter-regular"/>
                <a:ea typeface="+mn-lt"/>
                <a:cs typeface="+mn-lt"/>
              </a:rPr>
              <a:t>iBatis</a:t>
            </a:r>
            <a:r>
              <a:rPr lang="en-US" sz="2000">
                <a:latin typeface="inter-regular"/>
                <a:ea typeface="+mn-lt"/>
                <a:cs typeface="+mn-lt"/>
              </a:rPr>
              <a:t>. </a:t>
            </a:r>
            <a:endParaRPr lang="en-US" sz="2000">
              <a:latin typeface="inter-regular"/>
            </a:endParaRPr>
          </a:p>
          <a:p>
            <a:r>
              <a:rPr lang="en-US" sz="2000">
                <a:latin typeface="inter-regular"/>
                <a:ea typeface="+mn-lt"/>
                <a:cs typeface="+mn-lt"/>
              </a:rPr>
              <a:t>Spring ORM supports DAO, which provides a convenient way to build the following DAOs-based ORM solutions:</a:t>
            </a:r>
            <a:endParaRPr lang="en-US" sz="2000">
              <a:latin typeface="inter-regular"/>
            </a:endParaRPr>
          </a:p>
          <a:p>
            <a:pPr marL="0" indent="0">
              <a:buNone/>
            </a:pPr>
            <a:r>
              <a:rPr lang="en-US" sz="2000">
                <a:latin typeface="inter-regular"/>
                <a:ea typeface="+mn-lt"/>
                <a:cs typeface="+mn-lt"/>
              </a:rPr>
              <a:t>                    Simple declarative transaction management</a:t>
            </a:r>
            <a:endParaRPr lang="en-US" sz="2000">
              <a:latin typeface="inter-regular"/>
              <a:cs typeface="Arial"/>
            </a:endParaRPr>
          </a:p>
          <a:p>
            <a:pPr marL="0" indent="0">
              <a:buNone/>
            </a:pPr>
            <a:r>
              <a:rPr lang="en-US" sz="2000">
                <a:latin typeface="inter-regular"/>
                <a:ea typeface="+mn-lt"/>
                <a:cs typeface="+mn-lt"/>
              </a:rPr>
              <a:t>                    Transparent exception handling</a:t>
            </a:r>
            <a:endParaRPr lang="en-US" sz="2000">
              <a:latin typeface="inter-regular"/>
              <a:cs typeface="Arial"/>
            </a:endParaRPr>
          </a:p>
          <a:p>
            <a:pPr marL="0" indent="0">
              <a:buNone/>
            </a:pPr>
            <a:r>
              <a:rPr lang="en-US" sz="2000">
                <a:latin typeface="inter-regular"/>
                <a:ea typeface="+mn-lt"/>
                <a:cs typeface="+mn-lt"/>
              </a:rPr>
              <a:t>                    Thread-safe, lightweight template classes</a:t>
            </a:r>
            <a:endParaRPr lang="en-US" sz="2000">
              <a:latin typeface="inter-regular"/>
              <a:cs typeface="Arial"/>
            </a:endParaRPr>
          </a:p>
          <a:p>
            <a:pPr marL="0" indent="0">
              <a:buNone/>
            </a:pPr>
            <a:r>
              <a:rPr lang="en-US" sz="2000">
                <a:latin typeface="inter-regular"/>
                <a:ea typeface="+mn-lt"/>
                <a:cs typeface="+mn-lt"/>
              </a:rPr>
              <a:t>                    DAO support classes</a:t>
            </a:r>
            <a:endParaRPr lang="en-US" sz="2000">
              <a:latin typeface="inter-regular"/>
              <a:cs typeface="Arial"/>
            </a:endParaRPr>
          </a:p>
          <a:p>
            <a:pPr marL="0" indent="0">
              <a:buNone/>
            </a:pPr>
            <a:r>
              <a:rPr lang="en-US" sz="2000">
                <a:latin typeface="inter-regular"/>
                <a:ea typeface="+mn-lt"/>
                <a:cs typeface="+mn-lt"/>
              </a:rPr>
              <a:t>                    Resource management</a:t>
            </a:r>
            <a:endParaRPr lang="en-US" sz="2000">
              <a:latin typeface="inter-regular"/>
              <a:cs typeface="Arial"/>
            </a:endParaRPr>
          </a:p>
          <a:p>
            <a:endParaRPr lang="en-US">
              <a:cs typeface="Arial"/>
            </a:endParaRPr>
          </a:p>
        </p:txBody>
      </p:sp>
    </p:spTree>
    <p:extLst>
      <p:ext uri="{BB962C8B-B14F-4D97-AF65-F5344CB8AC3E}">
        <p14:creationId xmlns:p14="http://schemas.microsoft.com/office/powerpoint/2010/main" val="420849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CD600-8D71-2616-850B-2CD507275BB3}"/>
              </a:ext>
            </a:extLst>
          </p:cNvPr>
          <p:cNvSpPr>
            <a:spLocks noGrp="1"/>
          </p:cNvSpPr>
          <p:nvPr>
            <p:ph sz="half" idx="1"/>
          </p:nvPr>
        </p:nvSpPr>
        <p:spPr>
          <a:xfrm>
            <a:off x="365760" y="1828800"/>
            <a:ext cx="10728792" cy="4251960"/>
          </a:xfrm>
        </p:spPr>
        <p:txBody>
          <a:bodyPr vert="horz" lIns="0" tIns="0" rIns="0" bIns="0" spcCol="301752" rtlCol="0" anchor="t">
            <a:normAutofit/>
          </a:bodyPr>
          <a:lstStyle/>
          <a:p>
            <a:r>
              <a:rPr lang="en-US" sz="2000" dirty="0">
                <a:latin typeface="inter-regular"/>
                <a:ea typeface="+mn-lt"/>
                <a:cs typeface="+mn-lt"/>
              </a:rPr>
              <a:t>•Spring Framework provides excellent support for Object-Relational Mapping (ORM) frameworks such as Hibernate, JPA (Java Persistence API), and </a:t>
            </a:r>
            <a:r>
              <a:rPr lang="en-US" sz="2000" dirty="0" err="1">
                <a:latin typeface="inter-regular"/>
                <a:ea typeface="+mn-lt"/>
                <a:cs typeface="+mn-lt"/>
              </a:rPr>
              <a:t>MyBatis</a:t>
            </a:r>
            <a:r>
              <a:rPr lang="en-US" sz="2000" dirty="0">
                <a:latin typeface="inter-regular"/>
                <a:ea typeface="+mn-lt"/>
                <a:cs typeface="+mn-lt"/>
              </a:rPr>
              <a:t>. ORM frameworks help developers to work with relational databases using object-oriented programming paradigms.</a:t>
            </a:r>
            <a:endParaRPr lang="en-US" sz="2000" dirty="0">
              <a:latin typeface="inter-regular"/>
              <a:cs typeface="Arial"/>
            </a:endParaRPr>
          </a:p>
          <a:p>
            <a:pPr marL="0" indent="0">
              <a:buNone/>
            </a:pPr>
            <a:endParaRPr lang="en-US" sz="2000">
              <a:latin typeface="inter-regular"/>
              <a:ea typeface="+mn-lt"/>
              <a:cs typeface="+mn-lt"/>
            </a:endParaRPr>
          </a:p>
        </p:txBody>
      </p:sp>
    </p:spTree>
    <p:extLst>
      <p:ext uri="{BB962C8B-B14F-4D97-AF65-F5344CB8AC3E}">
        <p14:creationId xmlns:p14="http://schemas.microsoft.com/office/powerpoint/2010/main" val="360653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726D-E6F4-702D-B897-489FEA6FEFD5}"/>
              </a:ext>
            </a:extLst>
          </p:cNvPr>
          <p:cNvSpPr>
            <a:spLocks noGrp="1"/>
          </p:cNvSpPr>
          <p:nvPr>
            <p:ph type="title"/>
          </p:nvPr>
        </p:nvSpPr>
        <p:spPr/>
        <p:txBody>
          <a:bodyPr/>
          <a:lstStyle/>
          <a:p>
            <a:r>
              <a:rPr lang="en-US" dirty="0">
                <a:ea typeface="+mj-lt"/>
                <a:cs typeface="+mj-lt"/>
              </a:rPr>
              <a:t>ADVANTAGES OF ORM FRAMEWORK WITH SPRING</a:t>
            </a:r>
            <a:br>
              <a:rPr lang="en-US" dirty="0">
                <a:ea typeface="+mj-lt"/>
                <a:cs typeface="+mj-lt"/>
              </a:rPr>
            </a:br>
            <a:endParaRPr lang="en-US" dirty="0">
              <a:ea typeface="+mj-lt"/>
              <a:cs typeface="+mj-lt"/>
            </a:endParaRPr>
          </a:p>
        </p:txBody>
      </p:sp>
      <p:sp>
        <p:nvSpPr>
          <p:cNvPr id="3" name="Content Placeholder 2">
            <a:extLst>
              <a:ext uri="{FF2B5EF4-FFF2-40B4-BE49-F238E27FC236}">
                <a16:creationId xmlns:a16="http://schemas.microsoft.com/office/drawing/2014/main" id="{DD76BB39-9499-2678-ED86-3B9A79CBB061}"/>
              </a:ext>
            </a:extLst>
          </p:cNvPr>
          <p:cNvSpPr>
            <a:spLocks noGrp="1"/>
          </p:cNvSpPr>
          <p:nvPr>
            <p:ph sz="half" idx="1"/>
          </p:nvPr>
        </p:nvSpPr>
        <p:spPr/>
        <p:txBody>
          <a:bodyPr vert="horz" lIns="0" tIns="0" rIns="0" bIns="0" spcCol="301752" rtlCol="0" anchor="t">
            <a:normAutofit/>
          </a:bodyPr>
          <a:lstStyle/>
          <a:p>
            <a:pPr marL="0" indent="0" algn="just">
              <a:buNone/>
            </a:pPr>
            <a:r>
              <a:rPr lang="en-US" dirty="0">
                <a:ea typeface="+mn-lt"/>
                <a:cs typeface="+mn-lt"/>
              </a:rPr>
              <a:t>•</a:t>
            </a:r>
            <a:r>
              <a:rPr lang="en-US" dirty="0">
                <a:latin typeface="inter-regular"/>
                <a:ea typeface="+mn-lt"/>
                <a:cs typeface="+mn-lt"/>
              </a:rPr>
              <a:t>Less coding is required.</a:t>
            </a:r>
            <a:endParaRPr lang="en-US" dirty="0">
              <a:latin typeface="inter-regular"/>
              <a:cs typeface="Arial"/>
            </a:endParaRPr>
          </a:p>
          <a:p>
            <a:pPr marL="0" indent="0" algn="just">
              <a:buNone/>
            </a:pPr>
            <a:r>
              <a:rPr lang="en-US" dirty="0">
                <a:latin typeface="inter-regular"/>
                <a:ea typeface="+mn-lt"/>
                <a:cs typeface="+mn-lt"/>
              </a:rPr>
              <a:t>•Easy to test.</a:t>
            </a:r>
            <a:endParaRPr lang="en-US" dirty="0">
              <a:latin typeface="inter-regular"/>
            </a:endParaRPr>
          </a:p>
          <a:p>
            <a:pPr marL="0" indent="0" algn="just">
              <a:buNone/>
            </a:pPr>
            <a:r>
              <a:rPr lang="en-US" dirty="0">
                <a:latin typeface="inter-regular"/>
                <a:ea typeface="+mn-lt"/>
                <a:cs typeface="+mn-lt"/>
              </a:rPr>
              <a:t>•Better exception handling.</a:t>
            </a:r>
            <a:endParaRPr lang="en-US" dirty="0">
              <a:latin typeface="inter-regular"/>
            </a:endParaRPr>
          </a:p>
          <a:p>
            <a:pPr marL="0" indent="0" algn="just">
              <a:buNone/>
            </a:pPr>
            <a:r>
              <a:rPr lang="en-US" dirty="0">
                <a:latin typeface="inter-regular"/>
                <a:ea typeface="+mn-lt"/>
                <a:cs typeface="+mn-lt"/>
              </a:rPr>
              <a:t>•Integrated transaction management.</a:t>
            </a:r>
            <a:endParaRPr lang="en-US" dirty="0">
              <a:latin typeface="inter-regular"/>
            </a:endParaRPr>
          </a:p>
          <a:p>
            <a:pPr marL="0" indent="0" algn="just">
              <a:buNone/>
            </a:pPr>
            <a:r>
              <a:rPr lang="en-US" dirty="0">
                <a:latin typeface="inter-regular"/>
                <a:ea typeface="+mn-lt"/>
                <a:cs typeface="+mn-lt"/>
              </a:rPr>
              <a:t>•Simplified Database Operations.</a:t>
            </a:r>
            <a:endParaRPr lang="en-US" dirty="0">
              <a:latin typeface="inter-regular"/>
            </a:endParaRPr>
          </a:p>
          <a:p>
            <a:pPr marL="0" indent="0" algn="just">
              <a:buNone/>
            </a:pPr>
            <a:r>
              <a:rPr lang="en-US" dirty="0">
                <a:latin typeface="inter-regular"/>
                <a:ea typeface="+mn-lt"/>
                <a:cs typeface="+mn-lt"/>
              </a:rPr>
              <a:t>•Improved Performance.</a:t>
            </a:r>
            <a:endParaRPr lang="en-US" dirty="0">
              <a:latin typeface="inter-regular"/>
            </a:endParaRPr>
          </a:p>
          <a:p>
            <a:pPr algn="just"/>
            <a:r>
              <a:rPr lang="en-US" dirty="0">
                <a:latin typeface="inter-regular"/>
                <a:ea typeface="+mn-lt"/>
                <a:cs typeface="+mn-lt"/>
              </a:rPr>
              <a:t>•Easy Integration with Spring Ecosystem.</a:t>
            </a:r>
            <a:endParaRPr lang="en-US" dirty="0">
              <a:latin typeface="inter-regular"/>
            </a:endParaRPr>
          </a:p>
          <a:p>
            <a:endParaRPr lang="en-US" dirty="0">
              <a:cs typeface="Arial"/>
            </a:endParaRPr>
          </a:p>
        </p:txBody>
      </p:sp>
    </p:spTree>
    <p:extLst>
      <p:ext uri="{BB962C8B-B14F-4D97-AF65-F5344CB8AC3E}">
        <p14:creationId xmlns:p14="http://schemas.microsoft.com/office/powerpoint/2010/main" val="116339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8C2CA-B7A4-4C27-BB93-C27AA51DB759}"/>
              </a:ext>
            </a:extLst>
          </p:cNvPr>
          <p:cNvSpPr>
            <a:spLocks noGrp="1"/>
          </p:cNvSpPr>
          <p:nvPr>
            <p:ph sz="half" idx="1"/>
          </p:nvPr>
        </p:nvSpPr>
        <p:spPr>
          <a:xfrm>
            <a:off x="904126" y="934948"/>
            <a:ext cx="10109771" cy="5496674"/>
          </a:xfrm>
        </p:spPr>
        <p:txBody>
          <a:bodyPr/>
          <a:lstStyle/>
          <a:p>
            <a:r>
              <a:rPr lang="en-US" b="1" i="0">
                <a:solidFill>
                  <a:srgbClr val="273239"/>
                </a:solidFill>
                <a:effectLst/>
                <a:latin typeface="urw-din"/>
              </a:rPr>
              <a:t>Transaction management:</a:t>
            </a:r>
            <a:r>
              <a:rPr lang="en-US" b="0" i="0">
                <a:solidFill>
                  <a:srgbClr val="273239"/>
                </a:solidFill>
                <a:effectLst/>
                <a:latin typeface="urw-din"/>
              </a:rPr>
              <a:t> </a:t>
            </a:r>
          </a:p>
          <a:p>
            <a:pPr>
              <a:buFont typeface="Wingdings" panose="05000000000000000000" pitchFamily="2" charset="2"/>
              <a:buChar char="ü"/>
            </a:pPr>
            <a:r>
              <a:rPr lang="en-US" b="0" i="0">
                <a:solidFill>
                  <a:srgbClr val="273239"/>
                </a:solidFill>
                <a:effectLst/>
                <a:latin typeface="urw-din"/>
              </a:rPr>
              <a:t>Helps in handling transaction management of an application without affecting its code</a:t>
            </a:r>
          </a:p>
          <a:p>
            <a:r>
              <a:rPr lang="en-US" b="1" i="0">
                <a:solidFill>
                  <a:srgbClr val="273239"/>
                </a:solidFill>
                <a:effectLst/>
                <a:latin typeface="urw-din"/>
              </a:rPr>
              <a:t>Spring Web Service:</a:t>
            </a:r>
            <a:r>
              <a:rPr lang="en-US" b="0" i="0">
                <a:solidFill>
                  <a:srgbClr val="273239"/>
                </a:solidFill>
                <a:effectLst/>
                <a:latin typeface="urw-din"/>
              </a:rPr>
              <a:t> </a:t>
            </a:r>
          </a:p>
          <a:p>
            <a:pPr>
              <a:buFont typeface="Wingdings" panose="05000000000000000000" pitchFamily="2" charset="2"/>
              <a:buChar char="ü"/>
            </a:pPr>
            <a:r>
              <a:rPr lang="en-US" b="0" i="0">
                <a:solidFill>
                  <a:srgbClr val="273239"/>
                </a:solidFill>
                <a:effectLst/>
                <a:latin typeface="urw-din"/>
              </a:rPr>
              <a:t>Generates Web service endpoints and definitions based on Java classes, but it is difficult to manage them in an application</a:t>
            </a:r>
          </a:p>
          <a:p>
            <a:pPr>
              <a:buFont typeface="Wingdings" panose="05000000000000000000" pitchFamily="2" charset="2"/>
              <a:buChar char="ü"/>
            </a:pPr>
            <a:r>
              <a:rPr lang="en-US" b="0" i="0">
                <a:solidFill>
                  <a:srgbClr val="273239"/>
                </a:solidFill>
                <a:effectLst/>
                <a:latin typeface="urw-din"/>
              </a:rPr>
              <a:t>To solve this problem, Spring Web Service provides layered-based approaches that are separately managed by Extensible Markup Language (XML) parsing </a:t>
            </a:r>
          </a:p>
          <a:p>
            <a:pPr fontAlgn="base"/>
            <a:r>
              <a:rPr lang="en-US" b="1" i="0">
                <a:solidFill>
                  <a:srgbClr val="273239"/>
                </a:solidFill>
                <a:effectLst/>
                <a:latin typeface="urw-din"/>
              </a:rPr>
              <a:t>Spring Test Context framework:</a:t>
            </a:r>
            <a:r>
              <a:rPr lang="en-US" b="0" i="0">
                <a:solidFill>
                  <a:srgbClr val="273239"/>
                </a:solidFill>
                <a:effectLst/>
                <a:latin typeface="urw-din"/>
              </a:rPr>
              <a:t> </a:t>
            </a:r>
          </a:p>
          <a:p>
            <a:pPr fontAlgn="base">
              <a:buFont typeface="Wingdings" panose="05000000000000000000" pitchFamily="2" charset="2"/>
              <a:buChar char="ü"/>
            </a:pPr>
            <a:r>
              <a:rPr lang="en-US" b="0" i="0">
                <a:solidFill>
                  <a:srgbClr val="273239"/>
                </a:solidFill>
                <a:effectLst/>
                <a:latin typeface="urw-din"/>
              </a:rPr>
              <a:t>Provides facilities of unit and integration testing for the Spring applications. </a:t>
            </a:r>
          </a:p>
          <a:p>
            <a:pPr fontAlgn="base">
              <a:buFont typeface="Wingdings" panose="05000000000000000000" pitchFamily="2" charset="2"/>
              <a:buChar char="ü"/>
            </a:pPr>
            <a:r>
              <a:rPr lang="en-US" b="0" i="0">
                <a:solidFill>
                  <a:srgbClr val="273239"/>
                </a:solidFill>
                <a:effectLst/>
                <a:latin typeface="urw-din"/>
              </a:rPr>
              <a:t>provides specific integration testing functionalities such as context management and caching DI of test fixtures, and transactional test management with default rollback semantics.</a:t>
            </a:r>
          </a:p>
          <a:p>
            <a:pPr marL="0" indent="0">
              <a:buNone/>
            </a:pPr>
            <a:endParaRPr lang="en-IN"/>
          </a:p>
        </p:txBody>
      </p:sp>
    </p:spTree>
    <p:extLst>
      <p:ext uri="{BB962C8B-B14F-4D97-AF65-F5344CB8AC3E}">
        <p14:creationId xmlns:p14="http://schemas.microsoft.com/office/powerpoint/2010/main" val="103217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FE77-CB62-4A2B-868E-14AFA4EFCEF3}"/>
              </a:ext>
            </a:extLst>
          </p:cNvPr>
          <p:cNvSpPr>
            <a:spLocks noGrp="1"/>
          </p:cNvSpPr>
          <p:nvPr>
            <p:ph type="title"/>
          </p:nvPr>
        </p:nvSpPr>
        <p:spPr/>
        <p:txBody>
          <a:bodyPr/>
          <a:lstStyle/>
          <a:p>
            <a:r>
              <a:rPr lang="en-US"/>
              <a:t>SPRING MVC</a:t>
            </a:r>
            <a:endParaRPr lang="en-IN"/>
          </a:p>
        </p:txBody>
      </p:sp>
      <p:sp>
        <p:nvSpPr>
          <p:cNvPr id="3" name="Content Placeholder 2">
            <a:extLst>
              <a:ext uri="{FF2B5EF4-FFF2-40B4-BE49-F238E27FC236}">
                <a16:creationId xmlns:a16="http://schemas.microsoft.com/office/drawing/2014/main" id="{42B8A002-8ABA-4ED3-9E41-C44DE7FDC94C}"/>
              </a:ext>
            </a:extLst>
          </p:cNvPr>
          <p:cNvSpPr>
            <a:spLocks noGrp="1"/>
          </p:cNvSpPr>
          <p:nvPr>
            <p:ph sz="half" idx="1"/>
          </p:nvPr>
        </p:nvSpPr>
        <p:spPr/>
        <p:txBody>
          <a:bodyPr/>
          <a:lstStyle/>
          <a:p>
            <a:r>
              <a:rPr lang="en-US" sz="2000" b="0" i="0">
                <a:solidFill>
                  <a:srgbClr val="333333"/>
                </a:solidFill>
                <a:effectLst/>
                <a:latin typeface="inter-regular"/>
              </a:rPr>
              <a:t>A Spring MVC is a Java framework which is used to build web applications. </a:t>
            </a:r>
            <a:endParaRPr lang="en-US" sz="2000">
              <a:solidFill>
                <a:srgbClr val="333333"/>
              </a:solidFill>
              <a:latin typeface="inter-regular"/>
            </a:endParaRPr>
          </a:p>
          <a:p>
            <a:r>
              <a:rPr lang="en-US" sz="2000" b="0" i="0">
                <a:solidFill>
                  <a:srgbClr val="333333"/>
                </a:solidFill>
                <a:effectLst/>
                <a:latin typeface="inter-regular"/>
              </a:rPr>
              <a:t> It implements all the basic features of a core spring framework like Inversion of Control, Dependency Injection.</a:t>
            </a:r>
          </a:p>
          <a:p>
            <a:r>
              <a:rPr lang="en-US" sz="2000" b="0" i="0">
                <a:solidFill>
                  <a:srgbClr val="333333"/>
                </a:solidFill>
                <a:effectLst/>
                <a:latin typeface="inter-regular"/>
              </a:rPr>
              <a:t>A Spring MVC provides an elegant solution to use MVC in spring framework by the help of </a:t>
            </a:r>
            <a:r>
              <a:rPr lang="en-US" sz="2000" b="1" i="0" err="1">
                <a:solidFill>
                  <a:srgbClr val="333333"/>
                </a:solidFill>
                <a:effectLst/>
                <a:latin typeface="inter-regular"/>
              </a:rPr>
              <a:t>DispatcherServlet</a:t>
            </a:r>
            <a:r>
              <a:rPr lang="en-US" sz="2000" b="0" i="0">
                <a:solidFill>
                  <a:srgbClr val="333333"/>
                </a:solidFill>
                <a:effectLst/>
                <a:latin typeface="inter-regular"/>
              </a:rPr>
              <a:t>.</a:t>
            </a:r>
          </a:p>
          <a:p>
            <a:r>
              <a:rPr lang="en-US" sz="2000" b="0" i="0">
                <a:solidFill>
                  <a:srgbClr val="333333"/>
                </a:solidFill>
                <a:effectLst/>
                <a:latin typeface="inter-regular"/>
              </a:rPr>
              <a:t> Here, </a:t>
            </a:r>
            <a:r>
              <a:rPr lang="en-US" sz="2000" b="1" i="0" err="1">
                <a:solidFill>
                  <a:srgbClr val="333333"/>
                </a:solidFill>
                <a:effectLst/>
                <a:latin typeface="inter-regular"/>
              </a:rPr>
              <a:t>DispatcherServlet</a:t>
            </a:r>
            <a:r>
              <a:rPr lang="en-US" sz="2000" b="0" i="0">
                <a:solidFill>
                  <a:srgbClr val="333333"/>
                </a:solidFill>
                <a:effectLst/>
                <a:latin typeface="inter-regular"/>
              </a:rPr>
              <a:t> is a class that receives the incoming request and maps it to the right resource such as controllers, models, and views.</a:t>
            </a:r>
          </a:p>
          <a:p>
            <a:endParaRPr lang="en-IN"/>
          </a:p>
        </p:txBody>
      </p:sp>
      <p:sp>
        <p:nvSpPr>
          <p:cNvPr id="4" name="Content Placeholder 3">
            <a:extLst>
              <a:ext uri="{FF2B5EF4-FFF2-40B4-BE49-F238E27FC236}">
                <a16:creationId xmlns:a16="http://schemas.microsoft.com/office/drawing/2014/main" id="{79487B82-D10F-4663-98CC-28DE4FD786AA}"/>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42841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9153A7D-E15F-4D34-B949-797F96545F1A}"/>
              </a:ext>
            </a:extLst>
          </p:cNvPr>
          <p:cNvSpPr>
            <a:spLocks noGrp="1"/>
          </p:cNvSpPr>
          <p:nvPr>
            <p:ph sz="half" idx="2"/>
          </p:nvPr>
        </p:nvSpPr>
        <p:spPr>
          <a:xfrm>
            <a:off x="924674" y="3428999"/>
            <a:ext cx="11001259" cy="3268209"/>
          </a:xfrm>
        </p:spPr>
        <p:txBody>
          <a:bodyPr>
            <a:normAutofit/>
          </a:bodyPr>
          <a:lstStyle/>
          <a:p>
            <a:r>
              <a:rPr lang="en-US" sz="2000" b="1" i="0">
                <a:solidFill>
                  <a:srgbClr val="000000"/>
                </a:solidFill>
                <a:effectLst/>
                <a:latin typeface="inter-regular"/>
              </a:rPr>
              <a:t>Model</a:t>
            </a:r>
            <a:r>
              <a:rPr lang="en-US" sz="2000" b="0" i="0">
                <a:solidFill>
                  <a:srgbClr val="000000"/>
                </a:solidFill>
                <a:effectLst/>
                <a:latin typeface="inter-regular"/>
              </a:rPr>
              <a:t> - A model contains the data of the application</a:t>
            </a:r>
          </a:p>
          <a:p>
            <a:r>
              <a:rPr lang="en-US" sz="2000" b="1" i="0">
                <a:solidFill>
                  <a:srgbClr val="000000"/>
                </a:solidFill>
                <a:effectLst/>
                <a:latin typeface="inter-regular"/>
              </a:rPr>
              <a:t>Controller</a:t>
            </a:r>
            <a:r>
              <a:rPr lang="en-US" sz="2000" b="0" i="0">
                <a:solidFill>
                  <a:srgbClr val="000000"/>
                </a:solidFill>
                <a:effectLst/>
                <a:latin typeface="inter-regular"/>
              </a:rPr>
              <a:t> - A controller contains the business logic of an application.</a:t>
            </a:r>
          </a:p>
          <a:p>
            <a:r>
              <a:rPr lang="en-US" sz="2000" b="1" i="0">
                <a:solidFill>
                  <a:srgbClr val="000000"/>
                </a:solidFill>
                <a:effectLst/>
                <a:latin typeface="inter-regular"/>
              </a:rPr>
              <a:t>View</a:t>
            </a:r>
            <a:r>
              <a:rPr lang="en-US" sz="2000" b="0" i="0">
                <a:solidFill>
                  <a:srgbClr val="000000"/>
                </a:solidFill>
                <a:effectLst/>
                <a:latin typeface="inter-regular"/>
              </a:rPr>
              <a:t> - A view represents the provided information in a particular format.</a:t>
            </a:r>
            <a:endParaRPr lang="en-US" sz="2000">
              <a:solidFill>
                <a:srgbClr val="000000"/>
              </a:solidFill>
              <a:latin typeface="inter-regular"/>
            </a:endParaRPr>
          </a:p>
          <a:p>
            <a:r>
              <a:rPr lang="en-US" sz="2000" b="1" i="0">
                <a:solidFill>
                  <a:srgbClr val="000000"/>
                </a:solidFill>
                <a:effectLst/>
                <a:latin typeface="inter-regular"/>
              </a:rPr>
              <a:t>Front Controller</a:t>
            </a:r>
            <a:r>
              <a:rPr lang="en-US" sz="2000" b="0" i="0">
                <a:solidFill>
                  <a:srgbClr val="000000"/>
                </a:solidFill>
                <a:effectLst/>
                <a:latin typeface="inter-regular"/>
              </a:rPr>
              <a:t> - In Spring Web MVC, the </a:t>
            </a:r>
            <a:r>
              <a:rPr lang="en-US" sz="2000" b="0" i="0" err="1">
                <a:solidFill>
                  <a:srgbClr val="000000"/>
                </a:solidFill>
                <a:effectLst/>
                <a:latin typeface="inter-regular"/>
              </a:rPr>
              <a:t>DispatcherServlet</a:t>
            </a:r>
            <a:r>
              <a:rPr lang="en-US" sz="2000" b="0" i="0">
                <a:solidFill>
                  <a:srgbClr val="000000"/>
                </a:solidFill>
                <a:effectLst/>
                <a:latin typeface="inter-regular"/>
              </a:rPr>
              <a:t> class works as the front controller</a:t>
            </a:r>
            <a:endParaRPr lang="en-IN" sz="2000">
              <a:latin typeface="inter-regular"/>
            </a:endParaRPr>
          </a:p>
        </p:txBody>
      </p:sp>
      <p:pic>
        <p:nvPicPr>
          <p:cNvPr id="5" name="Content Placeholder 4">
            <a:extLst>
              <a:ext uri="{FF2B5EF4-FFF2-40B4-BE49-F238E27FC236}">
                <a16:creationId xmlns:a16="http://schemas.microsoft.com/office/drawing/2014/main" id="{2AE09243-6B93-41DA-8FFA-60AC1CA96045}"/>
              </a:ext>
            </a:extLst>
          </p:cNvPr>
          <p:cNvPicPr>
            <a:picLocks noGrp="1" noChangeAspect="1"/>
          </p:cNvPicPr>
          <p:nvPr>
            <p:ph sz="half" idx="1"/>
          </p:nvPr>
        </p:nvPicPr>
        <p:blipFill>
          <a:blip r:embed="rId2"/>
          <a:stretch>
            <a:fillRect/>
          </a:stretch>
        </p:blipFill>
        <p:spPr>
          <a:xfrm>
            <a:off x="3828782" y="1189642"/>
            <a:ext cx="4236432" cy="1859213"/>
          </a:xfrm>
          <a:prstGeom prst="rect">
            <a:avLst/>
          </a:prstGeom>
        </p:spPr>
      </p:pic>
      <p:sp>
        <p:nvSpPr>
          <p:cNvPr id="7" name="TextBox 6">
            <a:extLst>
              <a:ext uri="{FF2B5EF4-FFF2-40B4-BE49-F238E27FC236}">
                <a16:creationId xmlns:a16="http://schemas.microsoft.com/office/drawing/2014/main" id="{5F5F407B-7295-4035-951A-3FFAFF5CEDCF}"/>
              </a:ext>
            </a:extLst>
          </p:cNvPr>
          <p:cNvSpPr txBox="1"/>
          <p:nvPr/>
        </p:nvSpPr>
        <p:spPr>
          <a:xfrm>
            <a:off x="1046781" y="414795"/>
            <a:ext cx="8271879" cy="584775"/>
          </a:xfrm>
          <a:prstGeom prst="rect">
            <a:avLst/>
          </a:prstGeom>
          <a:noFill/>
        </p:spPr>
        <p:txBody>
          <a:bodyPr wrap="square">
            <a:spAutoFit/>
          </a:bodyPr>
          <a:lstStyle/>
          <a:p>
            <a:pPr marL="0" indent="0">
              <a:buNone/>
            </a:pPr>
            <a:r>
              <a:rPr lang="en-US" sz="3200" b="1"/>
              <a:t>SPRING</a:t>
            </a:r>
            <a:r>
              <a:rPr lang="en-US" sz="3200" b="1">
                <a:latin typeface="inter-regular"/>
              </a:rPr>
              <a:t> WEB MODEL VIEW CONTROLLER</a:t>
            </a:r>
          </a:p>
        </p:txBody>
      </p:sp>
    </p:spTree>
    <p:extLst>
      <p:ext uri="{BB962C8B-B14F-4D97-AF65-F5344CB8AC3E}">
        <p14:creationId xmlns:p14="http://schemas.microsoft.com/office/powerpoint/2010/main" val="133047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0E4EE-9C23-40F6-AAD0-AA893D8EB3EB}"/>
              </a:ext>
            </a:extLst>
          </p:cNvPr>
          <p:cNvSpPr>
            <a:spLocks noGrp="1"/>
          </p:cNvSpPr>
          <p:nvPr>
            <p:ph sz="half" idx="1"/>
          </p:nvPr>
        </p:nvSpPr>
        <p:spPr>
          <a:xfrm>
            <a:off x="365760" y="945222"/>
            <a:ext cx="7534656" cy="5135538"/>
          </a:xfrm>
        </p:spPr>
        <p:txBody>
          <a:bodyPr/>
          <a:lstStyle/>
          <a:p>
            <a:pPr marL="0" indent="0">
              <a:buNone/>
            </a:pPr>
            <a:r>
              <a:rPr lang="en-US" sz="3200" b="1"/>
              <a:t>FLOW OF SPRING WEB MVC</a:t>
            </a:r>
          </a:p>
          <a:p>
            <a:pPr marL="0" indent="0">
              <a:buNone/>
            </a:pPr>
            <a:endParaRPr lang="en-IN"/>
          </a:p>
        </p:txBody>
      </p:sp>
      <p:pic>
        <p:nvPicPr>
          <p:cNvPr id="4" name="Picture 3">
            <a:extLst>
              <a:ext uri="{FF2B5EF4-FFF2-40B4-BE49-F238E27FC236}">
                <a16:creationId xmlns:a16="http://schemas.microsoft.com/office/drawing/2014/main" id="{61005AD0-393B-4630-9A48-B827598D3F95}"/>
              </a:ext>
            </a:extLst>
          </p:cNvPr>
          <p:cNvPicPr>
            <a:picLocks noChangeAspect="1"/>
          </p:cNvPicPr>
          <p:nvPr/>
        </p:nvPicPr>
        <p:blipFill>
          <a:blip r:embed="rId2"/>
          <a:stretch>
            <a:fillRect/>
          </a:stretch>
        </p:blipFill>
        <p:spPr>
          <a:xfrm>
            <a:off x="2618305" y="2294346"/>
            <a:ext cx="5529102" cy="3320867"/>
          </a:xfrm>
          <a:prstGeom prst="rect">
            <a:avLst/>
          </a:prstGeom>
        </p:spPr>
      </p:pic>
    </p:spTree>
    <p:extLst>
      <p:ext uri="{BB962C8B-B14F-4D97-AF65-F5344CB8AC3E}">
        <p14:creationId xmlns:p14="http://schemas.microsoft.com/office/powerpoint/2010/main" val="227743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22BB-34BB-4A39-B30C-9C2C73BFC131}"/>
              </a:ext>
            </a:extLst>
          </p:cNvPr>
          <p:cNvSpPr>
            <a:spLocks noGrp="1"/>
          </p:cNvSpPr>
          <p:nvPr>
            <p:ph type="title"/>
          </p:nvPr>
        </p:nvSpPr>
        <p:spPr/>
        <p:txBody>
          <a:bodyPr/>
          <a:lstStyle/>
          <a:p>
            <a:r>
              <a:rPr lang="en-US"/>
              <a:t>FEATURES OF SPRING WEB MVC</a:t>
            </a:r>
            <a:endParaRPr lang="en-IN"/>
          </a:p>
        </p:txBody>
      </p:sp>
      <p:sp>
        <p:nvSpPr>
          <p:cNvPr id="3" name="Content Placeholder 2">
            <a:extLst>
              <a:ext uri="{FF2B5EF4-FFF2-40B4-BE49-F238E27FC236}">
                <a16:creationId xmlns:a16="http://schemas.microsoft.com/office/drawing/2014/main" id="{D7A65B8D-B2F0-47A5-A266-65CA031743A2}"/>
              </a:ext>
            </a:extLst>
          </p:cNvPr>
          <p:cNvSpPr>
            <a:spLocks noGrp="1"/>
          </p:cNvSpPr>
          <p:nvPr>
            <p:ph sz="half" idx="1"/>
          </p:nvPr>
        </p:nvSpPr>
        <p:spPr/>
        <p:txBody>
          <a:bodyPr/>
          <a:lstStyle/>
          <a:p>
            <a:r>
              <a:rPr lang="en-US" sz="2000">
                <a:latin typeface="inter-regular"/>
              </a:rPr>
              <a:t>Clear separation of roles</a:t>
            </a:r>
          </a:p>
          <a:p>
            <a:r>
              <a:rPr lang="en-US" sz="2000">
                <a:latin typeface="inter-regular"/>
              </a:rPr>
              <a:t>Powerful and straightforward configuration of both framework and application classes as </a:t>
            </a:r>
            <a:r>
              <a:rPr lang="en-US" sz="2000" err="1">
                <a:latin typeface="inter-regular"/>
              </a:rPr>
              <a:t>javabeans</a:t>
            </a:r>
            <a:r>
              <a:rPr lang="en-US" sz="2000">
                <a:latin typeface="inter-regular"/>
              </a:rPr>
              <a:t>.</a:t>
            </a:r>
          </a:p>
          <a:p>
            <a:r>
              <a:rPr lang="en-IN" sz="2000" err="1">
                <a:latin typeface="inter-regular"/>
              </a:rPr>
              <a:t>Adaptability,non</a:t>
            </a:r>
            <a:r>
              <a:rPr lang="en-IN" sz="2000">
                <a:latin typeface="inter-regular"/>
              </a:rPr>
              <a:t>-intrusiveness and flexibility.</a:t>
            </a:r>
          </a:p>
          <a:p>
            <a:r>
              <a:rPr lang="en-IN" sz="2000">
                <a:latin typeface="inter-regular"/>
              </a:rPr>
              <a:t>Customizable binding and validation</a:t>
            </a:r>
          </a:p>
          <a:p>
            <a:r>
              <a:rPr lang="en-IN" sz="2000">
                <a:latin typeface="inter-regular"/>
              </a:rPr>
              <a:t>Flexible model transfer</a:t>
            </a:r>
          </a:p>
          <a:p>
            <a:endParaRPr lang="en-IN"/>
          </a:p>
        </p:txBody>
      </p:sp>
      <p:sp>
        <p:nvSpPr>
          <p:cNvPr id="4" name="Content Placeholder 3">
            <a:extLst>
              <a:ext uri="{FF2B5EF4-FFF2-40B4-BE49-F238E27FC236}">
                <a16:creationId xmlns:a16="http://schemas.microsoft.com/office/drawing/2014/main" id="{0EAA64FB-5D23-48B5-AD98-C7DFC272771F}"/>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36206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3D6E-BFC3-4216-AFB6-CC82010C54CA}"/>
              </a:ext>
            </a:extLst>
          </p:cNvPr>
          <p:cNvSpPr>
            <a:spLocks noGrp="1"/>
          </p:cNvSpPr>
          <p:nvPr>
            <p:ph type="title"/>
          </p:nvPr>
        </p:nvSpPr>
        <p:spPr/>
        <p:txBody>
          <a:bodyPr/>
          <a:lstStyle/>
          <a:p>
            <a:r>
              <a:rPr lang="en-US"/>
              <a:t>STEPS TO SETUP SPRING MVC FRAMEWORK</a:t>
            </a:r>
            <a:endParaRPr lang="en-IN"/>
          </a:p>
        </p:txBody>
      </p:sp>
      <p:sp>
        <p:nvSpPr>
          <p:cNvPr id="3" name="Content Placeholder 2">
            <a:extLst>
              <a:ext uri="{FF2B5EF4-FFF2-40B4-BE49-F238E27FC236}">
                <a16:creationId xmlns:a16="http://schemas.microsoft.com/office/drawing/2014/main" id="{69B3117A-22A6-4704-83F4-D14ACCC1A678}"/>
              </a:ext>
            </a:extLst>
          </p:cNvPr>
          <p:cNvSpPr>
            <a:spLocks noGrp="1"/>
          </p:cNvSpPr>
          <p:nvPr>
            <p:ph sz="half" idx="1"/>
          </p:nvPr>
        </p:nvSpPr>
        <p:spPr/>
        <p:txBody>
          <a:bodyPr/>
          <a:lstStyle/>
          <a:p>
            <a:pPr algn="just">
              <a:buFont typeface="Arial" panose="020B0604020202020204" pitchFamily="34" charset="0"/>
              <a:buChar char="•"/>
            </a:pPr>
            <a:r>
              <a:rPr lang="en-US" sz="2000" b="0" i="0">
                <a:solidFill>
                  <a:srgbClr val="000000"/>
                </a:solidFill>
                <a:effectLst/>
                <a:latin typeface="inter-regular"/>
              </a:rPr>
              <a:t>Load the spring jar files or add dependencies in the case of Maven</a:t>
            </a:r>
          </a:p>
          <a:p>
            <a:pPr algn="just">
              <a:buFont typeface="Arial" panose="020B0604020202020204" pitchFamily="34" charset="0"/>
              <a:buChar char="•"/>
            </a:pPr>
            <a:r>
              <a:rPr lang="en-US" sz="2000" b="0" i="0">
                <a:solidFill>
                  <a:srgbClr val="000000"/>
                </a:solidFill>
                <a:effectLst/>
                <a:latin typeface="inter-regular"/>
              </a:rPr>
              <a:t>Create the controller class</a:t>
            </a:r>
          </a:p>
          <a:p>
            <a:pPr algn="just">
              <a:buFont typeface="Arial" panose="020B0604020202020204" pitchFamily="34" charset="0"/>
              <a:buChar char="•"/>
            </a:pPr>
            <a:r>
              <a:rPr lang="en-US" sz="2000" b="0" i="0">
                <a:solidFill>
                  <a:srgbClr val="000000"/>
                </a:solidFill>
                <a:effectLst/>
                <a:latin typeface="inter-regular"/>
              </a:rPr>
              <a:t>Provide the entry of controller in the web.xml file</a:t>
            </a:r>
          </a:p>
          <a:p>
            <a:pPr algn="just">
              <a:buFont typeface="Arial" panose="020B0604020202020204" pitchFamily="34" charset="0"/>
              <a:buChar char="•"/>
            </a:pPr>
            <a:r>
              <a:rPr lang="en-US" sz="2000" b="0" i="0">
                <a:solidFill>
                  <a:srgbClr val="000000"/>
                </a:solidFill>
                <a:effectLst/>
                <a:latin typeface="inter-regular"/>
              </a:rPr>
              <a:t>Define the bean in the separate XML file</a:t>
            </a:r>
          </a:p>
          <a:p>
            <a:pPr algn="just">
              <a:buFont typeface="Arial" panose="020B0604020202020204" pitchFamily="34" charset="0"/>
              <a:buChar char="•"/>
            </a:pPr>
            <a:r>
              <a:rPr lang="en-US" sz="2000" b="0" i="0">
                <a:solidFill>
                  <a:srgbClr val="000000"/>
                </a:solidFill>
                <a:effectLst/>
                <a:latin typeface="inter-regular"/>
              </a:rPr>
              <a:t>Display the message in the JSP page</a:t>
            </a:r>
          </a:p>
          <a:p>
            <a:pPr algn="just">
              <a:buFont typeface="Arial" panose="020B0604020202020204" pitchFamily="34" charset="0"/>
              <a:buChar char="•"/>
            </a:pPr>
            <a:r>
              <a:rPr lang="en-US" sz="2000" b="0" i="0">
                <a:solidFill>
                  <a:srgbClr val="000000"/>
                </a:solidFill>
                <a:effectLst/>
                <a:latin typeface="inter-regular"/>
              </a:rPr>
              <a:t>Start the server and deploy the project</a:t>
            </a:r>
          </a:p>
          <a:p>
            <a:endParaRPr lang="en-IN"/>
          </a:p>
        </p:txBody>
      </p:sp>
      <p:sp>
        <p:nvSpPr>
          <p:cNvPr id="4" name="Content Placeholder 3">
            <a:extLst>
              <a:ext uri="{FF2B5EF4-FFF2-40B4-BE49-F238E27FC236}">
                <a16:creationId xmlns:a16="http://schemas.microsoft.com/office/drawing/2014/main" id="{4D4AC85B-6E83-4AA6-9D14-EA4C6B0C3CBE}"/>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24947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ECA8-7883-4027-ABF9-12345F579DA6}"/>
              </a:ext>
            </a:extLst>
          </p:cNvPr>
          <p:cNvSpPr>
            <a:spLocks noGrp="1"/>
          </p:cNvSpPr>
          <p:nvPr>
            <p:ph type="title"/>
          </p:nvPr>
        </p:nvSpPr>
        <p:spPr/>
        <p:txBody>
          <a:bodyPr/>
          <a:lstStyle/>
          <a:p>
            <a:r>
              <a:rPr lang="en-US"/>
              <a:t>ADVANTAGES</a:t>
            </a:r>
            <a:endParaRPr lang="en-IN"/>
          </a:p>
        </p:txBody>
      </p:sp>
      <p:sp>
        <p:nvSpPr>
          <p:cNvPr id="3" name="Content Placeholder 2">
            <a:extLst>
              <a:ext uri="{FF2B5EF4-FFF2-40B4-BE49-F238E27FC236}">
                <a16:creationId xmlns:a16="http://schemas.microsoft.com/office/drawing/2014/main" id="{44798507-4D08-4DE8-BD8D-1EFFE1DB2A82}"/>
              </a:ext>
            </a:extLst>
          </p:cNvPr>
          <p:cNvSpPr>
            <a:spLocks noGrp="1"/>
          </p:cNvSpPr>
          <p:nvPr>
            <p:ph sz="half" idx="1"/>
          </p:nvPr>
        </p:nvSpPr>
        <p:spPr/>
        <p:txBody>
          <a:bodyPr>
            <a:normAutofit/>
          </a:bodyPr>
          <a:lstStyle/>
          <a:p>
            <a:r>
              <a:rPr lang="en-IN" sz="2000" i="0">
                <a:solidFill>
                  <a:srgbClr val="000000"/>
                </a:solidFill>
                <a:effectLst/>
                <a:latin typeface="inter-bold"/>
              </a:rPr>
              <a:t>Light Weight</a:t>
            </a:r>
          </a:p>
          <a:p>
            <a:r>
              <a:rPr lang="en-IN" sz="2000">
                <a:solidFill>
                  <a:srgbClr val="000000"/>
                </a:solidFill>
                <a:latin typeface="inter-bold"/>
              </a:rPr>
              <a:t>Flexible</a:t>
            </a:r>
          </a:p>
          <a:p>
            <a:r>
              <a:rPr lang="en-IN" sz="2000">
                <a:solidFill>
                  <a:srgbClr val="000000"/>
                </a:solidFill>
                <a:latin typeface="inter-bold"/>
              </a:rPr>
              <a:t>Loose Coupling</a:t>
            </a:r>
          </a:p>
          <a:p>
            <a:r>
              <a:rPr lang="en-IN" sz="2000">
                <a:solidFill>
                  <a:srgbClr val="000000"/>
                </a:solidFill>
                <a:latin typeface="inter-bold"/>
              </a:rPr>
              <a:t>Powerful Abstraction</a:t>
            </a:r>
          </a:p>
          <a:p>
            <a:r>
              <a:rPr lang="en-IN" sz="2000">
                <a:solidFill>
                  <a:srgbClr val="000000"/>
                </a:solidFill>
                <a:latin typeface="inter-bold"/>
              </a:rPr>
              <a:t>Portable</a:t>
            </a:r>
          </a:p>
          <a:p>
            <a:r>
              <a:rPr lang="en-IN" sz="2000">
                <a:solidFill>
                  <a:srgbClr val="000000"/>
                </a:solidFill>
                <a:latin typeface="inter-bold"/>
              </a:rPr>
              <a:t>Easier Testing</a:t>
            </a:r>
          </a:p>
          <a:p>
            <a:r>
              <a:rPr lang="en-IN" sz="2000">
                <a:solidFill>
                  <a:srgbClr val="000000"/>
                </a:solidFill>
                <a:latin typeface="inter-bold"/>
              </a:rPr>
              <a:t>Fast</a:t>
            </a:r>
          </a:p>
          <a:p>
            <a:r>
              <a:rPr lang="en-IN" sz="2000">
                <a:solidFill>
                  <a:srgbClr val="000000"/>
                </a:solidFill>
                <a:latin typeface="inter-bold"/>
              </a:rPr>
              <a:t>Secure</a:t>
            </a:r>
            <a:endParaRPr lang="en-IN" sz="2000"/>
          </a:p>
        </p:txBody>
      </p:sp>
      <p:sp>
        <p:nvSpPr>
          <p:cNvPr id="4" name="Content Placeholder 3">
            <a:extLst>
              <a:ext uri="{FF2B5EF4-FFF2-40B4-BE49-F238E27FC236}">
                <a16:creationId xmlns:a16="http://schemas.microsoft.com/office/drawing/2014/main" id="{E80F669F-0565-4F47-A16D-BA91E5DF2E51}"/>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90308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F45E-2126-4088-900C-7D3FC77FA4D5}"/>
              </a:ext>
            </a:extLst>
          </p:cNvPr>
          <p:cNvSpPr>
            <a:spLocks noGrp="1"/>
          </p:cNvSpPr>
          <p:nvPr>
            <p:ph type="title"/>
          </p:nvPr>
        </p:nvSpPr>
        <p:spPr/>
        <p:txBody>
          <a:bodyPr/>
          <a:lstStyle/>
          <a:p>
            <a:r>
              <a:rPr lang="en-US"/>
              <a:t>DISADVANTAGES</a:t>
            </a:r>
            <a:endParaRPr lang="en-IN"/>
          </a:p>
        </p:txBody>
      </p:sp>
      <p:sp>
        <p:nvSpPr>
          <p:cNvPr id="3" name="Content Placeholder 2">
            <a:extLst>
              <a:ext uri="{FF2B5EF4-FFF2-40B4-BE49-F238E27FC236}">
                <a16:creationId xmlns:a16="http://schemas.microsoft.com/office/drawing/2014/main" id="{09CDFE0A-8F28-4C8D-9DCC-1525DAAA41E3}"/>
              </a:ext>
            </a:extLst>
          </p:cNvPr>
          <p:cNvSpPr>
            <a:spLocks noGrp="1"/>
          </p:cNvSpPr>
          <p:nvPr>
            <p:ph sz="half" idx="1"/>
          </p:nvPr>
        </p:nvSpPr>
        <p:spPr/>
        <p:txBody>
          <a:bodyPr>
            <a:normAutofit/>
          </a:bodyPr>
          <a:lstStyle/>
          <a:p>
            <a:r>
              <a:rPr lang="en-US" sz="2000">
                <a:latin typeface="inter-regular"/>
              </a:rPr>
              <a:t>Complexity</a:t>
            </a:r>
          </a:p>
          <a:p>
            <a:r>
              <a:rPr lang="en-US" sz="2000">
                <a:latin typeface="inter-regular"/>
              </a:rPr>
              <a:t>Parallel mechanism</a:t>
            </a:r>
          </a:p>
          <a:p>
            <a:r>
              <a:rPr lang="en-US" sz="2000">
                <a:latin typeface="inter-regular"/>
              </a:rPr>
              <a:t>Lots of XML</a:t>
            </a:r>
          </a:p>
          <a:p>
            <a:r>
              <a:rPr lang="en-US" sz="2000">
                <a:latin typeface="inter-regular"/>
              </a:rPr>
              <a:t>No specific guidelines</a:t>
            </a:r>
          </a:p>
          <a:p>
            <a:r>
              <a:rPr lang="en-US" sz="2000">
                <a:latin typeface="inter-regular"/>
              </a:rPr>
              <a:t>High Learning Curve</a:t>
            </a:r>
            <a:endParaRPr lang="en-IN" sz="2000">
              <a:latin typeface="inter-regular"/>
            </a:endParaRPr>
          </a:p>
        </p:txBody>
      </p:sp>
      <p:sp>
        <p:nvSpPr>
          <p:cNvPr id="4" name="Content Placeholder 3">
            <a:extLst>
              <a:ext uri="{FF2B5EF4-FFF2-40B4-BE49-F238E27FC236}">
                <a16:creationId xmlns:a16="http://schemas.microsoft.com/office/drawing/2014/main" id="{6C3ABD96-00DA-4BCA-8472-76D684410759}"/>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06740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E1E9-8626-4EB6-85E1-442604EED967}"/>
              </a:ext>
            </a:extLst>
          </p:cNvPr>
          <p:cNvSpPr>
            <a:spLocks noGrp="1"/>
          </p:cNvSpPr>
          <p:nvPr>
            <p:ph type="title"/>
          </p:nvPr>
        </p:nvSpPr>
        <p:spPr>
          <a:xfrm>
            <a:off x="365760" y="314389"/>
            <a:ext cx="11457432" cy="9144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73A64A9-AAA9-4340-83AA-4578B7C952FD}"/>
              </a:ext>
            </a:extLst>
          </p:cNvPr>
          <p:cNvSpPr>
            <a:spLocks noGrp="1"/>
          </p:cNvSpPr>
          <p:nvPr>
            <p:ph sz="half" idx="1"/>
          </p:nvPr>
        </p:nvSpPr>
        <p:spPr/>
        <p:txBody>
          <a:bodyPr>
            <a:normAutofit/>
          </a:bodyPr>
          <a:lstStyle/>
          <a:p>
            <a:r>
              <a:rPr lang="en-US" sz="2000" b="0" i="0" dirty="0">
                <a:solidFill>
                  <a:srgbClr val="000000"/>
                </a:solidFill>
                <a:effectLst/>
                <a:latin typeface="Nunito" pitchFamily="2" charset="0"/>
              </a:rPr>
              <a:t>Spring is the </a:t>
            </a:r>
            <a:r>
              <a:rPr lang="en-US" sz="2000" b="1" i="0" dirty="0">
                <a:solidFill>
                  <a:srgbClr val="000000"/>
                </a:solidFill>
                <a:effectLst/>
                <a:latin typeface="Nunito" pitchFamily="2" charset="0"/>
              </a:rPr>
              <a:t>most popular </a:t>
            </a:r>
            <a:r>
              <a:rPr lang="en-US" sz="2000" b="0" i="0" dirty="0">
                <a:solidFill>
                  <a:srgbClr val="000000"/>
                </a:solidFill>
                <a:effectLst/>
                <a:latin typeface="Nunito" pitchFamily="2" charset="0"/>
              </a:rPr>
              <a:t>application development framework for enterprise Java. </a:t>
            </a:r>
          </a:p>
          <a:p>
            <a:r>
              <a:rPr lang="en-US" sz="2000" b="0" i="0" dirty="0">
                <a:solidFill>
                  <a:srgbClr val="000000"/>
                </a:solidFill>
                <a:effectLst/>
                <a:latin typeface="Nunito" pitchFamily="2" charset="0"/>
              </a:rPr>
              <a:t>Millions of developers around the world use Spring Framework to </a:t>
            </a:r>
            <a:r>
              <a:rPr lang="en-US" sz="2000" b="1" i="0" dirty="0">
                <a:solidFill>
                  <a:srgbClr val="000000"/>
                </a:solidFill>
                <a:effectLst/>
                <a:latin typeface="Nunito" pitchFamily="2" charset="0"/>
              </a:rPr>
              <a:t>create high performing, easily testable, and reusable code</a:t>
            </a:r>
            <a:r>
              <a:rPr lang="en-US" sz="2000" b="0" i="0" dirty="0">
                <a:solidFill>
                  <a:srgbClr val="000000"/>
                </a:solidFill>
                <a:effectLst/>
                <a:latin typeface="Nunito" pitchFamily="2" charset="0"/>
              </a:rPr>
              <a:t>.</a:t>
            </a:r>
          </a:p>
          <a:p>
            <a:r>
              <a:rPr lang="en-US" sz="2000" b="0" i="0" dirty="0">
                <a:solidFill>
                  <a:srgbClr val="000000"/>
                </a:solidFill>
                <a:effectLst/>
                <a:latin typeface="Nunito" pitchFamily="2" charset="0"/>
              </a:rPr>
              <a:t>Spring is lightweight when it comes to </a:t>
            </a:r>
            <a:r>
              <a:rPr lang="en-US" sz="2000" b="1" i="0" dirty="0">
                <a:solidFill>
                  <a:srgbClr val="000000"/>
                </a:solidFill>
                <a:effectLst/>
                <a:latin typeface="Nunito" pitchFamily="2" charset="0"/>
              </a:rPr>
              <a:t>size and transparency</a:t>
            </a:r>
            <a:r>
              <a:rPr lang="en-US" sz="2000" b="0" i="0" dirty="0">
                <a:solidFill>
                  <a:srgbClr val="000000"/>
                </a:solidFill>
                <a:effectLst/>
                <a:latin typeface="Nunito" pitchFamily="2" charset="0"/>
              </a:rPr>
              <a:t>. The basic version of Spring framework is around 2MB.</a:t>
            </a:r>
            <a:endParaRPr lang="en-IN" sz="2000" dirty="0">
              <a:latin typeface="inter-regular"/>
            </a:endParaRPr>
          </a:p>
        </p:txBody>
      </p:sp>
      <p:sp>
        <p:nvSpPr>
          <p:cNvPr id="4" name="Content Placeholder 3">
            <a:extLst>
              <a:ext uri="{FF2B5EF4-FFF2-40B4-BE49-F238E27FC236}">
                <a16:creationId xmlns:a16="http://schemas.microsoft.com/office/drawing/2014/main" id="{F3A04C3B-5859-472C-BFC2-C320D6DCC973}"/>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08099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DDC7B-28A7-EE1F-81AE-736B6C4869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493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FFB0-1266-448B-AA04-5E740997A4ED}"/>
              </a:ext>
            </a:extLst>
          </p:cNvPr>
          <p:cNvSpPr>
            <a:spLocks noGrp="1"/>
          </p:cNvSpPr>
          <p:nvPr>
            <p:ph type="title"/>
          </p:nvPr>
        </p:nvSpPr>
        <p:spPr>
          <a:xfrm>
            <a:off x="842480" y="777240"/>
            <a:ext cx="10980712" cy="502920"/>
          </a:xfrm>
        </p:spPr>
        <p:txBody>
          <a:bodyPr/>
          <a:lstStyle/>
          <a:p>
            <a:r>
              <a:rPr lang="en-US"/>
              <a:t>ARCHITECTURE</a:t>
            </a:r>
            <a:endParaRPr lang="en-IN"/>
          </a:p>
        </p:txBody>
      </p:sp>
      <p:pic>
        <p:nvPicPr>
          <p:cNvPr id="1026" name="Picture 2">
            <a:extLst>
              <a:ext uri="{FF2B5EF4-FFF2-40B4-BE49-F238E27FC236}">
                <a16:creationId xmlns:a16="http://schemas.microsoft.com/office/drawing/2014/main" id="{F8C3C53F-420C-400A-BBE1-5EA3D5917A9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86319" y="1448655"/>
            <a:ext cx="5599416" cy="45103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6C1836-C727-40A5-8977-28AA2EC728EA}"/>
              </a:ext>
            </a:extLst>
          </p:cNvPr>
          <p:cNvSpPr txBox="1"/>
          <p:nvPr/>
        </p:nvSpPr>
        <p:spPr>
          <a:xfrm>
            <a:off x="7179273" y="2085654"/>
            <a:ext cx="4643919" cy="3123344"/>
          </a:xfrm>
          <a:prstGeom prst="rect">
            <a:avLst/>
          </a:prstGeom>
          <a:noFill/>
        </p:spPr>
        <p:txBody>
          <a:bodyPr wrap="square" lIns="0" tIns="0" rIns="0" bIns="0" rtlCol="0">
            <a:noAutofit/>
          </a:bodyPr>
          <a:lstStyle/>
          <a:p>
            <a:pPr algn="just"/>
            <a:endParaRPr lang="en-IN">
              <a:solidFill>
                <a:srgbClr val="7030A0"/>
              </a:solidFill>
              <a:latin typeface="Roboto" panose="020B0604020202020204" pitchFamily="2" charset="0"/>
            </a:endParaRPr>
          </a:p>
          <a:p>
            <a:pPr algn="just"/>
            <a:endParaRPr lang="en-IN">
              <a:solidFill>
                <a:srgbClr val="7030A0"/>
              </a:solidFill>
              <a:latin typeface="Roboto" panose="020B0604020202020204" pitchFamily="2" charset="0"/>
            </a:endParaRPr>
          </a:p>
          <a:p>
            <a:pPr marL="285750" indent="-285750" algn="just">
              <a:buFont typeface="Wingdings" panose="05000000000000000000" pitchFamily="2" charset="2"/>
              <a:buChar char="Ø"/>
            </a:pPr>
            <a:endParaRPr lang="en-US">
              <a:solidFill>
                <a:srgbClr val="7030A0"/>
              </a:solidFill>
            </a:endParaRPr>
          </a:p>
          <a:p>
            <a:pPr marL="285750" indent="-285750" algn="just">
              <a:buFont typeface="Wingdings" panose="05000000000000000000" pitchFamily="2" charset="2"/>
              <a:buChar char="Ø"/>
            </a:pPr>
            <a:r>
              <a:rPr lang="en-US"/>
              <a:t>ORM</a:t>
            </a:r>
            <a:r>
              <a:rPr lang="en-US">
                <a:solidFill>
                  <a:srgbClr val="7030A0"/>
                </a:solidFill>
              </a:rPr>
              <a:t>- </a:t>
            </a:r>
            <a:r>
              <a:rPr lang="en-IN">
                <a:solidFill>
                  <a:srgbClr val="7030A0"/>
                </a:solidFill>
                <a:latin typeface="Roboto" panose="02000000000000000000" pitchFamily="2" charset="0"/>
              </a:rPr>
              <a:t>Object Relational Mapping</a:t>
            </a:r>
            <a:endParaRPr lang="en-US"/>
          </a:p>
          <a:p>
            <a:pPr marL="285750" indent="-285750" algn="just">
              <a:spcBef>
                <a:spcPts val="1200"/>
              </a:spcBef>
              <a:buSzPct val="100000"/>
              <a:buFont typeface="Wingdings" panose="05000000000000000000" pitchFamily="2" charset="2"/>
              <a:buChar char="Ø"/>
            </a:pPr>
            <a:r>
              <a:rPr lang="en-US" sz="1800"/>
              <a:t>OXM-</a:t>
            </a:r>
            <a:r>
              <a:rPr lang="en-IN" b="0" i="0">
                <a:solidFill>
                  <a:srgbClr val="111111"/>
                </a:solidFill>
                <a:effectLst/>
                <a:latin typeface="Roboto" panose="02000000000000000000" pitchFamily="2" charset="0"/>
              </a:rPr>
              <a:t> </a:t>
            </a:r>
            <a:r>
              <a:rPr lang="en-IN" b="0" i="0">
                <a:solidFill>
                  <a:srgbClr val="7030A0"/>
                </a:solidFill>
                <a:effectLst/>
                <a:latin typeface="Roboto" panose="02000000000000000000" pitchFamily="2" charset="0"/>
              </a:rPr>
              <a:t>Spring Object XML Mappers</a:t>
            </a:r>
            <a:endParaRPr lang="en-US" sz="1800">
              <a:solidFill>
                <a:srgbClr val="7030A0"/>
              </a:solidFill>
            </a:endParaRPr>
          </a:p>
          <a:p>
            <a:pPr marL="285750" indent="-285750" algn="just">
              <a:spcBef>
                <a:spcPts val="1200"/>
              </a:spcBef>
              <a:buSzPct val="100000"/>
              <a:buFont typeface="Wingdings" panose="05000000000000000000" pitchFamily="2" charset="2"/>
              <a:buChar char="Ø"/>
            </a:pPr>
            <a:r>
              <a:rPr lang="en-US"/>
              <a:t>JMS</a:t>
            </a:r>
            <a:r>
              <a:rPr lang="en-US">
                <a:solidFill>
                  <a:srgbClr val="7030A0"/>
                </a:solidFill>
              </a:rPr>
              <a:t>-Java Message Service</a:t>
            </a:r>
          </a:p>
          <a:p>
            <a:pPr marL="285750" indent="-285750" algn="just">
              <a:spcBef>
                <a:spcPts val="1200"/>
              </a:spcBef>
              <a:buSzPct val="100000"/>
              <a:buFont typeface="Wingdings" panose="05000000000000000000" pitchFamily="2" charset="2"/>
              <a:buChar char="Ø"/>
            </a:pPr>
            <a:r>
              <a:rPr lang="en-US" sz="1800"/>
              <a:t>JDBC- </a:t>
            </a:r>
            <a:r>
              <a:rPr lang="en-IN">
                <a:solidFill>
                  <a:srgbClr val="7030A0"/>
                </a:solidFill>
                <a:latin typeface="Roboto" panose="020B0604020202020204" pitchFamily="2" charset="0"/>
              </a:rPr>
              <a:t>Java Database Connectivity</a:t>
            </a:r>
          </a:p>
          <a:p>
            <a:pPr marL="285750" indent="-285750" algn="just">
              <a:spcBef>
                <a:spcPts val="1200"/>
              </a:spcBef>
              <a:buSzPct val="100000"/>
              <a:buFont typeface="Wingdings" panose="05000000000000000000" pitchFamily="2" charset="2"/>
              <a:buChar char="Ø"/>
            </a:pPr>
            <a:endParaRPr lang="en-IN" b="0" i="0" strike="noStrike">
              <a:solidFill>
                <a:srgbClr val="7030A0"/>
              </a:solidFill>
              <a:effectLst/>
              <a:latin typeface="Roboto" panose="02000000000000000000" pitchFamily="2" charset="0"/>
              <a:hlinkClick r:id="rId3">
                <a:extLst>
                  <a:ext uri="{A12FA001-AC4F-418D-AE19-62706E023703}">
                    <ahyp:hlinkClr xmlns:ahyp="http://schemas.microsoft.com/office/drawing/2018/hyperlinkcolor" val="tx"/>
                  </a:ext>
                </a:extLst>
              </a:hlinkClick>
            </a:endParaRPr>
          </a:p>
          <a:p>
            <a:pPr marL="285750" indent="-285750">
              <a:lnSpc>
                <a:spcPct val="100000"/>
              </a:lnSpc>
              <a:spcBef>
                <a:spcPts val="1200"/>
              </a:spcBef>
              <a:buSzPct val="100000"/>
              <a:buFont typeface="Wingdings" panose="05000000000000000000" pitchFamily="2" charset="2"/>
              <a:buChar char="Ø"/>
            </a:pPr>
            <a:endParaRPr lang="en-IN" sz="1800"/>
          </a:p>
        </p:txBody>
      </p:sp>
    </p:spTree>
    <p:extLst>
      <p:ext uri="{BB962C8B-B14F-4D97-AF65-F5344CB8AC3E}">
        <p14:creationId xmlns:p14="http://schemas.microsoft.com/office/powerpoint/2010/main" val="255684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DE845-70DF-41C8-90A7-33D95E5F5929}"/>
              </a:ext>
            </a:extLst>
          </p:cNvPr>
          <p:cNvSpPr>
            <a:spLocks noGrp="1"/>
          </p:cNvSpPr>
          <p:nvPr>
            <p:ph sz="half" idx="1"/>
          </p:nvPr>
        </p:nvSpPr>
        <p:spPr>
          <a:xfrm>
            <a:off x="811658" y="1109609"/>
            <a:ext cx="10099496" cy="4971151"/>
          </a:xfrm>
        </p:spPr>
        <p:txBody>
          <a:bodyPr>
            <a:normAutofit/>
          </a:bodyPr>
          <a:lstStyle/>
          <a:p>
            <a:pPr algn="l"/>
            <a:r>
              <a:rPr lang="en-US" b="1" i="0">
                <a:solidFill>
                  <a:srgbClr val="000000"/>
                </a:solidFill>
                <a:effectLst/>
                <a:latin typeface="Heebo" panose="020B0604020202020204" pitchFamily="2" charset="-79"/>
                <a:cs typeface="Heebo" panose="020B0604020202020204" pitchFamily="2" charset="-79"/>
              </a:rPr>
              <a:t>Core Container</a:t>
            </a:r>
          </a:p>
          <a:p>
            <a:pPr algn="l"/>
            <a:endParaRPr lang="en-US" b="1" i="0">
              <a:solidFill>
                <a:srgbClr val="000000"/>
              </a:solidFill>
              <a:effectLst/>
              <a:latin typeface="Heebo" panose="020B0604020202020204" pitchFamily="2" charset="-79"/>
              <a:cs typeface="Heebo" panose="020B0604020202020204" pitchFamily="2" charset="-79"/>
            </a:endParaRPr>
          </a:p>
          <a:p>
            <a:pPr algn="just"/>
            <a:r>
              <a:rPr lang="en-US" b="0" i="0">
                <a:solidFill>
                  <a:srgbClr val="000000"/>
                </a:solidFill>
                <a:effectLst/>
                <a:latin typeface="Nunito" pitchFamily="2" charset="0"/>
              </a:rPr>
              <a:t>The </a:t>
            </a:r>
            <a:r>
              <a:rPr lang="en-US" b="1" i="0">
                <a:solidFill>
                  <a:srgbClr val="000000"/>
                </a:solidFill>
                <a:effectLst/>
                <a:latin typeface="Nunito" pitchFamily="2" charset="0"/>
              </a:rPr>
              <a:t>Core</a:t>
            </a:r>
            <a:r>
              <a:rPr lang="en-US" b="0" i="0">
                <a:solidFill>
                  <a:srgbClr val="000000"/>
                </a:solidFill>
                <a:effectLst/>
                <a:latin typeface="Nunito" pitchFamily="2" charset="0"/>
              </a:rPr>
              <a:t> module provides the fundamental parts of the framework, including the IoC and Dependency Injection features.</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Bean</a:t>
            </a:r>
            <a:r>
              <a:rPr lang="en-US" b="0" i="0">
                <a:solidFill>
                  <a:srgbClr val="000000"/>
                </a:solidFill>
                <a:effectLst/>
                <a:latin typeface="Nunito" pitchFamily="2" charset="0"/>
              </a:rPr>
              <a:t> module provides </a:t>
            </a:r>
            <a:r>
              <a:rPr lang="en-US" b="0" i="0" err="1">
                <a:solidFill>
                  <a:srgbClr val="000000"/>
                </a:solidFill>
                <a:effectLst/>
                <a:latin typeface="Nunito" pitchFamily="2" charset="0"/>
              </a:rPr>
              <a:t>BeanFactory</a:t>
            </a:r>
            <a:r>
              <a:rPr lang="en-US" b="0" i="0">
                <a:solidFill>
                  <a:srgbClr val="000000"/>
                </a:solidFill>
                <a:effectLst/>
                <a:latin typeface="Nunito" pitchFamily="2" charset="0"/>
              </a:rPr>
              <a:t>, which is a sophisticated implementation of the factory pattern.</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Context</a:t>
            </a:r>
            <a:r>
              <a:rPr lang="en-US" b="0" i="0">
                <a:solidFill>
                  <a:srgbClr val="000000"/>
                </a:solidFill>
                <a:effectLst/>
                <a:latin typeface="Nunito" pitchFamily="2" charset="0"/>
              </a:rPr>
              <a:t> module builds on the solid base provided by the Core and Beans modules and it is a medium to access any objects defined and configured. The </a:t>
            </a:r>
            <a:r>
              <a:rPr lang="en-US" b="0" i="0" err="1">
                <a:solidFill>
                  <a:srgbClr val="000000"/>
                </a:solidFill>
                <a:effectLst/>
                <a:latin typeface="Nunito" pitchFamily="2" charset="0"/>
              </a:rPr>
              <a:t>ApplicationContext</a:t>
            </a:r>
            <a:r>
              <a:rPr lang="en-US" b="0" i="0">
                <a:solidFill>
                  <a:srgbClr val="000000"/>
                </a:solidFill>
                <a:effectLst/>
                <a:latin typeface="Nunito" pitchFamily="2" charset="0"/>
              </a:rPr>
              <a:t> interface is the focal point of the Context module.</a:t>
            </a:r>
          </a:p>
          <a:p>
            <a:pPr algn="just">
              <a:buFont typeface="Arial" panose="020B0604020202020204" pitchFamily="34" charset="0"/>
              <a:buChar char="•"/>
            </a:pPr>
            <a:r>
              <a:rPr lang="en-US" b="0" i="0">
                <a:solidFill>
                  <a:srgbClr val="000000"/>
                </a:solidFill>
                <a:effectLst/>
                <a:latin typeface="Nunito" pitchFamily="2" charset="0"/>
              </a:rPr>
              <a:t>The </a:t>
            </a:r>
            <a:r>
              <a:rPr lang="en-US" b="1" i="0" err="1">
                <a:solidFill>
                  <a:srgbClr val="000000"/>
                </a:solidFill>
                <a:effectLst/>
                <a:latin typeface="Nunito" pitchFamily="2" charset="0"/>
              </a:rPr>
              <a:t>SpEL</a:t>
            </a:r>
            <a:r>
              <a:rPr lang="en-US" b="0" i="0">
                <a:solidFill>
                  <a:srgbClr val="000000"/>
                </a:solidFill>
                <a:effectLst/>
                <a:latin typeface="Nunito" pitchFamily="2" charset="0"/>
              </a:rPr>
              <a:t> module provides a powerful expression language for querying and manipulating an object graph at runtime.</a:t>
            </a:r>
          </a:p>
          <a:p>
            <a:endParaRPr lang="en-IN"/>
          </a:p>
        </p:txBody>
      </p:sp>
    </p:spTree>
    <p:extLst>
      <p:ext uri="{BB962C8B-B14F-4D97-AF65-F5344CB8AC3E}">
        <p14:creationId xmlns:p14="http://schemas.microsoft.com/office/powerpoint/2010/main" val="232466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3CE80-86AF-45D3-9FAF-A92FBDA2059E}"/>
              </a:ext>
            </a:extLst>
          </p:cNvPr>
          <p:cNvSpPr>
            <a:spLocks noGrp="1"/>
          </p:cNvSpPr>
          <p:nvPr>
            <p:ph sz="half" idx="1"/>
          </p:nvPr>
        </p:nvSpPr>
        <p:spPr>
          <a:xfrm>
            <a:off x="739738" y="1160980"/>
            <a:ext cx="10551561" cy="4919780"/>
          </a:xfrm>
        </p:spPr>
        <p:txBody>
          <a:bodyPr/>
          <a:lstStyle/>
          <a:p>
            <a:pPr algn="l"/>
            <a:r>
              <a:rPr lang="en-IN" b="1" i="0" dirty="0">
                <a:solidFill>
                  <a:srgbClr val="000000"/>
                </a:solidFill>
                <a:effectLst/>
                <a:latin typeface="Heebo" pitchFamily="2" charset="-79"/>
                <a:cs typeface="Heebo" pitchFamily="2" charset="-79"/>
              </a:rPr>
              <a:t>Data Access/Integration</a:t>
            </a:r>
          </a:p>
          <a:p>
            <a:pPr algn="l"/>
            <a:endParaRPr lang="en-IN" b="1" i="0" dirty="0">
              <a:solidFill>
                <a:srgbClr val="000000"/>
              </a:solidFill>
              <a:effectLst/>
              <a:latin typeface="Heebo" pitchFamily="2" charset="-79"/>
              <a:cs typeface="Heebo" pitchFamily="2" charset="-79"/>
            </a:endParaRPr>
          </a:p>
          <a:p>
            <a:pPr algn="just">
              <a:buFont typeface="Arial" panose="020B0604020202020204" pitchFamily="34" charset="0"/>
              <a:buChar char="•"/>
            </a:pPr>
            <a:r>
              <a:rPr lang="en-IN" b="0" i="0" dirty="0">
                <a:solidFill>
                  <a:srgbClr val="000000"/>
                </a:solidFill>
                <a:effectLst/>
                <a:latin typeface="Nunito" pitchFamily="2" charset="0"/>
              </a:rPr>
              <a:t>The </a:t>
            </a:r>
            <a:r>
              <a:rPr lang="en-IN" b="1" i="0" dirty="0">
                <a:solidFill>
                  <a:srgbClr val="000000"/>
                </a:solidFill>
                <a:effectLst/>
                <a:latin typeface="Nunito" pitchFamily="2" charset="0"/>
              </a:rPr>
              <a:t>JDBC</a:t>
            </a:r>
            <a:r>
              <a:rPr lang="en-IN" b="0" i="0" dirty="0">
                <a:solidFill>
                  <a:srgbClr val="000000"/>
                </a:solidFill>
                <a:effectLst/>
                <a:latin typeface="Nunito" pitchFamily="2" charset="0"/>
              </a:rPr>
              <a:t> module provides a JDBC-abstraction layer that removes the need for tedious JDBC related coding.</a:t>
            </a:r>
          </a:p>
          <a:p>
            <a:pPr algn="just">
              <a:buFont typeface="Arial" panose="020B0604020202020204" pitchFamily="34" charset="0"/>
              <a:buChar char="•"/>
            </a:pPr>
            <a:r>
              <a:rPr lang="en-IN" b="0" i="0" dirty="0">
                <a:solidFill>
                  <a:srgbClr val="000000"/>
                </a:solidFill>
                <a:effectLst/>
                <a:latin typeface="Nunito" pitchFamily="2" charset="0"/>
              </a:rPr>
              <a:t>The </a:t>
            </a:r>
            <a:r>
              <a:rPr lang="en-IN" b="1" i="0" dirty="0">
                <a:solidFill>
                  <a:srgbClr val="000000"/>
                </a:solidFill>
                <a:effectLst/>
                <a:latin typeface="Nunito" pitchFamily="2" charset="0"/>
              </a:rPr>
              <a:t>ORM</a:t>
            </a:r>
            <a:r>
              <a:rPr lang="en-IN" b="0" i="0" dirty="0">
                <a:solidFill>
                  <a:srgbClr val="000000"/>
                </a:solidFill>
                <a:effectLst/>
                <a:latin typeface="Nunito" pitchFamily="2" charset="0"/>
              </a:rPr>
              <a:t> module provides integration layers for popular object-relational mapping APIs, including JPA, JDO, Hibernate, and </a:t>
            </a:r>
            <a:r>
              <a:rPr lang="en-IN" b="0" i="0" dirty="0" err="1">
                <a:solidFill>
                  <a:srgbClr val="000000"/>
                </a:solidFill>
                <a:effectLst/>
                <a:latin typeface="Nunito" pitchFamily="2" charset="0"/>
              </a:rPr>
              <a:t>iBatis</a:t>
            </a:r>
            <a:r>
              <a:rPr lang="en-IN" b="0" i="0" dirty="0">
                <a:solidFill>
                  <a:srgbClr val="000000"/>
                </a:solidFill>
                <a:effectLst/>
                <a:latin typeface="Nunito" pitchFamily="2" charset="0"/>
              </a:rPr>
              <a:t>.</a:t>
            </a:r>
          </a:p>
          <a:p>
            <a:pPr algn="just">
              <a:buFont typeface="Arial" panose="020B0604020202020204" pitchFamily="34" charset="0"/>
              <a:buChar char="•"/>
            </a:pPr>
            <a:r>
              <a:rPr lang="en-IN" b="0" i="0" dirty="0">
                <a:solidFill>
                  <a:srgbClr val="000000"/>
                </a:solidFill>
                <a:effectLst/>
                <a:latin typeface="Nunito" pitchFamily="2" charset="0"/>
              </a:rPr>
              <a:t>The </a:t>
            </a:r>
            <a:r>
              <a:rPr lang="en-IN" b="1" i="0" dirty="0">
                <a:solidFill>
                  <a:srgbClr val="000000"/>
                </a:solidFill>
                <a:effectLst/>
                <a:latin typeface="Nunito" pitchFamily="2" charset="0"/>
              </a:rPr>
              <a:t>OXM</a:t>
            </a:r>
            <a:r>
              <a:rPr lang="en-IN" b="0" i="0" dirty="0">
                <a:solidFill>
                  <a:srgbClr val="000000"/>
                </a:solidFill>
                <a:effectLst/>
                <a:latin typeface="Nunito" pitchFamily="2" charset="0"/>
              </a:rPr>
              <a:t> module provides an abstraction layer that supports Object/XML mapping implementations for JAXB, Castor, </a:t>
            </a:r>
            <a:r>
              <a:rPr lang="en-IN" b="0" i="0" dirty="0" err="1">
                <a:solidFill>
                  <a:srgbClr val="000000"/>
                </a:solidFill>
                <a:effectLst/>
                <a:latin typeface="Nunito" pitchFamily="2" charset="0"/>
              </a:rPr>
              <a:t>XMLBeans</a:t>
            </a:r>
            <a:r>
              <a:rPr lang="en-IN" b="0" i="0" dirty="0">
                <a:solidFill>
                  <a:srgbClr val="000000"/>
                </a:solidFill>
                <a:effectLst/>
                <a:latin typeface="Nunito" pitchFamily="2" charset="0"/>
              </a:rPr>
              <a:t>, </a:t>
            </a:r>
            <a:r>
              <a:rPr lang="en-IN" b="0" i="0" dirty="0" err="1">
                <a:solidFill>
                  <a:srgbClr val="000000"/>
                </a:solidFill>
                <a:effectLst/>
                <a:latin typeface="Nunito" pitchFamily="2" charset="0"/>
              </a:rPr>
              <a:t>JiBX</a:t>
            </a:r>
            <a:r>
              <a:rPr lang="en-IN" b="0" i="0" dirty="0">
                <a:solidFill>
                  <a:srgbClr val="000000"/>
                </a:solidFill>
                <a:effectLst/>
                <a:latin typeface="Nunito" pitchFamily="2" charset="0"/>
              </a:rPr>
              <a:t> and </a:t>
            </a:r>
            <a:r>
              <a:rPr lang="en-IN" b="0" i="0" dirty="0" err="1">
                <a:solidFill>
                  <a:srgbClr val="000000"/>
                </a:solidFill>
                <a:effectLst/>
                <a:latin typeface="Nunito" pitchFamily="2" charset="0"/>
              </a:rPr>
              <a:t>XStream</a:t>
            </a:r>
            <a:r>
              <a:rPr lang="en-IN" b="0" i="0" dirty="0">
                <a:solidFill>
                  <a:srgbClr val="000000"/>
                </a:solidFill>
                <a:effectLst/>
                <a:latin typeface="Nunito" pitchFamily="2" charset="0"/>
              </a:rPr>
              <a:t>.</a:t>
            </a:r>
          </a:p>
          <a:p>
            <a:pPr algn="just">
              <a:buFont typeface="Arial" panose="020B0604020202020204" pitchFamily="34" charset="0"/>
              <a:buChar char="•"/>
            </a:pPr>
            <a:r>
              <a:rPr lang="en-IN" b="0" i="0" dirty="0">
                <a:solidFill>
                  <a:srgbClr val="000000"/>
                </a:solidFill>
                <a:effectLst/>
                <a:latin typeface="Nunito" pitchFamily="2" charset="0"/>
              </a:rPr>
              <a:t>The Java Messaging Service </a:t>
            </a:r>
            <a:r>
              <a:rPr lang="en-IN" b="1" i="0" dirty="0">
                <a:solidFill>
                  <a:srgbClr val="000000"/>
                </a:solidFill>
                <a:effectLst/>
                <a:latin typeface="Nunito" pitchFamily="2" charset="0"/>
              </a:rPr>
              <a:t>JMS</a:t>
            </a:r>
            <a:r>
              <a:rPr lang="en-IN" b="0" i="0" dirty="0">
                <a:solidFill>
                  <a:srgbClr val="000000"/>
                </a:solidFill>
                <a:effectLst/>
                <a:latin typeface="Nunito" pitchFamily="2" charset="0"/>
              </a:rPr>
              <a:t> </a:t>
            </a:r>
            <a:r>
              <a:rPr lang="en-IN" b="0" i="0" dirty="0" err="1">
                <a:solidFill>
                  <a:srgbClr val="000000"/>
                </a:solidFill>
                <a:effectLst/>
                <a:latin typeface="Nunito" pitchFamily="2" charset="0"/>
              </a:rPr>
              <a:t>mo</a:t>
            </a:r>
            <a:r>
              <a:rPr lang="en-US" b="0" i="0" dirty="0">
                <a:solidFill>
                  <a:srgbClr val="000000"/>
                </a:solidFill>
                <a:effectLst/>
                <a:latin typeface="Nunito" pitchFamily="2" charset="0"/>
              </a:rPr>
              <a:t>module contains features for producing and consuming messages.</a:t>
            </a:r>
          </a:p>
          <a:p>
            <a:pPr algn="just">
              <a:buFont typeface="Arial" panose="020B0604020202020204" pitchFamily="34" charset="0"/>
              <a:buChar char="•"/>
            </a:pPr>
            <a:r>
              <a:rPr lang="en-US" b="0" i="0" dirty="0">
                <a:solidFill>
                  <a:srgbClr val="000000"/>
                </a:solidFill>
                <a:effectLst/>
                <a:latin typeface="Nunito" pitchFamily="2" charset="0"/>
              </a:rPr>
              <a:t>The </a:t>
            </a:r>
            <a:r>
              <a:rPr lang="en-US" b="1" i="0" dirty="0">
                <a:solidFill>
                  <a:srgbClr val="000000"/>
                </a:solidFill>
                <a:effectLst/>
                <a:latin typeface="Nunito" pitchFamily="2" charset="0"/>
              </a:rPr>
              <a:t>Transaction</a:t>
            </a:r>
            <a:r>
              <a:rPr lang="en-US" b="0" i="0" dirty="0">
                <a:solidFill>
                  <a:srgbClr val="000000"/>
                </a:solidFill>
                <a:effectLst/>
                <a:latin typeface="Nunito" pitchFamily="2" charset="0"/>
              </a:rPr>
              <a:t> module supports programmatic and declarative transaction management for classes that implement special interfaces and for all your POJOs.</a:t>
            </a:r>
          </a:p>
          <a:p>
            <a:pPr algn="just">
              <a:buFont typeface="Arial" panose="020B0604020202020204" pitchFamily="34" charset="0"/>
              <a:buChar char="•"/>
            </a:pPr>
            <a:endParaRPr lang="en-IN"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245665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F552E-A1B2-43B2-AA98-00157875814D}"/>
              </a:ext>
            </a:extLst>
          </p:cNvPr>
          <p:cNvSpPr>
            <a:spLocks noGrp="1"/>
          </p:cNvSpPr>
          <p:nvPr>
            <p:ph sz="half" idx="1"/>
          </p:nvPr>
        </p:nvSpPr>
        <p:spPr>
          <a:xfrm>
            <a:off x="1068513" y="1315092"/>
            <a:ext cx="9852916" cy="4765668"/>
          </a:xfrm>
        </p:spPr>
        <p:txBody>
          <a:bodyPr>
            <a:normAutofit/>
          </a:bodyPr>
          <a:lstStyle/>
          <a:p>
            <a:pPr algn="l"/>
            <a:r>
              <a:rPr lang="en-US" b="1" i="0">
                <a:solidFill>
                  <a:srgbClr val="000000"/>
                </a:solidFill>
                <a:effectLst/>
                <a:latin typeface="Heebo" pitchFamily="2" charset="-79"/>
                <a:cs typeface="Heebo" pitchFamily="2" charset="-79"/>
              </a:rPr>
              <a:t>Web</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Web</a:t>
            </a:r>
            <a:r>
              <a:rPr lang="en-US" b="0" i="0">
                <a:solidFill>
                  <a:srgbClr val="000000"/>
                </a:solidFill>
                <a:effectLst/>
                <a:latin typeface="Nunito" pitchFamily="2" charset="0"/>
              </a:rPr>
              <a:t> module provides basic web-oriented integration features such as multipart file-upload functionality and the initialization of the IoC container using servlet listeners and a web-oriented application context.</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Web-MVC</a:t>
            </a:r>
            <a:r>
              <a:rPr lang="en-US" b="0" i="0">
                <a:solidFill>
                  <a:srgbClr val="000000"/>
                </a:solidFill>
                <a:effectLst/>
                <a:latin typeface="Nunito" pitchFamily="2" charset="0"/>
              </a:rPr>
              <a:t> module contains Spring's Model-View-Controller (MVC) implementation for web applications.</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Web-Socket</a:t>
            </a:r>
            <a:r>
              <a:rPr lang="en-US" b="0" i="0">
                <a:solidFill>
                  <a:srgbClr val="000000"/>
                </a:solidFill>
                <a:effectLst/>
                <a:latin typeface="Nunito" pitchFamily="2" charset="0"/>
              </a:rPr>
              <a:t> module provides support for WebSocket-based, two-way communication between the client and the server in web applications.</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Web-Portlet</a:t>
            </a:r>
            <a:r>
              <a:rPr lang="en-US" b="0" i="0">
                <a:solidFill>
                  <a:srgbClr val="000000"/>
                </a:solidFill>
                <a:effectLst/>
                <a:latin typeface="Nunito" pitchFamily="2" charset="0"/>
              </a:rPr>
              <a:t> module provides the MVC implementation to be used in a portlet environment and mirrors the functionality of Web-Servlet module</a:t>
            </a:r>
          </a:p>
          <a:p>
            <a:endParaRPr lang="en-IN"/>
          </a:p>
        </p:txBody>
      </p:sp>
    </p:spTree>
    <p:extLst>
      <p:ext uri="{BB962C8B-B14F-4D97-AF65-F5344CB8AC3E}">
        <p14:creationId xmlns:p14="http://schemas.microsoft.com/office/powerpoint/2010/main" val="9881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28998-0617-483F-834A-320370EC99BF}"/>
              </a:ext>
            </a:extLst>
          </p:cNvPr>
          <p:cNvSpPr>
            <a:spLocks noGrp="1"/>
          </p:cNvSpPr>
          <p:nvPr>
            <p:ph sz="half" idx="1"/>
          </p:nvPr>
        </p:nvSpPr>
        <p:spPr>
          <a:xfrm>
            <a:off x="914400" y="1304817"/>
            <a:ext cx="9894014" cy="4960877"/>
          </a:xfrm>
        </p:spPr>
        <p:txBody>
          <a:bodyPr>
            <a:normAutofit/>
          </a:bodyPr>
          <a:lstStyle/>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AOP</a:t>
            </a:r>
            <a:r>
              <a:rPr lang="en-US" b="0" i="0">
                <a:solidFill>
                  <a:srgbClr val="000000"/>
                </a:solidFill>
                <a:effectLst/>
                <a:latin typeface="Nunito" pitchFamily="2" charset="0"/>
              </a:rPr>
              <a:t> module provides an aspect-oriented programming implementation allowing you to define method-interceptors and pointcuts to cleanly decouple code that implements functionality that should be separated.</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Aspects</a:t>
            </a:r>
            <a:r>
              <a:rPr lang="en-US" b="0" i="0">
                <a:solidFill>
                  <a:srgbClr val="000000"/>
                </a:solidFill>
                <a:effectLst/>
                <a:latin typeface="Nunito" pitchFamily="2" charset="0"/>
              </a:rPr>
              <a:t> module provides integration with AspectJ, which is again a powerful and mature AOP framework.</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Instrumentation</a:t>
            </a:r>
            <a:r>
              <a:rPr lang="en-US" b="0" i="0">
                <a:solidFill>
                  <a:srgbClr val="000000"/>
                </a:solidFill>
                <a:effectLst/>
                <a:latin typeface="Nunito" pitchFamily="2" charset="0"/>
              </a:rPr>
              <a:t> module provides class instrumentation support and class loader implementations to be used in certain application servers.</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Messaging</a:t>
            </a:r>
            <a:r>
              <a:rPr lang="en-US" b="0" i="0">
                <a:solidFill>
                  <a:srgbClr val="000000"/>
                </a:solidFill>
                <a:effectLst/>
                <a:latin typeface="Nunito" pitchFamily="2" charset="0"/>
              </a:rPr>
              <a:t> module provides support for STOMP as the WebSocket sub-protocol to use in applications. It also supports an annotation programming model for routing and processing STOMP messages from WebSocket clients.</a:t>
            </a:r>
          </a:p>
          <a:p>
            <a:pPr algn="just">
              <a:buFont typeface="Arial" panose="020B0604020202020204" pitchFamily="34" charset="0"/>
              <a:buChar char="•"/>
            </a:pPr>
            <a:r>
              <a:rPr lang="en-US" b="0" i="0">
                <a:solidFill>
                  <a:srgbClr val="000000"/>
                </a:solidFill>
                <a:effectLst/>
                <a:latin typeface="Nunito" pitchFamily="2" charset="0"/>
              </a:rPr>
              <a:t>The </a:t>
            </a:r>
            <a:r>
              <a:rPr lang="en-US" b="1" i="0">
                <a:solidFill>
                  <a:srgbClr val="000000"/>
                </a:solidFill>
                <a:effectLst/>
                <a:latin typeface="Nunito" pitchFamily="2" charset="0"/>
              </a:rPr>
              <a:t>Test</a:t>
            </a:r>
            <a:r>
              <a:rPr lang="en-US" b="0" i="0">
                <a:solidFill>
                  <a:srgbClr val="000000"/>
                </a:solidFill>
                <a:effectLst/>
                <a:latin typeface="Nunito" pitchFamily="2" charset="0"/>
              </a:rPr>
              <a:t> module supports the testing of Spring components with JUnit or TestNG frameworks.</a:t>
            </a:r>
          </a:p>
          <a:p>
            <a:endParaRPr lang="en-IN"/>
          </a:p>
        </p:txBody>
      </p:sp>
    </p:spTree>
    <p:extLst>
      <p:ext uri="{BB962C8B-B14F-4D97-AF65-F5344CB8AC3E}">
        <p14:creationId xmlns:p14="http://schemas.microsoft.com/office/powerpoint/2010/main" val="345118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8" ma:contentTypeDescription="Create a new document." ma:contentTypeScope="" ma:versionID="db7e4d16d82e232ff69b4ff2e55e3a41">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9c9ebf03186c079015b4412e2eda5728" ns2:_="" ns3:_="">
    <xsd:import namespace="3f1b19a1-ec80-4ead-b989-6245eb278180"/>
    <xsd:import namespace="047a4bc9-86f8-4752-a3f5-d332bda031f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5add62e-f9ae-43b8-a7b9-536eaaf2e1dd}"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575AE2-914F-4843-BDFF-5E3C493A361D}">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http://purl.org/dc/terms/"/>
    <ds:schemaRef ds:uri="http://purl.org/dc/dcmitype/"/>
    <ds:schemaRef ds:uri="http://schemas.microsoft.com/office/2006/documentManagement/types"/>
    <ds:schemaRef ds:uri="3f1b19a1-ec80-4ead-b989-6245eb278180"/>
    <ds:schemaRef ds:uri="http://schemas.openxmlformats.org/package/2006/metadata/core-properties"/>
    <ds:schemaRef ds:uri="http://purl.org/dc/elements/1.1/"/>
    <ds:schemaRef ds:uri="http://schemas.microsoft.com/office/2006/metadata/properties"/>
    <ds:schemaRef ds:uri="047a4bc9-86f8-4752-a3f5-d332bda031f5"/>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3438</Words>
  <Application>Microsoft Office PowerPoint</Application>
  <PresentationFormat>Widescreen</PresentationFormat>
  <Paragraphs>296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UST</vt:lpstr>
      <vt:lpstr>SPRING FRAMEWORK</vt:lpstr>
      <vt:lpstr>INTRODUCTION</vt:lpstr>
      <vt:lpstr>FEATURES</vt:lpstr>
      <vt:lpstr>PowerPoint Presentation</vt:lpstr>
      <vt:lpstr>ARCHITECTURE</vt:lpstr>
      <vt:lpstr>PowerPoint Presentation</vt:lpstr>
      <vt:lpstr>PowerPoint Presentation</vt:lpstr>
      <vt:lpstr>PowerPoint Presentation</vt:lpstr>
      <vt:lpstr>PowerPoint Presentation</vt:lpstr>
      <vt:lpstr>IOC CONTAINER</vt:lpstr>
      <vt:lpstr>PowerPoint Presentation</vt:lpstr>
      <vt:lpstr> DEPENDENCY INJECTION IN SPRING FRAMEWORK </vt:lpstr>
      <vt:lpstr>PowerPoint Presentation</vt:lpstr>
      <vt:lpstr>AUTOWIRING</vt:lpstr>
      <vt:lpstr>Dependency Injection Implementation using Constructor Injection </vt:lpstr>
      <vt:lpstr>Constructor Injection with Collections and Maps: </vt:lpstr>
      <vt:lpstr>Dependency Injection Implementation Setter Injection</vt:lpstr>
      <vt:lpstr>CI vs SI</vt:lpstr>
      <vt:lpstr>AOP CONCEPTS</vt:lpstr>
      <vt:lpstr>Where use AOP?</vt:lpstr>
      <vt:lpstr>AOP Concepts and Terminology</vt:lpstr>
      <vt:lpstr>PowerPoint Presentation</vt:lpstr>
      <vt:lpstr>PowerPoint Presentation</vt:lpstr>
      <vt:lpstr>PowerPoint Presentation</vt:lpstr>
      <vt:lpstr>AOP Implementations</vt:lpstr>
      <vt:lpstr>  Benefits of Dependency Injection</vt:lpstr>
      <vt:lpstr>SPRING WITH JDFC TEMPLATE</vt:lpstr>
      <vt:lpstr>PowerPoint Presentation</vt:lpstr>
      <vt:lpstr>ADVANTAGES OF SPRING JDBC</vt:lpstr>
      <vt:lpstr>PROBLEMS OF JDBC API</vt:lpstr>
      <vt:lpstr>PowerPoint Presentation</vt:lpstr>
      <vt:lpstr>PowerPoint Presentation</vt:lpstr>
      <vt:lpstr>PowerPoint Presentation</vt:lpstr>
      <vt:lpstr>PowerPoint Presentation</vt:lpstr>
      <vt:lpstr>PowerPoint Presentation</vt:lpstr>
      <vt:lpstr>PowerPoint Presentation</vt:lpstr>
      <vt:lpstr>SPRING WITH ORM FRAMEWORKS</vt:lpstr>
      <vt:lpstr>PowerPoint Presentation</vt:lpstr>
      <vt:lpstr>ADVANTAGES OF ORM FRAMEWORK WITH SPRING </vt:lpstr>
      <vt:lpstr>SPRING MVC</vt:lpstr>
      <vt:lpstr>PowerPoint Presentation</vt:lpstr>
      <vt:lpstr>PowerPoint Presentation</vt:lpstr>
      <vt:lpstr>FEATURES OF SPRING WEB MVC</vt:lpstr>
      <vt:lpstr>STEPS TO SETUP SPRING MVC FRAMEWORK</vt:lpstr>
      <vt:lpstr>ADVANTAGES</vt:lpstr>
      <vt:lpstr>DISADVANTAGES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Aysha Cherupilly Rasheed(UST,IN)</cp:lastModifiedBy>
  <cp:revision>120</cp:revision>
  <cp:lastPrinted>2019-10-06T00:46:52Z</cp:lastPrinted>
  <dcterms:created xsi:type="dcterms:W3CDTF">2020-12-03T20:34:18Z</dcterms:created>
  <dcterms:modified xsi:type="dcterms:W3CDTF">2023-04-24T09:48:48Z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