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77" r:id="rId6"/>
    <p:sldId id="435" r:id="rId7"/>
    <p:sldId id="445" r:id="rId8"/>
    <p:sldId id="437" r:id="rId9"/>
    <p:sldId id="441" r:id="rId10"/>
    <p:sldId id="442" r:id="rId11"/>
    <p:sldId id="443" r:id="rId12"/>
    <p:sldId id="444" r:id="rId13"/>
    <p:sldId id="438" r:id="rId14"/>
    <p:sldId id="439" r:id="rId15"/>
    <p:sldId id="440" r:id="rId16"/>
    <p:sldId id="446" r:id="rId17"/>
    <p:sldId id="447" r:id="rId18"/>
    <p:sldId id="448" r:id="rId19"/>
    <p:sldId id="449" r:id="rId20"/>
    <p:sldId id="4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74A3D2-E772-4443-BF74-69927629E828}" v="340" dt="2023-06-21T04:13:29.391"/>
    <p1510:client id="{607DAF82-C0EE-4006-B6A9-2AB092233A1F}" v="200" dt="2023-06-19T12:07:13.048"/>
    <p1510:client id="{9E8038D9-1F9E-4481-B936-FE9184DFF354}" v="323" dt="2023-06-20T03:56:54.156"/>
    <p1510:client id="{B76F452E-4783-441C-BFE4-49768B7ED6C9}" v="49" dt="2023-06-16T05:04:00.127"/>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94"/>
  </p:normalViewPr>
  <p:slideViewPr>
    <p:cSldViewPr snapToGrid="0">
      <p:cViewPr varScale="1">
        <p:scale>
          <a:sx n="87" d="100"/>
          <a:sy n="87" d="100"/>
        </p:scale>
        <p:origin x="499" y="67"/>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6/20/2023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1702053" y="1585468"/>
            <a:ext cx="9859107" cy="2105012"/>
          </a:xfrm>
        </p:spPr>
        <p:txBody>
          <a:bodyPr/>
          <a:lstStyle/>
          <a:p>
            <a:r>
              <a:rPr lang="en-US" b="1" dirty="0">
                <a:cs typeface="Arial"/>
              </a:rPr>
              <a:t>Using Data Analytics Angular &amp; </a:t>
            </a:r>
            <a:r>
              <a:rPr lang="en-US" b="1" dirty="0" err="1">
                <a:cs typeface="Arial"/>
              </a:rPr>
              <a:t>SpringBoot</a:t>
            </a:r>
            <a:r>
              <a:rPr lang="en-US" b="1" dirty="0">
                <a:cs typeface="Arial"/>
              </a:rPr>
              <a:t> application with Rapid API</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b="0" dirty="0">
                <a:cs typeface="Arial"/>
              </a:rPr>
              <a:t>Aysha Fathima                                                                                              Naznin Shafeek</a:t>
            </a:r>
          </a:p>
          <a:p>
            <a:r>
              <a:rPr lang="en-US" b="0" dirty="0">
                <a:cs typeface="Arial"/>
              </a:rPr>
              <a:t>                                                                                                                      UID:245240</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A2B999-85BD-AE81-4F7D-61B0AAE87F9C}"/>
              </a:ext>
            </a:extLst>
          </p:cNvPr>
          <p:cNvSpPr>
            <a:spLocks noGrp="1"/>
          </p:cNvSpPr>
          <p:nvPr>
            <p:ph type="title"/>
          </p:nvPr>
        </p:nvSpPr>
        <p:spPr>
          <a:xfrm>
            <a:off x="1124712" y="731520"/>
            <a:ext cx="8503920" cy="714158"/>
          </a:xfrm>
        </p:spPr>
        <p:txBody>
          <a:bodyPr/>
          <a:lstStyle/>
          <a:p>
            <a:r>
              <a:rPr lang="en-US" dirty="0">
                <a:cs typeface="Arial"/>
              </a:rPr>
              <a:t>Rapid API</a:t>
            </a:r>
            <a:endParaRPr lang="en-US" dirty="0"/>
          </a:p>
        </p:txBody>
      </p:sp>
      <p:sp>
        <p:nvSpPr>
          <p:cNvPr id="9" name="TextBox 4">
            <a:extLst>
              <a:ext uri="{FF2B5EF4-FFF2-40B4-BE49-F238E27FC236}">
                <a16:creationId xmlns:a16="http://schemas.microsoft.com/office/drawing/2014/main" id="{6A05F4B6-18BD-84EC-D456-12DC1E535B8C}"/>
              </a:ext>
            </a:extLst>
          </p:cNvPr>
          <p:cNvSpPr txBox="1"/>
          <p:nvPr/>
        </p:nvSpPr>
        <p:spPr>
          <a:xfrm>
            <a:off x="980028" y="1428508"/>
            <a:ext cx="10665798" cy="4654791"/>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Autofit/>
          </a:bodyPr>
          <a:lstStyle/>
          <a:p>
            <a:pPr marL="182880" indent="-182880" algn="just">
              <a:spcBef>
                <a:spcPts val="1200"/>
              </a:spcBef>
              <a:buSzPct val="100000"/>
              <a:buFont typeface="Arial" panose="020B0604020202020204" pitchFamily="34" charset="0"/>
              <a:buChar char="•"/>
            </a:pPr>
            <a:endParaRPr lang="en-US" sz="2000">
              <a:latin typeface="Calibri"/>
              <a:cs typeface="Calibri"/>
            </a:endParaRPr>
          </a:p>
          <a:p>
            <a:pPr marL="182880" indent="-182880" algn="just">
              <a:spcBef>
                <a:spcPts val="1200"/>
              </a:spcBef>
              <a:buSzPct val="100000"/>
              <a:buFont typeface="Arial" panose="020B0604020202020204" pitchFamily="34" charset="0"/>
              <a:buChar char="•"/>
            </a:pPr>
            <a:r>
              <a:rPr lang="en-US" sz="2000" kern="1200" dirty="0">
                <a:latin typeface="Calibri"/>
                <a:cs typeface="Calibri"/>
              </a:rPr>
              <a:t>Rapid API is a platform that provides developers with a marketplace of APIs (Application Programming Interfaces) from various providers. APIs are sets of rules and protocols that allow different software applications to communicate with each other. They enable developers to access and use specific functionalities or data from external services or platforms.</a:t>
            </a:r>
          </a:p>
          <a:p>
            <a:pPr marL="182880" indent="-182880" algn="just">
              <a:spcBef>
                <a:spcPts val="1200"/>
              </a:spcBef>
              <a:buSzPct val="100000"/>
              <a:buFont typeface="Arial" panose="020B0604020202020204" pitchFamily="34" charset="0"/>
              <a:buChar char="•"/>
            </a:pPr>
            <a:r>
              <a:rPr lang="en-US" sz="2000" kern="1200" dirty="0">
                <a:latin typeface="Calibri"/>
                <a:cs typeface="Calibri"/>
              </a:rPr>
              <a:t>Rapid API acts as an intermediary between API providers and developers, offering a unified interface for discovering, accessing, and managing a wide range of APIs. The platform provides a standardized way for developers to integrate APIs into their applications, regardless of the underlying technologies or programming languages.</a:t>
            </a:r>
            <a:endParaRPr lang="en-US" sz="2000" kern="1200">
              <a:latin typeface="Calibri"/>
              <a:cs typeface="Calibri"/>
            </a:endParaRPr>
          </a:p>
        </p:txBody>
      </p:sp>
    </p:spTree>
    <p:extLst>
      <p:ext uri="{BB962C8B-B14F-4D97-AF65-F5344CB8AC3E}">
        <p14:creationId xmlns:p14="http://schemas.microsoft.com/office/powerpoint/2010/main" val="366479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Graphical user interface, application&#10;&#10;Description automatically generated">
            <a:extLst>
              <a:ext uri="{FF2B5EF4-FFF2-40B4-BE49-F238E27FC236}">
                <a16:creationId xmlns:a16="http://schemas.microsoft.com/office/drawing/2014/main" id="{6DE250D8-6A98-8989-7F93-73CBD00CD269}"/>
              </a:ext>
            </a:extLst>
          </p:cNvPr>
          <p:cNvPicPr>
            <a:picLocks noChangeAspect="1"/>
          </p:cNvPicPr>
          <p:nvPr/>
        </p:nvPicPr>
        <p:blipFill>
          <a:blip r:embed="rId2"/>
          <a:stretch>
            <a:fillRect/>
          </a:stretch>
        </p:blipFill>
        <p:spPr>
          <a:xfrm>
            <a:off x="1407738" y="68263"/>
            <a:ext cx="9647986" cy="6102350"/>
          </a:xfrm>
          <a:prstGeom prst="rect">
            <a:avLst/>
          </a:prstGeom>
          <a:noFill/>
        </p:spPr>
      </p:pic>
      <p:sp>
        <p:nvSpPr>
          <p:cNvPr id="3" name="TextBox 2">
            <a:extLst>
              <a:ext uri="{FF2B5EF4-FFF2-40B4-BE49-F238E27FC236}">
                <a16:creationId xmlns:a16="http://schemas.microsoft.com/office/drawing/2014/main" id="{5ABF385B-64FC-9829-8FB5-7024EAC14705}"/>
              </a:ext>
            </a:extLst>
          </p:cNvPr>
          <p:cNvSpPr txBox="1"/>
          <p:nvPr/>
        </p:nvSpPr>
        <p:spPr>
          <a:xfrm>
            <a:off x="316375" y="470704"/>
            <a:ext cx="10585047"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endParaRPr lang="en-US" sz="2000">
              <a:solidFill>
                <a:srgbClr val="374151"/>
              </a:solidFill>
              <a:latin typeface="Calibri"/>
              <a:cs typeface="Arial"/>
            </a:endParaRPr>
          </a:p>
        </p:txBody>
      </p:sp>
    </p:spTree>
    <p:extLst>
      <p:ext uri="{BB962C8B-B14F-4D97-AF65-F5344CB8AC3E}">
        <p14:creationId xmlns:p14="http://schemas.microsoft.com/office/powerpoint/2010/main" val="101677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BA2B999-85BD-AE81-4F7D-61B0AAE87F9C}"/>
              </a:ext>
            </a:extLst>
          </p:cNvPr>
          <p:cNvSpPr>
            <a:spLocks noGrp="1"/>
          </p:cNvSpPr>
          <p:nvPr>
            <p:ph type="title"/>
          </p:nvPr>
        </p:nvSpPr>
        <p:spPr>
          <a:xfrm>
            <a:off x="1124712" y="731520"/>
            <a:ext cx="8503920" cy="714158"/>
          </a:xfrm>
        </p:spPr>
        <p:txBody>
          <a:bodyPr/>
          <a:lstStyle/>
          <a:p>
            <a:r>
              <a:rPr lang="en-US" sz="3200">
                <a:cs typeface="Arial"/>
              </a:rPr>
              <a:t>Application of Rapid API</a:t>
            </a:r>
          </a:p>
        </p:txBody>
      </p:sp>
      <p:sp>
        <p:nvSpPr>
          <p:cNvPr id="9" name="TextBox 4">
            <a:extLst>
              <a:ext uri="{FF2B5EF4-FFF2-40B4-BE49-F238E27FC236}">
                <a16:creationId xmlns:a16="http://schemas.microsoft.com/office/drawing/2014/main" id="{6A05F4B6-18BD-84EC-D456-12DC1E535B8C}"/>
              </a:ext>
            </a:extLst>
          </p:cNvPr>
          <p:cNvSpPr txBox="1"/>
          <p:nvPr/>
        </p:nvSpPr>
        <p:spPr>
          <a:xfrm>
            <a:off x="980028" y="1428508"/>
            <a:ext cx="10665798" cy="4654791"/>
          </a:xfrm>
          <a:prstGeom prst="rect">
            <a:avLst/>
          </a:prstGeom>
        </p:spPr>
        <p:txBody>
          <a:bodyPr rot="0" spcFirstLastPara="0" vertOverflow="overflow" horzOverflow="overflow" vert="horz" lIns="0" tIns="0" rIns="0" bIns="0" numCol="1" spcCol="301752" rtlCol="0" fromWordArt="0" anchor="t" anchorCtr="0" forceAA="0" compatLnSpc="1">
            <a:prstTxWarp prst="textNoShape">
              <a:avLst/>
            </a:prstTxWarp>
            <a:noAutofit/>
          </a:bodyPr>
          <a:lstStyle/>
          <a:p>
            <a:pPr marL="182880" indent="-182880" algn="just">
              <a:spcBef>
                <a:spcPts val="1200"/>
              </a:spcBef>
              <a:buSzPct val="100000"/>
              <a:buFont typeface="Arial" panose="020B0604020202020204" pitchFamily="34" charset="0"/>
              <a:buChar char="•"/>
            </a:pPr>
            <a:r>
              <a:rPr lang="en-US" sz="2000" dirty="0">
                <a:solidFill>
                  <a:srgbClr val="374151"/>
                </a:solidFill>
                <a:ea typeface="+mn-lt"/>
                <a:cs typeface="+mn-lt"/>
              </a:rPr>
              <a:t>External Service Integration: Angular and Spring Boot applications often require data or functionality from external services like weather data, social media platforms, payment gateways, or geolocation services.</a:t>
            </a:r>
          </a:p>
          <a:p>
            <a:pPr marL="182880" indent="-182880" algn="just">
              <a:spcBef>
                <a:spcPts val="1200"/>
              </a:spcBef>
              <a:buSzPct val="100000"/>
              <a:buFont typeface="Arial" panose="020B0604020202020204" pitchFamily="34" charset="0"/>
              <a:buChar char="•"/>
            </a:pPr>
            <a:r>
              <a:rPr lang="en-US" sz="2000" dirty="0">
                <a:solidFill>
                  <a:srgbClr val="374151"/>
                </a:solidFill>
                <a:ea typeface="+mn-lt"/>
                <a:cs typeface="+mn-lt"/>
              </a:rPr>
              <a:t>Data Enrichment: Rapid API can be used to enrich the data within an Angular and Spring Boot application. For example, you might need to retrieve additional information about a product, such as product reviews, pricing, or availability from external sources. </a:t>
            </a:r>
          </a:p>
          <a:p>
            <a:pPr marL="182880" indent="-182880" algn="just">
              <a:spcBef>
                <a:spcPts val="1200"/>
              </a:spcBef>
              <a:buSzPct val="100000"/>
              <a:buFont typeface="Arial" panose="020B0604020202020204" pitchFamily="34" charset="0"/>
              <a:buChar char="•"/>
            </a:pPr>
            <a:r>
              <a:rPr lang="en-US" sz="2000" dirty="0">
                <a:solidFill>
                  <a:srgbClr val="374151"/>
                </a:solidFill>
                <a:ea typeface="+mn-lt"/>
                <a:cs typeface="+mn-lt"/>
              </a:rPr>
              <a:t>Third-Party Integrations: Angular and Spring Boot applications often need to integrate with third-party services such as email providers, SMS gateways, or notification systems. </a:t>
            </a:r>
          </a:p>
          <a:p>
            <a:pPr marL="182880" indent="-182880" algn="just">
              <a:spcBef>
                <a:spcPts val="1200"/>
              </a:spcBef>
              <a:buSzPct val="100000"/>
              <a:buFont typeface="Arial" panose="020B0604020202020204" pitchFamily="34" charset="0"/>
              <a:buChar char="•"/>
            </a:pPr>
            <a:r>
              <a:rPr lang="en-US" sz="2000" dirty="0">
                <a:solidFill>
                  <a:srgbClr val="374151"/>
                </a:solidFill>
                <a:ea typeface="+mn-lt"/>
                <a:cs typeface="+mn-lt"/>
              </a:rPr>
              <a:t>Microservices Communication: In a microservices architecture, different services may need to communicate with each other to exchange data or trigger actions. Rapid API can be used to integrate APIs between microservices in an Angular and Spring Boot application. </a:t>
            </a:r>
          </a:p>
          <a:p>
            <a:pPr marL="182880" indent="-182880" algn="just">
              <a:spcBef>
                <a:spcPts val="1200"/>
              </a:spcBef>
              <a:buSzPct val="100000"/>
              <a:buFont typeface="Arial" panose="020B0604020202020204" pitchFamily="34" charset="0"/>
              <a:buChar char="•"/>
            </a:pPr>
            <a:r>
              <a:rPr lang="en-US" sz="2000" dirty="0">
                <a:solidFill>
                  <a:srgbClr val="374151"/>
                </a:solidFill>
                <a:ea typeface="+mn-lt"/>
                <a:cs typeface="+mn-lt"/>
              </a:rPr>
              <a:t>Custom API Aggregation: Rapid API can also be used to create custom APIs that aggregate data or functionalities from multiple APIs. </a:t>
            </a:r>
            <a:endParaRPr lang="en-US" sz="2000" dirty="0">
              <a:solidFill>
                <a:srgbClr val="374151"/>
              </a:solidFill>
              <a:latin typeface="Arial"/>
              <a:cs typeface="Arial"/>
            </a:endParaRPr>
          </a:p>
        </p:txBody>
      </p:sp>
    </p:spTree>
    <p:extLst>
      <p:ext uri="{BB962C8B-B14F-4D97-AF65-F5344CB8AC3E}">
        <p14:creationId xmlns:p14="http://schemas.microsoft.com/office/powerpoint/2010/main" val="133422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32E77-E8F1-954A-FC51-B33AB17348DD}"/>
              </a:ext>
            </a:extLst>
          </p:cNvPr>
          <p:cNvSpPr txBox="1"/>
          <p:nvPr/>
        </p:nvSpPr>
        <p:spPr>
          <a:xfrm>
            <a:off x="623454" y="581891"/>
            <a:ext cx="10584872" cy="60631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buSzPct val="100000"/>
            </a:pPr>
            <a:r>
              <a:rPr lang="en-US" sz="3200" b="1" dirty="0">
                <a:cs typeface="Arial"/>
              </a:rPr>
              <a:t>ADVANTAGES OF RAPID API</a:t>
            </a:r>
          </a:p>
          <a:p>
            <a:pPr marL="457200" indent="-457200" algn="just">
              <a:spcBef>
                <a:spcPts val="1200"/>
              </a:spcBef>
              <a:buFont typeface="Wingdings"/>
              <a:buChar char="§"/>
            </a:pPr>
            <a:r>
              <a:rPr lang="en-US" sz="2400" dirty="0">
                <a:cs typeface="Arial"/>
              </a:rPr>
              <a:t>Large Variety of APIs: Rapid API provides access to a vast marketplace with thousands of APIs across various categories, including weather, social media, payment processing, machine learning, and more. This wide selection enables developers to easily integrate different functionalities into their applications without having to build everything from scratch.</a:t>
            </a:r>
          </a:p>
          <a:p>
            <a:pPr algn="just">
              <a:spcBef>
                <a:spcPts val="1200"/>
              </a:spcBef>
            </a:pPr>
            <a:endParaRPr lang="en-US" sz="2400" dirty="0">
              <a:cs typeface="Arial"/>
            </a:endParaRPr>
          </a:p>
          <a:p>
            <a:pPr marL="457200" indent="-457200" algn="just">
              <a:spcBef>
                <a:spcPts val="1200"/>
              </a:spcBef>
              <a:buFont typeface="Wingdings"/>
              <a:buChar char="§"/>
            </a:pPr>
            <a:r>
              <a:rPr lang="en-US" sz="2400" dirty="0">
                <a:cs typeface="Arial"/>
              </a:rPr>
              <a:t>Simplified Integration: Rapid API simplifies the integration process by providing a unified interface for accessing multiple APIs. Developers can manage and interact with different APIs using a single set of credentials and a consistent API format, which saves time and effort in implementation.</a:t>
            </a:r>
          </a:p>
          <a:p>
            <a:pPr marL="457200" indent="-457200" algn="just">
              <a:spcBef>
                <a:spcPts val="1200"/>
              </a:spcBef>
              <a:buFont typeface="Wingdings"/>
              <a:buChar char="§"/>
            </a:pPr>
            <a:endParaRPr lang="en-US" sz="2400" dirty="0">
              <a:cs typeface="Arial"/>
            </a:endParaRPr>
          </a:p>
          <a:p>
            <a:pPr marL="457200" indent="-457200" algn="just">
              <a:spcBef>
                <a:spcPts val="1200"/>
              </a:spcBef>
              <a:buFont typeface="Wingdings"/>
              <a:buChar char="§"/>
            </a:pPr>
            <a:endParaRPr lang="en-US" sz="2400" dirty="0">
              <a:cs typeface="Arial"/>
            </a:endParaRPr>
          </a:p>
        </p:txBody>
      </p:sp>
    </p:spTree>
    <p:extLst>
      <p:ext uri="{BB962C8B-B14F-4D97-AF65-F5344CB8AC3E}">
        <p14:creationId xmlns:p14="http://schemas.microsoft.com/office/powerpoint/2010/main" val="420804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B28B8-B916-FBB2-F1CB-877A919CB6A5}"/>
              </a:ext>
            </a:extLst>
          </p:cNvPr>
          <p:cNvSpPr txBox="1"/>
          <p:nvPr/>
        </p:nvSpPr>
        <p:spPr>
          <a:xfrm>
            <a:off x="831272" y="685800"/>
            <a:ext cx="10536382" cy="51090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457200" indent="-457200" algn="just">
              <a:spcBef>
                <a:spcPts val="1200"/>
              </a:spcBef>
              <a:buSzPct val="100000"/>
              <a:buFont typeface="Wingdings,Sans-Serif"/>
              <a:buChar char="§"/>
            </a:pPr>
            <a:r>
              <a:rPr lang="en-US" sz="2400" dirty="0">
                <a:cs typeface="Arial"/>
              </a:rPr>
              <a:t>Developer-Friendly Documentation: Rapid API offers comprehensive documentation for each API in their marketplace. This documentation includes clear instructions, sample code, and endpoints, making it easier for developers to understand and use the APIs effectively. This developer-friendly approach reduces the learning curve and enables faster integration.</a:t>
            </a:r>
          </a:p>
          <a:p>
            <a:pPr algn="just">
              <a:spcBef>
                <a:spcPts val="1200"/>
              </a:spcBef>
              <a:buSzPct val="100000"/>
            </a:pPr>
            <a:endParaRPr lang="en-US" sz="2400" dirty="0">
              <a:cs typeface="Arial"/>
            </a:endParaRPr>
          </a:p>
          <a:p>
            <a:pPr marL="457200" indent="-457200" algn="just">
              <a:spcBef>
                <a:spcPts val="1200"/>
              </a:spcBef>
              <a:buFont typeface="Wingdings,Sans-Serif"/>
              <a:buChar char="§"/>
            </a:pPr>
            <a:r>
              <a:rPr lang="en-US" sz="2400" dirty="0">
                <a:cs typeface="Arial"/>
              </a:rPr>
              <a:t>Standardized API Format: Rapid API follows a standardized format for API endpoints, parameters, and responses across its marketplace. This consistency allows developers to work with different APIs seamlessly, as they don't need to learn unique integration methods for each API they use. It promotes a uniform development experience and streamlines the overall integration process.</a:t>
            </a:r>
            <a:endParaRPr lang="en-US" dirty="0"/>
          </a:p>
        </p:txBody>
      </p:sp>
    </p:spTree>
    <p:extLst>
      <p:ext uri="{BB962C8B-B14F-4D97-AF65-F5344CB8AC3E}">
        <p14:creationId xmlns:p14="http://schemas.microsoft.com/office/powerpoint/2010/main" val="147569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909D1E-520F-9F23-6F28-5294C2F442CD}"/>
              </a:ext>
            </a:extLst>
          </p:cNvPr>
          <p:cNvSpPr txBox="1"/>
          <p:nvPr/>
        </p:nvSpPr>
        <p:spPr>
          <a:xfrm>
            <a:off x="831273" y="1052946"/>
            <a:ext cx="10515599" cy="473975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Char char="•"/>
            </a:pPr>
            <a:r>
              <a:rPr lang="en-US" sz="2400" dirty="0">
                <a:cs typeface="Arial"/>
              </a:rPr>
              <a:t>Authentication and Billing: Rapid API handles authentication and billing processes for the APIs in their marketplace. Developers only need to authenticate once with Rapid API's credentials and manage billing through their Rapid API account. This centralized authentication and billing system simplify the administrative tasks associated with API usage.​</a:t>
            </a:r>
          </a:p>
          <a:p>
            <a:pPr algn="just">
              <a:spcBef>
                <a:spcPts val="1200"/>
              </a:spcBef>
              <a:buSzPct val="100000"/>
            </a:pPr>
            <a:endParaRPr lang="en-US" sz="2400" dirty="0">
              <a:cs typeface="Arial"/>
            </a:endParaRPr>
          </a:p>
          <a:p>
            <a:pPr marL="182880" indent="-182880" algn="just">
              <a:spcBef>
                <a:spcPts val="1200"/>
              </a:spcBef>
              <a:buSzPct val="100000"/>
              <a:buFont typeface="Arial"/>
              <a:buChar char="•"/>
            </a:pPr>
            <a:r>
              <a:rPr lang="en-US" sz="2400" dirty="0">
                <a:cs typeface="Arial"/>
              </a:rPr>
              <a:t>Monitoring and Analytics: Rapid API provides monitoring and analytics features, allowing developers to track the performance and usage of the APIs integrated into their applications. These insights help identify any issues or bottlenecks and optimize the usage of APIs to enhance the overall application performance.​</a:t>
            </a:r>
          </a:p>
        </p:txBody>
      </p:sp>
    </p:spTree>
    <p:extLst>
      <p:ext uri="{BB962C8B-B14F-4D97-AF65-F5344CB8AC3E}">
        <p14:creationId xmlns:p14="http://schemas.microsoft.com/office/powerpoint/2010/main" val="172198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0D4501-0BE3-3E67-E965-95A4FEAD7616}"/>
              </a:ext>
            </a:extLst>
          </p:cNvPr>
          <p:cNvSpPr txBox="1"/>
          <p:nvPr/>
        </p:nvSpPr>
        <p:spPr>
          <a:xfrm>
            <a:off x="872835" y="706581"/>
            <a:ext cx="10480963"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dirty="0">
                <a:cs typeface="Arial"/>
              </a:rPr>
              <a:t>Support and Community: Rapid API offers support channels and a developer community where developers can seek assistance, share knowledge, and collaborate with fellow developers. The support team is responsive and can help address any integration or technical issues, ensuring a smoother development process. </a:t>
            </a:r>
            <a:endParaRPr lang="en-US" sz="2400">
              <a:cs typeface="Arial"/>
            </a:endParaRPr>
          </a:p>
          <a:p>
            <a:pPr algn="just">
              <a:spcBef>
                <a:spcPts val="1200"/>
              </a:spcBef>
              <a:buSzPct val="100000"/>
            </a:pPr>
            <a:endParaRPr lang="en-US" sz="2400" dirty="0">
              <a:cs typeface="Arial"/>
            </a:endParaRPr>
          </a:p>
          <a:p>
            <a:pPr marL="182880" indent="-182880" algn="just">
              <a:spcBef>
                <a:spcPts val="1200"/>
              </a:spcBef>
              <a:buFont typeface="Arial,Sans-Serif"/>
              <a:buChar char="•"/>
            </a:pPr>
            <a:r>
              <a:rPr lang="en-US" sz="2400" dirty="0">
                <a:cs typeface="Arial"/>
              </a:rPr>
              <a:t>Scalability and Reliability: Rapid API's infrastructure is designed to handle high volumes of API requests, ensuring scalability and reliability. Developers can rely on the platform to handle traffic spikes, ensuring that their applications can accommodate increased user demand without sacrificing performance. </a:t>
            </a:r>
          </a:p>
          <a:p>
            <a:pPr marL="182880" indent="-182880" algn="l">
              <a:lnSpc>
                <a:spcPct val="100000"/>
              </a:lnSpc>
              <a:spcBef>
                <a:spcPts val="1200"/>
              </a:spcBef>
              <a:buSzPct val="100000"/>
              <a:buFont typeface="Arial"/>
              <a:buChar char="•"/>
            </a:pPr>
            <a:endParaRPr lang="en-US" sz="1800" dirty="0">
              <a:cs typeface="Arial"/>
            </a:endParaRPr>
          </a:p>
        </p:txBody>
      </p:sp>
    </p:spTree>
    <p:extLst>
      <p:ext uri="{BB962C8B-B14F-4D97-AF65-F5344CB8AC3E}">
        <p14:creationId xmlns:p14="http://schemas.microsoft.com/office/powerpoint/2010/main" val="24078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435033" y="518160"/>
            <a:ext cx="11457432" cy="914400"/>
          </a:xfrm>
        </p:spPr>
        <p:txBody>
          <a:bodyPr/>
          <a:lstStyle/>
          <a:p>
            <a:r>
              <a:rPr lang="en-US" dirty="0">
                <a:cs typeface="Arial"/>
              </a:rPr>
              <a:t>DATA ANALYTICS</a:t>
            </a:r>
          </a:p>
        </p:txBody>
      </p:sp>
      <p:sp>
        <p:nvSpPr>
          <p:cNvPr id="5" name="TextBox 4">
            <a:extLst>
              <a:ext uri="{FF2B5EF4-FFF2-40B4-BE49-F238E27FC236}">
                <a16:creationId xmlns:a16="http://schemas.microsoft.com/office/drawing/2014/main" id="{28999047-AAFA-8FB4-2F13-EBCB893DAB8E}"/>
              </a:ext>
            </a:extLst>
          </p:cNvPr>
          <p:cNvSpPr txBox="1"/>
          <p:nvPr/>
        </p:nvSpPr>
        <p:spPr>
          <a:xfrm>
            <a:off x="441038" y="1431638"/>
            <a:ext cx="11125198"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lgn="just">
              <a:spcBef>
                <a:spcPts val="1200"/>
              </a:spcBef>
              <a:buFont typeface="Arial"/>
              <a:buChar char="•"/>
            </a:pPr>
            <a:r>
              <a:rPr lang="en-US" sz="2400" dirty="0">
                <a:latin typeface="Arial"/>
                <a:ea typeface="+mn-lt"/>
                <a:cs typeface="+mn-lt"/>
              </a:rPr>
              <a:t>Data analytics is the process of examining raw data to uncover patterns, draw conclusions, and make informed decisions. It involves using various techniques and tools to analyze large volumes of data and extract meaningful insights that can be used for business or research purposes.</a:t>
            </a:r>
            <a:endParaRPr lang="en-US"/>
          </a:p>
          <a:p>
            <a:pPr marL="342900" indent="-342900" algn="just">
              <a:spcBef>
                <a:spcPts val="1200"/>
              </a:spcBef>
              <a:buFont typeface="Arial"/>
              <a:buChar char="•"/>
            </a:pPr>
            <a:r>
              <a:rPr lang="en-US" sz="2400" dirty="0">
                <a:latin typeface="Arial"/>
                <a:ea typeface="+mn-lt"/>
                <a:cs typeface="+mn-lt"/>
              </a:rPr>
              <a:t>Data analytics is an interdisciplinary field that combines elements of statistics, mathematics, computer science, and domain expertise.</a:t>
            </a:r>
          </a:p>
          <a:p>
            <a:pPr marL="342900" indent="-342900" algn="just">
              <a:spcBef>
                <a:spcPts val="1200"/>
              </a:spcBef>
              <a:buFont typeface="Arial"/>
              <a:buChar char="•"/>
            </a:pPr>
            <a:r>
              <a:rPr lang="en-US" sz="2400" dirty="0">
                <a:latin typeface="Arial"/>
                <a:ea typeface="+mn-lt"/>
                <a:cs typeface="+mn-lt"/>
              </a:rPr>
              <a:t>The primary goal of data analytics is to gain actionable insights from data that can drive better decision-making and improve business outcomes. It involves several stages, including data collection, data cleaning and preprocessing, data modeling and analysis, and data visualization. </a:t>
            </a:r>
            <a:endParaRPr lang="en-US" sz="2400">
              <a:latin typeface="Arial"/>
              <a:cs typeface="Arial"/>
            </a:endParaRPr>
          </a:p>
        </p:txBody>
      </p:sp>
    </p:spTree>
    <p:extLst>
      <p:ext uri="{BB962C8B-B14F-4D97-AF65-F5344CB8AC3E}">
        <p14:creationId xmlns:p14="http://schemas.microsoft.com/office/powerpoint/2010/main" val="122372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999047-AAFA-8FB4-2F13-EBCB893DAB8E}"/>
              </a:ext>
            </a:extLst>
          </p:cNvPr>
          <p:cNvSpPr txBox="1"/>
          <p:nvPr/>
        </p:nvSpPr>
        <p:spPr>
          <a:xfrm>
            <a:off x="759692" y="600365"/>
            <a:ext cx="11097489"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r>
              <a:rPr lang="en-US" sz="3600" b="1" dirty="0">
                <a:latin typeface="Arial"/>
                <a:cs typeface="Arial"/>
              </a:rPr>
              <a:t>Application of Data Analytics in Angular &amp; </a:t>
            </a:r>
            <a:r>
              <a:rPr lang="en-US" sz="3600" b="1" dirty="0" err="1">
                <a:latin typeface="Arial"/>
                <a:cs typeface="Arial"/>
              </a:rPr>
              <a:t>SpringBoot</a:t>
            </a:r>
          </a:p>
        </p:txBody>
      </p:sp>
      <p:sp>
        <p:nvSpPr>
          <p:cNvPr id="7" name="TextBox 6">
            <a:extLst>
              <a:ext uri="{FF2B5EF4-FFF2-40B4-BE49-F238E27FC236}">
                <a16:creationId xmlns:a16="http://schemas.microsoft.com/office/drawing/2014/main" id="{0891B139-3461-E878-BC34-80204CED9A5D}"/>
              </a:ext>
            </a:extLst>
          </p:cNvPr>
          <p:cNvSpPr txBox="1"/>
          <p:nvPr/>
        </p:nvSpPr>
        <p:spPr>
          <a:xfrm>
            <a:off x="773575" y="2194457"/>
            <a:ext cx="10518406" cy="40934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
              <a:buAutoNum type="arabicPeriod"/>
            </a:pPr>
            <a:r>
              <a:rPr lang="en-US" sz="2400" dirty="0">
                <a:latin typeface="Arial"/>
                <a:cs typeface="Calibri"/>
              </a:rPr>
              <a:t>User Behavior Tracking: By integrating data analytics tools such as Google Analytics or custom event tracking, you can collect and analyze user behavior data within your Angular and Spring Boot application. </a:t>
            </a:r>
            <a:endParaRPr lang="en-US" sz="2400" dirty="0">
              <a:latin typeface="Arial"/>
              <a:cs typeface="Arial"/>
            </a:endParaRPr>
          </a:p>
          <a:p>
            <a:pPr marL="182880" indent="-182880" algn="just">
              <a:spcBef>
                <a:spcPts val="1200"/>
              </a:spcBef>
              <a:buSzPct val="100000"/>
              <a:buAutoNum type="arabicPeriod"/>
            </a:pPr>
            <a:r>
              <a:rPr lang="en-US" sz="2400" dirty="0">
                <a:latin typeface="Arial"/>
                <a:cs typeface="Calibri"/>
              </a:rPr>
              <a:t>Performance Monitoring: Data analytics can be used to monitor and analyze the performance of your Angular and Spring Boot application. By tracking metrics like response times, server-side processing time, or client-side rendering performance, you can identify bottlenecks, optimize code, and enhance the overall performance and user experience.</a:t>
            </a:r>
            <a:endParaRPr lang="en-US" sz="2400">
              <a:latin typeface="Arial"/>
              <a:ea typeface="+mn-lt"/>
              <a:cs typeface="+mn-lt"/>
            </a:endParaRPr>
          </a:p>
          <a:p>
            <a:pPr algn="just">
              <a:spcBef>
                <a:spcPts val="1200"/>
              </a:spcBef>
              <a:buSzPct val="100000"/>
            </a:pPr>
            <a:endParaRPr lang="en-US" sz="2400" dirty="0">
              <a:latin typeface="Arial"/>
              <a:ea typeface="+mn-lt"/>
              <a:cs typeface="Arial"/>
            </a:endParaRPr>
          </a:p>
          <a:p>
            <a:pPr>
              <a:spcBef>
                <a:spcPts val="1200"/>
              </a:spcBef>
              <a:buSzPct val="100000"/>
            </a:pPr>
            <a:endParaRPr lang="en-US" sz="2000">
              <a:solidFill>
                <a:srgbClr val="374151"/>
              </a:solidFill>
              <a:latin typeface="Calibri"/>
              <a:cs typeface="Arial"/>
            </a:endParaRPr>
          </a:p>
        </p:txBody>
      </p:sp>
    </p:spTree>
    <p:extLst>
      <p:ext uri="{BB962C8B-B14F-4D97-AF65-F5344CB8AC3E}">
        <p14:creationId xmlns:p14="http://schemas.microsoft.com/office/powerpoint/2010/main" val="59032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B9516-93CB-67A7-0ACE-642F9D397912}"/>
              </a:ext>
            </a:extLst>
          </p:cNvPr>
          <p:cNvSpPr txBox="1"/>
          <p:nvPr/>
        </p:nvSpPr>
        <p:spPr>
          <a:xfrm>
            <a:off x="831273" y="858982"/>
            <a:ext cx="10280072" cy="541686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2400" dirty="0"/>
              <a:t>3. Error Tracking and Logging: Implementing analytics tools like Sentry or ELK stack (Elasticsearch, Logstash, and Kibana) can help track and analyze errors and exceptions occurring in your Angular and Spring Boot application. This information can help you quickly identify and fix bugs, improve application stability, and enhance user satisfaction.</a:t>
            </a:r>
          </a:p>
          <a:p>
            <a:pPr algn="just">
              <a:spcBef>
                <a:spcPts val="1200"/>
              </a:spcBef>
            </a:pPr>
            <a:endParaRPr lang="en-US" sz="2400" dirty="0">
              <a:cs typeface="Arial"/>
            </a:endParaRPr>
          </a:p>
          <a:p>
            <a:pPr algn="just">
              <a:spcBef>
                <a:spcPts val="1200"/>
              </a:spcBef>
            </a:pPr>
            <a:r>
              <a:rPr lang="en-US" sz="2400" dirty="0">
                <a:solidFill>
                  <a:srgbClr val="374151"/>
                </a:solidFill>
                <a:latin typeface="Arial"/>
                <a:cs typeface="Calibri"/>
              </a:rPr>
              <a:t>4</a:t>
            </a:r>
            <a:r>
              <a:rPr lang="en-US" sz="2400" dirty="0">
                <a:latin typeface="Arial"/>
                <a:cs typeface="Calibri"/>
              </a:rPr>
              <a:t>.</a:t>
            </a:r>
            <a:r>
              <a:rPr lang="en-US" sz="2400" dirty="0">
                <a:solidFill>
                  <a:srgbClr val="374151"/>
                </a:solidFill>
                <a:latin typeface="Arial"/>
                <a:cs typeface="Calibri"/>
              </a:rPr>
              <a:t>A/B Testing: Data analytics can be leveraged to perform A/B testing in your Angular and Spring Boot application. By collecting user interaction data and analyzing different versions of your application, you can determine which features or designs lead to better user engagement, conversions, or other desired outcomes. </a:t>
            </a:r>
            <a:endParaRPr lang="en-US" sz="2000" dirty="0">
              <a:solidFill>
                <a:srgbClr val="374151"/>
              </a:solidFill>
              <a:latin typeface="Arial"/>
              <a:cs typeface="Calibri"/>
            </a:endParaRPr>
          </a:p>
          <a:p>
            <a:pPr algn="just">
              <a:spcBef>
                <a:spcPts val="1200"/>
              </a:spcBef>
            </a:pPr>
            <a:endParaRPr lang="en-US" sz="2400" dirty="0">
              <a:cs typeface="Arial"/>
            </a:endParaRPr>
          </a:p>
          <a:p>
            <a:pPr algn="just">
              <a:spcBef>
                <a:spcPts val="1200"/>
              </a:spcBef>
            </a:pPr>
            <a:endParaRPr lang="en-US" sz="2400" dirty="0">
              <a:cs typeface="Arial"/>
            </a:endParaRPr>
          </a:p>
        </p:txBody>
      </p:sp>
    </p:spTree>
    <p:extLst>
      <p:ext uri="{BB962C8B-B14F-4D97-AF65-F5344CB8AC3E}">
        <p14:creationId xmlns:p14="http://schemas.microsoft.com/office/powerpoint/2010/main" val="2419071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F385B-64FC-9829-8FB5-7024EAC14705}"/>
              </a:ext>
            </a:extLst>
          </p:cNvPr>
          <p:cNvSpPr txBox="1"/>
          <p:nvPr/>
        </p:nvSpPr>
        <p:spPr>
          <a:xfrm>
            <a:off x="316375" y="470704"/>
            <a:ext cx="10585047" cy="3077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1200"/>
              </a:spcBef>
            </a:pPr>
            <a:endParaRPr lang="en-US" sz="2000">
              <a:latin typeface="Calibri"/>
              <a:cs typeface="Arial"/>
            </a:endParaRPr>
          </a:p>
        </p:txBody>
      </p:sp>
      <p:sp>
        <p:nvSpPr>
          <p:cNvPr id="4" name="TextBox 3">
            <a:extLst>
              <a:ext uri="{FF2B5EF4-FFF2-40B4-BE49-F238E27FC236}">
                <a16:creationId xmlns:a16="http://schemas.microsoft.com/office/drawing/2014/main" id="{66E6FCA9-CF81-A117-88CF-C874BE78D825}"/>
              </a:ext>
            </a:extLst>
          </p:cNvPr>
          <p:cNvSpPr txBox="1"/>
          <p:nvPr/>
        </p:nvSpPr>
        <p:spPr>
          <a:xfrm>
            <a:off x="732012" y="624332"/>
            <a:ext cx="10577330" cy="489364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endParaRPr lang="en-US" sz="2400" dirty="0">
              <a:solidFill>
                <a:schemeClr val="bg2">
                  <a:lumMod val="10000"/>
                </a:schemeClr>
              </a:solidFill>
              <a:latin typeface="Arial"/>
              <a:cs typeface="Arial"/>
            </a:endParaRPr>
          </a:p>
          <a:p>
            <a:pPr algn="just">
              <a:spcBef>
                <a:spcPts val="1200"/>
              </a:spcBef>
            </a:pPr>
            <a:r>
              <a:rPr lang="en-US" sz="2400" dirty="0">
                <a:solidFill>
                  <a:schemeClr val="bg2">
                    <a:lumMod val="10000"/>
                  </a:schemeClr>
                </a:solidFill>
                <a:latin typeface="Arial"/>
                <a:cs typeface="Arial"/>
              </a:rPr>
              <a:t>5.</a:t>
            </a:r>
            <a:r>
              <a:rPr lang="en-US" sz="2400" dirty="0">
                <a:solidFill>
                  <a:schemeClr val="bg2">
                    <a:lumMod val="10000"/>
                  </a:schemeClr>
                </a:solidFill>
                <a:latin typeface="Arial"/>
                <a:cs typeface="Calibri"/>
              </a:rPr>
              <a:t>Predictive Analytics: By using machine learning algorithms and predictive analytics, you can analyze historical data collected from your Angular and Spring Boot application to make predictions or recommendations. For example, you can use predictive analytics to personalize content, suggest relevant products, or forecast future trends based on user behavior patterns.</a:t>
            </a:r>
            <a:endParaRPr lang="en-US" sz="2400">
              <a:solidFill>
                <a:schemeClr val="bg2">
                  <a:lumMod val="10000"/>
                </a:schemeClr>
              </a:solidFill>
              <a:latin typeface="Arial"/>
              <a:cs typeface="Arial"/>
            </a:endParaRPr>
          </a:p>
          <a:p>
            <a:pPr algn="just">
              <a:spcBef>
                <a:spcPts val="1200"/>
              </a:spcBef>
            </a:pPr>
            <a:endParaRPr lang="en-US" sz="2400" dirty="0">
              <a:solidFill>
                <a:schemeClr val="bg2">
                  <a:lumMod val="10000"/>
                </a:schemeClr>
              </a:solidFill>
              <a:latin typeface="Arial"/>
              <a:cs typeface="Calibri"/>
            </a:endParaRPr>
          </a:p>
          <a:p>
            <a:pPr algn="just">
              <a:spcBef>
                <a:spcPts val="1200"/>
              </a:spcBef>
              <a:buFont typeface="Arial"/>
            </a:pPr>
            <a:r>
              <a:rPr lang="en-US" sz="2400" dirty="0">
                <a:solidFill>
                  <a:schemeClr val="bg2">
                    <a:lumMod val="10000"/>
                  </a:schemeClr>
                </a:solidFill>
                <a:latin typeface="Arial"/>
                <a:cs typeface="Calibri"/>
              </a:rPr>
              <a:t>6.Real-time Monitoring: With the help of tools like </a:t>
            </a:r>
            <a:r>
              <a:rPr lang="en-US" sz="2400" err="1">
                <a:solidFill>
                  <a:schemeClr val="bg2">
                    <a:lumMod val="10000"/>
                  </a:schemeClr>
                </a:solidFill>
                <a:latin typeface="Arial"/>
                <a:cs typeface="Calibri"/>
              </a:rPr>
              <a:t>WebSockets</a:t>
            </a:r>
            <a:r>
              <a:rPr lang="en-US" sz="2400" dirty="0">
                <a:solidFill>
                  <a:schemeClr val="bg2">
                    <a:lumMod val="10000"/>
                  </a:schemeClr>
                </a:solidFill>
                <a:latin typeface="Arial"/>
                <a:cs typeface="Calibri"/>
              </a:rPr>
              <a:t> or server-sent events, you can push real-time data updates from your Spring Boot backend to the Angular frontend. This enables real-time monitoring and visualization of data analytics metrics, such as live user counts, activity streams, or dynamic dashboards.</a:t>
            </a:r>
          </a:p>
        </p:txBody>
      </p:sp>
    </p:spTree>
    <p:extLst>
      <p:ext uri="{BB962C8B-B14F-4D97-AF65-F5344CB8AC3E}">
        <p14:creationId xmlns:p14="http://schemas.microsoft.com/office/powerpoint/2010/main" val="107546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CBADE2-8EDF-CB4F-F465-984EC902717B}"/>
              </a:ext>
            </a:extLst>
          </p:cNvPr>
          <p:cNvSpPr txBox="1"/>
          <p:nvPr/>
        </p:nvSpPr>
        <p:spPr>
          <a:xfrm>
            <a:off x="879230" y="351692"/>
            <a:ext cx="10902461" cy="7078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dirty="0"/>
          </a:p>
          <a:p>
            <a:pPr marL="182880" indent="-182880">
              <a:spcBef>
                <a:spcPts val="1200"/>
              </a:spcBef>
              <a:buSzPct val="100000"/>
              <a:buFont typeface="Arial"/>
              <a:buChar char="•"/>
            </a:pPr>
            <a:endParaRPr lang="en-US" sz="1800" dirty="0">
              <a:cs typeface="Arial"/>
            </a:endParaRPr>
          </a:p>
        </p:txBody>
      </p:sp>
      <p:sp>
        <p:nvSpPr>
          <p:cNvPr id="3" name="TextBox 2">
            <a:extLst>
              <a:ext uri="{FF2B5EF4-FFF2-40B4-BE49-F238E27FC236}">
                <a16:creationId xmlns:a16="http://schemas.microsoft.com/office/drawing/2014/main" id="{5760E861-30CA-C221-5D78-F14050E2D21B}"/>
              </a:ext>
            </a:extLst>
          </p:cNvPr>
          <p:cNvSpPr txBox="1"/>
          <p:nvPr/>
        </p:nvSpPr>
        <p:spPr>
          <a:xfrm>
            <a:off x="748145" y="561108"/>
            <a:ext cx="10619509" cy="59708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just">
              <a:spcBef>
                <a:spcPts val="1200"/>
              </a:spcBef>
              <a:buSzPct val="100000"/>
            </a:pPr>
            <a:r>
              <a:rPr lang="en-US" sz="3600" b="1" dirty="0">
                <a:solidFill>
                  <a:srgbClr val="231F20"/>
                </a:solidFill>
                <a:ea typeface="+mn-lt"/>
                <a:cs typeface="+mn-lt"/>
              </a:rPr>
              <a:t>DISADVANTAGES</a:t>
            </a:r>
          </a:p>
          <a:p>
            <a:pPr marL="182880" indent="-182880" algn="just">
              <a:spcBef>
                <a:spcPts val="1200"/>
              </a:spcBef>
              <a:buSzPct val="100000"/>
              <a:buFont typeface="Arial"/>
              <a:buChar char="•"/>
            </a:pPr>
            <a:endParaRPr lang="en-US" sz="2400" dirty="0">
              <a:solidFill>
                <a:srgbClr val="231F20"/>
              </a:solidFill>
              <a:ea typeface="+mn-lt"/>
              <a:cs typeface="+mn-lt"/>
            </a:endParaRPr>
          </a:p>
          <a:p>
            <a:pPr marL="182880" indent="-182880" algn="just">
              <a:spcBef>
                <a:spcPts val="1200"/>
              </a:spcBef>
              <a:buSzPct val="100000"/>
              <a:buFont typeface="Arial"/>
              <a:buChar char="•"/>
            </a:pPr>
            <a:r>
              <a:rPr lang="en-US" sz="2400" dirty="0">
                <a:solidFill>
                  <a:srgbClr val="231F20"/>
                </a:solidFill>
                <a:ea typeface="+mn-lt"/>
                <a:cs typeface="+mn-lt"/>
              </a:rPr>
              <a:t>Complexity and learning curve: Implementing data analytics in Angular applications requires additional technical knowledge and expertise. Developers need to understand data analytics concepts, tools, and techniques, which can add complexity to the development process and increase the learning curve for team members who are not familiar with analytics.</a:t>
            </a:r>
            <a:endParaRPr lang="en-US" sz="2400">
              <a:solidFill>
                <a:srgbClr val="231F20"/>
              </a:solidFill>
              <a:cs typeface="Arial"/>
            </a:endParaRPr>
          </a:p>
          <a:p>
            <a:pPr marL="182880" indent="-182880" algn="just">
              <a:spcBef>
                <a:spcPts val="1200"/>
              </a:spcBef>
              <a:buSzPct val="100000"/>
              <a:buFont typeface="Arial"/>
              <a:buChar char="•"/>
            </a:pPr>
            <a:r>
              <a:rPr lang="en-US" sz="2400" dirty="0">
                <a:solidFill>
                  <a:srgbClr val="231F20"/>
                </a:solidFill>
                <a:ea typeface="+mn-lt"/>
                <a:cs typeface="+mn-lt"/>
              </a:rPr>
              <a:t>Resource-intensive: Data analytics can be resource-intensive, especially when dealing with large volumes of data or complex analytical processes. This can result in increased server load, longer response times, and higher resource consumption, which may impact the overall performance of your Angular application.</a:t>
            </a:r>
            <a:endParaRPr lang="en-US" sz="2400">
              <a:cs typeface="Arial"/>
            </a:endParaRPr>
          </a:p>
          <a:p>
            <a:pPr marL="182880" indent="-182880" algn="just">
              <a:spcBef>
                <a:spcPts val="1200"/>
              </a:spcBef>
              <a:buSzPct val="100000"/>
              <a:buFont typeface="Arial"/>
              <a:buChar char="•"/>
            </a:pPr>
            <a:endParaRPr lang="en-US" sz="2400" dirty="0">
              <a:cs typeface="Arial"/>
            </a:endParaRPr>
          </a:p>
        </p:txBody>
      </p:sp>
    </p:spTree>
    <p:extLst>
      <p:ext uri="{BB962C8B-B14F-4D97-AF65-F5344CB8AC3E}">
        <p14:creationId xmlns:p14="http://schemas.microsoft.com/office/powerpoint/2010/main" val="1945884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5F9F8-57B1-92E1-3B7F-FC9C390B713C}"/>
              </a:ext>
            </a:extLst>
          </p:cNvPr>
          <p:cNvSpPr txBox="1"/>
          <p:nvPr/>
        </p:nvSpPr>
        <p:spPr>
          <a:xfrm>
            <a:off x="554182" y="1080655"/>
            <a:ext cx="1106978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spcBef>
                <a:spcPts val="1200"/>
              </a:spcBef>
              <a:buSzPct val="100000"/>
              <a:buFont typeface="Arial"/>
              <a:buChar char="•"/>
            </a:pPr>
            <a:endParaRPr lang="en-US" sz="1800" dirty="0">
              <a:cs typeface="Arial"/>
            </a:endParaRPr>
          </a:p>
        </p:txBody>
      </p:sp>
      <p:sp>
        <p:nvSpPr>
          <p:cNvPr id="3" name="TextBox 2">
            <a:extLst>
              <a:ext uri="{FF2B5EF4-FFF2-40B4-BE49-F238E27FC236}">
                <a16:creationId xmlns:a16="http://schemas.microsoft.com/office/drawing/2014/main" id="{A4279327-2486-B8CD-8B21-5767E968E27E}"/>
              </a:ext>
            </a:extLst>
          </p:cNvPr>
          <p:cNvSpPr txBox="1"/>
          <p:nvPr/>
        </p:nvSpPr>
        <p:spPr>
          <a:xfrm>
            <a:off x="831273" y="602672"/>
            <a:ext cx="10536381" cy="652486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dirty="0">
                <a:cs typeface="Arial"/>
              </a:rPr>
              <a:t>Data privacy and security risks: Collecting and analyzing user data for analytics purposes raises privacy and security concerns. It is essential to handle user data responsibly and ensure compliance with relevant data protection regulations. Failure to adequately secure user data can lead to reputational damage and legal implications.</a:t>
            </a:r>
          </a:p>
          <a:p>
            <a:pPr algn="just">
              <a:spcBef>
                <a:spcPts val="1200"/>
              </a:spcBef>
              <a:buSzPct val="100000"/>
            </a:pPr>
            <a:endParaRPr lang="en-US" sz="2400" dirty="0">
              <a:cs typeface="Arial"/>
            </a:endParaRPr>
          </a:p>
          <a:p>
            <a:pPr marL="182880" indent="-182880" algn="just">
              <a:spcBef>
                <a:spcPts val="1200"/>
              </a:spcBef>
              <a:buFont typeface="Arial,Sans-Serif"/>
              <a:buChar char="•"/>
            </a:pPr>
            <a:r>
              <a:rPr lang="en-US" sz="2400" dirty="0">
                <a:cs typeface="Arial"/>
              </a:rPr>
              <a:t>Data quality and reliability: The accuracy and reliability of the data used for analytics can significantly impact the insights and decisions derived from it. Issues such as data inconsistencies, incompleteness, or inaccuracies can lead to flawed analysis and misleading conclusions. Ensuring data quality and maintaining data integrity is crucial for reliable analytics.</a:t>
            </a:r>
          </a:p>
          <a:p>
            <a:pPr marL="182880" indent="-182880">
              <a:spcBef>
                <a:spcPts val="1200"/>
              </a:spcBef>
              <a:buSzPct val="100000"/>
              <a:buFont typeface="Arial,Sans-Serif"/>
              <a:buChar char="•"/>
            </a:pPr>
            <a:endParaRPr lang="en-US" dirty="0">
              <a:cs typeface="Arial"/>
            </a:endParaRPr>
          </a:p>
          <a:p>
            <a:pPr marL="182880" indent="-182880">
              <a:spcBef>
                <a:spcPts val="1200"/>
              </a:spcBef>
              <a:buSzPct val="100000"/>
              <a:buFont typeface="Arial,Sans-Serif"/>
              <a:buChar char="•"/>
            </a:pPr>
            <a:endParaRPr lang="en-US" dirty="0">
              <a:cs typeface="Arial"/>
            </a:endParaRPr>
          </a:p>
          <a:p>
            <a:pPr marL="182880" indent="-182880">
              <a:spcBef>
                <a:spcPts val="1200"/>
              </a:spcBef>
              <a:buSzPct val="100000"/>
              <a:buFont typeface="Arial,Sans-Serif"/>
              <a:buChar char="•"/>
            </a:pPr>
            <a:endParaRPr lang="en-US" dirty="0">
              <a:cs typeface="Arial"/>
            </a:endParaRPr>
          </a:p>
          <a:p>
            <a:pPr marL="182880" indent="-182880">
              <a:spcBef>
                <a:spcPts val="1200"/>
              </a:spcBef>
              <a:buSzPct val="100000"/>
              <a:buFont typeface="Arial,Sans-Serif"/>
              <a:buChar char="•"/>
            </a:pPr>
            <a:endParaRPr lang="en-US" dirty="0">
              <a:cs typeface="Arial"/>
            </a:endParaRPr>
          </a:p>
          <a:p>
            <a:pPr marL="182880" indent="-182880">
              <a:spcBef>
                <a:spcPts val="1200"/>
              </a:spcBef>
              <a:buSzPct val="100000"/>
              <a:buFont typeface="Arial,Sans-Serif"/>
              <a:buChar char="•"/>
            </a:pPr>
            <a:endParaRPr lang="en-US" dirty="0">
              <a:cs typeface="Arial"/>
            </a:endParaRPr>
          </a:p>
        </p:txBody>
      </p:sp>
    </p:spTree>
    <p:extLst>
      <p:ext uri="{BB962C8B-B14F-4D97-AF65-F5344CB8AC3E}">
        <p14:creationId xmlns:p14="http://schemas.microsoft.com/office/powerpoint/2010/main" val="272889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C4957-9E15-A86B-2D21-4A9B44278F52}"/>
              </a:ext>
            </a:extLst>
          </p:cNvPr>
          <p:cNvSpPr txBox="1"/>
          <p:nvPr/>
        </p:nvSpPr>
        <p:spPr>
          <a:xfrm>
            <a:off x="748145" y="1080655"/>
            <a:ext cx="10328563" cy="480131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dirty="0">
                <a:cs typeface="Arial"/>
              </a:rPr>
              <a:t>Ethical considerations: Data analytics can raise ethical concerns, particularly when it comes to user privacy, data collection practices, and potential biases in the analysis. It is essential to establish clear guidelines and ethical frameworks to govern the use of data analytics in a responsible and transparent manner.</a:t>
            </a:r>
            <a:endParaRPr lang="en-US"/>
          </a:p>
          <a:p>
            <a:pPr algn="just">
              <a:spcBef>
                <a:spcPts val="1200"/>
              </a:spcBef>
              <a:buSzPct val="100000"/>
            </a:pPr>
            <a:endParaRPr lang="en-US" sz="2400" dirty="0">
              <a:cs typeface="Arial"/>
            </a:endParaRPr>
          </a:p>
          <a:p>
            <a:pPr marL="182880" indent="-182880" algn="just">
              <a:spcBef>
                <a:spcPts val="1200"/>
              </a:spcBef>
              <a:buFont typeface="Arial,Sans-Serif"/>
              <a:buChar char="•"/>
            </a:pPr>
            <a:r>
              <a:rPr lang="en-US" sz="2400" dirty="0">
                <a:cs typeface="Arial"/>
              </a:rPr>
              <a:t>Cost implications: Implementing data analytics solutions often incurs additional costs. These costs can include acquiring analytics tools or platforms, investing in infrastructure and storage, and hiring or training personnel with analytics expertise. Budget constraints may limit the extent to which analytics can be integrated into an Angular application.</a:t>
            </a:r>
          </a:p>
          <a:p>
            <a:pPr marL="182880" indent="-182880">
              <a:spcBef>
                <a:spcPts val="1200"/>
              </a:spcBef>
              <a:buSzPct val="100000"/>
              <a:buFont typeface="Arial"/>
              <a:buChar char="•"/>
            </a:pPr>
            <a:endParaRPr lang="en-US" sz="1800" dirty="0">
              <a:cs typeface="Arial"/>
            </a:endParaRPr>
          </a:p>
        </p:txBody>
      </p:sp>
    </p:spTree>
    <p:extLst>
      <p:ext uri="{BB962C8B-B14F-4D97-AF65-F5344CB8AC3E}">
        <p14:creationId xmlns:p14="http://schemas.microsoft.com/office/powerpoint/2010/main" val="173652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562905-8065-952D-E5A4-F629FE1FF2F5}"/>
              </a:ext>
            </a:extLst>
          </p:cNvPr>
          <p:cNvSpPr txBox="1"/>
          <p:nvPr/>
        </p:nvSpPr>
        <p:spPr>
          <a:xfrm>
            <a:off x="831273" y="872836"/>
            <a:ext cx="10494817" cy="34470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82880" indent="-182880" algn="just">
              <a:spcBef>
                <a:spcPts val="1200"/>
              </a:spcBef>
              <a:buSzPct val="100000"/>
              <a:buFont typeface="Arial,Sans-Serif"/>
              <a:buChar char="•"/>
            </a:pPr>
            <a:r>
              <a:rPr lang="en-US" sz="2400" dirty="0">
                <a:cs typeface="Arial"/>
              </a:rPr>
              <a:t>Maintenance and updates: Data analytics solutions require ongoing maintenance and updates to stay effective and secure. This involves monitoring data sources, managing data pipelines, ensuring compatibility with evolving Angular versions, and keeping up with changes in data analytics tools and technologies. Failure to maintain and update analytics systems can lead to degraded performance or vulnerabilities.</a:t>
            </a:r>
          </a:p>
          <a:p>
            <a:pPr marL="182880" indent="-182880">
              <a:spcBef>
                <a:spcPts val="1200"/>
              </a:spcBef>
              <a:buFont typeface="Arial,Sans-Serif"/>
              <a:buChar char="•"/>
            </a:pPr>
            <a:endParaRPr lang="en-US" dirty="0">
              <a:cs typeface="Arial"/>
            </a:endParaRPr>
          </a:p>
          <a:p>
            <a:pPr marL="182880" indent="-182880" algn="l">
              <a:lnSpc>
                <a:spcPct val="100000"/>
              </a:lnSpc>
              <a:spcBef>
                <a:spcPts val="1200"/>
              </a:spcBef>
              <a:buSzPct val="100000"/>
              <a:buFont typeface="Arial"/>
              <a:buChar char="•"/>
            </a:pPr>
            <a:endParaRPr lang="en-US" sz="1800" dirty="0">
              <a:cs typeface="Arial"/>
            </a:endParaRPr>
          </a:p>
        </p:txBody>
      </p:sp>
    </p:spTree>
    <p:extLst>
      <p:ext uri="{BB962C8B-B14F-4D97-AF65-F5344CB8AC3E}">
        <p14:creationId xmlns:p14="http://schemas.microsoft.com/office/powerpoint/2010/main" val="420262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E5F26F5DA3F74DBDC357894E306069" ma:contentTypeVersion="3" ma:contentTypeDescription="Create a new document." ma:contentTypeScope="" ma:versionID="c1757835778b5c12eab83685acf6f7ee">
  <xsd:schema xmlns:xsd="http://www.w3.org/2001/XMLSchema" xmlns:xs="http://www.w3.org/2001/XMLSchema" xmlns:p="http://schemas.microsoft.com/office/2006/metadata/properties" xmlns:ns2="e63f674a-3972-4d60-a348-d771797d3b81" targetNamespace="http://schemas.microsoft.com/office/2006/metadata/properties" ma:root="true" ma:fieldsID="44fe7b730d27c0d7ea3f1a2f841efb57" ns2:_="">
    <xsd:import namespace="e63f674a-3972-4d60-a348-d771797d3b81"/>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3f674a-3972-4d60-a348-d771797d3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D2957720-1D16-4C8E-B469-36AF1D47C0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3f674a-3972-4d60-a348-d771797d3b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TotalTime>
  <Words>2604</Words>
  <Application>Microsoft Office PowerPoint</Application>
  <PresentationFormat>Widescreen</PresentationFormat>
  <Paragraphs>605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UST</vt:lpstr>
      <vt:lpstr>Using Data Analytics Angular &amp; SpringBoot application with Rapid API</vt:lpstr>
      <vt:lpstr>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Rapid API</vt:lpstr>
      <vt:lpstr>PowerPoint Presentation</vt:lpstr>
      <vt:lpstr>Application of Rapid API</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Vinay Kumarvijayakumar(UST,IN)</cp:lastModifiedBy>
  <cp:revision>377</cp:revision>
  <cp:lastPrinted>2019-10-06T00:46:52Z</cp:lastPrinted>
  <dcterms:created xsi:type="dcterms:W3CDTF">2020-12-03T20:34:18Z</dcterms:created>
  <dcterms:modified xsi:type="dcterms:W3CDTF">2023-06-21T04:13:51Z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0x01010061E5F26F5DA3F74DBDC357894E306069</vt:lpwstr>
  </property>
</Properties>
</file>