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bold.fntdata"/><Relationship Id="rId10" Type="http://schemas.openxmlformats.org/officeDocument/2006/relationships/slide" Target="slides/slide5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d3e2201c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d3e2201c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d3e2201c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d3e2201c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d3e2201c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d3e2201c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d3e2201cc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d3e2201cc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d3e2201cc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d3e2201c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a94a7ae6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a94a7ae6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a94a7ae6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6a94a7ae6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a94a7ae6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a94a7ae6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a94a7ae6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6a94a7ae6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a94a7ae6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6a94a7ae6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a94a7ae6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a94a7ae6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a94a7ae6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6a94a7ae6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a94a7ae6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6a94a7ae6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a94a7ae6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6a94a7ae6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a94a7ae6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a94a7ae6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a94a7ae6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a94a7ae6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a94a7ae6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a94a7ae6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a94a7ae6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a94a7ae6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d3e2201cc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d3e2201cc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d3e2201c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d3e2201c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d3e2201c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d3e2201c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71800" y="583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NYPD Arrest Data Analysis: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Offense Severity Across NYC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66413" y="41523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 </a:t>
            </a:r>
            <a:r>
              <a:rPr lang="en" sz="1524"/>
              <a:t>Aysha Mukhtar, Anthony Jerez-Tenecela, Jahed Ullah, Youssef Moussa</a:t>
            </a:r>
            <a:endParaRPr sz="2424"/>
          </a:p>
        </p:txBody>
      </p:sp>
      <p:pic>
        <p:nvPicPr>
          <p:cNvPr id="87" name="Google Shape;87;p13" title="Screenshot 2025-06-24 at 1.50.40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776" y="1546050"/>
            <a:ext cx="2260474" cy="22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Offense Level by Age Group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229875"/>
            <a:ext cx="5534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25-44 age group is the most represented across all offense levels, especially for felony (F) and misdemeanor (M) arrests.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Younger individuals (&lt;18) and older individuals (65+) account for far fewer arrests, suggesting offenses are concentrated among middle-aged adults.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Felonies and misdemeanors are the dominant categories in all age groups, with very few violations (V).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Insight for RQ1: Most offenses, particularly felonies and misdemeanors, are associated with individuals aged 25-44.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400" y="1088725"/>
            <a:ext cx="3240450" cy="279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Offense Level by Sex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229875"/>
            <a:ext cx="4300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Males contributed to the majority of the recorded crimes which mostly included misdemeanors and felonies.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 to males, females committed fewer crimes and little to no violations.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950" y="1229875"/>
            <a:ext cx="3188650" cy="26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Offense Level by Race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229875"/>
            <a:ext cx="5260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Individuals that identify as black and white hispanic committed a majority of the recorded crimes, which mostly included felonies and misdemeanors.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misdemeanors were committed compared to felonies.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recurring trend that shows that violations were not committed as much.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225" y="1191500"/>
            <a:ext cx="3866201" cy="2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Offense Level by Location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229875"/>
            <a:ext cx="4883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Brooklyn (K), Manhattan (M), and Bronx (B) have the highest numbers of arrests.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Again, felonies and misdemeanors dominate the distribution in every borough.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Staten Island (S) has the lowest number of arrests overall.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Insight for RQ2: Felonies and misdemeanors occur across all boroughs but are most frequent in Brooklyn, Manhattan, and the Bronx.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475" y="822975"/>
            <a:ext cx="3771675" cy="26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Offense Level by Time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229875"/>
            <a:ext cx="5011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Wednesday has the highest number of arrests, and again, felonies and misdemeanors are the most common.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Insight for RQ3: Offenses are slightly more frequent midweek (especially Wednesday), but levels remain fairly consistent across weekdays.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Felonies and Misdemeanors show similar temporal patterns, with spikes and dips occurring on the same dates. This suggests a potential correlation in how these offense levels fluctuate over time, possibly due to shared causes.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Violations, on the other hand, remain relatively constant over time.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125" y="320675"/>
            <a:ext cx="3531876" cy="20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2125" y="2259450"/>
            <a:ext cx="3483299" cy="21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📊</a:t>
            </a:r>
            <a:r>
              <a:rPr b="1" lang="en" sz="2188">
                <a:latin typeface="Arial"/>
                <a:ea typeface="Arial"/>
                <a:cs typeface="Arial"/>
                <a:sym typeface="Arial"/>
              </a:rPr>
              <a:t> Feature Engineering</a:t>
            </a:r>
            <a:endParaRPr b="1" sz="218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Removed invalid values in </a:t>
            </a: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LAW_CAT_CD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such as "I" and "9"</a:t>
            </a:r>
            <a:b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Encoded categorical features (e.g., borough, age group, weekday, month)</a:t>
            </a:r>
            <a:b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Scaled numerical features to prepare for ML models</a:t>
            </a:r>
            <a:b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new features from datetime: weekday, hour, month</a:t>
            </a:r>
            <a:b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33">
                <a:latin typeface="Arial"/>
                <a:ea typeface="Arial"/>
                <a:cs typeface="Arial"/>
                <a:sym typeface="Arial"/>
              </a:rPr>
              <a:t>Chi-Square Feature Selection</a:t>
            </a:r>
            <a:endParaRPr b="1" sz="163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Chi-Square test to evaluate association between categorical features and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LAW_CAT_CD</a:t>
            </a:r>
            <a:b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Identified most statistically significant predictors: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 group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Borough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Weekday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Helped reduce noise and improve model focus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-114600" y="1837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Logistic Regression</a:t>
            </a:r>
            <a:endParaRPr sz="4300"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229875"/>
            <a:ext cx="6203400" cy="3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383838"/>
              </a:buClr>
              <a:buSzPts val="1200"/>
              <a:buChar char="●"/>
            </a:pPr>
            <a:r>
              <a:rPr lang="en" sz="1200">
                <a:solidFill>
                  <a:srgbClr val="383838"/>
                </a:solidFill>
              </a:rPr>
              <a:t>Logistic Regression struggles significantly with minority classes like 9, I, and V, where precision, recall, and F1-scores are all 0.00.</a:t>
            </a:r>
            <a:endParaRPr sz="1200">
              <a:solidFill>
                <a:srgbClr val="383838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3838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383838"/>
              </a:buClr>
              <a:buSzPts val="1200"/>
              <a:buChar char="●"/>
            </a:pPr>
            <a:r>
              <a:rPr lang="en" sz="1200">
                <a:solidFill>
                  <a:srgbClr val="383838"/>
                </a:solidFill>
              </a:rPr>
              <a:t> Class M is predicted with high recall (0.98), indicating the model is defaulting to this class in most predictions.</a:t>
            </a:r>
            <a:endParaRPr sz="1200">
              <a:solidFill>
                <a:srgbClr val="383838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3838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383838"/>
              </a:buClr>
              <a:buSzPts val="1200"/>
              <a:buChar char="●"/>
            </a:pPr>
            <a:r>
              <a:rPr lang="en" sz="1200">
                <a:solidFill>
                  <a:srgbClr val="383838"/>
                </a:solidFill>
              </a:rPr>
              <a:t>The low macro average indicates poor performance across classes, showing that the model is not generalizing well for multiclass classification.</a:t>
            </a:r>
            <a:endParaRPr sz="1200">
              <a:solidFill>
                <a:srgbClr val="383838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3838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383838"/>
                </a:solidFill>
              </a:rPr>
              <a:t>This performance limitation is expected since Logistic Regression assumes linear decision boundaries and lacks mechanisms for handling class imbalance, especially in high-dimensional, ca</a:t>
            </a:r>
            <a:r>
              <a:rPr lang="en" sz="1200">
                <a:solidFill>
                  <a:srgbClr val="000000"/>
                </a:solidFill>
              </a:rPr>
              <a:t>tegorical datasets like this one.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0" title="Screenshot 2025-06-24 at 7.13.39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100" y="1295825"/>
            <a:ext cx="2500975" cy="20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Courier New"/>
              <a:buChar char="●"/>
            </a:pPr>
            <a:r>
              <a:rPr b="1" lang="en" sz="1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📊 Logistic Regression Results : Accuracy: 0.9008562204650727</a:t>
            </a:r>
            <a:endParaRPr b="1" sz="1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067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Courier New"/>
              <a:buChar char="●"/>
            </a:pPr>
            <a:r>
              <a:rPr b="1" lang="en" sz="1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Decision Tree Results: Accuracy: 0.993309315491508</a:t>
            </a:r>
            <a:endParaRPr b="1" sz="1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067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Courier New"/>
              <a:buChar char="●"/>
            </a:pPr>
            <a:r>
              <a:rPr b="1" lang="en" sz="1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Random Forest Results: Accuracy: 0.9921864034061667</a:t>
            </a:r>
            <a:endParaRPr b="1" sz="1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067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Courier New"/>
              <a:buChar char="●"/>
            </a:pPr>
            <a:r>
              <a:rPr b="1" lang="en" sz="1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KNN Results: Accuracy:  0.9702428297384551</a:t>
            </a:r>
            <a:endParaRPr b="1" sz="1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55600" y="1017800"/>
            <a:ext cx="8776800" cy="4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r>
              <a:rPr lang="en"/>
              <a:t>Analyze 2025 NYPD Arrest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r>
              <a:rPr b="1" lang="en"/>
              <a:t>Focus: </a:t>
            </a:r>
            <a:r>
              <a:rPr lang="en"/>
              <a:t>How offense severity varies by age, borough, and 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r>
              <a:rPr b="1" lang="en"/>
              <a:t>Offense categories: </a:t>
            </a:r>
            <a:r>
              <a:rPr lang="en"/>
              <a:t>Felony, Misdemeanor, Violation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r>
              <a:rPr b="1" lang="en"/>
              <a:t>Methods: 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EDA, feature engineering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Applied multiple classifiers (Logistic, Tree, Forest, KNN)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Built an ensemble voting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r>
              <a:rPr b="1" lang="en"/>
              <a:t>Key Findings: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Age &amp; borough affect offense severity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Serious crimes spike during specific days/months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 title="Screenshot 2025-06-24 at 2.11.32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2675" y="243975"/>
            <a:ext cx="1750449" cy="13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419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📈 </a:t>
            </a:r>
            <a:r>
              <a:rPr b="1" lang="en" sz="1966">
                <a:latin typeface="Arial"/>
                <a:ea typeface="Arial"/>
                <a:cs typeface="Arial"/>
                <a:sym typeface="Arial"/>
              </a:rPr>
              <a:t>ROC-AUC Scores</a:t>
            </a:r>
            <a:endParaRPr b="1" sz="1966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Regression: 0.9905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Tree: 0.9222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Forest: 0.9489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KNN: 0.9114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Ensemble Voting Classifier: ~0.9859 (based on overall metrics)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200"/>
          </a:p>
        </p:txBody>
      </p:sp>
      <p:pic>
        <p:nvPicPr>
          <p:cNvPr id="211" name="Google Shape;211;p32" title="Screenshot 2025-06-24 at 7.53.55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650" y="419275"/>
            <a:ext cx="3212749" cy="235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Classification Reports – Summary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815550"/>
            <a:ext cx="8520600" cy="3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29051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Poor performance on minority classes</a:t>
            </a:r>
            <a:b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weighted avg only due to dominant classes</a:t>
            </a:r>
            <a:b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 / Random Forest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 performance across all classes</a:t>
            </a:r>
            <a:b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precision and recall even on underrepresented groups</a:t>
            </a:r>
            <a:b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KNN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Performs decently but struggles with rare labels</a:t>
            </a:r>
            <a:b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Voting Classifier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Balanced best traits of each model</a:t>
            </a:r>
            <a:b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Achieved accuracy of 98.59% and best overall class-level metrics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2600"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160950" y="544075"/>
            <a:ext cx="9144000" cy="41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21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656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●"/>
            </a:pPr>
            <a:r>
              <a:rPr b="1"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Questions Answered</a:t>
            </a:r>
            <a: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0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65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○"/>
            </a:pPr>
            <a: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Levels of offense most associated with age groups: Younger individuals (18–30) had more misdemeanors (M), while older groups skewed toward violations (V)</a:t>
            </a:r>
            <a:b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65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○"/>
            </a:pPr>
            <a: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Borough impact: Manhattan and Brooklyn had more felonies (F), while Queens and Staten Island had fewer</a:t>
            </a:r>
            <a:b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65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○"/>
            </a:pPr>
            <a: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trends: Higher-level offenses (F) were more common on weekdays and in summer months (June–August)</a:t>
            </a:r>
            <a:b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65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●"/>
            </a:pPr>
            <a:r>
              <a:rPr b="1"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Modeling Outcome</a:t>
            </a:r>
            <a: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0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65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○"/>
            </a:pPr>
            <a: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Ensemble Voting Classifier was the best overall</a:t>
            </a:r>
            <a:b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65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○"/>
            </a:pPr>
            <a: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was the most interpretable and consistent</a:t>
            </a:r>
            <a:b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65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○"/>
            </a:pPr>
            <a: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 was least effective due to class imbalance</a:t>
            </a:r>
            <a:b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65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●"/>
            </a:pPr>
            <a:r>
              <a:rPr b="1"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0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65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○"/>
            </a:pPr>
            <a: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minority class representation (e.g., SMOTE or class weighting)</a:t>
            </a:r>
            <a:b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65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○"/>
            </a:pPr>
            <a: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Incorporate geospatial data (precincts, coordinates)</a:t>
            </a:r>
            <a:b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65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○"/>
            </a:pPr>
            <a: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 longitudinal crime trends over multiple years</a:t>
            </a:r>
            <a:endParaRPr sz="10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52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Introduction/Research Questions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r>
              <a:rPr b="1" lang="en"/>
              <a:t>Motivation &amp; Background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71,000+ arrests recorded in 2025 NYC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Dataset includes offense level, date, location, age, race, gender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Offense level = key metric of crime severity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Goal: Identify trends to support fair, data-driven policing and public safety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r>
              <a:rPr b="1" lang="en"/>
              <a:t>Key Questions</a:t>
            </a:r>
            <a:endParaRPr b="1"/>
          </a:p>
          <a:p>
            <a:pPr indent="-32599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58">
                <a:solidFill>
                  <a:srgbClr val="000000"/>
                </a:solidFill>
              </a:rPr>
              <a:t>What levels of offense are most commonly associated with different age groups?</a:t>
            </a:r>
            <a:endParaRPr sz="1658">
              <a:solidFill>
                <a:srgbClr val="000000"/>
              </a:solidFill>
            </a:endParaRPr>
          </a:p>
          <a:p>
            <a:pPr indent="-3259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58">
                <a:solidFill>
                  <a:srgbClr val="000000"/>
                </a:solidFill>
              </a:rPr>
              <a:t>How does the level of offense vary across boroughs in New York City?</a:t>
            </a:r>
            <a:endParaRPr sz="1658">
              <a:solidFill>
                <a:srgbClr val="000000"/>
              </a:solidFill>
            </a:endParaRPr>
          </a:p>
          <a:p>
            <a:pPr indent="-3259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58">
                <a:solidFill>
                  <a:srgbClr val="000000"/>
                </a:solidFill>
              </a:rPr>
              <a:t>Are there specific times such as month and weekday when higher level offenses are more likely to occur?</a:t>
            </a:r>
            <a:endParaRPr sz="1658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Implementation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11225" y="1157100"/>
            <a:ext cx="8165100" cy="28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Inform patrol scheduling and youth intervention programs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Help city leaders identify neighborhood specific needs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Uncover potential disparities in arrests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Contribute to more equitable and effective public safety plans</a:t>
            </a:r>
            <a:endParaRPr/>
          </a:p>
        </p:txBody>
      </p:sp>
      <p:pic>
        <p:nvPicPr>
          <p:cNvPr id="107" name="Google Shape;107;p16" title="Screenshot 2025-06-24 at 2.38.06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4575" y="1578125"/>
            <a:ext cx="1417950" cy="14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256100" y="902250"/>
            <a:ext cx="7890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r>
              <a:rPr lang="en" sz="1700"/>
              <a:t>Source: NYPD Arrest Data (Year to Date) from NYC Open Data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&gt;Imported via GitHub CSV into Google Colab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&gt;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features: </a:t>
            </a:r>
            <a: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AGE_GROUP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ARREST_BORO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ARREST_DATE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LAW_CAT_CD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&gt;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variable: </a:t>
            </a:r>
            <a: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LEVEL_OF_OFFENSE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(felony, misdemeanor, violation)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Approach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268750" y="898950"/>
            <a:ext cx="7525500" cy="22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924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●"/>
            </a:pPr>
            <a:r>
              <a:rPr b="1"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EDA:</a:t>
            </a:r>
            <a:endParaRPr b="1"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 statistics, null checks, visualizations</a:t>
            </a:r>
            <a:b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●"/>
            </a:pPr>
            <a:r>
              <a:rPr b="1"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Cleaning:</a:t>
            </a:r>
            <a:endParaRPr b="1"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 missing values, convert dates</a:t>
            </a:r>
            <a:b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●"/>
            </a:pPr>
            <a:r>
              <a:rPr b="1"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Engineering:</a:t>
            </a:r>
            <a:endParaRPr b="1"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One-hot encoding, time-based features (month, weekday)</a:t>
            </a:r>
            <a:b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●"/>
            </a:pPr>
            <a:r>
              <a:rPr b="1"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Modeling:</a:t>
            </a:r>
            <a:endParaRPr b="1"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core models: Logistic Regression, Decision Tree, Random Forest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models:  KNN</a:t>
            </a:r>
            <a:b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Ensemble Voting Classifier</a:t>
            </a:r>
            <a:b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●"/>
            </a:pPr>
            <a:r>
              <a:rPr b="1"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Evaluation:</a:t>
            </a:r>
            <a:endParaRPr b="1"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Accuracy, Precision, Recall, ROC-AUC</a:t>
            </a:r>
            <a:b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Chi-square tests for categorical relationships</a:t>
            </a:r>
            <a:b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74575" y="1963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EDA Visualizations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3914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Based on the plot, a majority of the offense levels recorded are misdemeanors and felonies.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100" y="808800"/>
            <a:ext cx="4053199" cy="30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Arrests by Age Group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4613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Based on the above plot, a majority of the arrests were made on young adults - middle aged adults that fall within the age group of 25-44. Only a selective few arrests were made age groups &lt; 18 and 65+.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1143525"/>
            <a:ext cx="3828825" cy="27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