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525" r:id="rId2"/>
    <p:sldId id="268" r:id="rId3"/>
    <p:sldId id="1523" r:id="rId4"/>
    <p:sldId id="279" r:id="rId5"/>
    <p:sldId id="3363" r:id="rId6"/>
    <p:sldId id="3371" r:id="rId7"/>
    <p:sldId id="3366" r:id="rId8"/>
    <p:sldId id="3372" r:id="rId9"/>
    <p:sldId id="3367" r:id="rId10"/>
    <p:sldId id="33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68"/>
    <a:srgbClr val="F2F7CD"/>
    <a:srgbClr val="F2F5CF"/>
    <a:srgbClr val="F2F4D1"/>
    <a:srgbClr val="DDFB89"/>
    <a:srgbClr val="B41F7C"/>
    <a:srgbClr val="C9E1E3"/>
    <a:srgbClr val="061128"/>
    <a:srgbClr val="FFFFFF"/>
    <a:srgbClr val="12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0" y="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21/11/2023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21/11/2023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D2B1D-919F-4B4B-9EA4-6B8862BB2E92}"/>
              </a:ext>
            </a:extLst>
          </p:cNvPr>
          <p:cNvSpPr/>
          <p:nvPr userDrawn="1"/>
        </p:nvSpPr>
        <p:spPr>
          <a:xfrm>
            <a:off x="9296400" y="4686300"/>
            <a:ext cx="2895600" cy="217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3DC459A-3C24-4445-8E41-D3C974BC4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25725" y="1871662"/>
            <a:ext cx="3900488" cy="3900488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9D8F4-EF31-9E88-B0BD-14ED63EECD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0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A1E1C62-7682-45EB-A414-2445831CA7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82150" y="1371600"/>
            <a:ext cx="2305050" cy="4076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7FDB8DE-73CA-434E-AB2D-412B8633F2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00" y="1047750"/>
            <a:ext cx="2609850" cy="4648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4AE9F9E-652F-43BC-A855-1A8A6E6F9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2BA8E-B107-45BD-83DB-D4B6684C29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60801" y="0"/>
            <a:ext cx="48577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on the Icon to add an image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7850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86200"/>
            <a:ext cx="10515600" cy="6134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1170434"/>
            <a:ext cx="10514012" cy="40233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6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88B98C-A631-4077-AD40-B8F2BF6D53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600450"/>
            <a:ext cx="3622908" cy="3257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posición de imagen 4">
            <a:extLst>
              <a:ext uri="{FF2B5EF4-FFF2-40B4-BE49-F238E27FC236}">
                <a16:creationId xmlns:a16="http://schemas.microsoft.com/office/drawing/2014/main" id="{94A0174E-3644-4D26-96CF-EE26C783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22908" y="0"/>
            <a:ext cx="8569092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40F-9557-43BE-9D86-2231A5F54510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8449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934D5-DD8E-A9E5-BE10-C8A70B678F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906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347B16B-9C2C-4D16-9B21-06B9EABFF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0900" y="3067050"/>
            <a:ext cx="2647950" cy="37909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7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FB27D9A-2D65-40EB-8469-4CCCE84A8F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19900" y="4248150"/>
            <a:ext cx="3124200" cy="3124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73EE433E-FDFC-4524-9C88-3716406B8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48600" y="1866900"/>
            <a:ext cx="3124200" cy="3124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7" name="Marcador de posición de imagen 5">
            <a:extLst>
              <a:ext uri="{FF2B5EF4-FFF2-40B4-BE49-F238E27FC236}">
                <a16:creationId xmlns:a16="http://schemas.microsoft.com/office/drawing/2014/main" id="{FBD22183-ECEA-4B2E-8E71-FED174EF38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7651" y="-676274"/>
            <a:ext cx="4819649" cy="4819649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F37E0FB7-5DFD-457C-9973-CF27072BC0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2500" y="1066800"/>
            <a:ext cx="2647950" cy="4705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62D4B476-27DE-4E36-B143-EE3D5E816C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5050" y="2895600"/>
            <a:ext cx="7239000" cy="3962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4FB51C-EAB8-454B-AA5E-2D566DE14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43088" y="2903538"/>
            <a:ext cx="2598737" cy="39544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A5BF10-1837-40BA-A101-7939856BCE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0" y="0"/>
            <a:ext cx="6705600" cy="6705600"/>
          </a:xfrm>
          <a:prstGeom prst="teardrop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2BA8E-B107-45BD-83DB-D4B6684C29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60801" y="0"/>
            <a:ext cx="48577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on the Icon to add an image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5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0550" y="1581150"/>
            <a:ext cx="3638550" cy="36385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3361A33-0DF6-455A-9F52-7A2DD4F98A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1375" y="1581150"/>
            <a:ext cx="3638550" cy="36385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slidesgratis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free-powerpoint-templates-download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659310" y="-688899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DD30E5DF-34A5-916A-7236-E45D5D9AD6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1772478"/>
            <a:ext cx="1808922" cy="180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5" r:id="rId2"/>
    <p:sldLayoutId id="2147483702" r:id="rId3"/>
    <p:sldLayoutId id="2147483692" r:id="rId4"/>
    <p:sldLayoutId id="2147483688" r:id="rId5"/>
    <p:sldLayoutId id="2147483689" r:id="rId6"/>
    <p:sldLayoutId id="2147483686" r:id="rId7"/>
    <p:sldLayoutId id="2147483668" r:id="rId8"/>
    <p:sldLayoutId id="2147483682" r:id="rId9"/>
    <p:sldLayoutId id="2147483660" r:id="rId10"/>
    <p:sldLayoutId id="2147483699" r:id="rId11"/>
    <p:sldLayoutId id="2147483698" r:id="rId12"/>
    <p:sldLayoutId id="2147483703" r:id="rId13"/>
    <p:sldLayoutId id="2147483705" r:id="rId14"/>
    <p:sldLayoutId id="2147483707" r:id="rId15"/>
    <p:sldLayoutId id="2147483708" r:id="rId16"/>
    <p:sldLayoutId id="21474837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5A844C-FEB8-4111-54B5-3C173050A45D}"/>
              </a:ext>
            </a:extLst>
          </p:cNvPr>
          <p:cNvSpPr/>
          <p:nvPr/>
        </p:nvSpPr>
        <p:spPr>
          <a:xfrm>
            <a:off x="0" y="-924397"/>
            <a:ext cx="12239065" cy="8117414"/>
          </a:xfrm>
          <a:prstGeom prst="rect">
            <a:avLst/>
          </a:prstGeom>
          <a:gradFill flip="none" rotWithShape="1">
            <a:gsLst>
              <a:gs pos="0">
                <a:srgbClr val="061128"/>
              </a:gs>
              <a:gs pos="57000">
                <a:srgbClr val="23264D"/>
              </a:gs>
              <a:gs pos="100000">
                <a:srgbClr val="13396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93A888-0009-4302-49FD-8668110DE35B}"/>
              </a:ext>
            </a:extLst>
          </p:cNvPr>
          <p:cNvSpPr/>
          <p:nvPr/>
        </p:nvSpPr>
        <p:spPr>
          <a:xfrm>
            <a:off x="0" y="-574766"/>
            <a:ext cx="12192000" cy="7432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39D8C7-CCB5-58D1-13EA-2F7630C5E821}"/>
              </a:ext>
            </a:extLst>
          </p:cNvPr>
          <p:cNvSpPr txBox="1"/>
          <p:nvPr/>
        </p:nvSpPr>
        <p:spPr>
          <a:xfrm>
            <a:off x="1515358" y="2460644"/>
            <a:ext cx="86532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Montserrat Light" pitchFamily="2" charset="77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WELCOME TO OUR </a:t>
            </a:r>
          </a:p>
          <a:p>
            <a:pPr algn="ctr"/>
            <a:r>
              <a:rPr lang="en-US" sz="4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4739D-C0FF-4824-A612-E6112EFC3EF8}"/>
              </a:ext>
            </a:extLst>
          </p:cNvPr>
          <p:cNvSpPr txBox="1"/>
          <p:nvPr/>
        </p:nvSpPr>
        <p:spPr>
          <a:xfrm>
            <a:off x="11968480" y="6600428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8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193A888-0009-4302-49FD-8668110DE35B}"/>
              </a:ext>
            </a:extLst>
          </p:cNvPr>
          <p:cNvSpPr/>
          <p:nvPr/>
        </p:nvSpPr>
        <p:spPr>
          <a:xfrm>
            <a:off x="0" y="-99600"/>
            <a:ext cx="12192000" cy="6858000"/>
          </a:xfrm>
          <a:prstGeom prst="rect">
            <a:avLst/>
          </a:prstGeom>
          <a:gradFill>
            <a:gsLst>
              <a:gs pos="0">
                <a:srgbClr val="061128"/>
              </a:gs>
              <a:gs pos="57000">
                <a:srgbClr val="23264D"/>
              </a:gs>
              <a:gs pos="100000">
                <a:srgbClr val="133968"/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2953243-C114-B7F3-E340-F0765D261D7F}"/>
              </a:ext>
            </a:extLst>
          </p:cNvPr>
          <p:cNvSpPr/>
          <p:nvPr/>
        </p:nvSpPr>
        <p:spPr>
          <a:xfrm>
            <a:off x="4308465" y="1628397"/>
            <a:ext cx="2086258" cy="142807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4E9D215-5F74-8270-25DD-B4322DF73A40}"/>
              </a:ext>
            </a:extLst>
          </p:cNvPr>
          <p:cNvSpPr/>
          <p:nvPr/>
        </p:nvSpPr>
        <p:spPr>
          <a:xfrm rot="10800000">
            <a:off x="5802647" y="1698289"/>
            <a:ext cx="2086258" cy="142807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C5EFEA8-5B6E-D194-7FE9-5BE5F1802871}"/>
              </a:ext>
            </a:extLst>
          </p:cNvPr>
          <p:cNvSpPr/>
          <p:nvPr/>
        </p:nvSpPr>
        <p:spPr>
          <a:xfrm>
            <a:off x="3818329" y="3311272"/>
            <a:ext cx="2086258" cy="142807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85D3FDAA-843C-C219-3E01-AC7066B83054}"/>
              </a:ext>
            </a:extLst>
          </p:cNvPr>
          <p:cNvSpPr/>
          <p:nvPr/>
        </p:nvSpPr>
        <p:spPr>
          <a:xfrm rot="10800000">
            <a:off x="5351594" y="3329400"/>
            <a:ext cx="2086258" cy="142807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39D8C7-CCB5-58D1-13EA-2F7630C5E821}"/>
              </a:ext>
            </a:extLst>
          </p:cNvPr>
          <p:cNvSpPr txBox="1"/>
          <p:nvPr/>
        </p:nvSpPr>
        <p:spPr>
          <a:xfrm>
            <a:off x="3202454" y="4920910"/>
            <a:ext cx="4765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spc="600" dirty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77"/>
              </a:rPr>
              <a:t>THANKS</a:t>
            </a:r>
            <a:endParaRPr lang="en-US" sz="8000" b="1" i="1" spc="600" dirty="0">
              <a:solidFill>
                <a:schemeClr val="accent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15E2C-256D-D85C-49E0-DA3ACFD8DD07}"/>
              </a:ext>
            </a:extLst>
          </p:cNvPr>
          <p:cNvSpPr txBox="1"/>
          <p:nvPr/>
        </p:nvSpPr>
        <p:spPr>
          <a:xfrm>
            <a:off x="11907520" y="6496790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6718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B32EB17-FD30-87D2-1529-B180E3F1E72B}"/>
              </a:ext>
            </a:extLst>
          </p:cNvPr>
          <p:cNvSpPr/>
          <p:nvPr/>
        </p:nvSpPr>
        <p:spPr>
          <a:xfrm rot="19800000">
            <a:off x="6113821" y="1792018"/>
            <a:ext cx="7974879" cy="5458943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9CA35B7-AEFA-CA3F-FB57-03D35727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400" y="454318"/>
            <a:ext cx="3675142" cy="28396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C87ACF-0749-307D-E7AA-E2CB7A276C42}"/>
              </a:ext>
            </a:extLst>
          </p:cNvPr>
          <p:cNvSpPr txBox="1"/>
          <p:nvPr/>
        </p:nvSpPr>
        <p:spPr>
          <a:xfrm>
            <a:off x="7349454" y="4206110"/>
            <a:ext cx="4013200" cy="79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ES" sz="54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"/>
              </a:rPr>
              <a:t>TEAM</a:t>
            </a:r>
          </a:p>
          <a:p>
            <a:pPr>
              <a:lnSpc>
                <a:spcPts val="2500"/>
              </a:lnSpc>
            </a:pPr>
            <a:r>
              <a:rPr lang="es-ES" sz="54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Black" panose="00000A00000000000000" pitchFamily="2" charset="0"/>
              </a:rPr>
              <a:t>MEMBERS</a:t>
            </a:r>
            <a:endParaRPr lang="es-CO" sz="5400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Black" panose="00000A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548" y="5263107"/>
            <a:ext cx="2069784" cy="64611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b="1" dirty="0"/>
              <a:t> </a:t>
            </a:r>
            <a:r>
              <a:rPr lang="en-US" sz="2000" b="1" dirty="0"/>
              <a:t>Bibi </a:t>
            </a:r>
            <a:r>
              <a:rPr lang="en-US" sz="2000" b="1" dirty="0" err="1"/>
              <a:t>Aysha</a:t>
            </a:r>
            <a:r>
              <a:rPr lang="en-US" sz="2000" b="1" dirty="0"/>
              <a:t> </a:t>
            </a:r>
            <a:r>
              <a:rPr lang="en-US" sz="2000" b="1" dirty="0" err="1"/>
              <a:t>Raha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097911" y="5263108"/>
            <a:ext cx="2174240" cy="64611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2000" b="1" dirty="0"/>
              <a:t> </a:t>
            </a:r>
          </a:p>
          <a:p>
            <a:pPr algn="ctr" fontAlgn="b"/>
            <a:r>
              <a:rPr lang="en-US" sz="2000" b="1" dirty="0"/>
              <a:t>Murshida Akter </a:t>
            </a:r>
          </a:p>
          <a:p>
            <a:pPr algn="ctr" fontAlgn="b"/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839454" y="6034350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/>
              <a:t>221-15-4709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5579" y="6034350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/>
              <a:t>221-15-4703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29E9B-E1E4-A0D3-1B7A-B398F5FCE6D3}"/>
              </a:ext>
            </a:extLst>
          </p:cNvPr>
          <p:cNvSpPr txBox="1"/>
          <p:nvPr/>
        </p:nvSpPr>
        <p:spPr>
          <a:xfrm>
            <a:off x="11978640" y="6621116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49D89-C2B9-C5C1-8627-0C141C466C2C}"/>
              </a:ext>
            </a:extLst>
          </p:cNvPr>
          <p:cNvSpPr txBox="1"/>
          <p:nvPr/>
        </p:nvSpPr>
        <p:spPr>
          <a:xfrm>
            <a:off x="804306" y="3797664"/>
            <a:ext cx="4234475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4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>
                <a:latin typeface="Algerian" panose="04020705040A02060702" pitchFamily="82" charset="0"/>
              </a:rPr>
              <a:t>&lt;TEAM INITIATORS&gt;</a:t>
            </a:r>
            <a:endParaRPr lang="en-US" sz="4400" b="1" dirty="0"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688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322"/>
          <p:cNvSpPr txBox="1">
            <a:spLocks noChangeArrowheads="1"/>
          </p:cNvSpPr>
          <p:nvPr/>
        </p:nvSpPr>
        <p:spPr bwMode="auto">
          <a:xfrm>
            <a:off x="2138254" y="1920732"/>
            <a:ext cx="7149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4217">
              <a:defRPr/>
            </a:pPr>
            <a:r>
              <a:rPr lang="en-US" sz="4800" dirty="0">
                <a:solidFill>
                  <a:srgbClr val="B4207D"/>
                </a:solidFill>
                <a:latin typeface="Lato Black"/>
                <a:cs typeface="Lato Black"/>
              </a:rPr>
              <a:t>01</a:t>
            </a:r>
          </a:p>
        </p:txBody>
      </p:sp>
      <p:sp>
        <p:nvSpPr>
          <p:cNvPr id="75" name="Text Box 334"/>
          <p:cNvSpPr txBox="1">
            <a:spLocks noChangeArrowheads="1"/>
          </p:cNvSpPr>
          <p:nvPr/>
        </p:nvSpPr>
        <p:spPr bwMode="auto">
          <a:xfrm>
            <a:off x="2138254" y="2935144"/>
            <a:ext cx="7149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4217">
              <a:defRPr/>
            </a:pPr>
            <a:r>
              <a:rPr lang="en-US" sz="4800" dirty="0">
                <a:solidFill>
                  <a:srgbClr val="E1E122"/>
                </a:solidFill>
                <a:latin typeface="Lato Black"/>
                <a:cs typeface="Lato Black"/>
              </a:rPr>
              <a:t>02</a:t>
            </a:r>
          </a:p>
        </p:txBody>
      </p:sp>
      <p:sp>
        <p:nvSpPr>
          <p:cNvPr id="87" name="Text Box 346"/>
          <p:cNvSpPr txBox="1">
            <a:spLocks noChangeArrowheads="1"/>
          </p:cNvSpPr>
          <p:nvPr/>
        </p:nvSpPr>
        <p:spPr bwMode="auto">
          <a:xfrm>
            <a:off x="2138254" y="3953525"/>
            <a:ext cx="7149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4217">
              <a:defRPr/>
            </a:pPr>
            <a:r>
              <a:rPr lang="en-US" sz="4800" dirty="0">
                <a:solidFill>
                  <a:srgbClr val="5AA0AF"/>
                </a:solidFill>
                <a:latin typeface="Lato Black"/>
                <a:cs typeface="Lato Black"/>
              </a:rPr>
              <a:t>03</a:t>
            </a:r>
          </a:p>
        </p:txBody>
      </p:sp>
      <p:sp>
        <p:nvSpPr>
          <p:cNvPr id="99" name="Text Box 358"/>
          <p:cNvSpPr txBox="1">
            <a:spLocks noChangeArrowheads="1"/>
          </p:cNvSpPr>
          <p:nvPr/>
        </p:nvSpPr>
        <p:spPr bwMode="auto">
          <a:xfrm>
            <a:off x="2138254" y="4970319"/>
            <a:ext cx="7149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4217">
              <a:defRPr/>
            </a:pPr>
            <a:r>
              <a:rPr lang="en-US" sz="4800" dirty="0">
                <a:solidFill>
                  <a:srgbClr val="FCB040"/>
                </a:solidFill>
                <a:latin typeface="Lato Black"/>
                <a:cs typeface="Lato Black"/>
              </a:rPr>
              <a:t>04</a:t>
            </a:r>
          </a:p>
        </p:txBody>
      </p:sp>
      <p:sp>
        <p:nvSpPr>
          <p:cNvPr id="55309" name="TextBox 121"/>
          <p:cNvSpPr txBox="1">
            <a:spLocks noChangeArrowheads="1"/>
          </p:cNvSpPr>
          <p:nvPr/>
        </p:nvSpPr>
        <p:spPr bwMode="auto">
          <a:xfrm>
            <a:off x="3042216" y="2089954"/>
            <a:ext cx="7297736" cy="4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INTRODUCTION   </a:t>
            </a:r>
            <a:endParaRPr lang="en-US" altLang="es-MX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5317" name="TextBox 29"/>
          <p:cNvSpPr txBox="1">
            <a:spLocks noChangeArrowheads="1"/>
          </p:cNvSpPr>
          <p:nvPr/>
        </p:nvSpPr>
        <p:spPr bwMode="auto">
          <a:xfrm>
            <a:off x="2028948" y="1133958"/>
            <a:ext cx="1969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s-MX" sz="1800" b="1" dirty="0">
                <a:latin typeface="+mj-lt"/>
                <a:cs typeface="Arial" panose="020B0604020202020204" pitchFamily="34" charset="0"/>
              </a:rPr>
              <a:t>TABLE OF CONTENT</a:t>
            </a:r>
          </a:p>
        </p:txBody>
      </p:sp>
      <p:grpSp>
        <p:nvGrpSpPr>
          <p:cNvPr id="55318" name="Group 30"/>
          <p:cNvGrpSpPr>
            <a:grpSpLocks/>
          </p:cNvGrpSpPr>
          <p:nvPr/>
        </p:nvGrpSpPr>
        <p:grpSpPr bwMode="auto">
          <a:xfrm>
            <a:off x="2106385" y="1099716"/>
            <a:ext cx="1139825" cy="36513"/>
            <a:chOff x="1775295" y="2028842"/>
            <a:chExt cx="3021910" cy="45719"/>
          </a:xfrm>
          <a:solidFill>
            <a:srgbClr val="0099B8"/>
          </a:solidFill>
        </p:grpSpPr>
        <p:sp>
          <p:nvSpPr>
            <p:cNvPr id="32" name="Rectangle 31"/>
            <p:cNvSpPr/>
            <p:nvPr/>
          </p:nvSpPr>
          <p:spPr>
            <a:xfrm flipV="1">
              <a:off x="1775295" y="2028842"/>
              <a:ext cx="540830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2391883" y="2028842"/>
              <a:ext cx="538725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3025305" y="2028842"/>
              <a:ext cx="540830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V="1">
              <a:off x="3641893" y="2028842"/>
              <a:ext cx="538725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V="1">
              <a:off x="4256376" y="2028842"/>
              <a:ext cx="540829" cy="457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861E1E4-650F-4B58-BD99-93E6FC21ADED}"/>
              </a:ext>
            </a:extLst>
          </p:cNvPr>
          <p:cNvSpPr/>
          <p:nvPr/>
        </p:nvSpPr>
        <p:spPr>
          <a:xfrm>
            <a:off x="2028948" y="410086"/>
            <a:ext cx="6759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B4207D"/>
                </a:solidFill>
                <a:latin typeface="+mj-lt"/>
              </a:rPr>
              <a:t>Formalin Detection in Pineapple</a:t>
            </a:r>
          </a:p>
        </p:txBody>
      </p:sp>
      <p:sp>
        <p:nvSpPr>
          <p:cNvPr id="18" name="TextBox 121"/>
          <p:cNvSpPr txBox="1">
            <a:spLocks noChangeArrowheads="1"/>
          </p:cNvSpPr>
          <p:nvPr/>
        </p:nvSpPr>
        <p:spPr bwMode="auto">
          <a:xfrm>
            <a:off x="3042216" y="5147790"/>
            <a:ext cx="7297736" cy="3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19" name="TextBox 121"/>
          <p:cNvSpPr txBox="1">
            <a:spLocks noChangeArrowheads="1"/>
          </p:cNvSpPr>
          <p:nvPr/>
        </p:nvSpPr>
        <p:spPr bwMode="auto">
          <a:xfrm>
            <a:off x="3042216" y="4114323"/>
            <a:ext cx="7297736" cy="3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METHODOLOGY / WORKING FLOW</a:t>
            </a:r>
          </a:p>
        </p:txBody>
      </p:sp>
      <p:sp>
        <p:nvSpPr>
          <p:cNvPr id="3" name="Text Box 358">
            <a:extLst>
              <a:ext uri="{FF2B5EF4-FFF2-40B4-BE49-F238E27FC236}">
                <a16:creationId xmlns:a16="http://schemas.microsoft.com/office/drawing/2014/main" id="{D94FBA65-2A15-3068-1D80-EC3D2E2C0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254" y="5987113"/>
            <a:ext cx="7149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4217">
              <a:defRPr/>
            </a:pP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Lato Black"/>
                <a:cs typeface="Lato Black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DAA27-14E9-624A-953A-384E39581446}"/>
              </a:ext>
            </a:extLst>
          </p:cNvPr>
          <p:cNvSpPr txBox="1"/>
          <p:nvPr/>
        </p:nvSpPr>
        <p:spPr>
          <a:xfrm>
            <a:off x="11988800" y="6631276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" name="TextBox 121">
            <a:extLst>
              <a:ext uri="{FF2B5EF4-FFF2-40B4-BE49-F238E27FC236}">
                <a16:creationId xmlns:a16="http://schemas.microsoft.com/office/drawing/2014/main" id="{79D8C5DD-C119-CD15-80D8-FFD836F5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640" y="3104366"/>
            <a:ext cx="7297736" cy="4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MOTIVES AND OVERVIEW </a:t>
            </a:r>
            <a:endParaRPr lang="en-US" altLang="es-MX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7" name="TextBox 121">
            <a:extLst>
              <a:ext uri="{FF2B5EF4-FFF2-40B4-BE49-F238E27FC236}">
                <a16:creationId xmlns:a16="http://schemas.microsoft.com/office/drawing/2014/main" id="{B81CF62A-3639-7E65-378A-05110B6C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640" y="6162202"/>
            <a:ext cx="7297736" cy="3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MERITS AND DEMERITS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wind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38799-3D33-EFFE-42C3-1DEA7864DFC2}"/>
              </a:ext>
            </a:extLst>
          </p:cNvPr>
          <p:cNvSpPr txBox="1"/>
          <p:nvPr/>
        </p:nvSpPr>
        <p:spPr>
          <a:xfrm>
            <a:off x="11968480" y="6631276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pic>
        <p:nvPicPr>
          <p:cNvPr id="5" name="Picture 4" descr="A person holding a pineapple&#10;&#10;Description automatically generated">
            <a:extLst>
              <a:ext uri="{FF2B5EF4-FFF2-40B4-BE49-F238E27FC236}">
                <a16:creationId xmlns:a16="http://schemas.microsoft.com/office/drawing/2014/main" id="{D8B24393-8452-FA91-6B97-397A914C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87" y="594811"/>
            <a:ext cx="9244391" cy="4853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8" name="Freeform 47">
            <a:extLst>
              <a:ext uri="{FF2B5EF4-FFF2-40B4-BE49-F238E27FC236}">
                <a16:creationId xmlns:a16="http://schemas.microsoft.com/office/drawing/2014/main" id="{3A92CD8C-40EB-C9FC-9044-DE9042D2D3D6}"/>
              </a:ext>
            </a:extLst>
          </p:cNvPr>
          <p:cNvSpPr/>
          <p:nvPr/>
        </p:nvSpPr>
        <p:spPr>
          <a:xfrm rot="19800000">
            <a:off x="9229346" y="719616"/>
            <a:ext cx="4695847" cy="3214387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uadroTexto 9">
            <a:extLst>
              <a:ext uri="{FF2B5EF4-FFF2-40B4-BE49-F238E27FC236}">
                <a16:creationId xmlns:a16="http://schemas.microsoft.com/office/drawing/2014/main" id="{7AB72835-58FE-3144-D60B-4157DD463F8E}"/>
              </a:ext>
            </a:extLst>
          </p:cNvPr>
          <p:cNvSpPr txBox="1"/>
          <p:nvPr/>
        </p:nvSpPr>
        <p:spPr>
          <a:xfrm>
            <a:off x="2747578" y="5756772"/>
            <a:ext cx="6527852" cy="121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32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Forte Forward" pitchFamily="2" charset="0"/>
                <a:ea typeface="HGSGothicE" panose="020B0400000000000000" pitchFamily="34" charset="-128"/>
                <a:cs typeface="Forte Forward" pitchFamily="2" charset="0"/>
              </a:rPr>
              <a:t>Formalin Detection in Pineapple </a:t>
            </a:r>
            <a:endParaRPr lang="en-US" sz="3200" b="1" kern="100" dirty="0">
              <a:solidFill>
                <a:schemeClr val="accent5">
                  <a:lumMod val="75000"/>
                </a:schemeClr>
              </a:solidFill>
              <a:effectLst/>
              <a:latin typeface="Forte Forward" pitchFamily="2" charset="0"/>
              <a:ea typeface="HGSGothicE" panose="020B0400000000000000" pitchFamily="34" charset="-128"/>
              <a:cs typeface="Forte Forward" pitchFamily="2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32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Forte Forward" pitchFamily="2" charset="0"/>
                <a:ea typeface="HGSGothicE" panose="020B0400000000000000" pitchFamily="34" charset="-128"/>
                <a:cs typeface="Forte Forward" pitchFamily="2" charset="0"/>
              </a:rPr>
              <a:t> </a:t>
            </a:r>
            <a:endParaRPr lang="en-US" sz="3200" b="1" kern="100" dirty="0">
              <a:solidFill>
                <a:schemeClr val="accent5">
                  <a:lumMod val="75000"/>
                </a:schemeClr>
              </a:solidFill>
              <a:effectLst/>
              <a:latin typeface="Forte Forward" pitchFamily="2" charset="0"/>
              <a:ea typeface="HGSGothicE" panose="020B0400000000000000" pitchFamily="34" charset="-128"/>
              <a:cs typeface="Forte Forward" pitchFamily="2" charset="0"/>
            </a:endParaRPr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ADC9FA81-9669-A033-BD72-FCD0C8D5A686}"/>
              </a:ext>
            </a:extLst>
          </p:cNvPr>
          <p:cNvSpPr/>
          <p:nvPr/>
        </p:nvSpPr>
        <p:spPr>
          <a:xfrm rot="9000000">
            <a:off x="-474487" y="5136633"/>
            <a:ext cx="1979112" cy="1354736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uadroTexto 9">
            <a:extLst>
              <a:ext uri="{FF2B5EF4-FFF2-40B4-BE49-F238E27FC236}">
                <a16:creationId xmlns:a16="http://schemas.microsoft.com/office/drawing/2014/main" id="{32DDE293-5F1E-5EB5-6A56-DB9DE9BED705}"/>
              </a:ext>
            </a:extLst>
          </p:cNvPr>
          <p:cNvSpPr txBox="1"/>
          <p:nvPr/>
        </p:nvSpPr>
        <p:spPr>
          <a:xfrm>
            <a:off x="8082280" y="1588145"/>
            <a:ext cx="401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endParaRPr lang="es-ES" sz="3200" dirty="0">
              <a:solidFill>
                <a:schemeClr val="accent4"/>
              </a:solidFill>
              <a:latin typeface="Barlow "/>
            </a:endParaRPr>
          </a:p>
          <a:p>
            <a:pPr algn="r">
              <a:lnSpc>
                <a:spcPts val="3600"/>
              </a:lnSpc>
            </a:pPr>
            <a:r>
              <a:rPr lang="es-ES" sz="3200" b="1" i="1" dirty="0">
                <a:solidFill>
                  <a:srgbClr val="002060"/>
                </a:solidFill>
                <a:latin typeface="Barlow "/>
              </a:rPr>
              <a:t>RESEARCH  </a:t>
            </a:r>
          </a:p>
          <a:p>
            <a:pPr algn="r">
              <a:lnSpc>
                <a:spcPts val="3600"/>
              </a:lnSpc>
            </a:pPr>
            <a:r>
              <a:rPr lang="es-ES" sz="3200" b="1" i="1" dirty="0">
                <a:solidFill>
                  <a:schemeClr val="bg1"/>
                </a:solidFill>
                <a:latin typeface="Barlow 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6565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193A888-0009-4302-49FD-8668110DE35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61128"/>
              </a:gs>
              <a:gs pos="57000">
                <a:srgbClr val="23264D"/>
              </a:gs>
              <a:gs pos="100000">
                <a:srgbClr val="133968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4E9D215-5F74-8270-25DD-B4322DF73A40}"/>
              </a:ext>
            </a:extLst>
          </p:cNvPr>
          <p:cNvSpPr/>
          <p:nvPr/>
        </p:nvSpPr>
        <p:spPr>
          <a:xfrm rot="9023539">
            <a:off x="-1448724" y="-678005"/>
            <a:ext cx="4959600" cy="339492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997CB6-287F-AEBC-EAD5-50BCC25932A2}"/>
              </a:ext>
            </a:extLst>
          </p:cNvPr>
          <p:cNvSpPr txBox="1"/>
          <p:nvPr/>
        </p:nvSpPr>
        <p:spPr>
          <a:xfrm>
            <a:off x="255552" y="409582"/>
            <a:ext cx="3447467" cy="9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s-ES" sz="2800" b="1" i="1" dirty="0">
                <a:solidFill>
                  <a:srgbClr val="002060"/>
                </a:solidFill>
                <a:latin typeface="Barlow "/>
              </a:rPr>
              <a:t>  </a:t>
            </a:r>
            <a:endParaRPr lang="es-ES" sz="2800" dirty="0">
              <a:solidFill>
                <a:schemeClr val="bg1"/>
              </a:solidFill>
              <a:latin typeface="Barlow "/>
            </a:endParaRPr>
          </a:p>
          <a:p>
            <a:pPr>
              <a:lnSpc>
                <a:spcPts val="3600"/>
              </a:lnSpc>
            </a:pPr>
            <a:r>
              <a:rPr lang="es-ES" sz="2800" b="1" i="1" dirty="0">
                <a:solidFill>
                  <a:schemeClr val="bg1"/>
                </a:solidFill>
                <a:latin typeface="Barlow 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8778" y="4229403"/>
            <a:ext cx="5808906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b="1" kern="1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model to accurately detect formalin in pineapple.</a:t>
            </a:r>
            <a:endParaRPr lang="en-US" sz="1600" b="1" kern="100" dirty="0">
              <a:solidFill>
                <a:schemeClr val="bg1"/>
              </a:solidFill>
              <a:effectLst/>
              <a:latin typeface="Bahnschrift Ligh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b="1" kern="1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and fine-tune NLP algorithms to capture subtle condition of pineapple.</a:t>
            </a:r>
            <a:endParaRPr lang="en-US" sz="1600" b="1" kern="100" dirty="0">
              <a:solidFill>
                <a:schemeClr val="bg1"/>
              </a:solidFill>
              <a:effectLst/>
              <a:latin typeface="Bahnschrift Ligh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600" b="1" kern="1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user-friendly interface to visualize and interpret formalin detection results. </a:t>
            </a:r>
            <a:endParaRPr lang="en-US" sz="1600" b="1" kern="100" dirty="0">
              <a:solidFill>
                <a:schemeClr val="bg1"/>
              </a:solidFill>
              <a:effectLst/>
              <a:latin typeface="Bahnschrift Ligh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6CD2719-A5DB-6EF6-F051-157638D1D590}"/>
              </a:ext>
            </a:extLst>
          </p:cNvPr>
          <p:cNvSpPr/>
          <p:nvPr/>
        </p:nvSpPr>
        <p:spPr>
          <a:xfrm rot="19800000">
            <a:off x="8709891" y="3841516"/>
            <a:ext cx="5497730" cy="376328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CuadroTexto 9">
            <a:extLst>
              <a:ext uri="{FF2B5EF4-FFF2-40B4-BE49-F238E27FC236}">
                <a16:creationId xmlns:a16="http://schemas.microsoft.com/office/drawing/2014/main" id="{E0997CB6-287F-AEBC-EAD5-50BCC25932A2}"/>
              </a:ext>
            </a:extLst>
          </p:cNvPr>
          <p:cNvSpPr txBox="1"/>
          <p:nvPr/>
        </p:nvSpPr>
        <p:spPr>
          <a:xfrm>
            <a:off x="8289474" y="4537988"/>
            <a:ext cx="3760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endParaRPr lang="es-ES" sz="3600" dirty="0">
              <a:solidFill>
                <a:schemeClr val="accent4"/>
              </a:solidFill>
              <a:latin typeface="Barlow "/>
            </a:endParaRPr>
          </a:p>
          <a:p>
            <a:pPr algn="r">
              <a:lnSpc>
                <a:spcPts val="3600"/>
              </a:lnSpc>
            </a:pPr>
            <a:r>
              <a:rPr lang="es-ES" sz="2800" b="1" i="1" dirty="0">
                <a:solidFill>
                  <a:schemeClr val="bg1"/>
                </a:solidFill>
                <a:latin typeface="Barlow "/>
              </a:rPr>
              <a:t>MOTIVE </a:t>
            </a:r>
          </a:p>
          <a:p>
            <a:pPr algn="r">
              <a:lnSpc>
                <a:spcPts val="3600"/>
              </a:lnSpc>
            </a:pPr>
            <a:r>
              <a:rPr lang="es-ES" sz="2800" b="1" i="1" dirty="0">
                <a:solidFill>
                  <a:srgbClr val="002060"/>
                </a:solidFill>
                <a:latin typeface="Barlow "/>
              </a:rPr>
              <a:t>OF THIS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0F5E7-76E3-CD0F-D6D3-E53BB8D8F8ED}"/>
              </a:ext>
            </a:extLst>
          </p:cNvPr>
          <p:cNvSpPr txBox="1"/>
          <p:nvPr/>
        </p:nvSpPr>
        <p:spPr>
          <a:xfrm>
            <a:off x="11938000" y="6570316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EE5CF-F2BB-5A62-3166-A40EAE627680}"/>
              </a:ext>
            </a:extLst>
          </p:cNvPr>
          <p:cNvSpPr txBox="1"/>
          <p:nvPr/>
        </p:nvSpPr>
        <p:spPr>
          <a:xfrm>
            <a:off x="4139044" y="586835"/>
            <a:ext cx="79107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Aldhabi" panose="01000000000000000000" pitchFamily="2" charset="-78"/>
              </a:rPr>
              <a:t>Formalin,</a:t>
            </a:r>
            <a:r>
              <a:rPr lang="en-US" sz="1600" dirty="0">
                <a:cs typeface="Aldhabi" panose="01000000000000000000" pitchFamily="2" charset="-78"/>
              </a:rPr>
              <a:t> a potentially harmful preservative which is sometimes illegally used to extend the shelf life of fruits. Detecting its presence or absence is essential to safeguard consumers and uphold food safety standards.</a:t>
            </a:r>
          </a:p>
          <a:p>
            <a:endParaRPr lang="en-US" sz="1600" dirty="0">
              <a:cs typeface="Aldhabi" panose="01000000000000000000" pitchFamily="2" charset="-78"/>
            </a:endParaRPr>
          </a:p>
          <a:p>
            <a:r>
              <a:rPr lang="en-US" sz="1600" dirty="0">
                <a:cs typeface="Aldhabi" panose="01000000000000000000" pitchFamily="2" charset="-78"/>
              </a:rPr>
              <a:t>Formalin detection in pineapple research signifies a commitment to food safety, consumer protection, and regulatory compliance. It paves the way for the implementation of quality control measures within the pineapple industry, fostering trust among consumers and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01968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780B87-9D68-C35A-1FF7-3D7B51BAE469}"/>
              </a:ext>
            </a:extLst>
          </p:cNvPr>
          <p:cNvSpPr txBox="1"/>
          <p:nvPr/>
        </p:nvSpPr>
        <p:spPr>
          <a:xfrm>
            <a:off x="11968480" y="6621116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AE07A-1C02-67D8-09E0-7CD0A185523F}"/>
              </a:ext>
            </a:extLst>
          </p:cNvPr>
          <p:cNvSpPr/>
          <p:nvPr/>
        </p:nvSpPr>
        <p:spPr>
          <a:xfrm>
            <a:off x="0" y="-37398"/>
            <a:ext cx="12192000" cy="3429000"/>
          </a:xfrm>
          <a:prstGeom prst="rect">
            <a:avLst/>
          </a:prstGeom>
          <a:gradFill>
            <a:gsLst>
              <a:gs pos="0">
                <a:srgbClr val="061128"/>
              </a:gs>
              <a:gs pos="57000">
                <a:srgbClr val="23264D"/>
              </a:gs>
              <a:gs pos="100000">
                <a:srgbClr val="133968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A1D7F-A567-1A8C-179F-3039112B27D8}"/>
              </a:ext>
            </a:extLst>
          </p:cNvPr>
          <p:cNvSpPr txBox="1"/>
          <p:nvPr/>
        </p:nvSpPr>
        <p:spPr>
          <a:xfrm>
            <a:off x="0" y="3826511"/>
            <a:ext cx="5148032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Data Collection 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Image Preprocessing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Annotation and Labelling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Feature Extraction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Model Training 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Model Evaluation</a:t>
            </a:r>
            <a:r>
              <a:rPr lang="en-GB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6EB1B-E852-18A9-16B7-67D944921EE1}"/>
              </a:ext>
            </a:extLst>
          </p:cNvPr>
          <p:cNvSpPr txBox="1"/>
          <p:nvPr/>
        </p:nvSpPr>
        <p:spPr>
          <a:xfrm>
            <a:off x="3928610" y="4010817"/>
            <a:ext cx="4587214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Model Deployment 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600" b="1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Monitoring and Testing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Iterative Improvement</a:t>
            </a:r>
            <a:endParaRPr lang="en-US" sz="14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Integration with Systems</a:t>
            </a:r>
            <a:endParaRPr lang="en-US" sz="16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1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Validation and Field Testing</a:t>
            </a:r>
            <a:endParaRPr lang="en-US" sz="1400" b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A92CD8C-40EB-C9FC-9044-DE9042D2D3D6}"/>
              </a:ext>
            </a:extLst>
          </p:cNvPr>
          <p:cNvSpPr/>
          <p:nvPr/>
        </p:nvSpPr>
        <p:spPr>
          <a:xfrm rot="19872051">
            <a:off x="8661540" y="4135687"/>
            <a:ext cx="4695847" cy="3214387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CuadroTexto 9">
            <a:extLst>
              <a:ext uri="{FF2B5EF4-FFF2-40B4-BE49-F238E27FC236}">
                <a16:creationId xmlns:a16="http://schemas.microsoft.com/office/drawing/2014/main" id="{7AB72835-58FE-3144-D60B-4157DD463F8E}"/>
              </a:ext>
            </a:extLst>
          </p:cNvPr>
          <p:cNvSpPr txBox="1"/>
          <p:nvPr/>
        </p:nvSpPr>
        <p:spPr>
          <a:xfrm>
            <a:off x="7955280" y="4773815"/>
            <a:ext cx="401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endParaRPr lang="es-ES" sz="3200" dirty="0">
              <a:solidFill>
                <a:schemeClr val="accent4"/>
              </a:solidFill>
              <a:latin typeface="Barlow "/>
            </a:endParaRPr>
          </a:p>
          <a:p>
            <a:pPr algn="r">
              <a:lnSpc>
                <a:spcPts val="3600"/>
              </a:lnSpc>
            </a:pPr>
            <a:r>
              <a:rPr lang="es-ES" sz="2800" b="1" i="1" dirty="0">
                <a:solidFill>
                  <a:srgbClr val="061128"/>
                </a:solidFill>
                <a:latin typeface="Barlow "/>
              </a:rPr>
              <a:t>RESEARCH </a:t>
            </a:r>
          </a:p>
          <a:p>
            <a:pPr algn="r">
              <a:lnSpc>
                <a:spcPts val="3600"/>
              </a:lnSpc>
            </a:pPr>
            <a:r>
              <a:rPr lang="es-ES" sz="2800" b="1" i="1" dirty="0">
                <a:solidFill>
                  <a:schemeClr val="bg1"/>
                </a:solidFill>
                <a:latin typeface="Barlow 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D7163-4E4A-6C0A-4C0A-778532012FE3}"/>
              </a:ext>
            </a:extLst>
          </p:cNvPr>
          <p:cNvSpPr txBox="1"/>
          <p:nvPr/>
        </p:nvSpPr>
        <p:spPr>
          <a:xfrm>
            <a:off x="4775881" y="780350"/>
            <a:ext cx="2892671" cy="1785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Chemical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Spectroscopy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Immunoassays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40120-F3C8-0AAC-A219-48139A17C318}"/>
              </a:ext>
            </a:extLst>
          </p:cNvPr>
          <p:cNvSpPr txBox="1"/>
          <p:nvPr/>
        </p:nvSpPr>
        <p:spPr>
          <a:xfrm>
            <a:off x="8177695" y="831329"/>
            <a:ext cx="3229895" cy="1785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Sensor Based Methods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Microscopic Techniques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Molecular Testing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B79E7A81-9139-6C8A-EE58-77A28BB653C1}"/>
              </a:ext>
            </a:extLst>
          </p:cNvPr>
          <p:cNvSpPr/>
          <p:nvPr/>
        </p:nvSpPr>
        <p:spPr>
          <a:xfrm rot="8965911">
            <a:off x="-1267120" y="-448904"/>
            <a:ext cx="4695847" cy="3214387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uadroTexto 9">
            <a:extLst>
              <a:ext uri="{FF2B5EF4-FFF2-40B4-BE49-F238E27FC236}">
                <a16:creationId xmlns:a16="http://schemas.microsoft.com/office/drawing/2014/main" id="{39C1E0AF-A133-CCDB-FDA6-FD930216485A}"/>
              </a:ext>
            </a:extLst>
          </p:cNvPr>
          <p:cNvSpPr txBox="1"/>
          <p:nvPr/>
        </p:nvSpPr>
        <p:spPr>
          <a:xfrm>
            <a:off x="-326278" y="239112"/>
            <a:ext cx="3000422" cy="143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endParaRPr lang="es-ES" sz="3200" dirty="0">
              <a:solidFill>
                <a:schemeClr val="accent4"/>
              </a:solidFill>
              <a:latin typeface="Barlow "/>
            </a:endParaRPr>
          </a:p>
          <a:p>
            <a:pPr lvl="1">
              <a:lnSpc>
                <a:spcPts val="3600"/>
              </a:lnSpc>
            </a:pPr>
            <a:r>
              <a:rPr lang="es-ES" sz="2800" b="1" i="1" dirty="0">
                <a:solidFill>
                  <a:schemeClr val="bg1"/>
                </a:solidFill>
                <a:latin typeface="Barlow "/>
              </a:rPr>
              <a:t>RESEARCH </a:t>
            </a:r>
          </a:p>
          <a:p>
            <a:pPr lvl="1">
              <a:lnSpc>
                <a:spcPts val="3600"/>
              </a:lnSpc>
            </a:pPr>
            <a:r>
              <a:rPr lang="es-ES" sz="2800" b="1" i="1" dirty="0">
                <a:solidFill>
                  <a:srgbClr val="133968"/>
                </a:solidFill>
                <a:latin typeface="Barlow "/>
              </a:rPr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94645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FC7C34-DD69-AC5D-2C18-2EE2F79C818F}"/>
              </a:ext>
            </a:extLst>
          </p:cNvPr>
          <p:cNvSpPr/>
          <p:nvPr/>
        </p:nvSpPr>
        <p:spPr>
          <a:xfrm>
            <a:off x="0" y="-924397"/>
            <a:ext cx="12239065" cy="8117414"/>
          </a:xfrm>
          <a:prstGeom prst="rect">
            <a:avLst/>
          </a:prstGeom>
          <a:solidFill>
            <a:srgbClr val="F2F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6F60DF9-B889-89D3-C185-E689C254C53B}"/>
              </a:ext>
            </a:extLst>
          </p:cNvPr>
          <p:cNvSpPr/>
          <p:nvPr/>
        </p:nvSpPr>
        <p:spPr>
          <a:xfrm rot="19800000">
            <a:off x="8468840" y="424918"/>
            <a:ext cx="5497730" cy="376328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A9BAC250-0828-A462-2BBA-8E35483AE1D0}"/>
              </a:ext>
            </a:extLst>
          </p:cNvPr>
          <p:cNvSpPr txBox="1"/>
          <p:nvPr/>
        </p:nvSpPr>
        <p:spPr>
          <a:xfrm>
            <a:off x="7995920" y="1490008"/>
            <a:ext cx="401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endParaRPr lang="es-ES" sz="3200" dirty="0">
              <a:solidFill>
                <a:schemeClr val="accent4"/>
              </a:solidFill>
              <a:latin typeface="Barlow "/>
            </a:endParaRPr>
          </a:p>
          <a:p>
            <a:pPr algn="r">
              <a:lnSpc>
                <a:spcPts val="3600"/>
              </a:lnSpc>
            </a:pPr>
            <a:r>
              <a:rPr lang="es-ES" sz="3600" b="1" i="1" dirty="0">
                <a:solidFill>
                  <a:schemeClr val="bg1"/>
                </a:solidFill>
                <a:latin typeface="Barlow "/>
              </a:rPr>
              <a:t>RESEARCH </a:t>
            </a:r>
          </a:p>
          <a:p>
            <a:pPr algn="r">
              <a:lnSpc>
                <a:spcPts val="3600"/>
              </a:lnSpc>
            </a:pPr>
            <a:r>
              <a:rPr lang="es-ES" sz="3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 "/>
              </a:rPr>
              <a:t>DIAGRAM</a:t>
            </a:r>
          </a:p>
          <a:p>
            <a:pPr algn="r">
              <a:lnSpc>
                <a:spcPts val="3600"/>
              </a:lnSpc>
            </a:pPr>
            <a:endParaRPr lang="es-CO" sz="4000" b="1" i="1" dirty="0">
              <a:solidFill>
                <a:srgbClr val="133968"/>
              </a:solidFill>
              <a:latin typeface="Barlow Black" panose="00000A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63585-254F-54DA-E910-AA0652D14921}"/>
              </a:ext>
            </a:extLst>
          </p:cNvPr>
          <p:cNvSpPr txBox="1"/>
          <p:nvPr/>
        </p:nvSpPr>
        <p:spPr>
          <a:xfrm>
            <a:off x="11917680" y="6641068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9ADF6-2456-D06C-8A80-7A0B2EEEFE0D}"/>
              </a:ext>
            </a:extLst>
          </p:cNvPr>
          <p:cNvSpPr txBox="1"/>
          <p:nvPr/>
        </p:nvSpPr>
        <p:spPr>
          <a:xfrm>
            <a:off x="2845536" y="1656414"/>
            <a:ext cx="29003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Nano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Miniaturization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Smart sensors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750D-9FDB-90AA-70B9-BA979AA8DC3C}"/>
              </a:ext>
            </a:extLst>
          </p:cNvPr>
          <p:cNvSpPr txBox="1"/>
          <p:nvPr/>
        </p:nvSpPr>
        <p:spPr>
          <a:xfrm>
            <a:off x="2845536" y="2204186"/>
            <a:ext cx="30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High Throughput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Multiplex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742F-4BB5-7E36-FB34-328027E2A72D}"/>
              </a:ext>
            </a:extLst>
          </p:cNvPr>
          <p:cNvSpPr txBox="1"/>
          <p:nvPr/>
        </p:nvSpPr>
        <p:spPr>
          <a:xfrm>
            <a:off x="2845536" y="3176585"/>
            <a:ext cx="401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Biosensors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Advanced Spectroscopy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84738-20FC-1BF8-456F-53DD3127A16F}"/>
              </a:ext>
            </a:extLst>
          </p:cNvPr>
          <p:cNvSpPr txBox="1"/>
          <p:nvPr/>
        </p:nvSpPr>
        <p:spPr>
          <a:xfrm>
            <a:off x="2845536" y="4876868"/>
            <a:ext cx="364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Remote Sensing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27500-A12A-2197-4DEF-C959146982E2}"/>
              </a:ext>
            </a:extLst>
          </p:cNvPr>
          <p:cNvSpPr txBox="1"/>
          <p:nvPr/>
        </p:nvSpPr>
        <p:spPr>
          <a:xfrm>
            <a:off x="2845536" y="5608979"/>
            <a:ext cx="303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Educational Campaigns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32FEF-3BE0-85F0-DEB5-6A91142D2D4B}"/>
              </a:ext>
            </a:extLst>
          </p:cNvPr>
          <p:cNvSpPr txBox="1"/>
          <p:nvPr/>
        </p:nvSpPr>
        <p:spPr>
          <a:xfrm>
            <a:off x="2820756" y="4165077"/>
            <a:ext cx="303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Analysis</a:t>
            </a:r>
          </a:p>
        </p:txBody>
      </p:sp>
      <p:pic>
        <p:nvPicPr>
          <p:cNvPr id="13" name="Picture 12" descr="Diagram of formal detection in pineapple&#10;&#10;Description automatically generated">
            <a:extLst>
              <a:ext uri="{FF2B5EF4-FFF2-40B4-BE49-F238E27FC236}">
                <a16:creationId xmlns:a16="http://schemas.microsoft.com/office/drawing/2014/main" id="{773134B2-0FDB-4B00-4703-77DA54CF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" y="941200"/>
            <a:ext cx="6955175" cy="50555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71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869C98-E3F6-9B59-E7A1-8DE121C94B41}"/>
              </a:ext>
            </a:extLst>
          </p:cNvPr>
          <p:cNvSpPr/>
          <p:nvPr/>
        </p:nvSpPr>
        <p:spPr>
          <a:xfrm>
            <a:off x="0" y="-924397"/>
            <a:ext cx="12239065" cy="8117414"/>
          </a:xfrm>
          <a:prstGeom prst="rect">
            <a:avLst/>
          </a:prstGeom>
          <a:gradFill>
            <a:gsLst>
              <a:gs pos="0">
                <a:srgbClr val="061128"/>
              </a:gs>
              <a:gs pos="57000">
                <a:srgbClr val="23264D"/>
              </a:gs>
              <a:gs pos="100000">
                <a:srgbClr val="133968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55B61D3-4A93-15E1-06B0-4171A9138696}"/>
              </a:ext>
            </a:extLst>
          </p:cNvPr>
          <p:cNvSpPr/>
          <p:nvPr/>
        </p:nvSpPr>
        <p:spPr>
          <a:xfrm rot="9000000">
            <a:off x="-471820" y="5196184"/>
            <a:ext cx="1979112" cy="1354736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9B83A-3716-C93B-1B5E-E933B739BC44}"/>
              </a:ext>
            </a:extLst>
          </p:cNvPr>
          <p:cNvSpPr txBox="1"/>
          <p:nvPr/>
        </p:nvSpPr>
        <p:spPr>
          <a:xfrm>
            <a:off x="2283552" y="639613"/>
            <a:ext cx="636837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IMPROVED SENSING TECHNOLOGY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ENHANCED ACCURACY AND SPEED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NOVEL DETECTION APPROACHES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INTERDISCIPLINARY RESEARCH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ENVIRONMENTAL MONITORING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PUBLIC AWARENESS EDUCATION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6F60DF9-B889-89D3-C185-E689C254C53B}"/>
              </a:ext>
            </a:extLst>
          </p:cNvPr>
          <p:cNvSpPr/>
          <p:nvPr/>
        </p:nvSpPr>
        <p:spPr>
          <a:xfrm rot="19800000">
            <a:off x="8468840" y="424918"/>
            <a:ext cx="5497730" cy="376328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A9BAC250-0828-A462-2BBA-8E35483AE1D0}"/>
              </a:ext>
            </a:extLst>
          </p:cNvPr>
          <p:cNvSpPr txBox="1"/>
          <p:nvPr/>
        </p:nvSpPr>
        <p:spPr>
          <a:xfrm>
            <a:off x="8092440" y="1735009"/>
            <a:ext cx="401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endParaRPr lang="es-ES" sz="3200" dirty="0">
              <a:solidFill>
                <a:schemeClr val="accent4"/>
              </a:solidFill>
              <a:latin typeface="Barlow "/>
            </a:endParaRPr>
          </a:p>
          <a:p>
            <a:pPr algn="r">
              <a:lnSpc>
                <a:spcPts val="3600"/>
              </a:lnSpc>
            </a:pPr>
            <a:r>
              <a:rPr lang="es-ES" sz="3600" b="1" i="1" dirty="0">
                <a:solidFill>
                  <a:schemeClr val="bg1"/>
                </a:solidFill>
                <a:latin typeface="Barlow "/>
              </a:rPr>
              <a:t>FUTURE</a:t>
            </a:r>
            <a:r>
              <a:rPr lang="es-ES" sz="3600" b="1" i="1" dirty="0">
                <a:solidFill>
                  <a:srgbClr val="133968"/>
                </a:solidFill>
                <a:latin typeface="Barlow "/>
              </a:rPr>
              <a:t> SCOPE</a:t>
            </a:r>
          </a:p>
          <a:p>
            <a:pPr algn="r">
              <a:lnSpc>
                <a:spcPts val="3600"/>
              </a:lnSpc>
            </a:pPr>
            <a:endParaRPr lang="es-CO" sz="4000" b="1" i="1" dirty="0">
              <a:solidFill>
                <a:srgbClr val="133968"/>
              </a:solidFill>
              <a:latin typeface="Barlow Black" panose="00000A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63585-254F-54DA-E910-AA0652D14921}"/>
              </a:ext>
            </a:extLst>
          </p:cNvPr>
          <p:cNvSpPr txBox="1"/>
          <p:nvPr/>
        </p:nvSpPr>
        <p:spPr>
          <a:xfrm>
            <a:off x="11917680" y="6641068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9ADF6-2456-D06C-8A80-7A0B2EEEFE0D}"/>
              </a:ext>
            </a:extLst>
          </p:cNvPr>
          <p:cNvSpPr txBox="1"/>
          <p:nvPr/>
        </p:nvSpPr>
        <p:spPr>
          <a:xfrm>
            <a:off x="2845536" y="995428"/>
            <a:ext cx="29003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Nano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Miniaturization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Smart sensors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750D-9FDB-90AA-70B9-BA979AA8DC3C}"/>
              </a:ext>
            </a:extLst>
          </p:cNvPr>
          <p:cNvSpPr txBox="1"/>
          <p:nvPr/>
        </p:nvSpPr>
        <p:spPr>
          <a:xfrm>
            <a:off x="2845536" y="2204186"/>
            <a:ext cx="303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High Throughput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Multiplex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742F-4BB5-7E36-FB34-328027E2A72D}"/>
              </a:ext>
            </a:extLst>
          </p:cNvPr>
          <p:cNvSpPr txBox="1"/>
          <p:nvPr/>
        </p:nvSpPr>
        <p:spPr>
          <a:xfrm>
            <a:off x="2845536" y="3176585"/>
            <a:ext cx="401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Biosensors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Advanced Spectroscopy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84738-20FC-1BF8-456F-53DD3127A16F}"/>
              </a:ext>
            </a:extLst>
          </p:cNvPr>
          <p:cNvSpPr txBox="1"/>
          <p:nvPr/>
        </p:nvSpPr>
        <p:spPr>
          <a:xfrm>
            <a:off x="2845536" y="4876868"/>
            <a:ext cx="364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Remote Sensing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27500-A12A-2197-4DEF-C959146982E2}"/>
              </a:ext>
            </a:extLst>
          </p:cNvPr>
          <p:cNvSpPr txBox="1"/>
          <p:nvPr/>
        </p:nvSpPr>
        <p:spPr>
          <a:xfrm>
            <a:off x="2845536" y="5608979"/>
            <a:ext cx="303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Educational Campaigns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32FEF-3BE0-85F0-DEB5-6A91142D2D4B}"/>
              </a:ext>
            </a:extLst>
          </p:cNvPr>
          <p:cNvSpPr txBox="1"/>
          <p:nvPr/>
        </p:nvSpPr>
        <p:spPr>
          <a:xfrm>
            <a:off x="2820756" y="4165077"/>
            <a:ext cx="303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9893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193A888-0009-4302-49FD-8668110DE35B}"/>
              </a:ext>
            </a:extLst>
          </p:cNvPr>
          <p:cNvSpPr/>
          <p:nvPr/>
        </p:nvSpPr>
        <p:spPr>
          <a:xfrm>
            <a:off x="0" y="3677262"/>
            <a:ext cx="12192000" cy="3180738"/>
          </a:xfrm>
          <a:prstGeom prst="rect">
            <a:avLst/>
          </a:prstGeom>
          <a:gradFill>
            <a:gsLst>
              <a:gs pos="0">
                <a:srgbClr val="061128"/>
              </a:gs>
              <a:gs pos="57000">
                <a:srgbClr val="23264D"/>
              </a:gs>
              <a:gs pos="100000">
                <a:srgbClr val="133968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4E9D215-5F74-8270-25DD-B4322DF73A40}"/>
              </a:ext>
            </a:extLst>
          </p:cNvPr>
          <p:cNvSpPr/>
          <p:nvPr/>
        </p:nvSpPr>
        <p:spPr>
          <a:xfrm rot="8993080">
            <a:off x="-1131090" y="-440448"/>
            <a:ext cx="4959600" cy="339492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997CB6-287F-AEBC-EAD5-50BCC25932A2}"/>
              </a:ext>
            </a:extLst>
          </p:cNvPr>
          <p:cNvSpPr txBox="1"/>
          <p:nvPr/>
        </p:nvSpPr>
        <p:spPr>
          <a:xfrm>
            <a:off x="196681" y="141365"/>
            <a:ext cx="4610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endParaRPr lang="es-ES" sz="2400" dirty="0">
              <a:solidFill>
                <a:schemeClr val="accent4"/>
              </a:solidFill>
              <a:latin typeface="Barlow "/>
            </a:endParaRPr>
          </a:p>
          <a:p>
            <a:pPr>
              <a:lnSpc>
                <a:spcPts val="3600"/>
              </a:lnSpc>
            </a:pPr>
            <a:r>
              <a:rPr lang="es-ES" sz="2800" b="1" i="1" dirty="0">
                <a:solidFill>
                  <a:srgbClr val="133968"/>
                </a:solidFill>
                <a:latin typeface="Barlow" panose="00000500000000000000" pitchFamily="2" charset="0"/>
              </a:rPr>
              <a:t>MERITS</a:t>
            </a:r>
            <a:r>
              <a:rPr lang="es-ES" sz="2800" b="1" i="1" dirty="0">
                <a:solidFill>
                  <a:srgbClr val="133968"/>
                </a:solidFill>
                <a:latin typeface="Barlow Black" panose="00000A00000000000000" pitchFamily="2" charset="0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es-ES" sz="2800" b="1" i="1" dirty="0">
                <a:solidFill>
                  <a:schemeClr val="bg1"/>
                </a:solidFill>
                <a:latin typeface="Barlow "/>
              </a:rPr>
              <a:t>OF THIS RESEARCH</a:t>
            </a:r>
          </a:p>
          <a:p>
            <a:pPr>
              <a:lnSpc>
                <a:spcPts val="3600"/>
              </a:lnSpc>
            </a:pPr>
            <a:endParaRPr lang="es-CO" sz="3200" b="1" i="1" dirty="0">
              <a:solidFill>
                <a:srgbClr val="133968"/>
              </a:solidFill>
              <a:latin typeface="Barlow Black" panose="00000A00000000000000" pitchFamily="2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6CD2719-A5DB-6EF6-F051-157638D1D590}"/>
              </a:ext>
            </a:extLst>
          </p:cNvPr>
          <p:cNvSpPr/>
          <p:nvPr/>
        </p:nvSpPr>
        <p:spPr>
          <a:xfrm rot="19800000">
            <a:off x="7988834" y="3604505"/>
            <a:ext cx="5497730" cy="3763288"/>
          </a:xfrm>
          <a:custGeom>
            <a:avLst/>
            <a:gdLst>
              <a:gd name="connsiteX0" fmla="*/ 238018 w 2086258"/>
              <a:gd name="connsiteY0" fmla="*/ 0 h 1428078"/>
              <a:gd name="connsiteX1" fmla="*/ 2049775 w 2086258"/>
              <a:gd name="connsiteY1" fmla="*/ 0 h 1428078"/>
              <a:gd name="connsiteX2" fmla="*/ 2086258 w 2086258"/>
              <a:gd name="connsiteY2" fmla="*/ 3678 h 1428078"/>
              <a:gd name="connsiteX3" fmla="*/ 1260106 w 2086258"/>
              <a:gd name="connsiteY3" fmla="*/ 1428078 h 1428078"/>
              <a:gd name="connsiteX4" fmla="*/ 238018 w 2086258"/>
              <a:gd name="connsiteY4" fmla="*/ 1428078 h 1428078"/>
              <a:gd name="connsiteX5" fmla="*/ 0 w 2086258"/>
              <a:gd name="connsiteY5" fmla="*/ 1190060 h 1428078"/>
              <a:gd name="connsiteX6" fmla="*/ 0 w 2086258"/>
              <a:gd name="connsiteY6" fmla="*/ 238018 h 1428078"/>
              <a:gd name="connsiteX7" fmla="*/ 238018 w 2086258"/>
              <a:gd name="connsiteY7" fmla="*/ 0 h 14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258" h="1428078">
                <a:moveTo>
                  <a:pt x="238018" y="0"/>
                </a:moveTo>
                <a:lnTo>
                  <a:pt x="2049775" y="0"/>
                </a:lnTo>
                <a:lnTo>
                  <a:pt x="2086258" y="3678"/>
                </a:lnTo>
                <a:lnTo>
                  <a:pt x="1260106" y="1428078"/>
                </a:lnTo>
                <a:lnTo>
                  <a:pt x="238018" y="1428078"/>
                </a:lnTo>
                <a:cubicBezTo>
                  <a:pt x="106564" y="1428078"/>
                  <a:pt x="0" y="1321514"/>
                  <a:pt x="0" y="1190060"/>
                </a:cubicBezTo>
                <a:lnTo>
                  <a:pt x="0" y="238018"/>
                </a:lnTo>
                <a:cubicBezTo>
                  <a:pt x="0" y="106564"/>
                  <a:pt x="106564" y="0"/>
                  <a:pt x="238018" y="0"/>
                </a:cubicBezTo>
                <a:close/>
              </a:path>
            </a:pathLst>
          </a:custGeom>
          <a:solidFill>
            <a:schemeClr val="accent2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CuadroTexto 9">
            <a:extLst>
              <a:ext uri="{FF2B5EF4-FFF2-40B4-BE49-F238E27FC236}">
                <a16:creationId xmlns:a16="http://schemas.microsoft.com/office/drawing/2014/main" id="{E0997CB6-287F-AEBC-EAD5-50BCC25932A2}"/>
              </a:ext>
            </a:extLst>
          </p:cNvPr>
          <p:cNvSpPr txBox="1"/>
          <p:nvPr/>
        </p:nvSpPr>
        <p:spPr>
          <a:xfrm>
            <a:off x="8088299" y="4516653"/>
            <a:ext cx="3846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endParaRPr lang="es-ES" sz="2000" dirty="0">
              <a:solidFill>
                <a:schemeClr val="accent4"/>
              </a:solidFill>
              <a:latin typeface="Barlow "/>
            </a:endParaRPr>
          </a:p>
          <a:p>
            <a:pPr algn="r">
              <a:lnSpc>
                <a:spcPts val="3600"/>
              </a:lnSpc>
            </a:pPr>
            <a:r>
              <a:rPr lang="es-ES" sz="2800" b="1" i="1" dirty="0">
                <a:solidFill>
                  <a:srgbClr val="133968"/>
                </a:solidFill>
                <a:latin typeface="Barlow" panose="00000500000000000000" pitchFamily="2" charset="0"/>
              </a:rPr>
              <a:t>DEMERITS</a:t>
            </a:r>
            <a:r>
              <a:rPr lang="es-ES" sz="2800" b="1" i="1" dirty="0">
                <a:solidFill>
                  <a:srgbClr val="133968"/>
                </a:solidFill>
                <a:latin typeface="Barlow Black" panose="00000A00000000000000" pitchFamily="2" charset="0"/>
              </a:rPr>
              <a:t>  </a:t>
            </a:r>
          </a:p>
          <a:p>
            <a:pPr algn="r">
              <a:lnSpc>
                <a:spcPts val="3600"/>
              </a:lnSpc>
            </a:pPr>
            <a:r>
              <a:rPr lang="es-ES" sz="2800" b="1" i="1" dirty="0">
                <a:solidFill>
                  <a:schemeClr val="bg1"/>
                </a:solidFill>
                <a:latin typeface="Barlow "/>
              </a:rPr>
              <a:t>OF THIS RESEARCH</a:t>
            </a:r>
          </a:p>
          <a:p>
            <a:pPr>
              <a:lnSpc>
                <a:spcPts val="3600"/>
              </a:lnSpc>
            </a:pPr>
            <a:endParaRPr lang="es-CO" sz="2800" b="1" i="1" dirty="0">
              <a:solidFill>
                <a:srgbClr val="133968"/>
              </a:solidFill>
              <a:latin typeface="Barlow Black" panose="00000A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96018" y="4413195"/>
            <a:ext cx="6531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Time-Consuming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Size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Positives or Negatives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0E82E-82A5-A3E0-D9F1-1E11A86CB304}"/>
              </a:ext>
            </a:extLst>
          </p:cNvPr>
          <p:cNvSpPr txBox="1"/>
          <p:nvPr/>
        </p:nvSpPr>
        <p:spPr>
          <a:xfrm>
            <a:off x="4567964" y="776278"/>
            <a:ext cx="7705316" cy="181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Health Protection</a:t>
            </a:r>
          </a:p>
          <a:p>
            <a:pPr marL="800100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Ensuring Food Safety</a:t>
            </a:r>
          </a:p>
          <a:p>
            <a:pPr marL="800100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Quality Assurance</a:t>
            </a:r>
          </a:p>
          <a:p>
            <a:pPr marL="800100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Enhancing Consumer Confidence</a:t>
            </a:r>
          </a:p>
          <a:p>
            <a:pPr marL="800100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Regulatory Compliance and Integrity</a:t>
            </a:r>
          </a:p>
          <a:p>
            <a:pPr marL="800100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Advancement of Food Testing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55BE3-9D47-F2BF-26CE-0959A85ED9E4}"/>
              </a:ext>
            </a:extLst>
          </p:cNvPr>
          <p:cNvSpPr txBox="1"/>
          <p:nvPr/>
        </p:nvSpPr>
        <p:spPr>
          <a:xfrm>
            <a:off x="11897360" y="6600428"/>
            <a:ext cx="37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615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general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BDD8"/>
      </a:accent1>
      <a:accent2>
        <a:srgbClr val="F95E8C"/>
      </a:accent2>
      <a:accent3>
        <a:srgbClr val="BC62F3"/>
      </a:accent3>
      <a:accent4>
        <a:srgbClr val="F9AF00"/>
      </a:accent4>
      <a:accent5>
        <a:srgbClr val="B8CF22"/>
      </a:accent5>
      <a:accent6>
        <a:srgbClr val="3D1A5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11861</TotalTime>
  <Words>332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Algerian</vt:lpstr>
      <vt:lpstr>Arial</vt:lpstr>
      <vt:lpstr>Bahnschrift Condensed</vt:lpstr>
      <vt:lpstr>Bahnschrift Light SemiCondensed</vt:lpstr>
      <vt:lpstr>Barlow</vt:lpstr>
      <vt:lpstr>Barlow </vt:lpstr>
      <vt:lpstr>Barlow Black</vt:lpstr>
      <vt:lpstr>Calibri</vt:lpstr>
      <vt:lpstr>Calibri Light</vt:lpstr>
      <vt:lpstr>Forte Forward</vt:lpstr>
      <vt:lpstr>Lato Black</vt:lpstr>
      <vt:lpstr>Lato Light</vt:lpstr>
      <vt:lpstr>Montserrat Black</vt:lpstr>
      <vt:lpstr>Montserrat Light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aysharaha01@gmail.com</cp:lastModifiedBy>
  <cp:revision>374</cp:revision>
  <dcterms:created xsi:type="dcterms:W3CDTF">2020-03-21T22:03:23Z</dcterms:created>
  <dcterms:modified xsi:type="dcterms:W3CDTF">2023-11-21T17:54:20Z</dcterms:modified>
</cp:coreProperties>
</file>