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86" r:id="rId6"/>
    <p:sldId id="262" r:id="rId7"/>
    <p:sldId id="263" r:id="rId8"/>
    <p:sldId id="289" r:id="rId9"/>
    <p:sldId id="287" r:id="rId10"/>
    <p:sldId id="264" r:id="rId11"/>
    <p:sldId id="265" r:id="rId12"/>
    <p:sldId id="288" r:id="rId13"/>
    <p:sldId id="266" r:id="rId14"/>
    <p:sldId id="267" r:id="rId15"/>
    <p:sldId id="268" r:id="rId16"/>
    <p:sldId id="273" r:id="rId17"/>
    <p:sldId id="259" r:id="rId18"/>
    <p:sldId id="269" r:id="rId19"/>
    <p:sldId id="270" r:id="rId20"/>
    <p:sldId id="274" r:id="rId21"/>
    <p:sldId id="275" r:id="rId22"/>
    <p:sldId id="276" r:id="rId23"/>
    <p:sldId id="277" r:id="rId24"/>
    <p:sldId id="278" r:id="rId25"/>
    <p:sldId id="272" r:id="rId26"/>
    <p:sldId id="271" r:id="rId27"/>
    <p:sldId id="284" r:id="rId28"/>
    <p:sldId id="283" r:id="rId29"/>
    <p:sldId id="279" r:id="rId30"/>
    <p:sldId id="285" r:id="rId31"/>
    <p:sldId id="280" r:id="rId32"/>
    <p:sldId id="28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7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06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50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55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77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1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19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49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13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8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36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97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98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8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0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B098-21F7-4C26-B78D-000ECFAE6940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53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61D-707E-43E0-3A22-B063F613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7" y="2871321"/>
            <a:ext cx="9241918" cy="1646302"/>
          </a:xfrm>
        </p:spPr>
        <p:txBody>
          <a:bodyPr/>
          <a:lstStyle/>
          <a:p>
            <a:r>
              <a:rPr lang="en-IN" sz="6600" dirty="0"/>
              <a:t>Handling Missing Values in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3934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4" y="367934"/>
            <a:ext cx="843509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K-Nearest Neighbors (KNN) </a:t>
            </a: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148706" y="2264006"/>
            <a:ext cx="4708673" cy="1845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Finds the k closest data points (neighbors) and uses their values to estimate the missing one.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137C1B-EA9A-1CB8-28C6-5DC1A3239E16}"/>
              </a:ext>
            </a:extLst>
          </p:cNvPr>
          <p:cNvSpPr/>
          <p:nvPr/>
        </p:nvSpPr>
        <p:spPr>
          <a:xfrm>
            <a:off x="4857380" y="1241184"/>
            <a:ext cx="6872504" cy="4943306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A55C0-2592-34D2-5317-F1C139FC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65" y="1400405"/>
            <a:ext cx="6566970" cy="4587440"/>
          </a:xfrm>
          <a:prstGeom prst="rect">
            <a:avLst/>
          </a:prstGeom>
          <a:solidFill>
            <a:srgbClr val="92D050"/>
          </a:solidFill>
        </p:spPr>
      </p:pic>
    </p:spTree>
    <p:extLst>
      <p:ext uri="{BB962C8B-B14F-4D97-AF65-F5344CB8AC3E}">
        <p14:creationId xmlns:p14="http://schemas.microsoft.com/office/powerpoint/2010/main" val="146596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37" y="553971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Regression Imputation</a:t>
            </a: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384437" y="1664239"/>
            <a:ext cx="8596668" cy="3831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Regression imputation means predicting missing values by treating it as a regression problem.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To predict missing values using a regression model, we can train a regression model (like Linear Regression) on the non-missing data and use it to predict the missing values.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960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61D-707E-43E0-3A22-B063F613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7" y="2871321"/>
            <a:ext cx="9241918" cy="1646302"/>
          </a:xfrm>
        </p:spPr>
        <p:txBody>
          <a:bodyPr/>
          <a:lstStyle/>
          <a:p>
            <a:r>
              <a:rPr lang="en-US" sz="6600" dirty="0"/>
              <a:t> Handling Categorical Missing Data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08356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0" y="432731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Mode Imputation: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79636" y="1939543"/>
            <a:ext cx="5809887" cy="3831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Replace missing categories with the most frequent category.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3E801-160E-ECE8-E885-C7BE20507674}"/>
              </a:ext>
            </a:extLst>
          </p:cNvPr>
          <p:cNvSpPr/>
          <p:nvPr/>
        </p:nvSpPr>
        <p:spPr>
          <a:xfrm>
            <a:off x="5889523" y="432731"/>
            <a:ext cx="6222841" cy="6302366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D5B26-468E-4860-E694-9B6AEC0A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40" y="560143"/>
            <a:ext cx="6028335" cy="605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2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51" y="388061"/>
            <a:ext cx="866080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Create a “Unknown" Category: </a:t>
            </a: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164037" y="1847398"/>
            <a:ext cx="4748002" cy="1442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Introduce a new category called “Unknown."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C4606-84E4-3A62-3309-7A29CD55BA8F}"/>
              </a:ext>
            </a:extLst>
          </p:cNvPr>
          <p:cNvSpPr/>
          <p:nvPr/>
        </p:nvSpPr>
        <p:spPr>
          <a:xfrm>
            <a:off x="4847303" y="1208375"/>
            <a:ext cx="6314691" cy="5575883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7B7C40-E3E6-495F-1AD9-AA622890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75" y="1336110"/>
            <a:ext cx="6055746" cy="53040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6A9392A-FAC9-3F35-2A93-E6084FD61489}"/>
              </a:ext>
            </a:extLst>
          </p:cNvPr>
          <p:cNvSpPr txBox="1">
            <a:spLocks/>
          </p:cNvSpPr>
          <p:nvPr/>
        </p:nvSpPr>
        <p:spPr>
          <a:xfrm>
            <a:off x="164037" y="2809520"/>
            <a:ext cx="4417795" cy="1105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Sometimes, it’s better to create a new category for missing values, especially if they might have significance.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917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85CE96-DF0F-A2B6-48E5-331D99510E9F}"/>
              </a:ext>
            </a:extLst>
          </p:cNvPr>
          <p:cNvSpPr/>
          <p:nvPr/>
        </p:nvSpPr>
        <p:spPr>
          <a:xfrm>
            <a:off x="4513265" y="3472285"/>
            <a:ext cx="5293924" cy="2024121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C3B-FBF4-0911-DF7D-23C3C9275C5D}"/>
              </a:ext>
            </a:extLst>
          </p:cNvPr>
          <p:cNvSpPr/>
          <p:nvPr/>
        </p:nvSpPr>
        <p:spPr>
          <a:xfrm>
            <a:off x="4513264" y="1051437"/>
            <a:ext cx="5293924" cy="227092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AE1595-DAE6-C34A-68BF-9E2352D10287}"/>
              </a:ext>
            </a:extLst>
          </p:cNvPr>
          <p:cNvSpPr/>
          <p:nvPr/>
        </p:nvSpPr>
        <p:spPr>
          <a:xfrm>
            <a:off x="180872" y="3472285"/>
            <a:ext cx="4230356" cy="2024121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16" y="211707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When to Use Which Method?</a:t>
            </a: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4573557" y="1402629"/>
            <a:ext cx="5233632" cy="1314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Mean/Median Imputation  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Suitable when data is missing at random and the variable is normally distributed.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FA099D-FCFD-01A9-A92A-1613492C45B5}"/>
              </a:ext>
            </a:extLst>
          </p:cNvPr>
          <p:cNvSpPr txBox="1">
            <a:spLocks/>
          </p:cNvSpPr>
          <p:nvPr/>
        </p:nvSpPr>
        <p:spPr>
          <a:xfrm>
            <a:off x="237721" y="1405434"/>
            <a:ext cx="4230356" cy="7244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Deletion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	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When you have very few missing values. missing one.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80BE6D-F6EC-CAF7-15C6-BD0942A42172}"/>
              </a:ext>
            </a:extLst>
          </p:cNvPr>
          <p:cNvSpPr/>
          <p:nvPr/>
        </p:nvSpPr>
        <p:spPr>
          <a:xfrm>
            <a:off x="192534" y="1051437"/>
            <a:ext cx="4230356" cy="227092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F1857-ADA5-10F0-242C-D4ECF03B51B0}"/>
              </a:ext>
            </a:extLst>
          </p:cNvPr>
          <p:cNvSpPr txBox="1">
            <a:spLocks/>
          </p:cNvSpPr>
          <p:nvPr/>
        </p:nvSpPr>
        <p:spPr>
          <a:xfrm>
            <a:off x="4543410" y="3673557"/>
            <a:ext cx="5293925" cy="11244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Regression Imputation 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When you have a lot of related features to predict the missing one.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E77B30-0EC8-9EDF-55AF-CE6136ECFF37}"/>
              </a:ext>
            </a:extLst>
          </p:cNvPr>
          <p:cNvSpPr txBox="1">
            <a:spLocks/>
          </p:cNvSpPr>
          <p:nvPr/>
        </p:nvSpPr>
        <p:spPr>
          <a:xfrm>
            <a:off x="364072" y="3699968"/>
            <a:ext cx="4230356" cy="9317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KNN Imputation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	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For datasets with many correlated variables.</a:t>
            </a:r>
          </a:p>
        </p:txBody>
      </p:sp>
    </p:spTree>
    <p:extLst>
      <p:ext uri="{BB962C8B-B14F-4D97-AF65-F5344CB8AC3E}">
        <p14:creationId xmlns:p14="http://schemas.microsoft.com/office/powerpoint/2010/main" val="151639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036B-540B-7710-1466-5C29755B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88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/>
              <a:t>Explanation with an Example</a:t>
            </a:r>
          </a:p>
        </p:txBody>
      </p:sp>
    </p:spTree>
    <p:extLst>
      <p:ext uri="{BB962C8B-B14F-4D97-AF65-F5344CB8AC3E}">
        <p14:creationId xmlns:p14="http://schemas.microsoft.com/office/powerpoint/2010/main" val="215175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45D0D4-9900-FE7E-316D-06D03B1231AC}"/>
              </a:ext>
            </a:extLst>
          </p:cNvPr>
          <p:cNvSpPr/>
          <p:nvPr/>
        </p:nvSpPr>
        <p:spPr>
          <a:xfrm>
            <a:off x="392755" y="779460"/>
            <a:ext cx="9042647" cy="5781215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62742-F1E6-6925-FF37-20078A9E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2" y="136550"/>
            <a:ext cx="8596668" cy="535912"/>
          </a:xfrm>
        </p:spPr>
        <p:txBody>
          <a:bodyPr>
            <a:normAutofit fontScale="90000"/>
          </a:bodyPr>
          <a:lstStyle/>
          <a:p>
            <a:r>
              <a:rPr lang="en-US" dirty="0"/>
              <a:t>Load and Inspect the Dataset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F8585-987C-9212-2428-C5549E75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3" y="882750"/>
            <a:ext cx="8871824" cy="55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BA4B4D-E57D-6998-15DA-0AD0A85A8519}"/>
              </a:ext>
            </a:extLst>
          </p:cNvPr>
          <p:cNvSpPr/>
          <p:nvPr/>
        </p:nvSpPr>
        <p:spPr>
          <a:xfrm>
            <a:off x="852380" y="1273519"/>
            <a:ext cx="7477703" cy="4933740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49976-F76E-0148-7B0B-18D6BD67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0" y="258855"/>
            <a:ext cx="8596668" cy="626347"/>
          </a:xfrm>
        </p:spPr>
        <p:txBody>
          <a:bodyPr>
            <a:normAutofit fontScale="90000"/>
          </a:bodyPr>
          <a:lstStyle/>
          <a:p>
            <a:r>
              <a:rPr lang="en-IN" dirty="0"/>
              <a:t>Check for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E06DE-8AEC-D2F7-C14C-74494510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31" y="1440781"/>
            <a:ext cx="7105534" cy="44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5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5D3138-85AD-63D1-768B-864293E7723A}"/>
              </a:ext>
            </a:extLst>
          </p:cNvPr>
          <p:cNvSpPr/>
          <p:nvPr/>
        </p:nvSpPr>
        <p:spPr>
          <a:xfrm>
            <a:off x="773589" y="1045419"/>
            <a:ext cx="7583830" cy="4509807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F6F7-1CE4-2A95-5F90-E7F539EF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50" y="258854"/>
            <a:ext cx="8596668" cy="569738"/>
          </a:xfrm>
        </p:spPr>
        <p:txBody>
          <a:bodyPr>
            <a:normAutofit fontScale="90000"/>
          </a:bodyPr>
          <a:lstStyle/>
          <a:p>
            <a:r>
              <a:rPr lang="en-IN" dirty="0"/>
              <a:t>Handling Missing Numerical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1E2291-A9DE-8750-7AE9-41E05F738448}"/>
              </a:ext>
            </a:extLst>
          </p:cNvPr>
          <p:cNvSpPr txBox="1">
            <a:spLocks/>
          </p:cNvSpPr>
          <p:nvPr/>
        </p:nvSpPr>
        <p:spPr>
          <a:xfrm>
            <a:off x="547446" y="57279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The missing values in the Age column are replaced with the mean of the other values.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CA1C5-A65D-4212-6949-EE8A061F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42" y="1130084"/>
            <a:ext cx="723048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1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63" y="662902"/>
            <a:ext cx="8596668" cy="689810"/>
          </a:xfrm>
        </p:spPr>
        <p:txBody>
          <a:bodyPr>
            <a:noAutofit/>
          </a:bodyPr>
          <a:lstStyle/>
          <a:p>
            <a:r>
              <a:rPr lang="en-IN" sz="4200" b="1" dirty="0"/>
              <a:t>What are Missing Values?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581082" y="1782226"/>
            <a:ext cx="8596668" cy="3831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Missing values occur when no data is available for a specific observation in a dataset. Missing data can lead to inaccurate analysis and biased models if not handled properly.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In a survey, if a respondent doesn’t answer a question.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 sensor malfunctioning during data collection.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6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F6F7-1CE4-2A95-5F90-E7F539EF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15" y="258855"/>
            <a:ext cx="8596668" cy="626048"/>
          </a:xfrm>
        </p:spPr>
        <p:txBody>
          <a:bodyPr>
            <a:normAutofit fontScale="90000"/>
          </a:bodyPr>
          <a:lstStyle/>
          <a:p>
            <a:r>
              <a:rPr lang="en-IN" dirty="0"/>
              <a:t>Handling Missing Numerical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2FC5ED-1B06-E119-C752-87B898C6AA41}"/>
              </a:ext>
            </a:extLst>
          </p:cNvPr>
          <p:cNvSpPr txBox="1">
            <a:spLocks/>
          </p:cNvSpPr>
          <p:nvPr/>
        </p:nvSpPr>
        <p:spPr>
          <a:xfrm>
            <a:off x="453263" y="5559752"/>
            <a:ext cx="8596668" cy="1105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The median value of the Salary column is used to replace the missing values.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FF406-958B-CC64-37BF-6BBF06684927}"/>
              </a:ext>
            </a:extLst>
          </p:cNvPr>
          <p:cNvSpPr/>
          <p:nvPr/>
        </p:nvSpPr>
        <p:spPr>
          <a:xfrm>
            <a:off x="581082" y="962130"/>
            <a:ext cx="7648518" cy="4406283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874A4D-F3B7-082B-1D84-FD713A38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1" y="1112440"/>
            <a:ext cx="7373379" cy="41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60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8F4664-AD94-EDE2-3AFA-A281FF738F28}"/>
              </a:ext>
            </a:extLst>
          </p:cNvPr>
          <p:cNvSpPr/>
          <p:nvPr/>
        </p:nvSpPr>
        <p:spPr>
          <a:xfrm>
            <a:off x="463093" y="866507"/>
            <a:ext cx="8012313" cy="4521570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F6F7-1CE4-2A95-5F90-E7F539EF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96" y="161447"/>
            <a:ext cx="8596668" cy="705060"/>
          </a:xfrm>
        </p:spPr>
        <p:txBody>
          <a:bodyPr/>
          <a:lstStyle/>
          <a:p>
            <a:r>
              <a:rPr lang="en-IN" dirty="0"/>
              <a:t>Handling Missing Categorical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2FC5ED-1B06-E119-C752-87B898C6AA41}"/>
              </a:ext>
            </a:extLst>
          </p:cNvPr>
          <p:cNvSpPr txBox="1">
            <a:spLocks/>
          </p:cNvSpPr>
          <p:nvPr/>
        </p:nvSpPr>
        <p:spPr>
          <a:xfrm>
            <a:off x="296014" y="5388077"/>
            <a:ext cx="9427640" cy="1105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In the Department column, the missing value is replaced with "HR," which is the most frequent category.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C5530-6221-0D52-E301-0C0144B4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31" y="949387"/>
            <a:ext cx="781159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2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D3DBB7-C358-40AB-51F8-7B4513793117}"/>
              </a:ext>
            </a:extLst>
          </p:cNvPr>
          <p:cNvSpPr/>
          <p:nvPr/>
        </p:nvSpPr>
        <p:spPr>
          <a:xfrm>
            <a:off x="717204" y="761983"/>
            <a:ext cx="8284081" cy="4734249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F6F7-1CE4-2A95-5F90-E7F539EF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8" y="137092"/>
            <a:ext cx="8596668" cy="590239"/>
          </a:xfrm>
        </p:spPr>
        <p:txBody>
          <a:bodyPr>
            <a:normAutofit fontScale="90000"/>
          </a:bodyPr>
          <a:lstStyle/>
          <a:p>
            <a:r>
              <a:rPr lang="en-IN" dirty="0"/>
              <a:t>Handling Missing Categorical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2FC5ED-1B06-E119-C752-87B898C6AA41}"/>
              </a:ext>
            </a:extLst>
          </p:cNvPr>
          <p:cNvSpPr txBox="1">
            <a:spLocks/>
          </p:cNvSpPr>
          <p:nvPr/>
        </p:nvSpPr>
        <p:spPr>
          <a:xfrm>
            <a:off x="404617" y="5615555"/>
            <a:ext cx="8596668" cy="1105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We introduce a new "Unknown" category in the Gender column to signify that the data is missing.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DE8D3-9637-21CA-690C-ED645843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0" y="899946"/>
            <a:ext cx="800039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03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14B46C-FCBA-77DF-2304-5094638DFF10}"/>
              </a:ext>
            </a:extLst>
          </p:cNvPr>
          <p:cNvSpPr/>
          <p:nvPr/>
        </p:nvSpPr>
        <p:spPr>
          <a:xfrm>
            <a:off x="540882" y="656457"/>
            <a:ext cx="8321764" cy="5161539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F6F7-1CE4-2A95-5F90-E7F539EF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5" y="80352"/>
            <a:ext cx="9622226" cy="576105"/>
          </a:xfrm>
        </p:spPr>
        <p:txBody>
          <a:bodyPr>
            <a:normAutofit fontScale="90000"/>
          </a:bodyPr>
          <a:lstStyle/>
          <a:p>
            <a:r>
              <a:rPr lang="en-IN" dirty="0"/>
              <a:t>Advanced Imputation Techniques (KNN imputation)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2FC5ED-1B06-E119-C752-87B898C6AA41}"/>
              </a:ext>
            </a:extLst>
          </p:cNvPr>
          <p:cNvSpPr txBox="1">
            <a:spLocks/>
          </p:cNvSpPr>
          <p:nvPr/>
        </p:nvSpPr>
        <p:spPr>
          <a:xfrm>
            <a:off x="404618" y="5925178"/>
            <a:ext cx="8859962" cy="937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KNN uses the values of the nearest neighbors to predict the missing values, making it more accurate for complex datasets.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BC30E-5A3A-BE6C-9FDB-B2F92E6C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73" y="761982"/>
            <a:ext cx="8106769" cy="49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47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402285-69DA-D5A4-BD7D-FA35ABC8A3D8}"/>
              </a:ext>
            </a:extLst>
          </p:cNvPr>
          <p:cNvSpPr/>
          <p:nvPr/>
        </p:nvSpPr>
        <p:spPr>
          <a:xfrm>
            <a:off x="463094" y="791581"/>
            <a:ext cx="8670858" cy="4933740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F6F7-1CE4-2A95-5F90-E7F539EF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27" y="150360"/>
            <a:ext cx="8596668" cy="576104"/>
          </a:xfrm>
        </p:spPr>
        <p:txBody>
          <a:bodyPr>
            <a:normAutofit fontScale="90000"/>
          </a:bodyPr>
          <a:lstStyle/>
          <a:p>
            <a:r>
              <a:rPr lang="en-US" dirty="0"/>
              <a:t>Removing Rows with Missing Values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2FC5ED-1B06-E119-C752-87B898C6AA41}"/>
              </a:ext>
            </a:extLst>
          </p:cNvPr>
          <p:cNvSpPr txBox="1">
            <a:spLocks/>
          </p:cNvSpPr>
          <p:nvPr/>
        </p:nvSpPr>
        <p:spPr>
          <a:xfrm>
            <a:off x="414667" y="5813865"/>
            <a:ext cx="8596668" cy="1105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This approach is used when missing values are rare or when their removal won’t impact the analysis.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8AAF3-094A-8B9B-05CC-36B3F96B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2" y="914673"/>
            <a:ext cx="8479543" cy="46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2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0E28-45D4-EED3-B696-6A24C497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82" y="21082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600" dirty="0"/>
              <a:t>Using a Regression Model</a:t>
            </a:r>
            <a:br>
              <a:rPr lang="en-US" sz="4600" dirty="0"/>
            </a:br>
            <a:r>
              <a:rPr lang="en-US" sz="4600" dirty="0"/>
              <a:t> to Predict </a:t>
            </a:r>
            <a:br>
              <a:rPr lang="en-US" sz="4600" dirty="0"/>
            </a:br>
            <a:r>
              <a:rPr lang="en-US" sz="4600" dirty="0"/>
              <a:t>Missing Values</a:t>
            </a:r>
            <a:endParaRPr lang="en-IN" sz="4600" dirty="0"/>
          </a:p>
        </p:txBody>
      </p:sp>
    </p:spTree>
    <p:extLst>
      <p:ext uri="{BB962C8B-B14F-4D97-AF65-F5344CB8AC3E}">
        <p14:creationId xmlns:p14="http://schemas.microsoft.com/office/powerpoint/2010/main" val="2288724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D5BDEE-9482-4815-1534-B647D152E8C4}"/>
              </a:ext>
            </a:extLst>
          </p:cNvPr>
          <p:cNvSpPr/>
          <p:nvPr/>
        </p:nvSpPr>
        <p:spPr>
          <a:xfrm>
            <a:off x="707923" y="660566"/>
            <a:ext cx="8596668" cy="5730401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BCFF1-CC4D-236B-D9F2-F5C27D7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3" y="98323"/>
            <a:ext cx="8596668" cy="562244"/>
          </a:xfrm>
        </p:spPr>
        <p:txBody>
          <a:bodyPr>
            <a:normAutofit fontScale="90000"/>
          </a:bodyPr>
          <a:lstStyle/>
          <a:p>
            <a:r>
              <a:rPr lang="en-IN" dirty="0"/>
              <a:t>Loading and checking the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49B75-BF34-D4D3-6AD2-9AFD2C93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38" y="749787"/>
            <a:ext cx="8343462" cy="55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87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C4E671-2B72-CFC2-95C4-9FA6BFAC3F9D}"/>
              </a:ext>
            </a:extLst>
          </p:cNvPr>
          <p:cNvSpPr/>
          <p:nvPr/>
        </p:nvSpPr>
        <p:spPr>
          <a:xfrm>
            <a:off x="1263444" y="1560439"/>
            <a:ext cx="6764593" cy="3575189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BCFF1-CC4D-236B-D9F2-F5C27D7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08" y="363794"/>
            <a:ext cx="8596668" cy="639097"/>
          </a:xfrm>
        </p:spPr>
        <p:txBody>
          <a:bodyPr>
            <a:noAutofit/>
          </a:bodyPr>
          <a:lstStyle/>
          <a:p>
            <a:r>
              <a:rPr lang="en-IN" sz="3800" dirty="0"/>
              <a:t>Checking for null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89CFE-6E0F-EC89-7D9B-33F91DE7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7" y="1681616"/>
            <a:ext cx="6263148" cy="33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0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6015FA-6F67-80B1-CC5A-DA8C0A495C0A}"/>
              </a:ext>
            </a:extLst>
          </p:cNvPr>
          <p:cNvSpPr/>
          <p:nvPr/>
        </p:nvSpPr>
        <p:spPr>
          <a:xfrm>
            <a:off x="116895" y="1768710"/>
            <a:ext cx="7609190" cy="5025983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BCFF1-CC4D-236B-D9F2-F5C27D7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5" y="63307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IN" dirty="0"/>
              <a:t>Preprocessing the Data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2A8042-99DD-5867-5827-61EC5ACE0EC9}"/>
              </a:ext>
            </a:extLst>
          </p:cNvPr>
          <p:cNvSpPr txBox="1">
            <a:spLocks/>
          </p:cNvSpPr>
          <p:nvPr/>
        </p:nvSpPr>
        <p:spPr>
          <a:xfrm>
            <a:off x="116895" y="639637"/>
            <a:ext cx="961704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Since regression models only work with numerical data, you will need to convert categorical columns (like Department and Gender) into numerical values using label encoding or one-hot encoding.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6146B-60D6-7A3F-F540-2CA55E31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5" y="1872519"/>
            <a:ext cx="7320732" cy="48041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EC154D-2CB0-C41F-2138-5C937008BF14}"/>
              </a:ext>
            </a:extLst>
          </p:cNvPr>
          <p:cNvSpPr txBox="1">
            <a:spLocks/>
          </p:cNvSpPr>
          <p:nvPr/>
        </p:nvSpPr>
        <p:spPr>
          <a:xfrm>
            <a:off x="7942395" y="3270045"/>
            <a:ext cx="236181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This will convert the categorical columns into numerical columns that can be used for regression.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494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5FBC79-D930-DE7F-21E2-569D1628B3AC}"/>
              </a:ext>
            </a:extLst>
          </p:cNvPr>
          <p:cNvSpPr/>
          <p:nvPr/>
        </p:nvSpPr>
        <p:spPr>
          <a:xfrm>
            <a:off x="452283" y="2944950"/>
            <a:ext cx="8701547" cy="3393829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BCFF1-CC4D-236B-D9F2-F5C27D7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88" y="164873"/>
            <a:ext cx="9666201" cy="720030"/>
          </a:xfrm>
        </p:spPr>
        <p:txBody>
          <a:bodyPr/>
          <a:lstStyle/>
          <a:p>
            <a:r>
              <a:rPr lang="en-US" dirty="0"/>
              <a:t>Split Data into Training and Prediction Sets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2A8042-99DD-5867-5827-61EC5ACE0EC9}"/>
              </a:ext>
            </a:extLst>
          </p:cNvPr>
          <p:cNvSpPr txBox="1">
            <a:spLocks/>
          </p:cNvSpPr>
          <p:nvPr/>
        </p:nvSpPr>
        <p:spPr>
          <a:xfrm>
            <a:off x="116893" y="884903"/>
            <a:ext cx="104591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We will now split the data into two sets: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Training Data   : Rows without missing values.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Prediction Data: Rows with missing values (to be predicted).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We’ll predict missing values for the Salary column using a regression model.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9C819-4B31-AC53-0FB5-CCE3047D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60" y="3089072"/>
            <a:ext cx="835459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9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63" y="662902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Why Do Missing Values Occur?</a:t>
            </a: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168127" y="1939542"/>
            <a:ext cx="10381886" cy="3831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Common Causes of Missing Data: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Human error		 : Data entry mistakes.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Equipment failure: Sensors malfunctioning.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Intentional			 : Some data might be 	skipped 									       deliberately (e.g., privacy concerns).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Data corruption	 : During transmission or storage.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7410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5D0D9-BCD0-39F4-1CAF-36BDB4E83355}"/>
              </a:ext>
            </a:extLst>
          </p:cNvPr>
          <p:cNvSpPr/>
          <p:nvPr/>
        </p:nvSpPr>
        <p:spPr>
          <a:xfrm>
            <a:off x="276553" y="1494560"/>
            <a:ext cx="9093861" cy="4109825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BCFF1-CC4D-236B-D9F2-F5C27D7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5" y="117197"/>
            <a:ext cx="10785009" cy="512068"/>
          </a:xfrm>
        </p:spPr>
        <p:txBody>
          <a:bodyPr>
            <a:noAutofit/>
          </a:bodyPr>
          <a:lstStyle/>
          <a:p>
            <a:r>
              <a:rPr lang="en-US" sz="2800" dirty="0"/>
              <a:t>Train a Regression Model and predicting the values</a:t>
            </a: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2A8042-99DD-5867-5827-61EC5ACE0EC9}"/>
              </a:ext>
            </a:extLst>
          </p:cNvPr>
          <p:cNvSpPr txBox="1">
            <a:spLocks/>
          </p:cNvSpPr>
          <p:nvPr/>
        </p:nvSpPr>
        <p:spPr>
          <a:xfrm>
            <a:off x="79635" y="683712"/>
            <a:ext cx="9612243" cy="968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We’ll use a Linear Regression model to predict the missing Salary values based on the other features.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AD470B-CB5A-475B-269E-EF28E6AB485C}"/>
              </a:ext>
            </a:extLst>
          </p:cNvPr>
          <p:cNvSpPr txBox="1">
            <a:spLocks/>
          </p:cNvSpPr>
          <p:nvPr/>
        </p:nvSpPr>
        <p:spPr>
          <a:xfrm>
            <a:off x="581082" y="361525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60ECC-F295-372D-08F9-4C4EE82C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32" y="1549007"/>
            <a:ext cx="8726118" cy="3982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D9F730-A67D-0BCB-A9E7-6F170C1158C8}"/>
              </a:ext>
            </a:extLst>
          </p:cNvPr>
          <p:cNvSpPr txBox="1"/>
          <p:nvPr/>
        </p:nvSpPr>
        <p:spPr>
          <a:xfrm>
            <a:off x="451632" y="5712623"/>
            <a:ext cx="9612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The LinearRegression model is trained on the rows where Salary is not missing.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We then use this trained model to predict the missing Salary values based on other features (such as Age, Department, Gender).</a:t>
            </a:r>
            <a:endParaRPr lang="en-IN" sz="1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824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8A526A-3134-72A7-E6BF-5D2CA0B08B58}"/>
              </a:ext>
            </a:extLst>
          </p:cNvPr>
          <p:cNvSpPr/>
          <p:nvPr/>
        </p:nvSpPr>
        <p:spPr>
          <a:xfrm>
            <a:off x="527594" y="1219200"/>
            <a:ext cx="9058858" cy="4424516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BCFF1-CC4D-236B-D9F2-F5C27D7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2" y="259631"/>
            <a:ext cx="9872679" cy="830111"/>
          </a:xfrm>
        </p:spPr>
        <p:txBody>
          <a:bodyPr>
            <a:normAutofit/>
          </a:bodyPr>
          <a:lstStyle/>
          <a:p>
            <a:r>
              <a:rPr lang="en-US" sz="3400" dirty="0"/>
              <a:t>Assigning the predicted salaries to DataFrame</a:t>
            </a:r>
            <a:endParaRPr lang="en-IN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0F83B2-A448-B783-99D2-FEC1997C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74" y="1348658"/>
            <a:ext cx="8935697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93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1CEA9F-D524-D7C9-9A6F-41C6F35A1B8B}"/>
              </a:ext>
            </a:extLst>
          </p:cNvPr>
          <p:cNvSpPr/>
          <p:nvPr/>
        </p:nvSpPr>
        <p:spPr>
          <a:xfrm>
            <a:off x="910147" y="2499430"/>
            <a:ext cx="7895303" cy="3832544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BCFF1-CC4D-236B-D9F2-F5C27D7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2" y="258855"/>
            <a:ext cx="8596668" cy="599768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Evaluate the Results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2A8042-99DD-5867-5827-61EC5ACE0EC9}"/>
              </a:ext>
            </a:extLst>
          </p:cNvPr>
          <p:cNvSpPr txBox="1">
            <a:spLocks/>
          </p:cNvSpPr>
          <p:nvPr/>
        </p:nvSpPr>
        <p:spPr>
          <a:xfrm>
            <a:off x="208782" y="903679"/>
            <a:ext cx="94071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Now that we’ve predicted the missing values for Salary, the DataFrame will have no missing values in the Salary column.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5A91F-9EFB-EF0D-6BD7-C57036D0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4" y="2596464"/>
            <a:ext cx="7615748" cy="3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54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0E28-45D4-EED3-B696-6A24C497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694038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21211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43" y="200786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Identifying Missing Values</a:t>
            </a: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79636" y="1349607"/>
            <a:ext cx="6763615" cy="3831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Types of Missing Data: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MCAR (Missing Completely at Random): Data missing with no pattern or reason.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MAR (Missing at Random): Missing values depend on other observed variables.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MNAR (Missing Not at Random): Missing values depend on unobserved factors.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E1691-CA1A-358E-3B4A-3B849D96E62A}"/>
              </a:ext>
            </a:extLst>
          </p:cNvPr>
          <p:cNvSpPr/>
          <p:nvPr/>
        </p:nvSpPr>
        <p:spPr>
          <a:xfrm>
            <a:off x="6479458" y="1012723"/>
            <a:ext cx="5632906" cy="5771535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0E2DA-CBF2-09E5-7461-664EEDD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864" y="1120045"/>
            <a:ext cx="5446093" cy="55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4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61D-707E-43E0-3A22-B063F613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987" y="2930315"/>
            <a:ext cx="9241918" cy="1646302"/>
          </a:xfrm>
        </p:spPr>
        <p:txBody>
          <a:bodyPr/>
          <a:lstStyle/>
          <a:p>
            <a:r>
              <a:rPr lang="en-US" sz="6600" dirty="0"/>
              <a:t>Simple Strategies to Handle Missing Data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71130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8B3762-DD47-C62D-20F3-945C7AEC75E1}"/>
              </a:ext>
            </a:extLst>
          </p:cNvPr>
          <p:cNvSpPr/>
          <p:nvPr/>
        </p:nvSpPr>
        <p:spPr>
          <a:xfrm>
            <a:off x="6408256" y="1316469"/>
            <a:ext cx="5632906" cy="4933740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83" y="359772"/>
            <a:ext cx="8596668" cy="689810"/>
          </a:xfrm>
        </p:spPr>
        <p:txBody>
          <a:bodyPr>
            <a:noAutofit/>
          </a:bodyPr>
          <a:lstStyle/>
          <a:p>
            <a:r>
              <a:rPr lang="en-IN" sz="4200" b="1" dirty="0"/>
              <a:t>1. Remove Data (Deletion):</a:t>
            </a:r>
            <a:br>
              <a:rPr lang="en-IN" sz="4200" b="1" dirty="0"/>
            </a:b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-273028" y="959618"/>
            <a:ext cx="6533419" cy="28400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Listwise deletion: Remove rows with missing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Pairwise deletion: Use available data without removing entire rows.</a:t>
            </a:r>
          </a:p>
          <a:p>
            <a:pPr lvl="1"/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9D262-70C1-1EFB-2EB7-84AD62C8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86" y="1456445"/>
            <a:ext cx="5360845" cy="46863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B84D7B-AEBE-CFEB-B3A3-6C05282014D3}"/>
              </a:ext>
            </a:extLst>
          </p:cNvPr>
          <p:cNvSpPr txBox="1">
            <a:spLocks/>
          </p:cNvSpPr>
          <p:nvPr/>
        </p:nvSpPr>
        <p:spPr>
          <a:xfrm>
            <a:off x="-233698" y="3783339"/>
            <a:ext cx="6641954" cy="123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When to use : </a:t>
            </a:r>
          </a:p>
          <a:p>
            <a:pPr lvl="1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When you have small percentage of missing data (&lt;5%).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198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85" y="233257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2. Imputation</a:t>
            </a: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246784" y="1012724"/>
            <a:ext cx="9437989" cy="855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Replace missing values with the mean, median, or mode of the column.</a:t>
            </a:r>
          </a:p>
          <a:p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A9392A-FAC9-3F35-2A93-E6084FD61489}"/>
              </a:ext>
            </a:extLst>
          </p:cNvPr>
          <p:cNvSpPr txBox="1">
            <a:spLocks/>
          </p:cNvSpPr>
          <p:nvPr/>
        </p:nvSpPr>
        <p:spPr>
          <a:xfrm>
            <a:off x="345106" y="2108200"/>
            <a:ext cx="96444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Mean Imputation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This method replaces missing values with the mean of the column. It's useful when the data is symmetrically distributed.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Median Imputation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For skewed data, using the median is more appropriate.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Mode Imputation (Most Frequent)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		Missing categorical values are replaced with the most frequent (mode) value.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1AECE3-98EE-DF2D-B4BE-13902B563741}"/>
              </a:ext>
            </a:extLst>
          </p:cNvPr>
          <p:cNvSpPr txBox="1">
            <a:spLocks/>
          </p:cNvSpPr>
          <p:nvPr/>
        </p:nvSpPr>
        <p:spPr>
          <a:xfrm>
            <a:off x="581082" y="1782226"/>
            <a:ext cx="8596668" cy="1105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451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17" y="395725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Example</a:t>
            </a:r>
            <a:endParaRPr lang="en-IN" sz="4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7D92F1-74FD-3EB4-E774-85EB31B6C6CA}"/>
              </a:ext>
            </a:extLst>
          </p:cNvPr>
          <p:cNvSpPr/>
          <p:nvPr/>
        </p:nvSpPr>
        <p:spPr>
          <a:xfrm>
            <a:off x="791812" y="1496808"/>
            <a:ext cx="8385938" cy="4670323"/>
          </a:xfrm>
          <a:prstGeom prst="rect">
            <a:avLst/>
          </a:prstGeom>
          <a:solidFill>
            <a:srgbClr val="60A500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A3AF0-2727-194A-8BE5-399C8566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55" y="1629544"/>
            <a:ext cx="8045751" cy="44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4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61D-707E-43E0-3A22-B063F613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7" y="2871321"/>
            <a:ext cx="9241918" cy="1646302"/>
          </a:xfrm>
        </p:spPr>
        <p:txBody>
          <a:bodyPr/>
          <a:lstStyle/>
          <a:p>
            <a:r>
              <a:rPr lang="en-US" sz="6600" dirty="0"/>
              <a:t>Advanced Imputation Methods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051115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882</Words>
  <Application>Microsoft Office PowerPoint</Application>
  <PresentationFormat>Widescreen</PresentationFormat>
  <Paragraphs>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Handling Missing Values in Data Analysis</vt:lpstr>
      <vt:lpstr>What are Missing Values?</vt:lpstr>
      <vt:lpstr>Why Do Missing Values Occur?</vt:lpstr>
      <vt:lpstr>Identifying Missing Values</vt:lpstr>
      <vt:lpstr>Simple Strategies to Handle Missing Data</vt:lpstr>
      <vt:lpstr>1. Remove Data (Deletion): </vt:lpstr>
      <vt:lpstr>2. Imputation</vt:lpstr>
      <vt:lpstr>Example</vt:lpstr>
      <vt:lpstr>Advanced Imputation Methods</vt:lpstr>
      <vt:lpstr>K-Nearest Neighbors (KNN) </vt:lpstr>
      <vt:lpstr>Regression Imputation</vt:lpstr>
      <vt:lpstr> Handling Categorical Missing Data</vt:lpstr>
      <vt:lpstr>Mode Imputation: </vt:lpstr>
      <vt:lpstr>Create a “Unknown" Category: </vt:lpstr>
      <vt:lpstr>When to Use Which Method?</vt:lpstr>
      <vt:lpstr>Explanation with an Example</vt:lpstr>
      <vt:lpstr>Load and Inspect the Dataset</vt:lpstr>
      <vt:lpstr>Check for missing values</vt:lpstr>
      <vt:lpstr>Handling Missing Numerical Data</vt:lpstr>
      <vt:lpstr>Handling Missing Numerical Data</vt:lpstr>
      <vt:lpstr>Handling Missing Categorical Data</vt:lpstr>
      <vt:lpstr>Handling Missing Categorical Data</vt:lpstr>
      <vt:lpstr>Advanced Imputation Techniques (KNN imputation)</vt:lpstr>
      <vt:lpstr>Removing Rows with Missing Values</vt:lpstr>
      <vt:lpstr>Using a Regression Model  to Predict  Missing Values</vt:lpstr>
      <vt:lpstr>Loading and checking the data </vt:lpstr>
      <vt:lpstr>Checking for null values</vt:lpstr>
      <vt:lpstr>Preprocessing the Data </vt:lpstr>
      <vt:lpstr>Split Data into Training and Prediction Sets</vt:lpstr>
      <vt:lpstr>Train a Regression Model and predicting the values</vt:lpstr>
      <vt:lpstr>Assigning the predicted salaries to DataFrame</vt:lpstr>
      <vt:lpstr>Evaluate the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Ayshath Lubna</dc:creator>
  <cp:lastModifiedBy>Ayshath Lubna</cp:lastModifiedBy>
  <cp:revision>1</cp:revision>
  <dcterms:created xsi:type="dcterms:W3CDTF">2024-09-20T12:28:18Z</dcterms:created>
  <dcterms:modified xsi:type="dcterms:W3CDTF">2024-09-20T19:33:29Z</dcterms:modified>
</cp:coreProperties>
</file>